
<file path=[Content_Types].xml><?xml version="1.0" encoding="utf-8"?>
<Types xmlns="http://schemas.openxmlformats.org/package/2006/content-types">
  <Default Extension="png" ContentType="image/png"/>
  <Default Extension="jfif" ContentType="image/jpeg"/>
  <Default Extension="jpeg" ContentType="image/jpeg"/>
  <Default Extension="wmf" ContentType="image/x-wmf"/>
  <Default Extension="rels" ContentType="application/vnd.openxmlformats-package.relationships+xml"/>
  <Default Extension="xml" ContentType="application/xml"/>
  <Default Extension="jpg&amp;ehk=ordM8TyMp" ContentType="image/jpe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9" r:id="rId3"/>
    <p:sldMasterId id="2147483702" r:id="rId4"/>
    <p:sldMasterId id="2147483729" r:id="rId5"/>
    <p:sldMasterId id="2147483743" r:id="rId6"/>
  </p:sldMasterIdLst>
  <p:notesMasterIdLst>
    <p:notesMasterId r:id="rId317"/>
  </p:notesMasterIdLst>
  <p:sldIdLst>
    <p:sldId id="257" r:id="rId7"/>
    <p:sldId id="259" r:id="rId8"/>
    <p:sldId id="296" r:id="rId9"/>
    <p:sldId id="297" r:id="rId10"/>
    <p:sldId id="308" r:id="rId11"/>
    <p:sldId id="309" r:id="rId12"/>
    <p:sldId id="310" r:id="rId13"/>
    <p:sldId id="311" r:id="rId14"/>
    <p:sldId id="316" r:id="rId15"/>
    <p:sldId id="317" r:id="rId16"/>
    <p:sldId id="318" r:id="rId17"/>
    <p:sldId id="322" r:id="rId18"/>
    <p:sldId id="323" r:id="rId19"/>
    <p:sldId id="324" r:id="rId20"/>
    <p:sldId id="325" r:id="rId21"/>
    <p:sldId id="326" r:id="rId22"/>
    <p:sldId id="327" r:id="rId23"/>
    <p:sldId id="328" r:id="rId24"/>
    <p:sldId id="329" r:id="rId25"/>
    <p:sldId id="330" r:id="rId26"/>
    <p:sldId id="331" r:id="rId27"/>
    <p:sldId id="333" r:id="rId28"/>
    <p:sldId id="334" r:id="rId29"/>
    <p:sldId id="362" r:id="rId30"/>
    <p:sldId id="363" r:id="rId31"/>
    <p:sldId id="364" r:id="rId32"/>
    <p:sldId id="365" r:id="rId33"/>
    <p:sldId id="366" r:id="rId34"/>
    <p:sldId id="380" r:id="rId35"/>
    <p:sldId id="381" r:id="rId36"/>
    <p:sldId id="382" r:id="rId37"/>
    <p:sldId id="383" r:id="rId38"/>
    <p:sldId id="384" r:id="rId39"/>
    <p:sldId id="385" r:id="rId40"/>
    <p:sldId id="386" r:id="rId41"/>
    <p:sldId id="387" r:id="rId42"/>
    <p:sldId id="388" r:id="rId43"/>
    <p:sldId id="389" r:id="rId44"/>
    <p:sldId id="390" r:id="rId45"/>
    <p:sldId id="392" r:id="rId46"/>
    <p:sldId id="397" r:id="rId47"/>
    <p:sldId id="405" r:id="rId48"/>
    <p:sldId id="412" r:id="rId49"/>
    <p:sldId id="413" r:id="rId50"/>
    <p:sldId id="414" r:id="rId51"/>
    <p:sldId id="415" r:id="rId52"/>
    <p:sldId id="416" r:id="rId53"/>
    <p:sldId id="417" r:id="rId54"/>
    <p:sldId id="418" r:id="rId55"/>
    <p:sldId id="419" r:id="rId56"/>
    <p:sldId id="420" r:id="rId57"/>
    <p:sldId id="421" r:id="rId58"/>
    <p:sldId id="422" r:id="rId59"/>
    <p:sldId id="423" r:id="rId60"/>
    <p:sldId id="441" r:id="rId61"/>
    <p:sldId id="442" r:id="rId62"/>
    <p:sldId id="443" r:id="rId63"/>
    <p:sldId id="444" r:id="rId64"/>
    <p:sldId id="445" r:id="rId65"/>
    <p:sldId id="446" r:id="rId66"/>
    <p:sldId id="458" r:id="rId67"/>
    <p:sldId id="459" r:id="rId68"/>
    <p:sldId id="461" r:id="rId69"/>
    <p:sldId id="462" r:id="rId70"/>
    <p:sldId id="463" r:id="rId71"/>
    <p:sldId id="464" r:id="rId72"/>
    <p:sldId id="467" r:id="rId73"/>
    <p:sldId id="472" r:id="rId74"/>
    <p:sldId id="473" r:id="rId75"/>
    <p:sldId id="474" r:id="rId76"/>
    <p:sldId id="496" r:id="rId77"/>
    <p:sldId id="497" r:id="rId78"/>
    <p:sldId id="498" r:id="rId79"/>
    <p:sldId id="499" r:id="rId80"/>
    <p:sldId id="500" r:id="rId81"/>
    <p:sldId id="501" r:id="rId82"/>
    <p:sldId id="502" r:id="rId83"/>
    <p:sldId id="503" r:id="rId84"/>
    <p:sldId id="504" r:id="rId85"/>
    <p:sldId id="505" r:id="rId86"/>
    <p:sldId id="506" r:id="rId87"/>
    <p:sldId id="550" r:id="rId88"/>
    <p:sldId id="551" r:id="rId89"/>
    <p:sldId id="581" r:id="rId90"/>
    <p:sldId id="582" r:id="rId91"/>
    <p:sldId id="583" r:id="rId92"/>
    <p:sldId id="584" r:id="rId93"/>
    <p:sldId id="585" r:id="rId94"/>
    <p:sldId id="586" r:id="rId95"/>
    <p:sldId id="587" r:id="rId96"/>
    <p:sldId id="588" r:id="rId97"/>
    <p:sldId id="589" r:id="rId98"/>
    <p:sldId id="590" r:id="rId99"/>
    <p:sldId id="591" r:id="rId100"/>
    <p:sldId id="592" r:id="rId101"/>
    <p:sldId id="593" r:id="rId102"/>
    <p:sldId id="594" r:id="rId103"/>
    <p:sldId id="614" r:id="rId104"/>
    <p:sldId id="615" r:id="rId105"/>
    <p:sldId id="616" r:id="rId106"/>
    <p:sldId id="617" r:id="rId107"/>
    <p:sldId id="618" r:id="rId108"/>
    <p:sldId id="619" r:id="rId109"/>
    <p:sldId id="620" r:id="rId110"/>
    <p:sldId id="621" r:id="rId111"/>
    <p:sldId id="622" r:id="rId112"/>
    <p:sldId id="623" r:id="rId113"/>
    <p:sldId id="624" r:id="rId114"/>
    <p:sldId id="625" r:id="rId115"/>
    <p:sldId id="626" r:id="rId116"/>
    <p:sldId id="627" r:id="rId117"/>
    <p:sldId id="628" r:id="rId118"/>
    <p:sldId id="629" r:id="rId119"/>
    <p:sldId id="630" r:id="rId120"/>
    <p:sldId id="631" r:id="rId121"/>
    <p:sldId id="632" r:id="rId122"/>
    <p:sldId id="633" r:id="rId123"/>
    <p:sldId id="634" r:id="rId124"/>
    <p:sldId id="635" r:id="rId125"/>
    <p:sldId id="636" r:id="rId126"/>
    <p:sldId id="637" r:id="rId127"/>
    <p:sldId id="638" r:id="rId128"/>
    <p:sldId id="639" r:id="rId129"/>
    <p:sldId id="640" r:id="rId130"/>
    <p:sldId id="641" r:id="rId131"/>
    <p:sldId id="642" r:id="rId132"/>
    <p:sldId id="643" r:id="rId133"/>
    <p:sldId id="644" r:id="rId134"/>
    <p:sldId id="645" r:id="rId135"/>
    <p:sldId id="646" r:id="rId136"/>
    <p:sldId id="660" r:id="rId137"/>
    <p:sldId id="661" r:id="rId138"/>
    <p:sldId id="662" r:id="rId139"/>
    <p:sldId id="666" r:id="rId140"/>
    <p:sldId id="668" r:id="rId141"/>
    <p:sldId id="669" r:id="rId142"/>
    <p:sldId id="670" r:id="rId143"/>
    <p:sldId id="671" r:id="rId144"/>
    <p:sldId id="672" r:id="rId145"/>
    <p:sldId id="673" r:id="rId146"/>
    <p:sldId id="674" r:id="rId147"/>
    <p:sldId id="675" r:id="rId148"/>
    <p:sldId id="676" r:id="rId149"/>
    <p:sldId id="677" r:id="rId150"/>
    <p:sldId id="678" r:id="rId151"/>
    <p:sldId id="679" r:id="rId152"/>
    <p:sldId id="680" r:id="rId153"/>
    <p:sldId id="681" r:id="rId154"/>
    <p:sldId id="682" r:id="rId155"/>
    <p:sldId id="683" r:id="rId156"/>
    <p:sldId id="684" r:id="rId157"/>
    <p:sldId id="685" r:id="rId158"/>
    <p:sldId id="686" r:id="rId159"/>
    <p:sldId id="687" r:id="rId160"/>
    <p:sldId id="688" r:id="rId161"/>
    <p:sldId id="689" r:id="rId162"/>
    <p:sldId id="690" r:id="rId163"/>
    <p:sldId id="691" r:id="rId164"/>
    <p:sldId id="697" r:id="rId165"/>
    <p:sldId id="698" r:id="rId166"/>
    <p:sldId id="699" r:id="rId167"/>
    <p:sldId id="700" r:id="rId168"/>
    <p:sldId id="701" r:id="rId169"/>
    <p:sldId id="702" r:id="rId170"/>
    <p:sldId id="703" r:id="rId171"/>
    <p:sldId id="704" r:id="rId172"/>
    <p:sldId id="705" r:id="rId173"/>
    <p:sldId id="706" r:id="rId174"/>
    <p:sldId id="707" r:id="rId175"/>
    <p:sldId id="708" r:id="rId176"/>
    <p:sldId id="709" r:id="rId177"/>
    <p:sldId id="710" r:id="rId178"/>
    <p:sldId id="711" r:id="rId179"/>
    <p:sldId id="712" r:id="rId180"/>
    <p:sldId id="713" r:id="rId181"/>
    <p:sldId id="827" r:id="rId182"/>
    <p:sldId id="714" r:id="rId183"/>
    <p:sldId id="715" r:id="rId184"/>
    <p:sldId id="716" r:id="rId185"/>
    <p:sldId id="717" r:id="rId186"/>
    <p:sldId id="718" r:id="rId187"/>
    <p:sldId id="719" r:id="rId188"/>
    <p:sldId id="720" r:id="rId189"/>
    <p:sldId id="721" r:id="rId190"/>
    <p:sldId id="722" r:id="rId191"/>
    <p:sldId id="723" r:id="rId192"/>
    <p:sldId id="724" r:id="rId193"/>
    <p:sldId id="725" r:id="rId194"/>
    <p:sldId id="726" r:id="rId195"/>
    <p:sldId id="727" r:id="rId196"/>
    <p:sldId id="728" r:id="rId197"/>
    <p:sldId id="729" r:id="rId198"/>
    <p:sldId id="730" r:id="rId199"/>
    <p:sldId id="731" r:id="rId200"/>
    <p:sldId id="732" r:id="rId201"/>
    <p:sldId id="733" r:id="rId202"/>
    <p:sldId id="734" r:id="rId203"/>
    <p:sldId id="735" r:id="rId204"/>
    <p:sldId id="736" r:id="rId205"/>
    <p:sldId id="737" r:id="rId206"/>
    <p:sldId id="738" r:id="rId207"/>
    <p:sldId id="739" r:id="rId208"/>
    <p:sldId id="740" r:id="rId209"/>
    <p:sldId id="741" r:id="rId210"/>
    <p:sldId id="742" r:id="rId211"/>
    <p:sldId id="743" r:id="rId212"/>
    <p:sldId id="744" r:id="rId213"/>
    <p:sldId id="745" r:id="rId214"/>
    <p:sldId id="746" r:id="rId215"/>
    <p:sldId id="747" r:id="rId216"/>
    <p:sldId id="748" r:id="rId217"/>
    <p:sldId id="749" r:id="rId218"/>
    <p:sldId id="750" r:id="rId219"/>
    <p:sldId id="751" r:id="rId220"/>
    <p:sldId id="752" r:id="rId221"/>
    <p:sldId id="753" r:id="rId222"/>
    <p:sldId id="754" r:id="rId223"/>
    <p:sldId id="755" r:id="rId224"/>
    <p:sldId id="756" r:id="rId225"/>
    <p:sldId id="757" r:id="rId226"/>
    <p:sldId id="758" r:id="rId227"/>
    <p:sldId id="759" r:id="rId228"/>
    <p:sldId id="760" r:id="rId229"/>
    <p:sldId id="761" r:id="rId230"/>
    <p:sldId id="762" r:id="rId231"/>
    <p:sldId id="763" r:id="rId232"/>
    <p:sldId id="764" r:id="rId233"/>
    <p:sldId id="765" r:id="rId234"/>
    <p:sldId id="766" r:id="rId235"/>
    <p:sldId id="767" r:id="rId236"/>
    <p:sldId id="768" r:id="rId237"/>
    <p:sldId id="769" r:id="rId238"/>
    <p:sldId id="770" r:id="rId239"/>
    <p:sldId id="771" r:id="rId240"/>
    <p:sldId id="772" r:id="rId241"/>
    <p:sldId id="773" r:id="rId242"/>
    <p:sldId id="828" r:id="rId243"/>
    <p:sldId id="836" r:id="rId244"/>
    <p:sldId id="775" r:id="rId245"/>
    <p:sldId id="776" r:id="rId246"/>
    <p:sldId id="777" r:id="rId247"/>
    <p:sldId id="778" r:id="rId248"/>
    <p:sldId id="779" r:id="rId249"/>
    <p:sldId id="780" r:id="rId250"/>
    <p:sldId id="781" r:id="rId251"/>
    <p:sldId id="782" r:id="rId252"/>
    <p:sldId id="783" r:id="rId253"/>
    <p:sldId id="784" r:id="rId254"/>
    <p:sldId id="785" r:id="rId255"/>
    <p:sldId id="786" r:id="rId256"/>
    <p:sldId id="787" r:id="rId257"/>
    <p:sldId id="788" r:id="rId258"/>
    <p:sldId id="789" r:id="rId259"/>
    <p:sldId id="790" r:id="rId260"/>
    <p:sldId id="791" r:id="rId261"/>
    <p:sldId id="792" r:id="rId262"/>
    <p:sldId id="793" r:id="rId263"/>
    <p:sldId id="794" r:id="rId264"/>
    <p:sldId id="795" r:id="rId265"/>
    <p:sldId id="796" r:id="rId266"/>
    <p:sldId id="797" r:id="rId267"/>
    <p:sldId id="798" r:id="rId268"/>
    <p:sldId id="799" r:id="rId269"/>
    <p:sldId id="800" r:id="rId270"/>
    <p:sldId id="801" r:id="rId271"/>
    <p:sldId id="802" r:id="rId272"/>
    <p:sldId id="803" r:id="rId273"/>
    <p:sldId id="804" r:id="rId274"/>
    <p:sldId id="805" r:id="rId275"/>
    <p:sldId id="806" r:id="rId276"/>
    <p:sldId id="807" r:id="rId277"/>
    <p:sldId id="808" r:id="rId278"/>
    <p:sldId id="809" r:id="rId279"/>
    <p:sldId id="810" r:id="rId280"/>
    <p:sldId id="811" r:id="rId281"/>
    <p:sldId id="826" r:id="rId282"/>
    <p:sldId id="812" r:id="rId283"/>
    <p:sldId id="813" r:id="rId284"/>
    <p:sldId id="814" r:id="rId285"/>
    <p:sldId id="815" r:id="rId286"/>
    <p:sldId id="816" r:id="rId287"/>
    <p:sldId id="817" r:id="rId288"/>
    <p:sldId id="818" r:id="rId289"/>
    <p:sldId id="819" r:id="rId290"/>
    <p:sldId id="820" r:id="rId291"/>
    <p:sldId id="822" r:id="rId292"/>
    <p:sldId id="823" r:id="rId293"/>
    <p:sldId id="824" r:id="rId294"/>
    <p:sldId id="825" r:id="rId295"/>
    <p:sldId id="838" r:id="rId296"/>
    <p:sldId id="647" r:id="rId297"/>
    <p:sldId id="648" r:id="rId298"/>
    <p:sldId id="649" r:id="rId299"/>
    <p:sldId id="650" r:id="rId300"/>
    <p:sldId id="651" r:id="rId301"/>
    <p:sldId id="652" r:id="rId302"/>
    <p:sldId id="653" r:id="rId303"/>
    <p:sldId id="654" r:id="rId304"/>
    <p:sldId id="655" r:id="rId305"/>
    <p:sldId id="656" r:id="rId306"/>
    <p:sldId id="657" r:id="rId307"/>
    <p:sldId id="658" r:id="rId308"/>
    <p:sldId id="659" r:id="rId309"/>
    <p:sldId id="829" r:id="rId310"/>
    <p:sldId id="830" r:id="rId311"/>
    <p:sldId id="831" r:id="rId312"/>
    <p:sldId id="832" r:id="rId313"/>
    <p:sldId id="833" r:id="rId314"/>
    <p:sldId id="834" r:id="rId315"/>
    <p:sldId id="835" r:id="rId316"/>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67" d="100"/>
          <a:sy n="67" d="100"/>
        </p:scale>
        <p:origin x="64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99" Type="http://schemas.openxmlformats.org/officeDocument/2006/relationships/slide" Target="slides/slide293.xml"/><Relationship Id="rId21" Type="http://schemas.openxmlformats.org/officeDocument/2006/relationships/slide" Target="slides/slide15.xml"/><Relationship Id="rId63" Type="http://schemas.openxmlformats.org/officeDocument/2006/relationships/slide" Target="slides/slide57.xml"/><Relationship Id="rId159" Type="http://schemas.openxmlformats.org/officeDocument/2006/relationships/slide" Target="slides/slide153.xml"/><Relationship Id="rId170" Type="http://schemas.openxmlformats.org/officeDocument/2006/relationships/slide" Target="slides/slide164.xml"/><Relationship Id="rId226" Type="http://schemas.openxmlformats.org/officeDocument/2006/relationships/slide" Target="slides/slide220.xml"/><Relationship Id="rId268" Type="http://schemas.openxmlformats.org/officeDocument/2006/relationships/slide" Target="slides/slide262.xml"/><Relationship Id="rId32" Type="http://schemas.openxmlformats.org/officeDocument/2006/relationships/slide" Target="slides/slide26.xml"/><Relationship Id="rId74" Type="http://schemas.openxmlformats.org/officeDocument/2006/relationships/slide" Target="slides/slide68.xml"/><Relationship Id="rId128" Type="http://schemas.openxmlformats.org/officeDocument/2006/relationships/slide" Target="slides/slide122.xml"/><Relationship Id="rId5" Type="http://schemas.openxmlformats.org/officeDocument/2006/relationships/slideMaster" Target="slideMasters/slideMaster5.xml"/><Relationship Id="rId181" Type="http://schemas.openxmlformats.org/officeDocument/2006/relationships/slide" Target="slides/slide175.xml"/><Relationship Id="rId237" Type="http://schemas.openxmlformats.org/officeDocument/2006/relationships/slide" Target="slides/slide231.xml"/><Relationship Id="rId279" Type="http://schemas.openxmlformats.org/officeDocument/2006/relationships/slide" Target="slides/slide273.xml"/><Relationship Id="rId43" Type="http://schemas.openxmlformats.org/officeDocument/2006/relationships/slide" Target="slides/slide37.xml"/><Relationship Id="rId139" Type="http://schemas.openxmlformats.org/officeDocument/2006/relationships/slide" Target="slides/slide133.xml"/><Relationship Id="rId290" Type="http://schemas.openxmlformats.org/officeDocument/2006/relationships/slide" Target="slides/slide284.xml"/><Relationship Id="rId304" Type="http://schemas.openxmlformats.org/officeDocument/2006/relationships/slide" Target="slides/slide298.xml"/><Relationship Id="rId85" Type="http://schemas.openxmlformats.org/officeDocument/2006/relationships/slide" Target="slides/slide79.xml"/><Relationship Id="rId150" Type="http://schemas.openxmlformats.org/officeDocument/2006/relationships/slide" Target="slides/slide144.xml"/><Relationship Id="rId192" Type="http://schemas.openxmlformats.org/officeDocument/2006/relationships/slide" Target="slides/slide186.xml"/><Relationship Id="rId206" Type="http://schemas.openxmlformats.org/officeDocument/2006/relationships/slide" Target="slides/slide200.xml"/><Relationship Id="rId248" Type="http://schemas.openxmlformats.org/officeDocument/2006/relationships/slide" Target="slides/slide242.xml"/><Relationship Id="rId12" Type="http://schemas.openxmlformats.org/officeDocument/2006/relationships/slide" Target="slides/slide6.xml"/><Relationship Id="rId108" Type="http://schemas.openxmlformats.org/officeDocument/2006/relationships/slide" Target="slides/slide102.xml"/><Relationship Id="rId315" Type="http://schemas.openxmlformats.org/officeDocument/2006/relationships/slide" Target="slides/slide309.xml"/><Relationship Id="rId54" Type="http://schemas.openxmlformats.org/officeDocument/2006/relationships/slide" Target="slides/slide48.xml"/><Relationship Id="rId96" Type="http://schemas.openxmlformats.org/officeDocument/2006/relationships/slide" Target="slides/slide90.xml"/><Relationship Id="rId161" Type="http://schemas.openxmlformats.org/officeDocument/2006/relationships/slide" Target="slides/slide155.xml"/><Relationship Id="rId217" Type="http://schemas.openxmlformats.org/officeDocument/2006/relationships/slide" Target="slides/slide211.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65" Type="http://schemas.openxmlformats.org/officeDocument/2006/relationships/slide" Target="slides/slide59.xml"/><Relationship Id="rId130" Type="http://schemas.openxmlformats.org/officeDocument/2006/relationships/slide" Target="slides/slide124.xml"/><Relationship Id="rId172" Type="http://schemas.openxmlformats.org/officeDocument/2006/relationships/slide" Target="slides/slide166.xml"/><Relationship Id="rId228" Type="http://schemas.openxmlformats.org/officeDocument/2006/relationships/slide" Target="slides/slide222.xml"/><Relationship Id="rId281" Type="http://schemas.openxmlformats.org/officeDocument/2006/relationships/slide" Target="slides/slide275.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250" Type="http://schemas.openxmlformats.org/officeDocument/2006/relationships/slide" Target="slides/slide244.xml"/><Relationship Id="rId271" Type="http://schemas.openxmlformats.org/officeDocument/2006/relationships/slide" Target="slides/slide265.xml"/><Relationship Id="rId292" Type="http://schemas.openxmlformats.org/officeDocument/2006/relationships/slide" Target="slides/slide286.xml"/><Relationship Id="rId306" Type="http://schemas.openxmlformats.org/officeDocument/2006/relationships/slide" Target="slides/slide300.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240" Type="http://schemas.openxmlformats.org/officeDocument/2006/relationships/slide" Target="slides/slide234.xml"/><Relationship Id="rId261" Type="http://schemas.openxmlformats.org/officeDocument/2006/relationships/slide" Target="slides/slide255.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282" Type="http://schemas.openxmlformats.org/officeDocument/2006/relationships/slide" Target="slides/slide276.xml"/><Relationship Id="rId317" Type="http://schemas.openxmlformats.org/officeDocument/2006/relationships/notesMaster" Target="notesMasters/notesMaster1.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slide" Target="slides/slide224.xml"/><Relationship Id="rId251" Type="http://schemas.openxmlformats.org/officeDocument/2006/relationships/slide" Target="slides/slide245.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72" Type="http://schemas.openxmlformats.org/officeDocument/2006/relationships/slide" Target="slides/slide266.xml"/><Relationship Id="rId293" Type="http://schemas.openxmlformats.org/officeDocument/2006/relationships/slide" Target="slides/slide287.xml"/><Relationship Id="rId307" Type="http://schemas.openxmlformats.org/officeDocument/2006/relationships/slide" Target="slides/slide301.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62" Type="http://schemas.openxmlformats.org/officeDocument/2006/relationships/slide" Target="slides/slide256.xml"/><Relationship Id="rId283" Type="http://schemas.openxmlformats.org/officeDocument/2006/relationships/slide" Target="slides/slide277.xml"/><Relationship Id="rId318" Type="http://schemas.openxmlformats.org/officeDocument/2006/relationships/presProps" Target="presProps.xml"/><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9" Type="http://schemas.openxmlformats.org/officeDocument/2006/relationships/slide" Target="slides/slide3.xml"/><Relationship Id="rId210" Type="http://schemas.openxmlformats.org/officeDocument/2006/relationships/slide" Target="slides/slide204.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slide" Target="slides/slide267.xml"/><Relationship Id="rId294" Type="http://schemas.openxmlformats.org/officeDocument/2006/relationships/slide" Target="slides/slide288.xml"/><Relationship Id="rId308" Type="http://schemas.openxmlformats.org/officeDocument/2006/relationships/slide" Target="slides/slide302.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284" Type="http://schemas.openxmlformats.org/officeDocument/2006/relationships/slide" Target="slides/slide278.xml"/><Relationship Id="rId319" Type="http://schemas.openxmlformats.org/officeDocument/2006/relationships/viewProps" Target="viewProps.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openxmlformats.org/officeDocument/2006/relationships/slide" Target="slides/slide268.xml"/><Relationship Id="rId295" Type="http://schemas.openxmlformats.org/officeDocument/2006/relationships/slide" Target="slides/slide289.xml"/><Relationship Id="rId309" Type="http://schemas.openxmlformats.org/officeDocument/2006/relationships/slide" Target="slides/slide303.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320" Type="http://schemas.openxmlformats.org/officeDocument/2006/relationships/theme" Target="theme/theme1.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285" Type="http://schemas.openxmlformats.org/officeDocument/2006/relationships/slide" Target="slides/slide279.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310" Type="http://schemas.openxmlformats.org/officeDocument/2006/relationships/slide" Target="slides/slide304.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openxmlformats.org/officeDocument/2006/relationships/slide" Target="slides/slide269.xml"/><Relationship Id="rId296" Type="http://schemas.openxmlformats.org/officeDocument/2006/relationships/slide" Target="slides/slide290.xml"/><Relationship Id="rId300" Type="http://schemas.openxmlformats.org/officeDocument/2006/relationships/slide" Target="slides/slide294.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321" Type="http://schemas.openxmlformats.org/officeDocument/2006/relationships/tableStyles" Target="tableStyles.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286" Type="http://schemas.openxmlformats.org/officeDocument/2006/relationships/slide" Target="slides/slide280.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311" Type="http://schemas.openxmlformats.org/officeDocument/2006/relationships/slide" Target="slides/slide305.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 Target="slides/slide23.xml"/><Relationship Id="rId255" Type="http://schemas.openxmlformats.org/officeDocument/2006/relationships/slide" Target="slides/slide249.xml"/><Relationship Id="rId276" Type="http://schemas.openxmlformats.org/officeDocument/2006/relationships/slide" Target="slides/slide270.xml"/><Relationship Id="rId297" Type="http://schemas.openxmlformats.org/officeDocument/2006/relationships/slide" Target="slides/slide291.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301" Type="http://schemas.openxmlformats.org/officeDocument/2006/relationships/slide" Target="slides/slide295.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266" Type="http://schemas.openxmlformats.org/officeDocument/2006/relationships/slide" Target="slides/slide260.xml"/><Relationship Id="rId287" Type="http://schemas.openxmlformats.org/officeDocument/2006/relationships/slide" Target="slides/slide281.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312" Type="http://schemas.openxmlformats.org/officeDocument/2006/relationships/slide" Target="slides/slide306.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277" Type="http://schemas.openxmlformats.org/officeDocument/2006/relationships/slide" Target="slides/slide271.xml"/><Relationship Id="rId298" Type="http://schemas.openxmlformats.org/officeDocument/2006/relationships/slide" Target="slides/slide292.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302" Type="http://schemas.openxmlformats.org/officeDocument/2006/relationships/slide" Target="slides/slide296.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slide" Target="slides/slide261.xml"/><Relationship Id="rId288" Type="http://schemas.openxmlformats.org/officeDocument/2006/relationships/slide" Target="slides/slide282.xml"/><Relationship Id="rId106" Type="http://schemas.openxmlformats.org/officeDocument/2006/relationships/slide" Target="slides/slide100.xml"/><Relationship Id="rId127" Type="http://schemas.openxmlformats.org/officeDocument/2006/relationships/slide" Target="slides/slide121.xml"/><Relationship Id="rId313" Type="http://schemas.openxmlformats.org/officeDocument/2006/relationships/slide" Target="slides/slide307.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4" Type="http://schemas.openxmlformats.org/officeDocument/2006/relationships/slideMaster" Target="slideMasters/slideMaster4.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slide" Target="slides/slide272.xml"/><Relationship Id="rId303" Type="http://schemas.openxmlformats.org/officeDocument/2006/relationships/slide" Target="slides/slide297.xml"/><Relationship Id="rId42" Type="http://schemas.openxmlformats.org/officeDocument/2006/relationships/slide" Target="slides/slide36.xml"/><Relationship Id="rId84" Type="http://schemas.openxmlformats.org/officeDocument/2006/relationships/slide" Target="slides/slide78.xml"/><Relationship Id="rId138" Type="http://schemas.openxmlformats.org/officeDocument/2006/relationships/slide" Target="slides/slide132.xml"/><Relationship Id="rId191" Type="http://schemas.openxmlformats.org/officeDocument/2006/relationships/slide" Target="slides/slide185.xml"/><Relationship Id="rId205" Type="http://schemas.openxmlformats.org/officeDocument/2006/relationships/slide" Target="slides/slide199.xml"/><Relationship Id="rId247" Type="http://schemas.openxmlformats.org/officeDocument/2006/relationships/slide" Target="slides/slide241.xml"/><Relationship Id="rId107" Type="http://schemas.openxmlformats.org/officeDocument/2006/relationships/slide" Target="slides/slide101.xml"/><Relationship Id="rId289" Type="http://schemas.openxmlformats.org/officeDocument/2006/relationships/slide" Target="slides/slide283.xml"/><Relationship Id="rId11" Type="http://schemas.openxmlformats.org/officeDocument/2006/relationships/slide" Target="slides/slide5.xml"/><Relationship Id="rId53" Type="http://schemas.openxmlformats.org/officeDocument/2006/relationships/slide" Target="slides/slide47.xml"/><Relationship Id="rId149" Type="http://schemas.openxmlformats.org/officeDocument/2006/relationships/slide" Target="slides/slide143.xml"/><Relationship Id="rId314" Type="http://schemas.openxmlformats.org/officeDocument/2006/relationships/slide" Target="slides/slide308.xml"/><Relationship Id="rId95" Type="http://schemas.openxmlformats.org/officeDocument/2006/relationships/slide" Target="slides/slide89.xml"/><Relationship Id="rId160" Type="http://schemas.openxmlformats.org/officeDocument/2006/relationships/slide" Target="slides/slide154.xml"/><Relationship Id="rId216" Type="http://schemas.openxmlformats.org/officeDocument/2006/relationships/slide" Target="slides/slide210.xml"/><Relationship Id="rId258" Type="http://schemas.openxmlformats.org/officeDocument/2006/relationships/slide" Target="slides/slide252.xml"/><Relationship Id="rId22" Type="http://schemas.openxmlformats.org/officeDocument/2006/relationships/slide" Target="slides/slide16.xml"/><Relationship Id="rId64" Type="http://schemas.openxmlformats.org/officeDocument/2006/relationships/slide" Target="slides/slide58.xml"/><Relationship Id="rId118" Type="http://schemas.openxmlformats.org/officeDocument/2006/relationships/slide" Target="slides/slide112.xml"/><Relationship Id="rId171" Type="http://schemas.openxmlformats.org/officeDocument/2006/relationships/slide" Target="slides/slide165.xml"/><Relationship Id="rId227" Type="http://schemas.openxmlformats.org/officeDocument/2006/relationships/slide" Target="slides/slide221.xml"/><Relationship Id="rId269" Type="http://schemas.openxmlformats.org/officeDocument/2006/relationships/slide" Target="slides/slide263.xml"/><Relationship Id="rId33" Type="http://schemas.openxmlformats.org/officeDocument/2006/relationships/slide" Target="slides/slide27.xml"/><Relationship Id="rId129" Type="http://schemas.openxmlformats.org/officeDocument/2006/relationships/slide" Target="slides/slide123.xml"/><Relationship Id="rId280" Type="http://schemas.openxmlformats.org/officeDocument/2006/relationships/slide" Target="slides/slide274.xml"/><Relationship Id="rId75" Type="http://schemas.openxmlformats.org/officeDocument/2006/relationships/slide" Target="slides/slide69.xml"/><Relationship Id="rId140" Type="http://schemas.openxmlformats.org/officeDocument/2006/relationships/slide" Target="slides/slide134.xml"/><Relationship Id="rId182" Type="http://schemas.openxmlformats.org/officeDocument/2006/relationships/slide" Target="slides/slide176.xml"/><Relationship Id="rId6" Type="http://schemas.openxmlformats.org/officeDocument/2006/relationships/slideMaster" Target="slideMasters/slideMaster6.xml"/><Relationship Id="rId238" Type="http://schemas.openxmlformats.org/officeDocument/2006/relationships/slide" Target="slides/slide232.xml"/><Relationship Id="rId291" Type="http://schemas.openxmlformats.org/officeDocument/2006/relationships/slide" Target="slides/slide285.xml"/><Relationship Id="rId305" Type="http://schemas.openxmlformats.org/officeDocument/2006/relationships/slide" Target="slides/slide299.xml"/><Relationship Id="rId44" Type="http://schemas.openxmlformats.org/officeDocument/2006/relationships/slide" Target="slides/slide38.xml"/><Relationship Id="rId86" Type="http://schemas.openxmlformats.org/officeDocument/2006/relationships/slide" Target="slides/slide80.xml"/><Relationship Id="rId151" Type="http://schemas.openxmlformats.org/officeDocument/2006/relationships/slide" Target="slides/slide145.xml"/><Relationship Id="rId193" Type="http://schemas.openxmlformats.org/officeDocument/2006/relationships/slide" Target="slides/slide187.xml"/><Relationship Id="rId207" Type="http://schemas.openxmlformats.org/officeDocument/2006/relationships/slide" Target="slides/slide201.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316" Type="http://schemas.openxmlformats.org/officeDocument/2006/relationships/slide" Target="slides/slide310.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FFF6A0-3FC2-4721-8965-F7B9CC077999}" type="doc">
      <dgm:prSet loTypeId="urn:microsoft.com/office/officeart/2008/layout/LinedList" loCatId="Inbox" qsTypeId="urn:microsoft.com/office/officeart/2005/8/quickstyle/simple2" qsCatId="simple" csTypeId="urn:microsoft.com/office/officeart/2005/8/colors/accent1_1" csCatId="accent1" phldr="1"/>
      <dgm:spPr/>
      <dgm:t>
        <a:bodyPr/>
        <a:lstStyle/>
        <a:p>
          <a:endParaRPr lang="en-US"/>
        </a:p>
      </dgm:t>
    </dgm:pt>
    <dgm:pt modelId="{746F106E-E231-4CA9-9DBD-4A31813D4DD4}">
      <dgm:prSet/>
      <dgm:spPr/>
      <dgm:t>
        <a:bodyPr/>
        <a:lstStyle/>
        <a:p>
          <a:r>
            <a:rPr lang="hu-HU" b="1"/>
            <a:t>Belső érintett:</a:t>
          </a:r>
          <a:r>
            <a:rPr lang="hu-HU"/>
            <a:t> jogviszony köti őket a gazdasági szervezethez, különböző érdekekkel rendelkeznek</a:t>
          </a:r>
          <a:endParaRPr lang="en-US"/>
        </a:p>
      </dgm:t>
    </dgm:pt>
    <dgm:pt modelId="{95AF55BE-26B6-4291-A2B5-7F0FE3A658A2}" type="parTrans" cxnId="{BF900653-8E3C-4DF4-9B9D-BEF2CAAB39D4}">
      <dgm:prSet/>
      <dgm:spPr/>
      <dgm:t>
        <a:bodyPr/>
        <a:lstStyle/>
        <a:p>
          <a:endParaRPr lang="en-US"/>
        </a:p>
      </dgm:t>
    </dgm:pt>
    <dgm:pt modelId="{02AD2567-A3E4-49A1-BDD7-5EEB4AB8CA9B}" type="sibTrans" cxnId="{BF900653-8E3C-4DF4-9B9D-BEF2CAAB39D4}">
      <dgm:prSet/>
      <dgm:spPr/>
      <dgm:t>
        <a:bodyPr/>
        <a:lstStyle/>
        <a:p>
          <a:endParaRPr lang="en-US"/>
        </a:p>
      </dgm:t>
    </dgm:pt>
    <dgm:pt modelId="{E2C6D43E-6CA8-4089-BA7F-93452630593F}">
      <dgm:prSet/>
      <dgm:spPr/>
      <dgm:t>
        <a:bodyPr/>
        <a:lstStyle/>
        <a:p>
          <a:r>
            <a:rPr lang="hu-HU" dirty="0"/>
            <a:t>tulajdonosok: befektetett tőke megtérülése</a:t>
          </a:r>
          <a:endParaRPr lang="en-US" dirty="0"/>
        </a:p>
      </dgm:t>
    </dgm:pt>
    <dgm:pt modelId="{D0EF0D40-741A-4ED4-A648-CD395DA972E6}" type="parTrans" cxnId="{317FB7B2-5062-4C45-BEC5-D22F9F7D8AB2}">
      <dgm:prSet/>
      <dgm:spPr/>
      <dgm:t>
        <a:bodyPr/>
        <a:lstStyle/>
        <a:p>
          <a:endParaRPr lang="en-US"/>
        </a:p>
      </dgm:t>
    </dgm:pt>
    <dgm:pt modelId="{28E20D15-5DED-4B7D-BC74-7B5F458BB936}" type="sibTrans" cxnId="{317FB7B2-5062-4C45-BEC5-D22F9F7D8AB2}">
      <dgm:prSet/>
      <dgm:spPr/>
      <dgm:t>
        <a:bodyPr/>
        <a:lstStyle/>
        <a:p>
          <a:endParaRPr lang="en-US"/>
        </a:p>
      </dgm:t>
    </dgm:pt>
    <dgm:pt modelId="{A910A2DA-16A5-4274-8BB4-876631FAC770}">
      <dgm:prSet/>
      <dgm:spPr/>
      <dgm:t>
        <a:bodyPr/>
        <a:lstStyle/>
        <a:p>
          <a:r>
            <a:rPr lang="hu-HU"/>
            <a:t>menedzserek: eredményes működés</a:t>
          </a:r>
          <a:endParaRPr lang="en-US"/>
        </a:p>
      </dgm:t>
    </dgm:pt>
    <dgm:pt modelId="{F8077DCB-EE1B-4395-98BB-128670EF7279}" type="parTrans" cxnId="{3E0D39F0-69D1-4FD8-9E68-1CA823B364B7}">
      <dgm:prSet/>
      <dgm:spPr/>
      <dgm:t>
        <a:bodyPr/>
        <a:lstStyle/>
        <a:p>
          <a:endParaRPr lang="en-US"/>
        </a:p>
      </dgm:t>
    </dgm:pt>
    <dgm:pt modelId="{EF15B958-28C3-4446-B4E3-7CB3A9DDC3FB}" type="sibTrans" cxnId="{3E0D39F0-69D1-4FD8-9E68-1CA823B364B7}">
      <dgm:prSet/>
      <dgm:spPr/>
      <dgm:t>
        <a:bodyPr/>
        <a:lstStyle/>
        <a:p>
          <a:endParaRPr lang="en-US"/>
        </a:p>
      </dgm:t>
    </dgm:pt>
    <dgm:pt modelId="{EEB79580-0E84-4B18-B152-D64DB8A28735}">
      <dgm:prSet/>
      <dgm:spPr/>
      <dgm:t>
        <a:bodyPr/>
        <a:lstStyle/>
        <a:p>
          <a:r>
            <a:rPr lang="hu-HU"/>
            <a:t>alkalmazottak: jövedelem maximalizálása</a:t>
          </a:r>
          <a:endParaRPr lang="en-US"/>
        </a:p>
      </dgm:t>
    </dgm:pt>
    <dgm:pt modelId="{B107B2D2-81A2-415B-B621-86CE378AEC01}" type="parTrans" cxnId="{DEA0CB41-407A-4EDE-A5F1-4A6D3A9E6B15}">
      <dgm:prSet/>
      <dgm:spPr/>
      <dgm:t>
        <a:bodyPr/>
        <a:lstStyle/>
        <a:p>
          <a:endParaRPr lang="en-US"/>
        </a:p>
      </dgm:t>
    </dgm:pt>
    <dgm:pt modelId="{64870E4A-278D-4A66-A1DB-AB5913059312}" type="sibTrans" cxnId="{DEA0CB41-407A-4EDE-A5F1-4A6D3A9E6B15}">
      <dgm:prSet/>
      <dgm:spPr/>
      <dgm:t>
        <a:bodyPr/>
        <a:lstStyle/>
        <a:p>
          <a:endParaRPr lang="en-US"/>
        </a:p>
      </dgm:t>
    </dgm:pt>
    <dgm:pt modelId="{C5E2C53E-F301-4923-BC13-D9858A7E2204}" type="pres">
      <dgm:prSet presAssocID="{F3FFF6A0-3FC2-4721-8965-F7B9CC077999}" presName="vert0" presStyleCnt="0">
        <dgm:presLayoutVars>
          <dgm:dir/>
          <dgm:animOne val="branch"/>
          <dgm:animLvl val="lvl"/>
        </dgm:presLayoutVars>
      </dgm:prSet>
      <dgm:spPr/>
      <dgm:t>
        <a:bodyPr/>
        <a:lstStyle/>
        <a:p>
          <a:endParaRPr lang="hu-HU"/>
        </a:p>
      </dgm:t>
    </dgm:pt>
    <dgm:pt modelId="{43C0654B-52CE-41F0-A5AE-69BF55560A86}" type="pres">
      <dgm:prSet presAssocID="{746F106E-E231-4CA9-9DBD-4A31813D4DD4}" presName="thickLine" presStyleLbl="alignNode1" presStyleIdx="0" presStyleCnt="4"/>
      <dgm:spPr/>
    </dgm:pt>
    <dgm:pt modelId="{4F568F92-8CE4-4094-89EB-CE05FD6EC706}" type="pres">
      <dgm:prSet presAssocID="{746F106E-E231-4CA9-9DBD-4A31813D4DD4}" presName="horz1" presStyleCnt="0"/>
      <dgm:spPr/>
    </dgm:pt>
    <dgm:pt modelId="{4E8A926A-14F5-45F0-A238-907CA2215DE4}" type="pres">
      <dgm:prSet presAssocID="{746F106E-E231-4CA9-9DBD-4A31813D4DD4}" presName="tx1" presStyleLbl="revTx" presStyleIdx="0" presStyleCnt="4"/>
      <dgm:spPr/>
      <dgm:t>
        <a:bodyPr/>
        <a:lstStyle/>
        <a:p>
          <a:endParaRPr lang="hu-HU"/>
        </a:p>
      </dgm:t>
    </dgm:pt>
    <dgm:pt modelId="{9E0BBB29-5AF5-4CAB-ABF8-7C83CCD621E1}" type="pres">
      <dgm:prSet presAssocID="{746F106E-E231-4CA9-9DBD-4A31813D4DD4}" presName="vert1" presStyleCnt="0"/>
      <dgm:spPr/>
    </dgm:pt>
    <dgm:pt modelId="{590FBD84-D099-4111-B2BB-4B2A1421B495}" type="pres">
      <dgm:prSet presAssocID="{E2C6D43E-6CA8-4089-BA7F-93452630593F}" presName="thickLine" presStyleLbl="alignNode1" presStyleIdx="1" presStyleCnt="4"/>
      <dgm:spPr/>
    </dgm:pt>
    <dgm:pt modelId="{20949F9F-4BD0-471D-9E28-0B1F4B2AC9E5}" type="pres">
      <dgm:prSet presAssocID="{E2C6D43E-6CA8-4089-BA7F-93452630593F}" presName="horz1" presStyleCnt="0"/>
      <dgm:spPr/>
    </dgm:pt>
    <dgm:pt modelId="{8D7DB844-2EFA-4E3D-BA77-C9DAB48546A7}" type="pres">
      <dgm:prSet presAssocID="{E2C6D43E-6CA8-4089-BA7F-93452630593F}" presName="tx1" presStyleLbl="revTx" presStyleIdx="1" presStyleCnt="4"/>
      <dgm:spPr/>
      <dgm:t>
        <a:bodyPr/>
        <a:lstStyle/>
        <a:p>
          <a:endParaRPr lang="hu-HU"/>
        </a:p>
      </dgm:t>
    </dgm:pt>
    <dgm:pt modelId="{ED75EC4C-CE80-4274-8F4A-DB7910753CE4}" type="pres">
      <dgm:prSet presAssocID="{E2C6D43E-6CA8-4089-BA7F-93452630593F}" presName="vert1" presStyleCnt="0"/>
      <dgm:spPr/>
    </dgm:pt>
    <dgm:pt modelId="{C64FEBB4-15BD-44DA-AE57-19D81D838920}" type="pres">
      <dgm:prSet presAssocID="{A910A2DA-16A5-4274-8BB4-876631FAC770}" presName="thickLine" presStyleLbl="alignNode1" presStyleIdx="2" presStyleCnt="4"/>
      <dgm:spPr/>
    </dgm:pt>
    <dgm:pt modelId="{F8EE297D-8729-4C3A-A7A7-94DDCBB95F98}" type="pres">
      <dgm:prSet presAssocID="{A910A2DA-16A5-4274-8BB4-876631FAC770}" presName="horz1" presStyleCnt="0"/>
      <dgm:spPr/>
    </dgm:pt>
    <dgm:pt modelId="{571B9A1F-B878-42A6-825D-D9D46D149BE2}" type="pres">
      <dgm:prSet presAssocID="{A910A2DA-16A5-4274-8BB4-876631FAC770}" presName="tx1" presStyleLbl="revTx" presStyleIdx="2" presStyleCnt="4"/>
      <dgm:spPr/>
      <dgm:t>
        <a:bodyPr/>
        <a:lstStyle/>
        <a:p>
          <a:endParaRPr lang="hu-HU"/>
        </a:p>
      </dgm:t>
    </dgm:pt>
    <dgm:pt modelId="{9E399193-C14D-490A-B9E4-B6485F2E5C59}" type="pres">
      <dgm:prSet presAssocID="{A910A2DA-16A5-4274-8BB4-876631FAC770}" presName="vert1" presStyleCnt="0"/>
      <dgm:spPr/>
    </dgm:pt>
    <dgm:pt modelId="{DF331FFB-CDD0-4D0D-BA45-E02453AE2F50}" type="pres">
      <dgm:prSet presAssocID="{EEB79580-0E84-4B18-B152-D64DB8A28735}" presName="thickLine" presStyleLbl="alignNode1" presStyleIdx="3" presStyleCnt="4"/>
      <dgm:spPr/>
    </dgm:pt>
    <dgm:pt modelId="{7F110ADB-635E-4BD9-91BC-7F839E0B6584}" type="pres">
      <dgm:prSet presAssocID="{EEB79580-0E84-4B18-B152-D64DB8A28735}" presName="horz1" presStyleCnt="0"/>
      <dgm:spPr/>
    </dgm:pt>
    <dgm:pt modelId="{40BC7AFF-9F41-48F7-A9E3-5E7C768BFCDC}" type="pres">
      <dgm:prSet presAssocID="{EEB79580-0E84-4B18-B152-D64DB8A28735}" presName="tx1" presStyleLbl="revTx" presStyleIdx="3" presStyleCnt="4"/>
      <dgm:spPr/>
      <dgm:t>
        <a:bodyPr/>
        <a:lstStyle/>
        <a:p>
          <a:endParaRPr lang="hu-HU"/>
        </a:p>
      </dgm:t>
    </dgm:pt>
    <dgm:pt modelId="{FDC86CC4-CA8A-4CD3-9D82-1EF0879BEF74}" type="pres">
      <dgm:prSet presAssocID="{EEB79580-0E84-4B18-B152-D64DB8A28735}" presName="vert1" presStyleCnt="0"/>
      <dgm:spPr/>
    </dgm:pt>
  </dgm:ptLst>
  <dgm:cxnLst>
    <dgm:cxn modelId="{18FBF9A2-F235-486A-B4DD-35261D01A642}" type="presOf" srcId="{EEB79580-0E84-4B18-B152-D64DB8A28735}" destId="{40BC7AFF-9F41-48F7-A9E3-5E7C768BFCDC}" srcOrd="0" destOrd="0" presId="urn:microsoft.com/office/officeart/2008/layout/LinedList"/>
    <dgm:cxn modelId="{0B498C53-1BD1-42F2-A166-BB0BC44C2787}" type="presOf" srcId="{E2C6D43E-6CA8-4089-BA7F-93452630593F}" destId="{8D7DB844-2EFA-4E3D-BA77-C9DAB48546A7}" srcOrd="0" destOrd="0" presId="urn:microsoft.com/office/officeart/2008/layout/LinedList"/>
    <dgm:cxn modelId="{963BD5ED-F12D-438D-8D75-4147ED66AE7A}" type="presOf" srcId="{F3FFF6A0-3FC2-4721-8965-F7B9CC077999}" destId="{C5E2C53E-F301-4923-BC13-D9858A7E2204}" srcOrd="0" destOrd="0" presId="urn:microsoft.com/office/officeart/2008/layout/LinedList"/>
    <dgm:cxn modelId="{317FB7B2-5062-4C45-BEC5-D22F9F7D8AB2}" srcId="{F3FFF6A0-3FC2-4721-8965-F7B9CC077999}" destId="{E2C6D43E-6CA8-4089-BA7F-93452630593F}" srcOrd="1" destOrd="0" parTransId="{D0EF0D40-741A-4ED4-A648-CD395DA972E6}" sibTransId="{28E20D15-5DED-4B7D-BC74-7B5F458BB936}"/>
    <dgm:cxn modelId="{BF900653-8E3C-4DF4-9B9D-BEF2CAAB39D4}" srcId="{F3FFF6A0-3FC2-4721-8965-F7B9CC077999}" destId="{746F106E-E231-4CA9-9DBD-4A31813D4DD4}" srcOrd="0" destOrd="0" parTransId="{95AF55BE-26B6-4291-A2B5-7F0FE3A658A2}" sibTransId="{02AD2567-A3E4-49A1-BDD7-5EEB4AB8CA9B}"/>
    <dgm:cxn modelId="{EA616D32-9303-4ED8-84D3-17C6177AB33B}" type="presOf" srcId="{A910A2DA-16A5-4274-8BB4-876631FAC770}" destId="{571B9A1F-B878-42A6-825D-D9D46D149BE2}" srcOrd="0" destOrd="0" presId="urn:microsoft.com/office/officeart/2008/layout/LinedList"/>
    <dgm:cxn modelId="{3E0D39F0-69D1-4FD8-9E68-1CA823B364B7}" srcId="{F3FFF6A0-3FC2-4721-8965-F7B9CC077999}" destId="{A910A2DA-16A5-4274-8BB4-876631FAC770}" srcOrd="2" destOrd="0" parTransId="{F8077DCB-EE1B-4395-98BB-128670EF7279}" sibTransId="{EF15B958-28C3-4446-B4E3-7CB3A9DDC3FB}"/>
    <dgm:cxn modelId="{DEA0CB41-407A-4EDE-A5F1-4A6D3A9E6B15}" srcId="{F3FFF6A0-3FC2-4721-8965-F7B9CC077999}" destId="{EEB79580-0E84-4B18-B152-D64DB8A28735}" srcOrd="3" destOrd="0" parTransId="{B107B2D2-81A2-415B-B621-86CE378AEC01}" sibTransId="{64870E4A-278D-4A66-A1DB-AB5913059312}"/>
    <dgm:cxn modelId="{4C8EDFDA-0303-4D15-AA81-3BA4E421177C}" type="presOf" srcId="{746F106E-E231-4CA9-9DBD-4A31813D4DD4}" destId="{4E8A926A-14F5-45F0-A238-907CA2215DE4}" srcOrd="0" destOrd="0" presId="urn:microsoft.com/office/officeart/2008/layout/LinedList"/>
    <dgm:cxn modelId="{85466808-7BBB-45F9-8ABC-6CA0EDC288C2}" type="presParOf" srcId="{C5E2C53E-F301-4923-BC13-D9858A7E2204}" destId="{43C0654B-52CE-41F0-A5AE-69BF55560A86}" srcOrd="0" destOrd="0" presId="urn:microsoft.com/office/officeart/2008/layout/LinedList"/>
    <dgm:cxn modelId="{BB55D08D-6888-4754-832F-879F9E9FDDA1}" type="presParOf" srcId="{C5E2C53E-F301-4923-BC13-D9858A7E2204}" destId="{4F568F92-8CE4-4094-89EB-CE05FD6EC706}" srcOrd="1" destOrd="0" presId="urn:microsoft.com/office/officeart/2008/layout/LinedList"/>
    <dgm:cxn modelId="{184486C9-74E2-4F83-A2B4-BB6AE52CD3E7}" type="presParOf" srcId="{4F568F92-8CE4-4094-89EB-CE05FD6EC706}" destId="{4E8A926A-14F5-45F0-A238-907CA2215DE4}" srcOrd="0" destOrd="0" presId="urn:microsoft.com/office/officeart/2008/layout/LinedList"/>
    <dgm:cxn modelId="{D0640F8F-355B-4B28-9134-0C0D8E5966F3}" type="presParOf" srcId="{4F568F92-8CE4-4094-89EB-CE05FD6EC706}" destId="{9E0BBB29-5AF5-4CAB-ABF8-7C83CCD621E1}" srcOrd="1" destOrd="0" presId="urn:microsoft.com/office/officeart/2008/layout/LinedList"/>
    <dgm:cxn modelId="{B1168CEC-4458-44A1-BEBE-BFC4C4DCB66B}" type="presParOf" srcId="{C5E2C53E-F301-4923-BC13-D9858A7E2204}" destId="{590FBD84-D099-4111-B2BB-4B2A1421B495}" srcOrd="2" destOrd="0" presId="urn:microsoft.com/office/officeart/2008/layout/LinedList"/>
    <dgm:cxn modelId="{4179AF7E-D293-4BCE-B4ED-F6405A9ED9B6}" type="presParOf" srcId="{C5E2C53E-F301-4923-BC13-D9858A7E2204}" destId="{20949F9F-4BD0-471D-9E28-0B1F4B2AC9E5}" srcOrd="3" destOrd="0" presId="urn:microsoft.com/office/officeart/2008/layout/LinedList"/>
    <dgm:cxn modelId="{8B6CBC33-C3DC-4229-80FD-C649F7692784}" type="presParOf" srcId="{20949F9F-4BD0-471D-9E28-0B1F4B2AC9E5}" destId="{8D7DB844-2EFA-4E3D-BA77-C9DAB48546A7}" srcOrd="0" destOrd="0" presId="urn:microsoft.com/office/officeart/2008/layout/LinedList"/>
    <dgm:cxn modelId="{FB634E28-E4B7-4148-B609-3AD02D587F94}" type="presParOf" srcId="{20949F9F-4BD0-471D-9E28-0B1F4B2AC9E5}" destId="{ED75EC4C-CE80-4274-8F4A-DB7910753CE4}" srcOrd="1" destOrd="0" presId="urn:microsoft.com/office/officeart/2008/layout/LinedList"/>
    <dgm:cxn modelId="{70EBC199-7EA3-47F8-9031-3094A75DDA66}" type="presParOf" srcId="{C5E2C53E-F301-4923-BC13-D9858A7E2204}" destId="{C64FEBB4-15BD-44DA-AE57-19D81D838920}" srcOrd="4" destOrd="0" presId="urn:microsoft.com/office/officeart/2008/layout/LinedList"/>
    <dgm:cxn modelId="{579E81D1-7EB5-4CDD-A680-6A8DB4A16D7E}" type="presParOf" srcId="{C5E2C53E-F301-4923-BC13-D9858A7E2204}" destId="{F8EE297D-8729-4C3A-A7A7-94DDCBB95F98}" srcOrd="5" destOrd="0" presId="urn:microsoft.com/office/officeart/2008/layout/LinedList"/>
    <dgm:cxn modelId="{ADE2994B-C773-44F1-A967-C743E601CBF7}" type="presParOf" srcId="{F8EE297D-8729-4C3A-A7A7-94DDCBB95F98}" destId="{571B9A1F-B878-42A6-825D-D9D46D149BE2}" srcOrd="0" destOrd="0" presId="urn:microsoft.com/office/officeart/2008/layout/LinedList"/>
    <dgm:cxn modelId="{7EC06AA2-0A59-432D-9DC6-2E6B29C7D4AC}" type="presParOf" srcId="{F8EE297D-8729-4C3A-A7A7-94DDCBB95F98}" destId="{9E399193-C14D-490A-B9E4-B6485F2E5C59}" srcOrd="1" destOrd="0" presId="urn:microsoft.com/office/officeart/2008/layout/LinedList"/>
    <dgm:cxn modelId="{1358B2F5-C96E-400D-A861-BBB524BCCF14}" type="presParOf" srcId="{C5E2C53E-F301-4923-BC13-D9858A7E2204}" destId="{DF331FFB-CDD0-4D0D-BA45-E02453AE2F50}" srcOrd="6" destOrd="0" presId="urn:microsoft.com/office/officeart/2008/layout/LinedList"/>
    <dgm:cxn modelId="{F92E4647-AF96-4013-8666-D7F53B5AA4C6}" type="presParOf" srcId="{C5E2C53E-F301-4923-BC13-D9858A7E2204}" destId="{7F110ADB-635E-4BD9-91BC-7F839E0B6584}" srcOrd="7" destOrd="0" presId="urn:microsoft.com/office/officeart/2008/layout/LinedList"/>
    <dgm:cxn modelId="{6D6FDFAB-0216-4D85-AC86-B204AA456410}" type="presParOf" srcId="{7F110ADB-635E-4BD9-91BC-7F839E0B6584}" destId="{40BC7AFF-9F41-48F7-A9E3-5E7C768BFCDC}" srcOrd="0" destOrd="0" presId="urn:microsoft.com/office/officeart/2008/layout/LinedList"/>
    <dgm:cxn modelId="{B1BB8A8F-6530-413A-AF83-100A4D6E55DB}" type="presParOf" srcId="{7F110ADB-635E-4BD9-91BC-7F839E0B6584}" destId="{FDC86CC4-CA8A-4CD3-9D82-1EF0879BEF7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98A19C-EE6F-4F89-8176-3E5D4D0C638E}" type="doc">
      <dgm:prSet loTypeId="urn:microsoft.com/office/officeart/2008/layout/LinedList" loCatId="Inbox" qsTypeId="urn:microsoft.com/office/officeart/2005/8/quickstyle/simple2" qsCatId="simple" csTypeId="urn:microsoft.com/office/officeart/2005/8/colors/accent1_1" csCatId="accent1"/>
      <dgm:spPr/>
      <dgm:t>
        <a:bodyPr/>
        <a:lstStyle/>
        <a:p>
          <a:endParaRPr lang="en-US"/>
        </a:p>
      </dgm:t>
    </dgm:pt>
    <dgm:pt modelId="{0768CD2F-D93D-4F46-8A34-3600B85C1341}">
      <dgm:prSet/>
      <dgm:spPr/>
      <dgm:t>
        <a:bodyPr/>
        <a:lstStyle/>
        <a:p>
          <a:r>
            <a:rPr lang="hu-HU" b="1"/>
            <a:t>Külső érintett:</a:t>
          </a:r>
          <a:r>
            <a:rPr lang="hu-HU"/>
            <a:t> </a:t>
          </a:r>
          <a:endParaRPr lang="en-US"/>
        </a:p>
      </dgm:t>
    </dgm:pt>
    <dgm:pt modelId="{55DFEA62-3957-4622-8600-D3B7D5D391CF}" type="parTrans" cxnId="{4428DD19-B91F-4D54-90C0-EAD0CD6727E2}">
      <dgm:prSet/>
      <dgm:spPr/>
      <dgm:t>
        <a:bodyPr/>
        <a:lstStyle/>
        <a:p>
          <a:endParaRPr lang="en-US"/>
        </a:p>
      </dgm:t>
    </dgm:pt>
    <dgm:pt modelId="{9B24C758-6624-4DF4-9E81-32B80BB6959D}" type="sibTrans" cxnId="{4428DD19-B91F-4D54-90C0-EAD0CD6727E2}">
      <dgm:prSet/>
      <dgm:spPr/>
      <dgm:t>
        <a:bodyPr/>
        <a:lstStyle/>
        <a:p>
          <a:endParaRPr lang="en-US"/>
        </a:p>
      </dgm:t>
    </dgm:pt>
    <dgm:pt modelId="{B6AC8A10-63AD-4014-A303-7998A66ED145}">
      <dgm:prSet/>
      <dgm:spPr/>
      <dgm:t>
        <a:bodyPr/>
        <a:lstStyle/>
        <a:p>
          <a:r>
            <a:rPr lang="hu-HU"/>
            <a:t>fogyasztók: igényeik kielégítése</a:t>
          </a:r>
          <a:endParaRPr lang="en-US"/>
        </a:p>
      </dgm:t>
    </dgm:pt>
    <dgm:pt modelId="{F260772E-921D-4850-B358-4CB5D5666609}" type="parTrans" cxnId="{8E36A496-AD40-4FDF-8776-934AD6CF4DF1}">
      <dgm:prSet/>
      <dgm:spPr/>
      <dgm:t>
        <a:bodyPr/>
        <a:lstStyle/>
        <a:p>
          <a:endParaRPr lang="en-US"/>
        </a:p>
      </dgm:t>
    </dgm:pt>
    <dgm:pt modelId="{ECAD0B72-304E-4651-AC9C-89183C22271B}" type="sibTrans" cxnId="{8E36A496-AD40-4FDF-8776-934AD6CF4DF1}">
      <dgm:prSet/>
      <dgm:spPr/>
      <dgm:t>
        <a:bodyPr/>
        <a:lstStyle/>
        <a:p>
          <a:endParaRPr lang="en-US"/>
        </a:p>
      </dgm:t>
    </dgm:pt>
    <dgm:pt modelId="{C907D195-6147-47A2-ADDE-2C0CD69C3EA4}">
      <dgm:prSet/>
      <dgm:spPr/>
      <dgm:t>
        <a:bodyPr/>
        <a:lstStyle/>
        <a:p>
          <a:r>
            <a:rPr lang="hu-HU"/>
            <a:t>versenytársak: működési terület részben megegyezik</a:t>
          </a:r>
          <a:endParaRPr lang="en-US"/>
        </a:p>
      </dgm:t>
    </dgm:pt>
    <dgm:pt modelId="{0AEA3A94-52B3-4DC9-B4CF-5BBED5C23AC5}" type="parTrans" cxnId="{255ABDC0-C105-4563-A0FF-E74EBCA1AA73}">
      <dgm:prSet/>
      <dgm:spPr/>
      <dgm:t>
        <a:bodyPr/>
        <a:lstStyle/>
        <a:p>
          <a:endParaRPr lang="en-US"/>
        </a:p>
      </dgm:t>
    </dgm:pt>
    <dgm:pt modelId="{268270C8-6EC8-4155-96F0-FF222C493D05}" type="sibTrans" cxnId="{255ABDC0-C105-4563-A0FF-E74EBCA1AA73}">
      <dgm:prSet/>
      <dgm:spPr/>
      <dgm:t>
        <a:bodyPr/>
        <a:lstStyle/>
        <a:p>
          <a:endParaRPr lang="en-US"/>
        </a:p>
      </dgm:t>
    </dgm:pt>
    <dgm:pt modelId="{63639195-3A41-48D9-8325-B6D4F5A933D8}">
      <dgm:prSet/>
      <dgm:spPr/>
      <dgm:t>
        <a:bodyPr/>
        <a:lstStyle/>
        <a:p>
          <a:r>
            <a:rPr lang="hu-HU"/>
            <a:t>szállítók: számukra a vállalat a fogyasztó (hitelezők is ide sorolandók)</a:t>
          </a:r>
          <a:endParaRPr lang="en-US"/>
        </a:p>
      </dgm:t>
    </dgm:pt>
    <dgm:pt modelId="{BF053F64-EFE4-48FF-B791-B4738657245D}" type="parTrans" cxnId="{FDB96FD7-ACB7-4FE4-8AE3-33FBC497D31A}">
      <dgm:prSet/>
      <dgm:spPr/>
      <dgm:t>
        <a:bodyPr/>
        <a:lstStyle/>
        <a:p>
          <a:endParaRPr lang="en-US"/>
        </a:p>
      </dgm:t>
    </dgm:pt>
    <dgm:pt modelId="{74DA1DFA-A1E1-4BB2-B304-9F30D529022E}" type="sibTrans" cxnId="{FDB96FD7-ACB7-4FE4-8AE3-33FBC497D31A}">
      <dgm:prSet/>
      <dgm:spPr/>
      <dgm:t>
        <a:bodyPr/>
        <a:lstStyle/>
        <a:p>
          <a:endParaRPr lang="en-US"/>
        </a:p>
      </dgm:t>
    </dgm:pt>
    <dgm:pt modelId="{F569A775-BB55-413C-861E-0EC8AB04ACE6}">
      <dgm:prSet/>
      <dgm:spPr/>
      <dgm:t>
        <a:bodyPr/>
        <a:lstStyle/>
        <a:p>
          <a:r>
            <a:rPr lang="hu-HU"/>
            <a:t>stratégiai partnerek: célok, tevékenységek részben egyeznek</a:t>
          </a:r>
          <a:endParaRPr lang="en-US"/>
        </a:p>
      </dgm:t>
    </dgm:pt>
    <dgm:pt modelId="{FBA9B5A9-C78C-476C-9E00-FB4EE04194B2}" type="parTrans" cxnId="{E5F8AF55-E5B0-4A1A-BEE2-FCE571D6FD9C}">
      <dgm:prSet/>
      <dgm:spPr/>
      <dgm:t>
        <a:bodyPr/>
        <a:lstStyle/>
        <a:p>
          <a:endParaRPr lang="en-US"/>
        </a:p>
      </dgm:t>
    </dgm:pt>
    <dgm:pt modelId="{6A66E897-F6C6-4D9F-9D55-84403A6BDF96}" type="sibTrans" cxnId="{E5F8AF55-E5B0-4A1A-BEE2-FCE571D6FD9C}">
      <dgm:prSet/>
      <dgm:spPr/>
      <dgm:t>
        <a:bodyPr/>
        <a:lstStyle/>
        <a:p>
          <a:endParaRPr lang="en-US"/>
        </a:p>
      </dgm:t>
    </dgm:pt>
    <dgm:pt modelId="{63063612-EE16-4EAE-B88E-CED106C289D2}">
      <dgm:prSet/>
      <dgm:spPr/>
      <dgm:t>
        <a:bodyPr/>
        <a:lstStyle/>
        <a:p>
          <a:r>
            <a:rPr lang="hu-HU"/>
            <a:t>állami intézmények: gazdasági szabályozó szerep</a:t>
          </a:r>
          <a:endParaRPr lang="en-US"/>
        </a:p>
      </dgm:t>
    </dgm:pt>
    <dgm:pt modelId="{D95A44EB-19E3-4AD9-ABA2-0F6A2144091B}" type="parTrans" cxnId="{9D57C9C2-EE18-4209-89E5-29A082524050}">
      <dgm:prSet/>
      <dgm:spPr/>
      <dgm:t>
        <a:bodyPr/>
        <a:lstStyle/>
        <a:p>
          <a:endParaRPr lang="en-US"/>
        </a:p>
      </dgm:t>
    </dgm:pt>
    <dgm:pt modelId="{D66E190D-5677-42E7-A10F-2FE93809F74D}" type="sibTrans" cxnId="{9D57C9C2-EE18-4209-89E5-29A082524050}">
      <dgm:prSet/>
      <dgm:spPr/>
      <dgm:t>
        <a:bodyPr/>
        <a:lstStyle/>
        <a:p>
          <a:endParaRPr lang="en-US"/>
        </a:p>
      </dgm:t>
    </dgm:pt>
    <dgm:pt modelId="{9E82934A-60F6-4E18-BC03-233F7956E6DA}">
      <dgm:prSet/>
      <dgm:spPr/>
      <dgm:t>
        <a:bodyPr/>
        <a:lstStyle/>
        <a:p>
          <a:r>
            <a:rPr lang="hu-HU"/>
            <a:t>helyi közösségek: civil közösségek</a:t>
          </a:r>
          <a:endParaRPr lang="en-US"/>
        </a:p>
      </dgm:t>
    </dgm:pt>
    <dgm:pt modelId="{3C0D431C-5719-4ACB-BEC9-046379E54886}" type="parTrans" cxnId="{CE3819E5-3EDA-4F9A-9FA8-CDEB89146240}">
      <dgm:prSet/>
      <dgm:spPr/>
      <dgm:t>
        <a:bodyPr/>
        <a:lstStyle/>
        <a:p>
          <a:endParaRPr lang="en-US"/>
        </a:p>
      </dgm:t>
    </dgm:pt>
    <dgm:pt modelId="{1F754A80-374C-41AB-9084-0C4EFEC03819}" type="sibTrans" cxnId="{CE3819E5-3EDA-4F9A-9FA8-CDEB89146240}">
      <dgm:prSet/>
      <dgm:spPr/>
      <dgm:t>
        <a:bodyPr/>
        <a:lstStyle/>
        <a:p>
          <a:endParaRPr lang="en-US"/>
        </a:p>
      </dgm:t>
    </dgm:pt>
    <dgm:pt modelId="{C2E64614-2E0B-4B80-B239-338C81FBC57F}">
      <dgm:prSet/>
      <dgm:spPr/>
      <dgm:t>
        <a:bodyPr/>
        <a:lstStyle/>
        <a:p>
          <a:r>
            <a:rPr lang="hu-HU"/>
            <a:t>természeti környezet: felelősségválallás a környezetért</a:t>
          </a:r>
          <a:endParaRPr lang="en-US"/>
        </a:p>
      </dgm:t>
    </dgm:pt>
    <dgm:pt modelId="{AEEEC38C-A6E5-453A-81C6-83B41000A7D7}" type="parTrans" cxnId="{40CF4AEC-5DB8-4C16-AD46-3EC26242F303}">
      <dgm:prSet/>
      <dgm:spPr/>
      <dgm:t>
        <a:bodyPr/>
        <a:lstStyle/>
        <a:p>
          <a:endParaRPr lang="en-US"/>
        </a:p>
      </dgm:t>
    </dgm:pt>
    <dgm:pt modelId="{ED58E143-2C14-4264-AEEF-ABBDBC5D3B3C}" type="sibTrans" cxnId="{40CF4AEC-5DB8-4C16-AD46-3EC26242F303}">
      <dgm:prSet/>
      <dgm:spPr/>
      <dgm:t>
        <a:bodyPr/>
        <a:lstStyle/>
        <a:p>
          <a:endParaRPr lang="en-US"/>
        </a:p>
      </dgm:t>
    </dgm:pt>
    <dgm:pt modelId="{865A239C-4939-4ED7-9DDD-77C1EE318529}" type="pres">
      <dgm:prSet presAssocID="{9D98A19C-EE6F-4F89-8176-3E5D4D0C638E}" presName="vert0" presStyleCnt="0">
        <dgm:presLayoutVars>
          <dgm:dir/>
          <dgm:animOne val="branch"/>
          <dgm:animLvl val="lvl"/>
        </dgm:presLayoutVars>
      </dgm:prSet>
      <dgm:spPr/>
      <dgm:t>
        <a:bodyPr/>
        <a:lstStyle/>
        <a:p>
          <a:endParaRPr lang="hu-HU"/>
        </a:p>
      </dgm:t>
    </dgm:pt>
    <dgm:pt modelId="{0CD812A1-00DB-4317-B6E7-25298923A6FC}" type="pres">
      <dgm:prSet presAssocID="{0768CD2F-D93D-4F46-8A34-3600B85C1341}" presName="thickLine" presStyleLbl="alignNode1" presStyleIdx="0" presStyleCnt="8"/>
      <dgm:spPr/>
    </dgm:pt>
    <dgm:pt modelId="{4D617951-B0EF-4DC6-A72D-E0E7F72AFF6B}" type="pres">
      <dgm:prSet presAssocID="{0768CD2F-D93D-4F46-8A34-3600B85C1341}" presName="horz1" presStyleCnt="0"/>
      <dgm:spPr/>
    </dgm:pt>
    <dgm:pt modelId="{93C0E1A1-D0A8-49FF-892D-C44CAECB2A6D}" type="pres">
      <dgm:prSet presAssocID="{0768CD2F-D93D-4F46-8A34-3600B85C1341}" presName="tx1" presStyleLbl="revTx" presStyleIdx="0" presStyleCnt="8"/>
      <dgm:spPr/>
      <dgm:t>
        <a:bodyPr/>
        <a:lstStyle/>
        <a:p>
          <a:endParaRPr lang="hu-HU"/>
        </a:p>
      </dgm:t>
    </dgm:pt>
    <dgm:pt modelId="{B7795BB2-D721-4A0D-B0DB-33A21BC62F71}" type="pres">
      <dgm:prSet presAssocID="{0768CD2F-D93D-4F46-8A34-3600B85C1341}" presName="vert1" presStyleCnt="0"/>
      <dgm:spPr/>
    </dgm:pt>
    <dgm:pt modelId="{8F3A34AE-6CBB-456C-9703-89B8E1761868}" type="pres">
      <dgm:prSet presAssocID="{B6AC8A10-63AD-4014-A303-7998A66ED145}" presName="thickLine" presStyleLbl="alignNode1" presStyleIdx="1" presStyleCnt="8"/>
      <dgm:spPr/>
    </dgm:pt>
    <dgm:pt modelId="{914C076F-B060-426C-B81B-8C1947933623}" type="pres">
      <dgm:prSet presAssocID="{B6AC8A10-63AD-4014-A303-7998A66ED145}" presName="horz1" presStyleCnt="0"/>
      <dgm:spPr/>
    </dgm:pt>
    <dgm:pt modelId="{F8A715C4-F555-4062-9F5E-2CB11F32F527}" type="pres">
      <dgm:prSet presAssocID="{B6AC8A10-63AD-4014-A303-7998A66ED145}" presName="tx1" presStyleLbl="revTx" presStyleIdx="1" presStyleCnt="8"/>
      <dgm:spPr/>
      <dgm:t>
        <a:bodyPr/>
        <a:lstStyle/>
        <a:p>
          <a:endParaRPr lang="hu-HU"/>
        </a:p>
      </dgm:t>
    </dgm:pt>
    <dgm:pt modelId="{736EE6DD-2527-4A72-8401-2BBCEA40E8BB}" type="pres">
      <dgm:prSet presAssocID="{B6AC8A10-63AD-4014-A303-7998A66ED145}" presName="vert1" presStyleCnt="0"/>
      <dgm:spPr/>
    </dgm:pt>
    <dgm:pt modelId="{C9D9003F-4547-49D8-B5BD-3185F4D96096}" type="pres">
      <dgm:prSet presAssocID="{C907D195-6147-47A2-ADDE-2C0CD69C3EA4}" presName="thickLine" presStyleLbl="alignNode1" presStyleIdx="2" presStyleCnt="8"/>
      <dgm:spPr/>
    </dgm:pt>
    <dgm:pt modelId="{15B004EB-5291-4A57-8BF6-6B8293401A37}" type="pres">
      <dgm:prSet presAssocID="{C907D195-6147-47A2-ADDE-2C0CD69C3EA4}" presName="horz1" presStyleCnt="0"/>
      <dgm:spPr/>
    </dgm:pt>
    <dgm:pt modelId="{329A7E16-5C4A-477E-9FF1-89F2A157CA07}" type="pres">
      <dgm:prSet presAssocID="{C907D195-6147-47A2-ADDE-2C0CD69C3EA4}" presName="tx1" presStyleLbl="revTx" presStyleIdx="2" presStyleCnt="8"/>
      <dgm:spPr/>
      <dgm:t>
        <a:bodyPr/>
        <a:lstStyle/>
        <a:p>
          <a:endParaRPr lang="hu-HU"/>
        </a:p>
      </dgm:t>
    </dgm:pt>
    <dgm:pt modelId="{378060DE-AE24-4F2E-8902-3B4BF60A2366}" type="pres">
      <dgm:prSet presAssocID="{C907D195-6147-47A2-ADDE-2C0CD69C3EA4}" presName="vert1" presStyleCnt="0"/>
      <dgm:spPr/>
    </dgm:pt>
    <dgm:pt modelId="{C12D81EF-EAEE-45E5-94B0-B195E634C5D3}" type="pres">
      <dgm:prSet presAssocID="{63639195-3A41-48D9-8325-B6D4F5A933D8}" presName="thickLine" presStyleLbl="alignNode1" presStyleIdx="3" presStyleCnt="8"/>
      <dgm:spPr/>
    </dgm:pt>
    <dgm:pt modelId="{18405D1D-B1E7-4966-8AD3-8A664D634B85}" type="pres">
      <dgm:prSet presAssocID="{63639195-3A41-48D9-8325-B6D4F5A933D8}" presName="horz1" presStyleCnt="0"/>
      <dgm:spPr/>
    </dgm:pt>
    <dgm:pt modelId="{CBC6A2B9-DA25-4CEA-878C-4C12CF84A1FB}" type="pres">
      <dgm:prSet presAssocID="{63639195-3A41-48D9-8325-B6D4F5A933D8}" presName="tx1" presStyleLbl="revTx" presStyleIdx="3" presStyleCnt="8"/>
      <dgm:spPr/>
      <dgm:t>
        <a:bodyPr/>
        <a:lstStyle/>
        <a:p>
          <a:endParaRPr lang="hu-HU"/>
        </a:p>
      </dgm:t>
    </dgm:pt>
    <dgm:pt modelId="{99ED49FC-F5B6-406E-A195-23AF13AFA35A}" type="pres">
      <dgm:prSet presAssocID="{63639195-3A41-48D9-8325-B6D4F5A933D8}" presName="vert1" presStyleCnt="0"/>
      <dgm:spPr/>
    </dgm:pt>
    <dgm:pt modelId="{5F1F4287-4729-4320-A10A-F0C10BD4AEF9}" type="pres">
      <dgm:prSet presAssocID="{F569A775-BB55-413C-861E-0EC8AB04ACE6}" presName="thickLine" presStyleLbl="alignNode1" presStyleIdx="4" presStyleCnt="8"/>
      <dgm:spPr/>
    </dgm:pt>
    <dgm:pt modelId="{B8279A2F-187F-41F1-BF1E-FBAE3D82ACDE}" type="pres">
      <dgm:prSet presAssocID="{F569A775-BB55-413C-861E-0EC8AB04ACE6}" presName="horz1" presStyleCnt="0"/>
      <dgm:spPr/>
    </dgm:pt>
    <dgm:pt modelId="{21D7B67A-C9FF-42B7-B2C4-6423C00935C7}" type="pres">
      <dgm:prSet presAssocID="{F569A775-BB55-413C-861E-0EC8AB04ACE6}" presName="tx1" presStyleLbl="revTx" presStyleIdx="4" presStyleCnt="8"/>
      <dgm:spPr/>
      <dgm:t>
        <a:bodyPr/>
        <a:lstStyle/>
        <a:p>
          <a:endParaRPr lang="hu-HU"/>
        </a:p>
      </dgm:t>
    </dgm:pt>
    <dgm:pt modelId="{0EC59F00-020C-4399-B266-073C8D36D19F}" type="pres">
      <dgm:prSet presAssocID="{F569A775-BB55-413C-861E-0EC8AB04ACE6}" presName="vert1" presStyleCnt="0"/>
      <dgm:spPr/>
    </dgm:pt>
    <dgm:pt modelId="{2869C200-4471-4229-BCC6-D29305329FBF}" type="pres">
      <dgm:prSet presAssocID="{63063612-EE16-4EAE-B88E-CED106C289D2}" presName="thickLine" presStyleLbl="alignNode1" presStyleIdx="5" presStyleCnt="8"/>
      <dgm:spPr/>
    </dgm:pt>
    <dgm:pt modelId="{48B1A23E-6B63-460B-80B1-16DB836E6D27}" type="pres">
      <dgm:prSet presAssocID="{63063612-EE16-4EAE-B88E-CED106C289D2}" presName="horz1" presStyleCnt="0"/>
      <dgm:spPr/>
    </dgm:pt>
    <dgm:pt modelId="{4C8B0638-CB6E-48FF-8FE5-F18C511AFC66}" type="pres">
      <dgm:prSet presAssocID="{63063612-EE16-4EAE-B88E-CED106C289D2}" presName="tx1" presStyleLbl="revTx" presStyleIdx="5" presStyleCnt="8"/>
      <dgm:spPr/>
      <dgm:t>
        <a:bodyPr/>
        <a:lstStyle/>
        <a:p>
          <a:endParaRPr lang="hu-HU"/>
        </a:p>
      </dgm:t>
    </dgm:pt>
    <dgm:pt modelId="{C596801F-BE41-4A8B-BA9F-95662DB25010}" type="pres">
      <dgm:prSet presAssocID="{63063612-EE16-4EAE-B88E-CED106C289D2}" presName="vert1" presStyleCnt="0"/>
      <dgm:spPr/>
    </dgm:pt>
    <dgm:pt modelId="{5F8B3835-06E9-4E29-8A95-A23115D3BE1E}" type="pres">
      <dgm:prSet presAssocID="{9E82934A-60F6-4E18-BC03-233F7956E6DA}" presName="thickLine" presStyleLbl="alignNode1" presStyleIdx="6" presStyleCnt="8"/>
      <dgm:spPr/>
    </dgm:pt>
    <dgm:pt modelId="{1F2B8B42-C965-43BF-AEF9-9925636F3E66}" type="pres">
      <dgm:prSet presAssocID="{9E82934A-60F6-4E18-BC03-233F7956E6DA}" presName="horz1" presStyleCnt="0"/>
      <dgm:spPr/>
    </dgm:pt>
    <dgm:pt modelId="{856EF7C6-E5C5-4F79-83EE-5C2582AE0CB3}" type="pres">
      <dgm:prSet presAssocID="{9E82934A-60F6-4E18-BC03-233F7956E6DA}" presName="tx1" presStyleLbl="revTx" presStyleIdx="6" presStyleCnt="8"/>
      <dgm:spPr/>
      <dgm:t>
        <a:bodyPr/>
        <a:lstStyle/>
        <a:p>
          <a:endParaRPr lang="hu-HU"/>
        </a:p>
      </dgm:t>
    </dgm:pt>
    <dgm:pt modelId="{1A6D414B-9079-4E2B-A20E-005B6145E778}" type="pres">
      <dgm:prSet presAssocID="{9E82934A-60F6-4E18-BC03-233F7956E6DA}" presName="vert1" presStyleCnt="0"/>
      <dgm:spPr/>
    </dgm:pt>
    <dgm:pt modelId="{D2734E38-FD34-4209-8621-517564BC76F9}" type="pres">
      <dgm:prSet presAssocID="{C2E64614-2E0B-4B80-B239-338C81FBC57F}" presName="thickLine" presStyleLbl="alignNode1" presStyleIdx="7" presStyleCnt="8"/>
      <dgm:spPr/>
    </dgm:pt>
    <dgm:pt modelId="{EF53F6BF-7D64-4175-9119-3D3559A57F9A}" type="pres">
      <dgm:prSet presAssocID="{C2E64614-2E0B-4B80-B239-338C81FBC57F}" presName="horz1" presStyleCnt="0"/>
      <dgm:spPr/>
    </dgm:pt>
    <dgm:pt modelId="{5D92D9F8-FBC6-4B1E-AFC0-C712A0A46788}" type="pres">
      <dgm:prSet presAssocID="{C2E64614-2E0B-4B80-B239-338C81FBC57F}" presName="tx1" presStyleLbl="revTx" presStyleIdx="7" presStyleCnt="8"/>
      <dgm:spPr/>
      <dgm:t>
        <a:bodyPr/>
        <a:lstStyle/>
        <a:p>
          <a:endParaRPr lang="hu-HU"/>
        </a:p>
      </dgm:t>
    </dgm:pt>
    <dgm:pt modelId="{3AAA4642-0077-4AA1-8FAF-56D2306B7953}" type="pres">
      <dgm:prSet presAssocID="{C2E64614-2E0B-4B80-B239-338C81FBC57F}" presName="vert1" presStyleCnt="0"/>
      <dgm:spPr/>
    </dgm:pt>
  </dgm:ptLst>
  <dgm:cxnLst>
    <dgm:cxn modelId="{CE3819E5-3EDA-4F9A-9FA8-CDEB89146240}" srcId="{9D98A19C-EE6F-4F89-8176-3E5D4D0C638E}" destId="{9E82934A-60F6-4E18-BC03-233F7956E6DA}" srcOrd="6" destOrd="0" parTransId="{3C0D431C-5719-4ACB-BEC9-046379E54886}" sibTransId="{1F754A80-374C-41AB-9084-0C4EFEC03819}"/>
    <dgm:cxn modelId="{90CCBA53-CA65-44A4-BEC6-EE4B63F299D6}" type="presOf" srcId="{F569A775-BB55-413C-861E-0EC8AB04ACE6}" destId="{21D7B67A-C9FF-42B7-B2C4-6423C00935C7}" srcOrd="0" destOrd="0" presId="urn:microsoft.com/office/officeart/2008/layout/LinedList"/>
    <dgm:cxn modelId="{40CF4AEC-5DB8-4C16-AD46-3EC26242F303}" srcId="{9D98A19C-EE6F-4F89-8176-3E5D4D0C638E}" destId="{C2E64614-2E0B-4B80-B239-338C81FBC57F}" srcOrd="7" destOrd="0" parTransId="{AEEEC38C-A6E5-453A-81C6-83B41000A7D7}" sibTransId="{ED58E143-2C14-4264-AEEF-ABBDBC5D3B3C}"/>
    <dgm:cxn modelId="{0DEA0B01-190F-45D9-B5C0-B8D31AD7C3EB}" type="presOf" srcId="{B6AC8A10-63AD-4014-A303-7998A66ED145}" destId="{F8A715C4-F555-4062-9F5E-2CB11F32F527}" srcOrd="0" destOrd="0" presId="urn:microsoft.com/office/officeart/2008/layout/LinedList"/>
    <dgm:cxn modelId="{255ABDC0-C105-4563-A0FF-E74EBCA1AA73}" srcId="{9D98A19C-EE6F-4F89-8176-3E5D4D0C638E}" destId="{C907D195-6147-47A2-ADDE-2C0CD69C3EA4}" srcOrd="2" destOrd="0" parTransId="{0AEA3A94-52B3-4DC9-B4CF-5BBED5C23AC5}" sibTransId="{268270C8-6EC8-4155-96F0-FF222C493D05}"/>
    <dgm:cxn modelId="{83E6E9B0-05DF-4C7C-BC5A-F0CF6D7FE3CF}" type="presOf" srcId="{9E82934A-60F6-4E18-BC03-233F7956E6DA}" destId="{856EF7C6-E5C5-4F79-83EE-5C2582AE0CB3}" srcOrd="0" destOrd="0" presId="urn:microsoft.com/office/officeart/2008/layout/LinedList"/>
    <dgm:cxn modelId="{F5B2E661-4413-4F60-83AB-5F7D36F7C30B}" type="presOf" srcId="{63639195-3A41-48D9-8325-B6D4F5A933D8}" destId="{CBC6A2B9-DA25-4CEA-878C-4C12CF84A1FB}" srcOrd="0" destOrd="0" presId="urn:microsoft.com/office/officeart/2008/layout/LinedList"/>
    <dgm:cxn modelId="{9D57C9C2-EE18-4209-89E5-29A082524050}" srcId="{9D98A19C-EE6F-4F89-8176-3E5D4D0C638E}" destId="{63063612-EE16-4EAE-B88E-CED106C289D2}" srcOrd="5" destOrd="0" parTransId="{D95A44EB-19E3-4AD9-ABA2-0F6A2144091B}" sibTransId="{D66E190D-5677-42E7-A10F-2FE93809F74D}"/>
    <dgm:cxn modelId="{4428DD19-B91F-4D54-90C0-EAD0CD6727E2}" srcId="{9D98A19C-EE6F-4F89-8176-3E5D4D0C638E}" destId="{0768CD2F-D93D-4F46-8A34-3600B85C1341}" srcOrd="0" destOrd="0" parTransId="{55DFEA62-3957-4622-8600-D3B7D5D391CF}" sibTransId="{9B24C758-6624-4DF4-9E81-32B80BB6959D}"/>
    <dgm:cxn modelId="{F6DD00EA-99AC-459D-8CA5-A55CDD58DCD2}" type="presOf" srcId="{63063612-EE16-4EAE-B88E-CED106C289D2}" destId="{4C8B0638-CB6E-48FF-8FE5-F18C511AFC66}" srcOrd="0" destOrd="0" presId="urn:microsoft.com/office/officeart/2008/layout/LinedList"/>
    <dgm:cxn modelId="{1B19EB0B-E4A8-41F6-9A60-83C51D48C0EA}" type="presOf" srcId="{9D98A19C-EE6F-4F89-8176-3E5D4D0C638E}" destId="{865A239C-4939-4ED7-9DDD-77C1EE318529}" srcOrd="0" destOrd="0" presId="urn:microsoft.com/office/officeart/2008/layout/LinedList"/>
    <dgm:cxn modelId="{8E36A496-AD40-4FDF-8776-934AD6CF4DF1}" srcId="{9D98A19C-EE6F-4F89-8176-3E5D4D0C638E}" destId="{B6AC8A10-63AD-4014-A303-7998A66ED145}" srcOrd="1" destOrd="0" parTransId="{F260772E-921D-4850-B358-4CB5D5666609}" sibTransId="{ECAD0B72-304E-4651-AC9C-89183C22271B}"/>
    <dgm:cxn modelId="{E5F8AF55-E5B0-4A1A-BEE2-FCE571D6FD9C}" srcId="{9D98A19C-EE6F-4F89-8176-3E5D4D0C638E}" destId="{F569A775-BB55-413C-861E-0EC8AB04ACE6}" srcOrd="4" destOrd="0" parTransId="{FBA9B5A9-C78C-476C-9E00-FB4EE04194B2}" sibTransId="{6A66E897-F6C6-4D9F-9D55-84403A6BDF96}"/>
    <dgm:cxn modelId="{FDB96FD7-ACB7-4FE4-8AE3-33FBC497D31A}" srcId="{9D98A19C-EE6F-4F89-8176-3E5D4D0C638E}" destId="{63639195-3A41-48D9-8325-B6D4F5A933D8}" srcOrd="3" destOrd="0" parTransId="{BF053F64-EFE4-48FF-B791-B4738657245D}" sibTransId="{74DA1DFA-A1E1-4BB2-B304-9F30D529022E}"/>
    <dgm:cxn modelId="{ACC66CFB-DB69-4E2D-92FD-4B19F0A3C1DC}" type="presOf" srcId="{0768CD2F-D93D-4F46-8A34-3600B85C1341}" destId="{93C0E1A1-D0A8-49FF-892D-C44CAECB2A6D}" srcOrd="0" destOrd="0" presId="urn:microsoft.com/office/officeart/2008/layout/LinedList"/>
    <dgm:cxn modelId="{8475FF73-D98C-48C9-9866-973D0894A87F}" type="presOf" srcId="{C907D195-6147-47A2-ADDE-2C0CD69C3EA4}" destId="{329A7E16-5C4A-477E-9FF1-89F2A157CA07}" srcOrd="0" destOrd="0" presId="urn:microsoft.com/office/officeart/2008/layout/LinedList"/>
    <dgm:cxn modelId="{BDC96C2F-6B14-4584-92F3-FFBF8D61E14C}" type="presOf" srcId="{C2E64614-2E0B-4B80-B239-338C81FBC57F}" destId="{5D92D9F8-FBC6-4B1E-AFC0-C712A0A46788}" srcOrd="0" destOrd="0" presId="urn:microsoft.com/office/officeart/2008/layout/LinedList"/>
    <dgm:cxn modelId="{DFC86233-BD65-4C3A-B9DB-A70E0D5F3DC9}" type="presParOf" srcId="{865A239C-4939-4ED7-9DDD-77C1EE318529}" destId="{0CD812A1-00DB-4317-B6E7-25298923A6FC}" srcOrd="0" destOrd="0" presId="urn:microsoft.com/office/officeart/2008/layout/LinedList"/>
    <dgm:cxn modelId="{88D4350D-E768-4D73-B4F9-445399AF0E2B}" type="presParOf" srcId="{865A239C-4939-4ED7-9DDD-77C1EE318529}" destId="{4D617951-B0EF-4DC6-A72D-E0E7F72AFF6B}" srcOrd="1" destOrd="0" presId="urn:microsoft.com/office/officeart/2008/layout/LinedList"/>
    <dgm:cxn modelId="{CDA71FD1-5893-4AC7-BE92-1197FE91FBF0}" type="presParOf" srcId="{4D617951-B0EF-4DC6-A72D-E0E7F72AFF6B}" destId="{93C0E1A1-D0A8-49FF-892D-C44CAECB2A6D}" srcOrd="0" destOrd="0" presId="urn:microsoft.com/office/officeart/2008/layout/LinedList"/>
    <dgm:cxn modelId="{EE208F60-6BF5-4B77-9877-6D43F4B02305}" type="presParOf" srcId="{4D617951-B0EF-4DC6-A72D-E0E7F72AFF6B}" destId="{B7795BB2-D721-4A0D-B0DB-33A21BC62F71}" srcOrd="1" destOrd="0" presId="urn:microsoft.com/office/officeart/2008/layout/LinedList"/>
    <dgm:cxn modelId="{18C62272-5411-408D-BCBC-93889187F404}" type="presParOf" srcId="{865A239C-4939-4ED7-9DDD-77C1EE318529}" destId="{8F3A34AE-6CBB-456C-9703-89B8E1761868}" srcOrd="2" destOrd="0" presId="urn:microsoft.com/office/officeart/2008/layout/LinedList"/>
    <dgm:cxn modelId="{1CDC1309-EE36-4D84-B509-93CFDB8072B5}" type="presParOf" srcId="{865A239C-4939-4ED7-9DDD-77C1EE318529}" destId="{914C076F-B060-426C-B81B-8C1947933623}" srcOrd="3" destOrd="0" presId="urn:microsoft.com/office/officeart/2008/layout/LinedList"/>
    <dgm:cxn modelId="{E6BE6B93-9F1E-4A68-8125-B21DDB57C86B}" type="presParOf" srcId="{914C076F-B060-426C-B81B-8C1947933623}" destId="{F8A715C4-F555-4062-9F5E-2CB11F32F527}" srcOrd="0" destOrd="0" presId="urn:microsoft.com/office/officeart/2008/layout/LinedList"/>
    <dgm:cxn modelId="{FAAF75B3-742D-4A04-A741-CBFDCD566D13}" type="presParOf" srcId="{914C076F-B060-426C-B81B-8C1947933623}" destId="{736EE6DD-2527-4A72-8401-2BBCEA40E8BB}" srcOrd="1" destOrd="0" presId="urn:microsoft.com/office/officeart/2008/layout/LinedList"/>
    <dgm:cxn modelId="{341344A5-2224-4A37-8CA3-89F8B4806689}" type="presParOf" srcId="{865A239C-4939-4ED7-9DDD-77C1EE318529}" destId="{C9D9003F-4547-49D8-B5BD-3185F4D96096}" srcOrd="4" destOrd="0" presId="urn:microsoft.com/office/officeart/2008/layout/LinedList"/>
    <dgm:cxn modelId="{4D52FB18-66EF-4E0C-9A9E-633746E79143}" type="presParOf" srcId="{865A239C-4939-4ED7-9DDD-77C1EE318529}" destId="{15B004EB-5291-4A57-8BF6-6B8293401A37}" srcOrd="5" destOrd="0" presId="urn:microsoft.com/office/officeart/2008/layout/LinedList"/>
    <dgm:cxn modelId="{1C23AC9C-7F51-4A1B-BB2C-7C2DE16A16CA}" type="presParOf" srcId="{15B004EB-5291-4A57-8BF6-6B8293401A37}" destId="{329A7E16-5C4A-477E-9FF1-89F2A157CA07}" srcOrd="0" destOrd="0" presId="urn:microsoft.com/office/officeart/2008/layout/LinedList"/>
    <dgm:cxn modelId="{FC53DD9E-6278-4785-B68A-252470CC8D1C}" type="presParOf" srcId="{15B004EB-5291-4A57-8BF6-6B8293401A37}" destId="{378060DE-AE24-4F2E-8902-3B4BF60A2366}" srcOrd="1" destOrd="0" presId="urn:microsoft.com/office/officeart/2008/layout/LinedList"/>
    <dgm:cxn modelId="{084F3DAE-E823-4937-8AE0-70FE5F17352A}" type="presParOf" srcId="{865A239C-4939-4ED7-9DDD-77C1EE318529}" destId="{C12D81EF-EAEE-45E5-94B0-B195E634C5D3}" srcOrd="6" destOrd="0" presId="urn:microsoft.com/office/officeart/2008/layout/LinedList"/>
    <dgm:cxn modelId="{B856D250-C90C-4D18-89F0-4FBD438FB69B}" type="presParOf" srcId="{865A239C-4939-4ED7-9DDD-77C1EE318529}" destId="{18405D1D-B1E7-4966-8AD3-8A664D634B85}" srcOrd="7" destOrd="0" presId="urn:microsoft.com/office/officeart/2008/layout/LinedList"/>
    <dgm:cxn modelId="{B8E5100F-9830-4781-BC45-D9921852F749}" type="presParOf" srcId="{18405D1D-B1E7-4966-8AD3-8A664D634B85}" destId="{CBC6A2B9-DA25-4CEA-878C-4C12CF84A1FB}" srcOrd="0" destOrd="0" presId="urn:microsoft.com/office/officeart/2008/layout/LinedList"/>
    <dgm:cxn modelId="{87F72EF1-C3D1-46D8-8411-A089F000A35A}" type="presParOf" srcId="{18405D1D-B1E7-4966-8AD3-8A664D634B85}" destId="{99ED49FC-F5B6-406E-A195-23AF13AFA35A}" srcOrd="1" destOrd="0" presId="urn:microsoft.com/office/officeart/2008/layout/LinedList"/>
    <dgm:cxn modelId="{508AE01B-7A29-46BB-A18D-6791308C9AD5}" type="presParOf" srcId="{865A239C-4939-4ED7-9DDD-77C1EE318529}" destId="{5F1F4287-4729-4320-A10A-F0C10BD4AEF9}" srcOrd="8" destOrd="0" presId="urn:microsoft.com/office/officeart/2008/layout/LinedList"/>
    <dgm:cxn modelId="{5508443C-7A7D-4902-8856-270844C8F1A2}" type="presParOf" srcId="{865A239C-4939-4ED7-9DDD-77C1EE318529}" destId="{B8279A2F-187F-41F1-BF1E-FBAE3D82ACDE}" srcOrd="9" destOrd="0" presId="urn:microsoft.com/office/officeart/2008/layout/LinedList"/>
    <dgm:cxn modelId="{F6F2874D-F6BE-4BC9-A507-D2800E8A0E15}" type="presParOf" srcId="{B8279A2F-187F-41F1-BF1E-FBAE3D82ACDE}" destId="{21D7B67A-C9FF-42B7-B2C4-6423C00935C7}" srcOrd="0" destOrd="0" presId="urn:microsoft.com/office/officeart/2008/layout/LinedList"/>
    <dgm:cxn modelId="{897D6888-AE6A-4216-8298-7512E18847DA}" type="presParOf" srcId="{B8279A2F-187F-41F1-BF1E-FBAE3D82ACDE}" destId="{0EC59F00-020C-4399-B266-073C8D36D19F}" srcOrd="1" destOrd="0" presId="urn:microsoft.com/office/officeart/2008/layout/LinedList"/>
    <dgm:cxn modelId="{DF5BCE80-2877-4CEE-B572-A75575DEE4AC}" type="presParOf" srcId="{865A239C-4939-4ED7-9DDD-77C1EE318529}" destId="{2869C200-4471-4229-BCC6-D29305329FBF}" srcOrd="10" destOrd="0" presId="urn:microsoft.com/office/officeart/2008/layout/LinedList"/>
    <dgm:cxn modelId="{14E1E253-947C-4D62-BE86-845DAD28BCC9}" type="presParOf" srcId="{865A239C-4939-4ED7-9DDD-77C1EE318529}" destId="{48B1A23E-6B63-460B-80B1-16DB836E6D27}" srcOrd="11" destOrd="0" presId="urn:microsoft.com/office/officeart/2008/layout/LinedList"/>
    <dgm:cxn modelId="{20113FA8-C408-4EA6-8CE7-1CFEF5C9558E}" type="presParOf" srcId="{48B1A23E-6B63-460B-80B1-16DB836E6D27}" destId="{4C8B0638-CB6E-48FF-8FE5-F18C511AFC66}" srcOrd="0" destOrd="0" presId="urn:microsoft.com/office/officeart/2008/layout/LinedList"/>
    <dgm:cxn modelId="{3AD05B43-F02B-4D79-8887-0DBDEBD413E8}" type="presParOf" srcId="{48B1A23E-6B63-460B-80B1-16DB836E6D27}" destId="{C596801F-BE41-4A8B-BA9F-95662DB25010}" srcOrd="1" destOrd="0" presId="urn:microsoft.com/office/officeart/2008/layout/LinedList"/>
    <dgm:cxn modelId="{6C6DC82B-6865-46D0-8622-7222AF583555}" type="presParOf" srcId="{865A239C-4939-4ED7-9DDD-77C1EE318529}" destId="{5F8B3835-06E9-4E29-8A95-A23115D3BE1E}" srcOrd="12" destOrd="0" presId="urn:microsoft.com/office/officeart/2008/layout/LinedList"/>
    <dgm:cxn modelId="{B02728F6-19B3-4C66-8134-CDE15770E42F}" type="presParOf" srcId="{865A239C-4939-4ED7-9DDD-77C1EE318529}" destId="{1F2B8B42-C965-43BF-AEF9-9925636F3E66}" srcOrd="13" destOrd="0" presId="urn:microsoft.com/office/officeart/2008/layout/LinedList"/>
    <dgm:cxn modelId="{A2F288C4-9156-4193-87F8-94DB097F924C}" type="presParOf" srcId="{1F2B8B42-C965-43BF-AEF9-9925636F3E66}" destId="{856EF7C6-E5C5-4F79-83EE-5C2582AE0CB3}" srcOrd="0" destOrd="0" presId="urn:microsoft.com/office/officeart/2008/layout/LinedList"/>
    <dgm:cxn modelId="{5A684D4A-BFE9-47E5-ABBE-7122E3AAB549}" type="presParOf" srcId="{1F2B8B42-C965-43BF-AEF9-9925636F3E66}" destId="{1A6D414B-9079-4E2B-A20E-005B6145E778}" srcOrd="1" destOrd="0" presId="urn:microsoft.com/office/officeart/2008/layout/LinedList"/>
    <dgm:cxn modelId="{8AC5FEEE-D96D-4A12-9ACF-6508AAF11E04}" type="presParOf" srcId="{865A239C-4939-4ED7-9DDD-77C1EE318529}" destId="{D2734E38-FD34-4209-8621-517564BC76F9}" srcOrd="14" destOrd="0" presId="urn:microsoft.com/office/officeart/2008/layout/LinedList"/>
    <dgm:cxn modelId="{34F2D1C7-1B50-419A-AC07-DE42180AEBBF}" type="presParOf" srcId="{865A239C-4939-4ED7-9DDD-77C1EE318529}" destId="{EF53F6BF-7D64-4175-9119-3D3559A57F9A}" srcOrd="15" destOrd="0" presId="urn:microsoft.com/office/officeart/2008/layout/LinedList"/>
    <dgm:cxn modelId="{98E6E1F1-CC47-4EBC-BFB2-18889FABC7C4}" type="presParOf" srcId="{EF53F6BF-7D64-4175-9119-3D3559A57F9A}" destId="{5D92D9F8-FBC6-4B1E-AFC0-C712A0A46788}" srcOrd="0" destOrd="0" presId="urn:microsoft.com/office/officeart/2008/layout/LinedList"/>
    <dgm:cxn modelId="{8111066C-E122-4EF6-BB14-D427999C85F8}" type="presParOf" srcId="{EF53F6BF-7D64-4175-9119-3D3559A57F9A}" destId="{3AAA4642-0077-4AA1-8FAF-56D2306B795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0654B-52CE-41F0-A5AE-69BF55560A86}">
      <dsp:nvSpPr>
        <dsp:cNvPr id="0" name=""/>
        <dsp:cNvSpPr/>
      </dsp:nvSpPr>
      <dsp:spPr>
        <a:xfrm>
          <a:off x="0" y="0"/>
          <a:ext cx="6254724"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E8A926A-14F5-45F0-A238-907CA2215DE4}">
      <dsp:nvSpPr>
        <dsp:cNvPr id="0" name=""/>
        <dsp:cNvSpPr/>
      </dsp:nvSpPr>
      <dsp:spPr>
        <a:xfrm>
          <a:off x="0" y="0"/>
          <a:ext cx="6254724" cy="1373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hu-HU" sz="2700" b="1" kern="1200"/>
            <a:t>Belső érintett:</a:t>
          </a:r>
          <a:r>
            <a:rPr lang="hu-HU" sz="2700" kern="1200"/>
            <a:t> jogviszony köti őket a gazdasági szervezethez, különböző érdekekkel rendelkeznek</a:t>
          </a:r>
          <a:endParaRPr lang="en-US" sz="2700" kern="1200"/>
        </a:p>
      </dsp:txBody>
      <dsp:txXfrm>
        <a:off x="0" y="0"/>
        <a:ext cx="6254724" cy="1373187"/>
      </dsp:txXfrm>
    </dsp:sp>
    <dsp:sp modelId="{590FBD84-D099-4111-B2BB-4B2A1421B495}">
      <dsp:nvSpPr>
        <dsp:cNvPr id="0" name=""/>
        <dsp:cNvSpPr/>
      </dsp:nvSpPr>
      <dsp:spPr>
        <a:xfrm>
          <a:off x="0" y="1373187"/>
          <a:ext cx="6254724"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D7DB844-2EFA-4E3D-BA77-C9DAB48546A7}">
      <dsp:nvSpPr>
        <dsp:cNvPr id="0" name=""/>
        <dsp:cNvSpPr/>
      </dsp:nvSpPr>
      <dsp:spPr>
        <a:xfrm>
          <a:off x="0" y="1373187"/>
          <a:ext cx="6254724" cy="1373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hu-HU" sz="2700" kern="1200" dirty="0"/>
            <a:t>tulajdonosok: befektetett tőke megtérülése</a:t>
          </a:r>
          <a:endParaRPr lang="en-US" sz="2700" kern="1200" dirty="0"/>
        </a:p>
      </dsp:txBody>
      <dsp:txXfrm>
        <a:off x="0" y="1373187"/>
        <a:ext cx="6254724" cy="1373187"/>
      </dsp:txXfrm>
    </dsp:sp>
    <dsp:sp modelId="{C64FEBB4-15BD-44DA-AE57-19D81D838920}">
      <dsp:nvSpPr>
        <dsp:cNvPr id="0" name=""/>
        <dsp:cNvSpPr/>
      </dsp:nvSpPr>
      <dsp:spPr>
        <a:xfrm>
          <a:off x="0" y="2746375"/>
          <a:ext cx="6254724"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71B9A1F-B878-42A6-825D-D9D46D149BE2}">
      <dsp:nvSpPr>
        <dsp:cNvPr id="0" name=""/>
        <dsp:cNvSpPr/>
      </dsp:nvSpPr>
      <dsp:spPr>
        <a:xfrm>
          <a:off x="0" y="2746375"/>
          <a:ext cx="6254724" cy="1373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hu-HU" sz="2700" kern="1200"/>
            <a:t>menedzserek: eredményes működés</a:t>
          </a:r>
          <a:endParaRPr lang="en-US" sz="2700" kern="1200"/>
        </a:p>
      </dsp:txBody>
      <dsp:txXfrm>
        <a:off x="0" y="2746375"/>
        <a:ext cx="6254724" cy="1373187"/>
      </dsp:txXfrm>
    </dsp:sp>
    <dsp:sp modelId="{DF331FFB-CDD0-4D0D-BA45-E02453AE2F50}">
      <dsp:nvSpPr>
        <dsp:cNvPr id="0" name=""/>
        <dsp:cNvSpPr/>
      </dsp:nvSpPr>
      <dsp:spPr>
        <a:xfrm>
          <a:off x="0" y="4119562"/>
          <a:ext cx="6254724"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0BC7AFF-9F41-48F7-A9E3-5E7C768BFCDC}">
      <dsp:nvSpPr>
        <dsp:cNvPr id="0" name=""/>
        <dsp:cNvSpPr/>
      </dsp:nvSpPr>
      <dsp:spPr>
        <a:xfrm>
          <a:off x="0" y="4119562"/>
          <a:ext cx="6254724" cy="1373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hu-HU" sz="2700" kern="1200"/>
            <a:t>alkalmazottak: jövedelem maximalizálása</a:t>
          </a:r>
          <a:endParaRPr lang="en-US" sz="2700" kern="1200"/>
        </a:p>
      </dsp:txBody>
      <dsp:txXfrm>
        <a:off x="0" y="4119562"/>
        <a:ext cx="6254724" cy="13731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812A1-00DB-4317-B6E7-25298923A6FC}">
      <dsp:nvSpPr>
        <dsp:cNvPr id="0" name=""/>
        <dsp:cNvSpPr/>
      </dsp:nvSpPr>
      <dsp:spPr>
        <a:xfrm>
          <a:off x="0" y="0"/>
          <a:ext cx="6254724"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3C0E1A1-D0A8-49FF-892D-C44CAECB2A6D}">
      <dsp:nvSpPr>
        <dsp:cNvPr id="0" name=""/>
        <dsp:cNvSpPr/>
      </dsp:nvSpPr>
      <dsp:spPr>
        <a:xfrm>
          <a:off x="0" y="0"/>
          <a:ext cx="6254724" cy="686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hu-HU" sz="1900" b="1" kern="1200"/>
            <a:t>Külső érintett:</a:t>
          </a:r>
          <a:r>
            <a:rPr lang="hu-HU" sz="1900" kern="1200"/>
            <a:t> </a:t>
          </a:r>
          <a:endParaRPr lang="en-US" sz="1900" kern="1200"/>
        </a:p>
      </dsp:txBody>
      <dsp:txXfrm>
        <a:off x="0" y="0"/>
        <a:ext cx="6254724" cy="686593"/>
      </dsp:txXfrm>
    </dsp:sp>
    <dsp:sp modelId="{8F3A34AE-6CBB-456C-9703-89B8E1761868}">
      <dsp:nvSpPr>
        <dsp:cNvPr id="0" name=""/>
        <dsp:cNvSpPr/>
      </dsp:nvSpPr>
      <dsp:spPr>
        <a:xfrm>
          <a:off x="0" y="686593"/>
          <a:ext cx="6254724"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8A715C4-F555-4062-9F5E-2CB11F32F527}">
      <dsp:nvSpPr>
        <dsp:cNvPr id="0" name=""/>
        <dsp:cNvSpPr/>
      </dsp:nvSpPr>
      <dsp:spPr>
        <a:xfrm>
          <a:off x="0" y="686593"/>
          <a:ext cx="6254724" cy="686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hu-HU" sz="1900" kern="1200"/>
            <a:t>fogyasztók: igényeik kielégítése</a:t>
          </a:r>
          <a:endParaRPr lang="en-US" sz="1900" kern="1200"/>
        </a:p>
      </dsp:txBody>
      <dsp:txXfrm>
        <a:off x="0" y="686593"/>
        <a:ext cx="6254724" cy="686593"/>
      </dsp:txXfrm>
    </dsp:sp>
    <dsp:sp modelId="{C9D9003F-4547-49D8-B5BD-3185F4D96096}">
      <dsp:nvSpPr>
        <dsp:cNvPr id="0" name=""/>
        <dsp:cNvSpPr/>
      </dsp:nvSpPr>
      <dsp:spPr>
        <a:xfrm>
          <a:off x="0" y="1373187"/>
          <a:ext cx="6254724"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29A7E16-5C4A-477E-9FF1-89F2A157CA07}">
      <dsp:nvSpPr>
        <dsp:cNvPr id="0" name=""/>
        <dsp:cNvSpPr/>
      </dsp:nvSpPr>
      <dsp:spPr>
        <a:xfrm>
          <a:off x="0" y="1373187"/>
          <a:ext cx="6254724" cy="686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hu-HU" sz="1900" kern="1200"/>
            <a:t>versenytársak: működési terület részben megegyezik</a:t>
          </a:r>
          <a:endParaRPr lang="en-US" sz="1900" kern="1200"/>
        </a:p>
      </dsp:txBody>
      <dsp:txXfrm>
        <a:off x="0" y="1373187"/>
        <a:ext cx="6254724" cy="686593"/>
      </dsp:txXfrm>
    </dsp:sp>
    <dsp:sp modelId="{C12D81EF-EAEE-45E5-94B0-B195E634C5D3}">
      <dsp:nvSpPr>
        <dsp:cNvPr id="0" name=""/>
        <dsp:cNvSpPr/>
      </dsp:nvSpPr>
      <dsp:spPr>
        <a:xfrm>
          <a:off x="0" y="2059781"/>
          <a:ext cx="6254724"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BC6A2B9-DA25-4CEA-878C-4C12CF84A1FB}">
      <dsp:nvSpPr>
        <dsp:cNvPr id="0" name=""/>
        <dsp:cNvSpPr/>
      </dsp:nvSpPr>
      <dsp:spPr>
        <a:xfrm>
          <a:off x="0" y="2059781"/>
          <a:ext cx="6254724" cy="686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hu-HU" sz="1900" kern="1200"/>
            <a:t>szállítók: számukra a vállalat a fogyasztó (hitelezők is ide sorolandók)</a:t>
          </a:r>
          <a:endParaRPr lang="en-US" sz="1900" kern="1200"/>
        </a:p>
      </dsp:txBody>
      <dsp:txXfrm>
        <a:off x="0" y="2059781"/>
        <a:ext cx="6254724" cy="686593"/>
      </dsp:txXfrm>
    </dsp:sp>
    <dsp:sp modelId="{5F1F4287-4729-4320-A10A-F0C10BD4AEF9}">
      <dsp:nvSpPr>
        <dsp:cNvPr id="0" name=""/>
        <dsp:cNvSpPr/>
      </dsp:nvSpPr>
      <dsp:spPr>
        <a:xfrm>
          <a:off x="0" y="2746375"/>
          <a:ext cx="6254724"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1D7B67A-C9FF-42B7-B2C4-6423C00935C7}">
      <dsp:nvSpPr>
        <dsp:cNvPr id="0" name=""/>
        <dsp:cNvSpPr/>
      </dsp:nvSpPr>
      <dsp:spPr>
        <a:xfrm>
          <a:off x="0" y="2746375"/>
          <a:ext cx="6254724" cy="686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hu-HU" sz="1900" kern="1200"/>
            <a:t>stratégiai partnerek: célok, tevékenységek részben egyeznek</a:t>
          </a:r>
          <a:endParaRPr lang="en-US" sz="1900" kern="1200"/>
        </a:p>
      </dsp:txBody>
      <dsp:txXfrm>
        <a:off x="0" y="2746375"/>
        <a:ext cx="6254724" cy="686593"/>
      </dsp:txXfrm>
    </dsp:sp>
    <dsp:sp modelId="{2869C200-4471-4229-BCC6-D29305329FBF}">
      <dsp:nvSpPr>
        <dsp:cNvPr id="0" name=""/>
        <dsp:cNvSpPr/>
      </dsp:nvSpPr>
      <dsp:spPr>
        <a:xfrm>
          <a:off x="0" y="3432968"/>
          <a:ext cx="6254724"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C8B0638-CB6E-48FF-8FE5-F18C511AFC66}">
      <dsp:nvSpPr>
        <dsp:cNvPr id="0" name=""/>
        <dsp:cNvSpPr/>
      </dsp:nvSpPr>
      <dsp:spPr>
        <a:xfrm>
          <a:off x="0" y="3432968"/>
          <a:ext cx="6254724" cy="686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hu-HU" sz="1900" kern="1200"/>
            <a:t>állami intézmények: gazdasági szabályozó szerep</a:t>
          </a:r>
          <a:endParaRPr lang="en-US" sz="1900" kern="1200"/>
        </a:p>
      </dsp:txBody>
      <dsp:txXfrm>
        <a:off x="0" y="3432968"/>
        <a:ext cx="6254724" cy="686593"/>
      </dsp:txXfrm>
    </dsp:sp>
    <dsp:sp modelId="{5F8B3835-06E9-4E29-8A95-A23115D3BE1E}">
      <dsp:nvSpPr>
        <dsp:cNvPr id="0" name=""/>
        <dsp:cNvSpPr/>
      </dsp:nvSpPr>
      <dsp:spPr>
        <a:xfrm>
          <a:off x="0" y="4119562"/>
          <a:ext cx="6254724"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56EF7C6-E5C5-4F79-83EE-5C2582AE0CB3}">
      <dsp:nvSpPr>
        <dsp:cNvPr id="0" name=""/>
        <dsp:cNvSpPr/>
      </dsp:nvSpPr>
      <dsp:spPr>
        <a:xfrm>
          <a:off x="0" y="4119562"/>
          <a:ext cx="6254724" cy="686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hu-HU" sz="1900" kern="1200"/>
            <a:t>helyi közösségek: civil közösségek</a:t>
          </a:r>
          <a:endParaRPr lang="en-US" sz="1900" kern="1200"/>
        </a:p>
      </dsp:txBody>
      <dsp:txXfrm>
        <a:off x="0" y="4119562"/>
        <a:ext cx="6254724" cy="686593"/>
      </dsp:txXfrm>
    </dsp:sp>
    <dsp:sp modelId="{D2734E38-FD34-4209-8621-517564BC76F9}">
      <dsp:nvSpPr>
        <dsp:cNvPr id="0" name=""/>
        <dsp:cNvSpPr/>
      </dsp:nvSpPr>
      <dsp:spPr>
        <a:xfrm>
          <a:off x="0" y="4806156"/>
          <a:ext cx="6254724" cy="0"/>
        </a:xfrm>
        <a:prstGeom prst="lin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D92D9F8-FBC6-4B1E-AFC0-C712A0A46788}">
      <dsp:nvSpPr>
        <dsp:cNvPr id="0" name=""/>
        <dsp:cNvSpPr/>
      </dsp:nvSpPr>
      <dsp:spPr>
        <a:xfrm>
          <a:off x="0" y="4806156"/>
          <a:ext cx="6254724" cy="686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hu-HU" sz="1900" kern="1200"/>
            <a:t>természeti környezet: felelősségválallás a környezetért</a:t>
          </a:r>
          <a:endParaRPr lang="en-US" sz="1900" kern="1200"/>
        </a:p>
      </dsp:txBody>
      <dsp:txXfrm>
        <a:off x="0" y="4806156"/>
        <a:ext cx="6254724" cy="68659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D06542-F542-4018-8F01-82C5B0C65651}" type="datetimeFigureOut">
              <a:rPr lang="hu-HU" smtClean="0"/>
              <a:t>2021. 04. 29.</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BBB5EB-5A02-4414-904E-A98E3A2D4717}" type="slidenum">
              <a:rPr lang="hu-HU" smtClean="0"/>
              <a:t>‹#›</a:t>
            </a:fld>
            <a:endParaRPr lang="hu-HU"/>
          </a:p>
        </p:txBody>
      </p:sp>
    </p:spTree>
    <p:extLst>
      <p:ext uri="{BB962C8B-B14F-4D97-AF65-F5344CB8AC3E}">
        <p14:creationId xmlns:p14="http://schemas.microsoft.com/office/powerpoint/2010/main" val="3342950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Diakép helye 1">
            <a:extLst>
              <a:ext uri="{FF2B5EF4-FFF2-40B4-BE49-F238E27FC236}">
                <a16:creationId xmlns:a16="http://schemas.microsoft.com/office/drawing/2014/main" id="{A5FBA507-BB43-4EA9-8D98-CCF6C4999140}"/>
              </a:ext>
            </a:extLst>
          </p:cNvPr>
          <p:cNvSpPr>
            <a:spLocks noGrp="1" noRot="1" noChangeAspect="1" noTextEdit="1"/>
          </p:cNvSpPr>
          <p:nvPr>
            <p:ph type="sldImg"/>
          </p:nvPr>
        </p:nvSpPr>
        <p:spPr>
          <a:ln/>
        </p:spPr>
      </p:sp>
      <p:sp>
        <p:nvSpPr>
          <p:cNvPr id="411651" name="Jegyzetek helye 2">
            <a:extLst>
              <a:ext uri="{FF2B5EF4-FFF2-40B4-BE49-F238E27FC236}">
                <a16:creationId xmlns:a16="http://schemas.microsoft.com/office/drawing/2014/main" id="{4CFFA8D5-056F-40E8-9ECB-561F3670A5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hu-HU" altLang="hu-HU">
              <a:latin typeface="Arial" panose="020B0604020202020204" pitchFamily="34" charset="0"/>
            </a:endParaRPr>
          </a:p>
        </p:txBody>
      </p:sp>
      <p:sp>
        <p:nvSpPr>
          <p:cNvPr id="411652" name="Dia számának helye 3">
            <a:extLst>
              <a:ext uri="{FF2B5EF4-FFF2-40B4-BE49-F238E27FC236}">
                <a16:creationId xmlns:a16="http://schemas.microsoft.com/office/drawing/2014/main" id="{E2052D16-0829-4399-BCC9-3DE7906955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defRPr>
            </a:lvl1pPr>
            <a:lvl2pPr marL="742950" indent="-285750" defTabSz="966788" eaLnBrk="0" hangingPunct="0">
              <a:defRPr>
                <a:solidFill>
                  <a:schemeClr val="tx1"/>
                </a:solidFill>
                <a:latin typeface="Arial" panose="020B0604020202020204" pitchFamily="34" charset="0"/>
              </a:defRPr>
            </a:lvl2pPr>
            <a:lvl3pPr marL="1143000" indent="-228600" defTabSz="966788" eaLnBrk="0" hangingPunct="0">
              <a:defRPr>
                <a:solidFill>
                  <a:schemeClr val="tx1"/>
                </a:solidFill>
                <a:latin typeface="Arial" panose="020B0604020202020204" pitchFamily="34" charset="0"/>
              </a:defRPr>
            </a:lvl3pPr>
            <a:lvl4pPr marL="1600200" indent="-228600" defTabSz="966788" eaLnBrk="0" hangingPunct="0">
              <a:defRPr>
                <a:solidFill>
                  <a:schemeClr val="tx1"/>
                </a:solidFill>
                <a:latin typeface="Arial" panose="020B0604020202020204" pitchFamily="34" charset="0"/>
              </a:defRPr>
            </a:lvl4pPr>
            <a:lvl5pPr marL="2057400" indent="-228600" defTabSz="966788" eaLnBrk="0" hangingPunct="0">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5A59DAAD-6C72-45BB-AA81-03F5DF1E00E5}" type="slidenum">
              <a:rPr kumimoji="0" lang="hu-HU" altLang="hu-H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3</a:t>
            </a:fld>
            <a:endParaRPr kumimoji="0" lang="hu-HU" altLang="hu-H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01270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F3675A9-01F0-4D26-9F88-E45D12E9A86A}" type="slidenum">
              <a:rPr lang="hu-HU" smtClean="0"/>
              <a:t>117</a:t>
            </a:fld>
            <a:endParaRPr lang="hu-HU"/>
          </a:p>
        </p:txBody>
      </p:sp>
    </p:spTree>
    <p:extLst>
      <p:ext uri="{BB962C8B-B14F-4D97-AF65-F5344CB8AC3E}">
        <p14:creationId xmlns:p14="http://schemas.microsoft.com/office/powerpoint/2010/main" val="1116279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F3675A9-01F0-4D26-9F88-E45D12E9A86A}" type="slidenum">
              <a:rPr lang="hu-HU" smtClean="0"/>
              <a:t>119</a:t>
            </a:fld>
            <a:endParaRPr lang="hu-HU"/>
          </a:p>
        </p:txBody>
      </p:sp>
    </p:spTree>
    <p:extLst>
      <p:ext uri="{BB962C8B-B14F-4D97-AF65-F5344CB8AC3E}">
        <p14:creationId xmlns:p14="http://schemas.microsoft.com/office/powerpoint/2010/main" val="494212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F3675A9-01F0-4D26-9F88-E45D12E9A86A}" type="slidenum">
              <a:rPr lang="hu-HU" smtClean="0"/>
              <a:t>120</a:t>
            </a:fld>
            <a:endParaRPr lang="hu-HU"/>
          </a:p>
        </p:txBody>
      </p:sp>
    </p:spTree>
    <p:extLst>
      <p:ext uri="{BB962C8B-B14F-4D97-AF65-F5344CB8AC3E}">
        <p14:creationId xmlns:p14="http://schemas.microsoft.com/office/powerpoint/2010/main" val="2224822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F3675A9-01F0-4D26-9F88-E45D12E9A86A}" type="slidenum">
              <a:rPr lang="hu-HU" smtClean="0"/>
              <a:t>121</a:t>
            </a:fld>
            <a:endParaRPr lang="hu-HU"/>
          </a:p>
        </p:txBody>
      </p:sp>
    </p:spTree>
    <p:extLst>
      <p:ext uri="{BB962C8B-B14F-4D97-AF65-F5344CB8AC3E}">
        <p14:creationId xmlns:p14="http://schemas.microsoft.com/office/powerpoint/2010/main" val="3898365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F3675A9-01F0-4D26-9F88-E45D12E9A86A}" type="slidenum">
              <a:rPr lang="hu-HU" smtClean="0"/>
              <a:t>122</a:t>
            </a:fld>
            <a:endParaRPr lang="hu-HU"/>
          </a:p>
        </p:txBody>
      </p:sp>
    </p:spTree>
    <p:extLst>
      <p:ext uri="{BB962C8B-B14F-4D97-AF65-F5344CB8AC3E}">
        <p14:creationId xmlns:p14="http://schemas.microsoft.com/office/powerpoint/2010/main" val="2312822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228600" indent="-228600">
              <a:buAutoNum type="arabicParenR"/>
            </a:pPr>
            <a:r>
              <a:rPr lang="hu-HU" dirty="0" smtClean="0"/>
              <a:t>Rajzoljuk</a:t>
            </a:r>
            <a:r>
              <a:rPr lang="hu-HU" baseline="0" dirty="0" smtClean="0"/>
              <a:t> fel a vásznat egy papírlapra!</a:t>
            </a:r>
          </a:p>
          <a:p>
            <a:pPr marL="228600" indent="-228600">
              <a:buAutoNum type="arabicParenR"/>
            </a:pPr>
            <a:r>
              <a:rPr lang="hu-HU" baseline="0" dirty="0" smtClean="0"/>
              <a:t>Ragasszuk fel a lapot a falra!</a:t>
            </a:r>
          </a:p>
          <a:p>
            <a:pPr marL="228600" indent="-228600">
              <a:buAutoNum type="arabicParenR"/>
            </a:pPr>
            <a:r>
              <a:rPr lang="hu-HU" baseline="0" dirty="0" smtClean="0"/>
              <a:t>Vázoljuk fel üzleti modellünket!</a:t>
            </a:r>
            <a:endParaRPr lang="hu-HU" dirty="0"/>
          </a:p>
        </p:txBody>
      </p:sp>
      <p:sp>
        <p:nvSpPr>
          <p:cNvPr id="4" name="Dia számának helye 3"/>
          <p:cNvSpPr>
            <a:spLocks noGrp="1"/>
          </p:cNvSpPr>
          <p:nvPr>
            <p:ph type="sldNum" sz="quarter" idx="10"/>
          </p:nvPr>
        </p:nvSpPr>
        <p:spPr/>
        <p:txBody>
          <a:bodyPr/>
          <a:lstStyle/>
          <a:p>
            <a:fld id="{DF3675A9-01F0-4D26-9F88-E45D12E9A86A}" type="slidenum">
              <a:rPr lang="hu-HU" smtClean="0"/>
              <a:t>123</a:t>
            </a:fld>
            <a:endParaRPr lang="hu-HU"/>
          </a:p>
        </p:txBody>
      </p:sp>
    </p:spTree>
    <p:extLst>
      <p:ext uri="{BB962C8B-B14F-4D97-AF65-F5344CB8AC3E}">
        <p14:creationId xmlns:p14="http://schemas.microsoft.com/office/powerpoint/2010/main" val="4285603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2001-ben az Apple piacra dobta az</a:t>
            </a:r>
            <a:r>
              <a:rPr lang="hu-HU" baseline="0" dirty="0" smtClean="0"/>
              <a:t> </a:t>
            </a:r>
            <a:r>
              <a:rPr lang="hu-HU" baseline="0" dirty="0" err="1" smtClean="0"/>
              <a:t>iPod</a:t>
            </a:r>
            <a:r>
              <a:rPr lang="hu-HU" baseline="0" dirty="0" smtClean="0"/>
              <a:t> médialejátszót. Az eszköz az </a:t>
            </a:r>
            <a:r>
              <a:rPr lang="hu-HU" baseline="0" dirty="0" err="1" smtClean="0"/>
              <a:t>iTunes</a:t>
            </a:r>
            <a:r>
              <a:rPr lang="hu-HU" baseline="0" dirty="0" smtClean="0"/>
              <a:t> szoftverrel kiegészítve lehetővé teszi a felhasználóknak, hogy zenét töltsenek le az </a:t>
            </a:r>
            <a:r>
              <a:rPr lang="hu-HU" baseline="0" dirty="0" err="1" smtClean="0"/>
              <a:t>iPod-ról</a:t>
            </a:r>
            <a:r>
              <a:rPr lang="hu-HU" baseline="0" dirty="0" smtClean="0"/>
              <a:t> a számítógépükre. Hogyan lett piacvezető? Jobb üzleti modellje volt, mint a versenytársainak, mint pl. a Rio márkanevű termékével hódító Diamond </a:t>
            </a:r>
            <a:r>
              <a:rPr lang="hu-HU" baseline="0" dirty="0" err="1" smtClean="0"/>
              <a:t>Multimediának</a:t>
            </a:r>
            <a:r>
              <a:rPr lang="hu-HU" baseline="0" dirty="0" smtClean="0"/>
              <a:t>. Egyrészt tökéletes zenei élményt nyújt a felhasználóknak (ÉA) azáltal, hogy az egyedülálló formatervezésű (KT) </a:t>
            </a:r>
            <a:r>
              <a:rPr lang="hu-HU" baseline="0" dirty="0" err="1" smtClean="0"/>
              <a:t>iPod</a:t>
            </a:r>
            <a:r>
              <a:rPr lang="hu-HU" baseline="0" dirty="0" smtClean="0"/>
              <a:t> lejátszót kiegészíti az </a:t>
            </a:r>
            <a:r>
              <a:rPr lang="hu-HU" baseline="0" dirty="0" err="1" smtClean="0"/>
              <a:t>iTunes</a:t>
            </a:r>
            <a:r>
              <a:rPr lang="hu-HU" baseline="0" dirty="0" smtClean="0"/>
              <a:t> szoftverrel, valamint az </a:t>
            </a:r>
            <a:r>
              <a:rPr lang="hu-HU" baseline="0" dirty="0" err="1" smtClean="0"/>
              <a:t>iTunes</a:t>
            </a:r>
            <a:r>
              <a:rPr lang="hu-HU" baseline="0" dirty="0" smtClean="0"/>
              <a:t> online áruházzal. Az Apple értékajánlatának a lényege, hogy egyszerűen kereshessenek, vásárolhassanak és élvezhessék a digitális zenét. Másrészről az Apple-nek meg kellett állapodnia az összes nagy lemezkiadóval ahhoz, hogy megalkothassa a világ legnagyobb online zenei áruházáét. Az Apple zenével kapcsolatos bevételének legnagyobb része az </a:t>
            </a:r>
            <a:r>
              <a:rPr lang="hu-HU" baseline="0" dirty="0" err="1" smtClean="0"/>
              <a:t>iPod-ok</a:t>
            </a:r>
            <a:r>
              <a:rPr lang="hu-HU" baseline="0" dirty="0" smtClean="0"/>
              <a:t> eladásából származik, míg a zeneáruházában együttműködik a lemezkiadókkal, így védekezve a versenytársakkal szemben.</a:t>
            </a:r>
            <a:endParaRPr lang="hu-HU" dirty="0"/>
          </a:p>
        </p:txBody>
      </p:sp>
      <p:sp>
        <p:nvSpPr>
          <p:cNvPr id="4" name="Dia számának helye 3"/>
          <p:cNvSpPr>
            <a:spLocks noGrp="1"/>
          </p:cNvSpPr>
          <p:nvPr>
            <p:ph type="sldNum" sz="quarter" idx="10"/>
          </p:nvPr>
        </p:nvSpPr>
        <p:spPr/>
        <p:txBody>
          <a:bodyPr/>
          <a:lstStyle/>
          <a:p>
            <a:fld id="{DF3675A9-01F0-4D26-9F88-E45D12E9A86A}" type="slidenum">
              <a:rPr lang="hu-HU" smtClean="0"/>
              <a:t>124</a:t>
            </a:fld>
            <a:endParaRPr lang="hu-HU"/>
          </a:p>
        </p:txBody>
      </p:sp>
    </p:spTree>
    <p:extLst>
      <p:ext uri="{BB962C8B-B14F-4D97-AF65-F5344CB8AC3E}">
        <p14:creationId xmlns:p14="http://schemas.microsoft.com/office/powerpoint/2010/main" val="2812216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dirty="0" smtClean="0"/>
              <a:t>Chris Anderson: korábban kevés slágertermékből adtak el egyenként nagyon sokat, ma már a változatos, egyedi termékek értékesítése a jellemző, ezekből viszont sokkal kevesebb fogy külön-külön. A sok, egyenként kevésbé keresett termék értékesítéséből befolyt haszon együtt eléri</a:t>
            </a:r>
            <a:r>
              <a:rPr lang="hu-HU" baseline="0" dirty="0" smtClean="0"/>
              <a:t> a kevés slágertermékből származó haszon mértékét.</a:t>
            </a:r>
          </a:p>
          <a:p>
            <a:pPr marL="0" marR="0" indent="0" algn="l" defTabSz="914400" rtl="0" eaLnBrk="1" fontAlgn="auto" latinLnBrk="0" hangingPunct="1">
              <a:lnSpc>
                <a:spcPct val="100000"/>
              </a:lnSpc>
              <a:spcBef>
                <a:spcPts val="0"/>
              </a:spcBef>
              <a:spcAft>
                <a:spcPts val="0"/>
              </a:spcAft>
              <a:buClrTx/>
              <a:buSzTx/>
              <a:buFontTx/>
              <a:buNone/>
              <a:tabLst/>
              <a:defRPr/>
            </a:pPr>
            <a:endParaRPr lang="hu-HU" dirty="0" smtClean="0"/>
          </a:p>
          <a:p>
            <a:endParaRPr lang="hu-HU" dirty="0"/>
          </a:p>
        </p:txBody>
      </p:sp>
      <p:sp>
        <p:nvSpPr>
          <p:cNvPr id="4" name="Dia számának helye 3"/>
          <p:cNvSpPr>
            <a:spLocks noGrp="1"/>
          </p:cNvSpPr>
          <p:nvPr>
            <p:ph type="sldNum" sz="quarter" idx="10"/>
          </p:nvPr>
        </p:nvSpPr>
        <p:spPr/>
        <p:txBody>
          <a:bodyPr/>
          <a:lstStyle/>
          <a:p>
            <a:fld id="{DF3675A9-01F0-4D26-9F88-E45D12E9A86A}" type="slidenum">
              <a:rPr lang="hu-HU" smtClean="0"/>
              <a:t>125</a:t>
            </a:fld>
            <a:endParaRPr lang="hu-HU"/>
          </a:p>
        </p:txBody>
      </p:sp>
    </p:spTree>
    <p:extLst>
      <p:ext uri="{BB962C8B-B14F-4D97-AF65-F5344CB8AC3E}">
        <p14:creationId xmlns:p14="http://schemas.microsoft.com/office/powerpoint/2010/main" val="1781525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A hagyományos könyvkiadói eljárás során a kiadónak a sok kézirat</a:t>
            </a:r>
            <a:r>
              <a:rPr lang="hu-HU" baseline="0" dirty="0" smtClean="0"/>
              <a:t> közül kell kiválasztania azt a keveset, amelyek várhatóan teljesítik majd az elvárt eladásokat. A kevésbé ígéretes írókat és könyveiket elutasítják, mert a kiadónak nem éri meg a szerkesztést, tervezést, nyomtatást és a promóciót finanszírozni, ha a könyv csak a boltok piacán porosodik. A kiadókat leginkább a széles közönséget vonzó, nagy mennyiségben eladható könyvek érdeklik.</a:t>
            </a:r>
          </a:p>
          <a:p>
            <a:r>
              <a:rPr lang="hu-HU" baseline="0" dirty="0" smtClean="0"/>
              <a:t>A </a:t>
            </a:r>
            <a:r>
              <a:rPr lang="hu-HU" baseline="0" dirty="0" err="1" smtClean="0"/>
              <a:t>lulu.com</a:t>
            </a:r>
            <a:r>
              <a:rPr lang="hu-HU" baseline="0" dirty="0" smtClean="0"/>
              <a:t> </a:t>
            </a:r>
            <a:r>
              <a:rPr lang="hu-HU" baseline="0" dirty="0" err="1" smtClean="0"/>
              <a:t>a</a:t>
            </a:r>
            <a:r>
              <a:rPr lang="hu-HU" baseline="0" dirty="0" smtClean="0"/>
              <a:t> feje tetejére állította a hagyományos könyvkiadást, amely mindenki számára lehetővé tette, hogy publikálhasson. Az írók megkapják a lehetőséget, hogy megalkossák, kinyomtassák és értékesítsék a műveiket online piacon. A </a:t>
            </a:r>
            <a:r>
              <a:rPr lang="hu-HU" baseline="0" dirty="0" err="1" smtClean="0"/>
              <a:t>lulu.com-nak</a:t>
            </a:r>
            <a:r>
              <a:rPr lang="hu-HU" baseline="0" dirty="0" smtClean="0"/>
              <a:t> épp az a jó, ha minél több író próbálkozik náluk, hiszen maguk a szerzők is ügyfelek lesznek. A </a:t>
            </a:r>
            <a:r>
              <a:rPr lang="hu-HU" baseline="0" dirty="0" err="1" smtClean="0"/>
              <a:t>lulu.com</a:t>
            </a:r>
            <a:r>
              <a:rPr lang="hu-HU" baseline="0" dirty="0" smtClean="0"/>
              <a:t> kiszolgálja és összeköti az írókat és az olvasókat a felhasználók által generált számos, hiánypótló tartalom kínálatával. Csak a leadott, valós rendelések után nyomják ki a könyvet. Így a </a:t>
            </a:r>
            <a:r>
              <a:rPr lang="hu-HU" baseline="0" dirty="0" err="1" smtClean="0"/>
              <a:t>lulu.com</a:t>
            </a:r>
            <a:r>
              <a:rPr lang="hu-HU" baseline="0" dirty="0" smtClean="0"/>
              <a:t> akkor is jól jár, ha senkit sem érdekel a könyv, mivel ez nekik nem jelent plusz költséget.</a:t>
            </a:r>
            <a:endParaRPr lang="hu-HU" dirty="0"/>
          </a:p>
        </p:txBody>
      </p:sp>
      <p:sp>
        <p:nvSpPr>
          <p:cNvPr id="4" name="Dia számának helye 3"/>
          <p:cNvSpPr>
            <a:spLocks noGrp="1"/>
          </p:cNvSpPr>
          <p:nvPr>
            <p:ph type="sldNum" sz="quarter" idx="10"/>
          </p:nvPr>
        </p:nvSpPr>
        <p:spPr/>
        <p:txBody>
          <a:bodyPr/>
          <a:lstStyle/>
          <a:p>
            <a:fld id="{DF3675A9-01F0-4D26-9F88-E45D12E9A86A}" type="slidenum">
              <a:rPr lang="hu-HU" smtClean="0"/>
              <a:t>126</a:t>
            </a:fld>
            <a:endParaRPr lang="hu-HU"/>
          </a:p>
        </p:txBody>
      </p:sp>
    </p:spTree>
    <p:extLst>
      <p:ext uri="{BB962C8B-B14F-4D97-AF65-F5344CB8AC3E}">
        <p14:creationId xmlns:p14="http://schemas.microsoft.com/office/powerpoint/2010/main" val="781265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buFont typeface="Arial" panose="020B0604020202020204" pitchFamily="34" charset="0"/>
              <a:buChar char="•"/>
            </a:pPr>
            <a:r>
              <a:rPr lang="en-US" dirty="0" smtClean="0"/>
              <a:t>Reading across the bottom of the figure, you can see the various stages of company development starting from “proof of concept”, through rapid expansion, and on up to where you have an established customer base. </a:t>
            </a:r>
            <a:endParaRPr lang="hu-HU" dirty="0" smtClean="0"/>
          </a:p>
          <a:p>
            <a:pPr>
              <a:buFont typeface="Arial" panose="020B0604020202020204" pitchFamily="34" charset="0"/>
              <a:buChar char="•"/>
            </a:pPr>
            <a:r>
              <a:rPr lang="hu-HU" dirty="0" smtClean="0"/>
              <a:t> </a:t>
            </a:r>
            <a:r>
              <a:rPr lang="en-US" dirty="0" smtClean="0"/>
              <a:t>Along the top you see the various financing stages, from Seed to Late stage – on the line below, you see a very broad range of possible financing amounts associated with those stages. </a:t>
            </a:r>
            <a:r>
              <a:rPr lang="hu-HU" dirty="0" smtClean="0"/>
              <a:t>(</a:t>
            </a:r>
            <a:r>
              <a:rPr lang="en-US" dirty="0" smtClean="0"/>
              <a:t>Keep in mind these ranges are just guidelines</a:t>
            </a:r>
            <a:r>
              <a:rPr lang="hu-HU" dirty="0" smtClean="0"/>
              <a:t>!)</a:t>
            </a:r>
          </a:p>
          <a:p>
            <a:pPr>
              <a:buFont typeface="Arial" panose="020B0604020202020204" pitchFamily="34" charset="0"/>
              <a:buChar char="•"/>
            </a:pPr>
            <a:r>
              <a:rPr lang="hu-HU" dirty="0" smtClean="0"/>
              <a:t> </a:t>
            </a:r>
            <a:r>
              <a:rPr lang="en-US" dirty="0" smtClean="0"/>
              <a:t> Finally, the types of financing sources are listed in order from the least difficult to the most difficult to obtain</a:t>
            </a:r>
            <a:endParaRPr lang="hu-HU" dirty="0" smtClean="0"/>
          </a:p>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F3F71-D69D-4F54-B323-1A9B3D27C0A2}"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218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Diakép helye 1">
            <a:extLst>
              <a:ext uri="{FF2B5EF4-FFF2-40B4-BE49-F238E27FC236}">
                <a16:creationId xmlns:a16="http://schemas.microsoft.com/office/drawing/2014/main" id="{75DB7B2B-EBE4-4DC4-89E1-0D458D263FBA}"/>
              </a:ext>
            </a:extLst>
          </p:cNvPr>
          <p:cNvSpPr>
            <a:spLocks noGrp="1" noRot="1" noChangeAspect="1" noTextEdit="1"/>
          </p:cNvSpPr>
          <p:nvPr>
            <p:ph type="sldImg"/>
          </p:nvPr>
        </p:nvSpPr>
        <p:spPr>
          <a:ln/>
        </p:spPr>
      </p:sp>
      <p:sp>
        <p:nvSpPr>
          <p:cNvPr id="412675" name="Jegyzetek helye 2">
            <a:extLst>
              <a:ext uri="{FF2B5EF4-FFF2-40B4-BE49-F238E27FC236}">
                <a16:creationId xmlns:a16="http://schemas.microsoft.com/office/drawing/2014/main" id="{0C84832D-0710-4ADE-A144-0845B63FA3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hu-HU" altLang="hu-HU" dirty="0">
              <a:latin typeface="Arial" panose="020B0604020202020204" pitchFamily="34" charset="0"/>
            </a:endParaRPr>
          </a:p>
        </p:txBody>
      </p:sp>
      <p:sp>
        <p:nvSpPr>
          <p:cNvPr id="412676" name="Dia számának helye 3">
            <a:extLst>
              <a:ext uri="{FF2B5EF4-FFF2-40B4-BE49-F238E27FC236}">
                <a16:creationId xmlns:a16="http://schemas.microsoft.com/office/drawing/2014/main" id="{0FDF4D83-BF22-45E6-8FF3-AA65ECBC34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defRPr>
            </a:lvl1pPr>
            <a:lvl2pPr marL="742950" indent="-285750" defTabSz="966788" eaLnBrk="0" hangingPunct="0">
              <a:defRPr>
                <a:solidFill>
                  <a:schemeClr val="tx1"/>
                </a:solidFill>
                <a:latin typeface="Arial" panose="020B0604020202020204" pitchFamily="34" charset="0"/>
              </a:defRPr>
            </a:lvl2pPr>
            <a:lvl3pPr marL="1143000" indent="-228600" defTabSz="966788" eaLnBrk="0" hangingPunct="0">
              <a:defRPr>
                <a:solidFill>
                  <a:schemeClr val="tx1"/>
                </a:solidFill>
                <a:latin typeface="Arial" panose="020B0604020202020204" pitchFamily="34" charset="0"/>
              </a:defRPr>
            </a:lvl3pPr>
            <a:lvl4pPr marL="1600200" indent="-228600" defTabSz="966788" eaLnBrk="0" hangingPunct="0">
              <a:defRPr>
                <a:solidFill>
                  <a:schemeClr val="tx1"/>
                </a:solidFill>
                <a:latin typeface="Arial" panose="020B0604020202020204" pitchFamily="34" charset="0"/>
              </a:defRPr>
            </a:lvl4pPr>
            <a:lvl5pPr marL="2057400" indent="-228600" defTabSz="966788" eaLnBrk="0" hangingPunct="0">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EB6B2AA3-D59F-4FC5-8806-4307F689BEBF}" type="slidenum">
              <a:rPr kumimoji="0" lang="hu-HU" altLang="hu-H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4</a:t>
            </a:fld>
            <a:endParaRPr kumimoji="0" lang="hu-HU" altLang="hu-H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10804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F3F71-D69D-4F54-B323-1A9B3D27C0A2}"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124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Lucida Sans Unicode" panose="020B0602030504020204" pitchFamily="34" charset="0"/>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Lucida Sans Unicode" panose="020B0602030504020204" pitchFamily="34" charset="0"/>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Lucida Sans Unicode" panose="020B0602030504020204" pitchFamily="34" charset="0"/>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Lucida Sans Unicode" panose="020B0602030504020204" pitchFamily="34" charset="0"/>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Lucida Sans Unicode" panose="020B0602030504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Lucida Sans Unicode" panose="020B0602030504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Lucida Sans Unicode" panose="020B0602030504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Lucida Sans Unicode" panose="020B0602030504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cs typeface="Lucida Sans Unicode" panose="020B0602030504020204" pitchFamily="34" charset="0"/>
              </a:defRPr>
            </a:lvl9pPr>
          </a:lstStyle>
          <a:p>
            <a:pPr marL="0" marR="0" lvl="0" indent="0" algn="r" defTabSz="457200" rtl="0" eaLnBrk="0"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07ABDE1-078D-48BD-A277-431645AD8B9F}" type="slidenum">
              <a:rPr kumimoji="0" lang="en-GB" altLang="hu-H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Lucida Sans Unicode" panose="020B0602030504020204" pitchFamily="34" charset="0"/>
              </a:rPr>
              <a:pPr marL="0" marR="0" lvl="0" indent="0" algn="r" defTabSz="457200" rtl="0" eaLnBrk="0"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291</a:t>
            </a:fld>
            <a:endParaRPr kumimoji="0" lang="en-GB" altLang="hu-HU"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Lucida Sans Unicode" panose="020B0602030504020204" pitchFamily="34" charset="0"/>
            </a:endParaRPr>
          </a:p>
        </p:txBody>
      </p:sp>
      <p:sp>
        <p:nvSpPr>
          <p:cNvPr id="33795" name="Text Box 1"/>
          <p:cNvSpPr txBox="1">
            <a:spLocks noChangeArrowheads="1"/>
          </p:cNvSpPr>
          <p:nvPr/>
        </p:nvSpPr>
        <p:spPr bwMode="auto">
          <a:xfrm>
            <a:off x="1111515" y="744498"/>
            <a:ext cx="4446059" cy="3722489"/>
          </a:xfrm>
          <a:prstGeom prst="rect">
            <a:avLst/>
          </a:prstGeom>
          <a:solidFill>
            <a:srgbClr val="FFFFFF"/>
          </a:solidFill>
          <a:ln w="9360">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hu-HU" altLang="hu-HU" sz="1800" b="0" i="0" u="none" strike="noStrike" kern="1200" cap="none" spc="0" normalizeH="0" baseline="0" noProof="0" smtClean="0">
              <a:ln>
                <a:noFill/>
              </a:ln>
              <a:solidFill>
                <a:srgbClr val="FFFFFF"/>
              </a:solidFill>
              <a:effectLst/>
              <a:uLnTx/>
              <a:uFillTx/>
              <a:latin typeface="Arial" panose="020B0604020202020204" pitchFamily="34" charset="0"/>
              <a:ea typeface="+mn-ea"/>
              <a:cs typeface="Lucida Sans Unicode" panose="020B0602030504020204" pitchFamily="34" charset="0"/>
            </a:endParaRPr>
          </a:p>
        </p:txBody>
      </p:sp>
      <p:sp>
        <p:nvSpPr>
          <p:cNvPr id="33796" name="Rectangle 2"/>
          <p:cNvSpPr>
            <a:spLocks noGrp="1" noChangeArrowheads="1"/>
          </p:cNvSpPr>
          <p:nvPr>
            <p:ph type="body"/>
          </p:nvPr>
        </p:nvSpPr>
        <p:spPr>
          <a:xfrm>
            <a:off x="666909" y="4715153"/>
            <a:ext cx="5333727" cy="4466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hu-HU" smtClean="0"/>
          </a:p>
        </p:txBody>
      </p:sp>
    </p:spTree>
    <p:extLst>
      <p:ext uri="{BB962C8B-B14F-4D97-AF65-F5344CB8AC3E}">
        <p14:creationId xmlns:p14="http://schemas.microsoft.com/office/powerpoint/2010/main" val="3065021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Diakép helye 1">
            <a:extLst>
              <a:ext uri="{FF2B5EF4-FFF2-40B4-BE49-F238E27FC236}">
                <a16:creationId xmlns:a16="http://schemas.microsoft.com/office/drawing/2014/main" id="{75DB7B2B-EBE4-4DC4-89E1-0D458D263FBA}"/>
              </a:ext>
            </a:extLst>
          </p:cNvPr>
          <p:cNvSpPr>
            <a:spLocks noGrp="1" noRot="1" noChangeAspect="1" noTextEdit="1"/>
          </p:cNvSpPr>
          <p:nvPr>
            <p:ph type="sldImg"/>
          </p:nvPr>
        </p:nvSpPr>
        <p:spPr>
          <a:ln/>
        </p:spPr>
      </p:sp>
      <p:sp>
        <p:nvSpPr>
          <p:cNvPr id="412675" name="Jegyzetek helye 2">
            <a:extLst>
              <a:ext uri="{FF2B5EF4-FFF2-40B4-BE49-F238E27FC236}">
                <a16:creationId xmlns:a16="http://schemas.microsoft.com/office/drawing/2014/main" id="{0C84832D-0710-4ADE-A144-0845B63FA3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hu-HU" altLang="hu-HU" dirty="0">
              <a:latin typeface="Arial" panose="020B0604020202020204" pitchFamily="34" charset="0"/>
            </a:endParaRPr>
          </a:p>
        </p:txBody>
      </p:sp>
      <p:sp>
        <p:nvSpPr>
          <p:cNvPr id="412676" name="Dia számának helye 3">
            <a:extLst>
              <a:ext uri="{FF2B5EF4-FFF2-40B4-BE49-F238E27FC236}">
                <a16:creationId xmlns:a16="http://schemas.microsoft.com/office/drawing/2014/main" id="{0FDF4D83-BF22-45E6-8FF3-AA65ECBC34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defRPr>
            </a:lvl1pPr>
            <a:lvl2pPr marL="742950" indent="-285750" defTabSz="966788" eaLnBrk="0" hangingPunct="0">
              <a:defRPr>
                <a:solidFill>
                  <a:schemeClr val="tx1"/>
                </a:solidFill>
                <a:latin typeface="Arial" panose="020B0604020202020204" pitchFamily="34" charset="0"/>
              </a:defRPr>
            </a:lvl2pPr>
            <a:lvl3pPr marL="1143000" indent="-228600" defTabSz="966788" eaLnBrk="0" hangingPunct="0">
              <a:defRPr>
                <a:solidFill>
                  <a:schemeClr val="tx1"/>
                </a:solidFill>
                <a:latin typeface="Arial" panose="020B0604020202020204" pitchFamily="34" charset="0"/>
              </a:defRPr>
            </a:lvl3pPr>
            <a:lvl4pPr marL="1600200" indent="-228600" defTabSz="966788" eaLnBrk="0" hangingPunct="0">
              <a:defRPr>
                <a:solidFill>
                  <a:schemeClr val="tx1"/>
                </a:solidFill>
                <a:latin typeface="Arial" panose="020B0604020202020204" pitchFamily="34" charset="0"/>
              </a:defRPr>
            </a:lvl4pPr>
            <a:lvl5pPr marL="2057400" indent="-228600" defTabSz="966788" eaLnBrk="0" hangingPunct="0">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EB6B2AA3-D59F-4FC5-8806-4307F689BEBF}" type="slidenum">
              <a:rPr kumimoji="0" lang="hu-HU" altLang="hu-H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297</a:t>
            </a:fld>
            <a:endParaRPr kumimoji="0" lang="hu-HU" altLang="hu-H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03947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Diakép helye 1">
            <a:extLst>
              <a:ext uri="{FF2B5EF4-FFF2-40B4-BE49-F238E27FC236}">
                <a16:creationId xmlns:a16="http://schemas.microsoft.com/office/drawing/2014/main" id="{1B7EC108-7B67-4C77-BE83-73F566466810}"/>
              </a:ext>
            </a:extLst>
          </p:cNvPr>
          <p:cNvSpPr>
            <a:spLocks noGrp="1" noRot="1" noChangeAspect="1" noTextEdit="1"/>
          </p:cNvSpPr>
          <p:nvPr>
            <p:ph type="sldImg"/>
          </p:nvPr>
        </p:nvSpPr>
        <p:spPr>
          <a:ln/>
        </p:spPr>
      </p:sp>
      <p:sp>
        <p:nvSpPr>
          <p:cNvPr id="429059" name="Jegyzetek helye 2">
            <a:extLst>
              <a:ext uri="{FF2B5EF4-FFF2-40B4-BE49-F238E27FC236}">
                <a16:creationId xmlns:a16="http://schemas.microsoft.com/office/drawing/2014/main" id="{74367C46-65FA-4189-9C3E-2A603CA505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hu-HU" altLang="hu-HU" dirty="0" smtClean="0">
                <a:latin typeface="Arial" panose="020B0604020202020204" pitchFamily="34" charset="0"/>
              </a:rPr>
              <a:t>Mindenre</a:t>
            </a:r>
            <a:r>
              <a:rPr lang="hu-HU" altLang="hu-HU" baseline="0" dirty="0" smtClean="0">
                <a:latin typeface="Arial" panose="020B0604020202020204" pitchFamily="34" charset="0"/>
              </a:rPr>
              <a:t> 1-1 példát találni</a:t>
            </a:r>
            <a:endParaRPr lang="hu-HU" altLang="hu-HU" dirty="0">
              <a:latin typeface="Arial" panose="020B0604020202020204" pitchFamily="34" charset="0"/>
            </a:endParaRPr>
          </a:p>
        </p:txBody>
      </p:sp>
      <p:sp>
        <p:nvSpPr>
          <p:cNvPr id="429060" name="Dia számának helye 3">
            <a:extLst>
              <a:ext uri="{FF2B5EF4-FFF2-40B4-BE49-F238E27FC236}">
                <a16:creationId xmlns:a16="http://schemas.microsoft.com/office/drawing/2014/main" id="{52E1E01C-3970-4AAB-8EE5-89C6FAF1CA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defRPr>
            </a:lvl1pPr>
            <a:lvl2pPr marL="742950" indent="-285750" defTabSz="966788" eaLnBrk="0" hangingPunct="0">
              <a:defRPr>
                <a:solidFill>
                  <a:schemeClr val="tx1"/>
                </a:solidFill>
                <a:latin typeface="Arial" panose="020B0604020202020204" pitchFamily="34" charset="0"/>
              </a:defRPr>
            </a:lvl2pPr>
            <a:lvl3pPr marL="1143000" indent="-228600" defTabSz="966788" eaLnBrk="0" hangingPunct="0">
              <a:defRPr>
                <a:solidFill>
                  <a:schemeClr val="tx1"/>
                </a:solidFill>
                <a:latin typeface="Arial" panose="020B0604020202020204" pitchFamily="34" charset="0"/>
              </a:defRPr>
            </a:lvl3pPr>
            <a:lvl4pPr marL="1600200" indent="-228600" defTabSz="966788" eaLnBrk="0" hangingPunct="0">
              <a:defRPr>
                <a:solidFill>
                  <a:schemeClr val="tx1"/>
                </a:solidFill>
                <a:latin typeface="Arial" panose="020B0604020202020204" pitchFamily="34" charset="0"/>
              </a:defRPr>
            </a:lvl4pPr>
            <a:lvl5pPr marL="2057400" indent="-228600" defTabSz="966788" eaLnBrk="0" hangingPunct="0">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F660C3D5-15E9-41D8-9E22-1BDE40324B5F}" type="slidenum">
              <a:rPr kumimoji="0" lang="hu-HU" altLang="hu-HU"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298</a:t>
            </a:fld>
            <a:endParaRPr kumimoji="0" lang="hu-HU" altLang="hu-HU"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126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E93A3B-4C55-4494-819C-9394AB56A6A0}"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529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E93A3B-4C55-4494-819C-9394AB56A6A0}" type="slidenum">
              <a:rPr kumimoji="0" lang="hu-H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hu-H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72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Ez egy note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8E58A4-26B9-E64C-B6EB-7C51D54702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199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iakép helye 1">
            <a:extLst>
              <a:ext uri="{FF2B5EF4-FFF2-40B4-BE49-F238E27FC236}">
                <a16:creationId xmlns:a16="http://schemas.microsoft.com/office/drawing/2014/main" id="{BA94C745-C32F-493D-80CC-25C178516452}"/>
              </a:ext>
            </a:extLst>
          </p:cNvPr>
          <p:cNvSpPr>
            <a:spLocks noGrp="1" noRot="1" noChangeAspect="1" noChangeArrowheads="1" noTextEdit="1"/>
          </p:cNvSpPr>
          <p:nvPr>
            <p:ph type="sldImg"/>
          </p:nvPr>
        </p:nvSpPr>
        <p:spPr>
          <a:ln/>
        </p:spPr>
      </p:sp>
      <p:sp>
        <p:nvSpPr>
          <p:cNvPr id="18435" name="Jegyzetek helye 2">
            <a:extLst>
              <a:ext uri="{FF2B5EF4-FFF2-40B4-BE49-F238E27FC236}">
                <a16:creationId xmlns:a16="http://schemas.microsoft.com/office/drawing/2014/main" id="{50ACAA4D-C4D6-453B-929D-62B736C572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hu-HU">
              <a:latin typeface="Arial" panose="020B0604020202020204" pitchFamily="34" charset="0"/>
            </a:endParaRPr>
          </a:p>
        </p:txBody>
      </p:sp>
      <p:sp>
        <p:nvSpPr>
          <p:cNvPr id="18436" name="Dia számának helye 3">
            <a:extLst>
              <a:ext uri="{FF2B5EF4-FFF2-40B4-BE49-F238E27FC236}">
                <a16:creationId xmlns:a16="http://schemas.microsoft.com/office/drawing/2014/main" id="{C812DA76-9B27-48EB-B930-51E8F96093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0F655C3F-948A-4FE9-A95F-8A6318367CD2}" type="slidenum">
              <a:rPr kumimoji="0" lang="de-DE" altLang="hu-H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66788" rtl="0" eaLnBrk="1" fontAlgn="auto" latinLnBrk="0" hangingPunct="1">
                <a:lnSpc>
                  <a:spcPct val="100000"/>
                </a:lnSpc>
                <a:spcBef>
                  <a:spcPts val="0"/>
                </a:spcBef>
                <a:spcAft>
                  <a:spcPts val="0"/>
                </a:spcAft>
                <a:buClrTx/>
                <a:buSzTx/>
                <a:buFontTx/>
                <a:buNone/>
                <a:tabLst/>
                <a:defRPr/>
              </a:pPr>
              <a:t>64</a:t>
            </a:fld>
            <a:endParaRPr kumimoji="0" lang="de-DE" altLang="hu-HU"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9456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DF3675A9-01F0-4D26-9F88-E45D12E9A86A}" type="slidenum">
              <a:rPr lang="hu-HU" smtClean="0"/>
              <a:t>111</a:t>
            </a:fld>
            <a:endParaRPr lang="hu-HU"/>
          </a:p>
        </p:txBody>
      </p:sp>
    </p:spTree>
    <p:extLst>
      <p:ext uri="{BB962C8B-B14F-4D97-AF65-F5344CB8AC3E}">
        <p14:creationId xmlns:p14="http://schemas.microsoft.com/office/powerpoint/2010/main" val="1659158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Saját csatornák,</a:t>
            </a:r>
            <a:r>
              <a:rPr lang="hu-HU" baseline="0" dirty="0" smtClean="0"/>
              <a:t> ezen belül főleg a közvetlen csatornák nagyobb profittal kecsegtetnek, ugyanakkor a létrehozásuk, a működtetésük is költségesebb. Meg kell találni az egyensúlyt a különböző csatornák között. Úgy kell ötvözni őket, hogy kiváló fogyasztói élményt érjünk el és így maximális bevételre tegyünk szert.</a:t>
            </a:r>
            <a:endParaRPr lang="hu-HU" dirty="0"/>
          </a:p>
        </p:txBody>
      </p:sp>
      <p:sp>
        <p:nvSpPr>
          <p:cNvPr id="4" name="Dia számának helye 3"/>
          <p:cNvSpPr>
            <a:spLocks noGrp="1"/>
          </p:cNvSpPr>
          <p:nvPr>
            <p:ph type="sldNum" sz="quarter" idx="10"/>
          </p:nvPr>
        </p:nvSpPr>
        <p:spPr/>
        <p:txBody>
          <a:bodyPr/>
          <a:lstStyle/>
          <a:p>
            <a:fld id="{DF3675A9-01F0-4D26-9F88-E45D12E9A86A}" type="slidenum">
              <a:rPr lang="hu-HU" smtClean="0"/>
              <a:t>114</a:t>
            </a:fld>
            <a:endParaRPr lang="hu-HU"/>
          </a:p>
        </p:txBody>
      </p:sp>
    </p:spTree>
    <p:extLst>
      <p:ext uri="{BB962C8B-B14F-4D97-AF65-F5344CB8AC3E}">
        <p14:creationId xmlns:p14="http://schemas.microsoft.com/office/powerpoint/2010/main" val="827984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dirty="0" err="1" smtClean="0"/>
              <a:t>GaxoSmithKline</a:t>
            </a:r>
            <a:r>
              <a:rPr lang="hu-HU" sz="1200" dirty="0" smtClean="0"/>
              <a:t> </a:t>
            </a:r>
            <a:r>
              <a:rPr lang="hu-HU" sz="1200" dirty="0" err="1" smtClean="0"/>
              <a:t>Alli</a:t>
            </a:r>
            <a:r>
              <a:rPr lang="hu-HU" sz="1200" dirty="0" smtClean="0"/>
              <a:t> </a:t>
            </a:r>
            <a:r>
              <a:rPr lang="hu-HU" sz="1200" dirty="0" err="1" smtClean="0"/>
              <a:t>nevő</a:t>
            </a:r>
            <a:r>
              <a:rPr lang="hu-HU" sz="1200" dirty="0" smtClean="0"/>
              <a:t> vény nélküli fogyókúrás termékük</a:t>
            </a:r>
            <a:r>
              <a:rPr lang="hu-HU" sz="1200" baseline="0" dirty="0" smtClean="0"/>
              <a:t> piacra dobásakor egy privát közösségi oldalt indított el. Célja az, hogy betekintést nyerjen a súlyproblémákkal küzdő felnőttek nehézségekkel teli mindennapjaiba, és így jobban megfelelhessen a vásárlói igényeknek.</a:t>
            </a:r>
            <a:endParaRPr lang="hu-HU" dirty="0"/>
          </a:p>
        </p:txBody>
      </p:sp>
      <p:sp>
        <p:nvSpPr>
          <p:cNvPr id="4" name="Dia számának helye 3"/>
          <p:cNvSpPr>
            <a:spLocks noGrp="1"/>
          </p:cNvSpPr>
          <p:nvPr>
            <p:ph type="sldNum" sz="quarter" idx="10"/>
          </p:nvPr>
        </p:nvSpPr>
        <p:spPr/>
        <p:txBody>
          <a:bodyPr/>
          <a:lstStyle/>
          <a:p>
            <a:fld id="{DF3675A9-01F0-4D26-9F88-E45D12E9A86A}" type="slidenum">
              <a:rPr lang="hu-HU" smtClean="0"/>
              <a:t>116</a:t>
            </a:fld>
            <a:endParaRPr lang="hu-HU"/>
          </a:p>
        </p:txBody>
      </p:sp>
    </p:spTree>
    <p:extLst>
      <p:ext uri="{BB962C8B-B14F-4D97-AF65-F5344CB8AC3E}">
        <p14:creationId xmlns:p14="http://schemas.microsoft.com/office/powerpoint/2010/main" val="1201786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hu-HU"/>
              <a:t>Mintacím szerkesztése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u-HU"/>
              <a:t>Kattintson ide az alcím mintájának szerkesztéséhez</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4/29/2021</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060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dirty="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09402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dirty="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92784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8"/>
            <a:ext cx="10972800" cy="1143000"/>
          </a:xfrm>
        </p:spPr>
        <p:txBody>
          <a:bodyPr/>
          <a:lstStyle/>
          <a:p>
            <a:r>
              <a:rPr lang="hu-HU"/>
              <a:t>Mintacím szerkesztése</a:t>
            </a:r>
          </a:p>
        </p:txBody>
      </p:sp>
      <p:sp>
        <p:nvSpPr>
          <p:cNvPr id="3" name="Szöveg helye 2"/>
          <p:cNvSpPr>
            <a:spLocks noGrp="1"/>
          </p:cNvSpPr>
          <p:nvPr>
            <p:ph type="body" sz="half" idx="1"/>
          </p:nvPr>
        </p:nvSpPr>
        <p:spPr>
          <a:xfrm>
            <a:off x="609600" y="1600201"/>
            <a:ext cx="53848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97600" y="1600201"/>
            <a:ext cx="53848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3">
            <a:extLst>
              <a:ext uri="{FF2B5EF4-FFF2-40B4-BE49-F238E27FC236}">
                <a16:creationId xmlns:a16="http://schemas.microsoft.com/office/drawing/2014/main" id="{3415C3EC-740B-4B78-9FBA-95165CC4F208}"/>
              </a:ext>
            </a:extLst>
          </p:cNvPr>
          <p:cNvSpPr>
            <a:spLocks noGrp="1"/>
          </p:cNvSpPr>
          <p:nvPr>
            <p:ph type="dt" sz="half" idx="10"/>
          </p:nvPr>
        </p:nvSpPr>
        <p:spPr/>
        <p:txBody>
          <a:bodyPr/>
          <a:lstStyle>
            <a:lvl1pPr>
              <a:defRPr/>
            </a:lvl1pPr>
          </a:lstStyle>
          <a:p>
            <a:pPr>
              <a:defRPr/>
            </a:pPr>
            <a:fld id="{EB2FBC95-2B6A-4CEA-9B99-A3625B48020A}" type="datetimeFigureOut">
              <a:rPr lang="hu-HU"/>
              <a:pPr>
                <a:defRPr/>
              </a:pPr>
              <a:t>2021. 04. 29.</a:t>
            </a:fld>
            <a:endParaRPr lang="hu-HU"/>
          </a:p>
        </p:txBody>
      </p:sp>
      <p:sp>
        <p:nvSpPr>
          <p:cNvPr id="6" name="Élőláb helye 4">
            <a:extLst>
              <a:ext uri="{FF2B5EF4-FFF2-40B4-BE49-F238E27FC236}">
                <a16:creationId xmlns:a16="http://schemas.microsoft.com/office/drawing/2014/main" id="{2D92A2A5-A11D-4F80-AB41-1E144DD661C6}"/>
              </a:ext>
            </a:extLst>
          </p:cNvPr>
          <p:cNvSpPr>
            <a:spLocks noGrp="1"/>
          </p:cNvSpPr>
          <p:nvPr>
            <p:ph type="ftr" sz="quarter" idx="11"/>
          </p:nvPr>
        </p:nvSpPr>
        <p:spPr/>
        <p:txBody>
          <a:bodyPr/>
          <a:lstStyle>
            <a:lvl1pPr>
              <a:defRPr/>
            </a:lvl1pPr>
          </a:lstStyle>
          <a:p>
            <a:pPr>
              <a:defRPr/>
            </a:pPr>
            <a:endParaRPr lang="hu-HU"/>
          </a:p>
        </p:txBody>
      </p:sp>
      <p:sp>
        <p:nvSpPr>
          <p:cNvPr id="7" name="Dia számának helye 5">
            <a:extLst>
              <a:ext uri="{FF2B5EF4-FFF2-40B4-BE49-F238E27FC236}">
                <a16:creationId xmlns:a16="http://schemas.microsoft.com/office/drawing/2014/main" id="{5A042F2E-638C-489E-A966-668A8F0C02C0}"/>
              </a:ext>
            </a:extLst>
          </p:cNvPr>
          <p:cNvSpPr>
            <a:spLocks noGrp="1"/>
          </p:cNvSpPr>
          <p:nvPr>
            <p:ph type="sldNum" sz="quarter" idx="12"/>
          </p:nvPr>
        </p:nvSpPr>
        <p:spPr/>
        <p:txBody>
          <a:bodyPr/>
          <a:lstStyle>
            <a:lvl1pPr>
              <a:defRPr/>
            </a:lvl1pPr>
          </a:lstStyle>
          <a:p>
            <a:fld id="{DFA349DD-D246-4664-8A81-1B1A43E864EE}" type="slidenum">
              <a:rPr lang="hu-HU" altLang="hu-HU"/>
              <a:pPr/>
              <a:t>‹#›</a:t>
            </a:fld>
            <a:endParaRPr lang="hu-HU" altLang="hu-HU"/>
          </a:p>
        </p:txBody>
      </p:sp>
    </p:spTree>
    <p:extLst>
      <p:ext uri="{BB962C8B-B14F-4D97-AF65-F5344CB8AC3E}">
        <p14:creationId xmlns:p14="http://schemas.microsoft.com/office/powerpoint/2010/main" val="2048404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914400" y="2130426"/>
            <a:ext cx="10363200" cy="1470025"/>
          </a:xfrm>
        </p:spPr>
        <p:txBody>
          <a:bodyPr/>
          <a:lstStyle/>
          <a:p>
            <a:r>
              <a:rPr lang="hu-HU" smtClean="0"/>
              <a:t>Mintacím szerkesztése</a:t>
            </a:r>
            <a:endParaRPr lang="hu-HU"/>
          </a:p>
        </p:txBody>
      </p:sp>
      <p:sp>
        <p:nvSpPr>
          <p:cNvPr id="3" name="Alcím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31A407AD-C772-4B0B-88EB-C77A988EFF90}" type="slidenum">
              <a:rPr lang="en-GB" altLang="hu-HU"/>
              <a:pPr>
                <a:defRPr/>
              </a:pPr>
              <a:t>‹#›</a:t>
            </a:fld>
            <a:endParaRPr lang="en-GB" altLang="hu-HU"/>
          </a:p>
        </p:txBody>
      </p:sp>
    </p:spTree>
    <p:extLst>
      <p:ext uri="{BB962C8B-B14F-4D97-AF65-F5344CB8AC3E}">
        <p14:creationId xmlns:p14="http://schemas.microsoft.com/office/powerpoint/2010/main" val="3749512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EF7E5A8C-B8A3-405D-BB45-BB7781D5429F}" type="slidenum">
              <a:rPr lang="en-GB" altLang="hu-HU"/>
              <a:pPr>
                <a:defRPr/>
              </a:pPr>
              <a:t>‹#›</a:t>
            </a:fld>
            <a:endParaRPr lang="en-GB" altLang="hu-HU"/>
          </a:p>
        </p:txBody>
      </p:sp>
    </p:spTree>
    <p:extLst>
      <p:ext uri="{BB962C8B-B14F-4D97-AF65-F5344CB8AC3E}">
        <p14:creationId xmlns:p14="http://schemas.microsoft.com/office/powerpoint/2010/main" val="564692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63084" y="4406901"/>
            <a:ext cx="103632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57F33D75-C8AB-41FD-B246-F2005E7028A7}" type="slidenum">
              <a:rPr lang="en-GB" altLang="hu-HU"/>
              <a:pPr>
                <a:defRPr/>
              </a:pPr>
              <a:t>‹#›</a:t>
            </a:fld>
            <a:endParaRPr lang="en-GB" altLang="hu-HU"/>
          </a:p>
        </p:txBody>
      </p:sp>
    </p:spTree>
    <p:extLst>
      <p:ext uri="{BB962C8B-B14F-4D97-AF65-F5344CB8AC3E}">
        <p14:creationId xmlns:p14="http://schemas.microsoft.com/office/powerpoint/2010/main" val="3200719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609601" y="1600200"/>
            <a:ext cx="5382684"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95484" y="1600200"/>
            <a:ext cx="5382683"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146C00E5-F9E8-4F23-84DD-01B8A11A8EE9}" type="slidenum">
              <a:rPr lang="en-GB" altLang="hu-HU"/>
              <a:pPr>
                <a:defRPr/>
              </a:pPr>
              <a:t>‹#›</a:t>
            </a:fld>
            <a:endParaRPr lang="en-GB" altLang="hu-HU"/>
          </a:p>
        </p:txBody>
      </p:sp>
    </p:spTree>
    <p:extLst>
      <p:ext uri="{BB962C8B-B14F-4D97-AF65-F5344CB8AC3E}">
        <p14:creationId xmlns:p14="http://schemas.microsoft.com/office/powerpoint/2010/main" val="588524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8"/>
            <a:ext cx="109728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3"/>
          <p:cNvSpPr>
            <a:spLocks noGrp="1" noChangeArrowheads="1"/>
          </p:cNvSpPr>
          <p:nvPr>
            <p:ph type="dt" idx="10"/>
          </p:nvPr>
        </p:nvSpPr>
        <p:spPr>
          <a:ln/>
        </p:spPr>
        <p:txBody>
          <a:bodyPr/>
          <a:lstStyle>
            <a:lvl1pPr>
              <a:defRPr/>
            </a:lvl1pPr>
          </a:lstStyle>
          <a:p>
            <a:pPr>
              <a:defRPr/>
            </a:pPr>
            <a:endParaRPr lang="en-GB"/>
          </a:p>
        </p:txBody>
      </p:sp>
      <p:sp>
        <p:nvSpPr>
          <p:cNvPr id="8" name="Rectangle 4"/>
          <p:cNvSpPr>
            <a:spLocks noGrp="1" noChangeArrowheads="1"/>
          </p:cNvSpPr>
          <p:nvPr>
            <p:ph type="ftr" idx="11"/>
          </p:nvPr>
        </p:nvSpPr>
        <p:spPr>
          <a:ln/>
        </p:spPr>
        <p:txBody>
          <a:bodyPr/>
          <a:lstStyle>
            <a:lvl1pPr>
              <a:defRPr/>
            </a:lvl1pPr>
          </a:lstStyle>
          <a:p>
            <a:pPr>
              <a:defRPr/>
            </a:pPr>
            <a:endParaRPr lang="en-GB"/>
          </a:p>
        </p:txBody>
      </p:sp>
      <p:sp>
        <p:nvSpPr>
          <p:cNvPr id="9" name="Rectangle 5"/>
          <p:cNvSpPr>
            <a:spLocks noGrp="1" noChangeArrowheads="1"/>
          </p:cNvSpPr>
          <p:nvPr>
            <p:ph type="sldNum" idx="12"/>
          </p:nvPr>
        </p:nvSpPr>
        <p:spPr>
          <a:ln/>
        </p:spPr>
        <p:txBody>
          <a:bodyPr/>
          <a:lstStyle>
            <a:lvl1pPr>
              <a:defRPr/>
            </a:lvl1pPr>
          </a:lstStyle>
          <a:p>
            <a:pPr>
              <a:defRPr/>
            </a:pPr>
            <a:fld id="{A5FD75D3-9430-4F91-85B9-5E329BEC9687}" type="slidenum">
              <a:rPr lang="en-GB" altLang="hu-HU"/>
              <a:pPr>
                <a:defRPr/>
              </a:pPr>
              <a:t>‹#›</a:t>
            </a:fld>
            <a:endParaRPr lang="en-GB" altLang="hu-HU"/>
          </a:p>
        </p:txBody>
      </p:sp>
    </p:spTree>
    <p:extLst>
      <p:ext uri="{BB962C8B-B14F-4D97-AF65-F5344CB8AC3E}">
        <p14:creationId xmlns:p14="http://schemas.microsoft.com/office/powerpoint/2010/main" val="2462598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026FA4F5-BD21-4862-B97B-80E81F81B458}" type="slidenum">
              <a:rPr lang="en-GB" altLang="hu-HU"/>
              <a:pPr>
                <a:defRPr/>
              </a:pPr>
              <a:t>‹#›</a:t>
            </a:fld>
            <a:endParaRPr lang="en-GB" altLang="hu-HU"/>
          </a:p>
        </p:txBody>
      </p:sp>
    </p:spTree>
    <p:extLst>
      <p:ext uri="{BB962C8B-B14F-4D97-AF65-F5344CB8AC3E}">
        <p14:creationId xmlns:p14="http://schemas.microsoft.com/office/powerpoint/2010/main" val="694321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77C6E312-0C1F-4963-A8B4-9D7C623D7AC1}" type="slidenum">
              <a:rPr lang="en-GB" altLang="hu-HU"/>
              <a:pPr>
                <a:defRPr/>
              </a:pPr>
              <a:t>‹#›</a:t>
            </a:fld>
            <a:endParaRPr lang="en-GB" altLang="hu-HU"/>
          </a:p>
        </p:txBody>
      </p:sp>
    </p:spTree>
    <p:extLst>
      <p:ext uri="{BB962C8B-B14F-4D97-AF65-F5344CB8AC3E}">
        <p14:creationId xmlns:p14="http://schemas.microsoft.com/office/powerpoint/2010/main" val="1125241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61516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1" y="273050"/>
            <a:ext cx="4011084"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A3AB1749-319E-4935-A980-DC29F58E3C09}" type="slidenum">
              <a:rPr lang="en-GB" altLang="hu-HU"/>
              <a:pPr>
                <a:defRPr/>
              </a:pPr>
              <a:t>‹#›</a:t>
            </a:fld>
            <a:endParaRPr lang="en-GB" altLang="hu-HU"/>
          </a:p>
        </p:txBody>
      </p:sp>
    </p:spTree>
    <p:extLst>
      <p:ext uri="{BB962C8B-B14F-4D97-AF65-F5344CB8AC3E}">
        <p14:creationId xmlns:p14="http://schemas.microsoft.com/office/powerpoint/2010/main" val="2422082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389717" y="4800600"/>
            <a:ext cx="73152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29A37FEE-0C3E-4296-BAF7-BE320C76486F}" type="slidenum">
              <a:rPr lang="en-GB" altLang="hu-HU"/>
              <a:pPr>
                <a:defRPr/>
              </a:pPr>
              <a:t>‹#›</a:t>
            </a:fld>
            <a:endParaRPr lang="en-GB" altLang="hu-HU"/>
          </a:p>
        </p:txBody>
      </p:sp>
    </p:spTree>
    <p:extLst>
      <p:ext uri="{BB962C8B-B14F-4D97-AF65-F5344CB8AC3E}">
        <p14:creationId xmlns:p14="http://schemas.microsoft.com/office/powerpoint/2010/main" val="2780375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A9ECA90C-2BD2-4405-882F-7057CD50258F}" type="slidenum">
              <a:rPr lang="en-GB" altLang="hu-HU"/>
              <a:pPr>
                <a:defRPr/>
              </a:pPr>
              <a:t>‹#›</a:t>
            </a:fld>
            <a:endParaRPr lang="en-GB" altLang="hu-HU"/>
          </a:p>
        </p:txBody>
      </p:sp>
    </p:spTree>
    <p:extLst>
      <p:ext uri="{BB962C8B-B14F-4D97-AF65-F5344CB8AC3E}">
        <p14:creationId xmlns:p14="http://schemas.microsoft.com/office/powerpoint/2010/main" val="2588105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837084" y="274638"/>
            <a:ext cx="2741083" cy="584835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609601" y="274638"/>
            <a:ext cx="8024284" cy="584835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88DF7349-1ABB-4E0D-9901-6769B7CB0B74}" type="slidenum">
              <a:rPr lang="en-GB" altLang="hu-HU"/>
              <a:pPr>
                <a:defRPr/>
              </a:pPr>
              <a:t>‹#›</a:t>
            </a:fld>
            <a:endParaRPr lang="en-GB" altLang="hu-HU"/>
          </a:p>
        </p:txBody>
      </p:sp>
    </p:spTree>
    <p:extLst>
      <p:ext uri="{BB962C8B-B14F-4D97-AF65-F5344CB8AC3E}">
        <p14:creationId xmlns:p14="http://schemas.microsoft.com/office/powerpoint/2010/main" val="224365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Egyéni elrendezés">
    <p:spTree>
      <p:nvGrpSpPr>
        <p:cNvPr id="1" name=""/>
        <p:cNvGrpSpPr/>
        <p:nvPr/>
      </p:nvGrpSpPr>
      <p:grpSpPr>
        <a:xfrm>
          <a:off x="0" y="0"/>
          <a:ext cx="0" cy="0"/>
          <a:chOff x="0" y="0"/>
          <a:chExt cx="0" cy="0"/>
        </a:xfrm>
      </p:grpSpPr>
      <p:sp>
        <p:nvSpPr>
          <p:cNvPr id="2" name="Cím 1"/>
          <p:cNvSpPr>
            <a:spLocks noGrp="1"/>
          </p:cNvSpPr>
          <p:nvPr>
            <p:ph type="title"/>
          </p:nvPr>
        </p:nvSpPr>
        <p:spPr>
          <a:xfrm>
            <a:off x="609601" y="274639"/>
            <a:ext cx="10968567" cy="1139825"/>
          </a:xfrm>
        </p:spPr>
        <p:txBody>
          <a:bodyPr/>
          <a:lstStyle/>
          <a:p>
            <a:r>
              <a:rPr lang="hu-HU" smtClean="0"/>
              <a:t>Mintacím szerkesztése</a:t>
            </a:r>
            <a:endParaRPr lang="hu-HU"/>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4F48AF1A-0A71-4BFD-96B3-530A7A9DA5A3}" type="slidenum">
              <a:rPr lang="en-GB" altLang="hu-HU"/>
              <a:pPr>
                <a:defRPr/>
              </a:pPr>
              <a:t>‹#›</a:t>
            </a:fld>
            <a:endParaRPr lang="en-GB" altLang="hu-HU"/>
          </a:p>
        </p:txBody>
      </p:sp>
    </p:spTree>
    <p:extLst>
      <p:ext uri="{BB962C8B-B14F-4D97-AF65-F5344CB8AC3E}">
        <p14:creationId xmlns:p14="http://schemas.microsoft.com/office/powerpoint/2010/main" val="4240231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Chart" preserve="1">
  <p:cSld name="Cím, szöveg és diagram">
    <p:spTree>
      <p:nvGrpSpPr>
        <p:cNvPr id="1" name=""/>
        <p:cNvGrpSpPr/>
        <p:nvPr/>
      </p:nvGrpSpPr>
      <p:grpSpPr>
        <a:xfrm>
          <a:off x="0" y="0"/>
          <a:ext cx="0" cy="0"/>
          <a:chOff x="0" y="0"/>
          <a:chExt cx="0" cy="0"/>
        </a:xfrm>
      </p:grpSpPr>
      <p:sp>
        <p:nvSpPr>
          <p:cNvPr id="2" name="Cím 1"/>
          <p:cNvSpPr>
            <a:spLocks noGrp="1"/>
          </p:cNvSpPr>
          <p:nvPr>
            <p:ph type="title"/>
          </p:nvPr>
        </p:nvSpPr>
        <p:spPr>
          <a:xfrm>
            <a:off x="609601" y="274639"/>
            <a:ext cx="10968567" cy="1139825"/>
          </a:xfrm>
        </p:spPr>
        <p:txBody>
          <a:bodyPr/>
          <a:lstStyle/>
          <a:p>
            <a:r>
              <a:rPr lang="hu-HU" smtClean="0"/>
              <a:t>Mintacím szerkesztése</a:t>
            </a:r>
            <a:endParaRPr lang="hu-HU"/>
          </a:p>
        </p:txBody>
      </p:sp>
      <p:sp>
        <p:nvSpPr>
          <p:cNvPr id="3" name="Szöveg helye 2"/>
          <p:cNvSpPr>
            <a:spLocks noGrp="1"/>
          </p:cNvSpPr>
          <p:nvPr>
            <p:ph type="body" sz="half" idx="1"/>
          </p:nvPr>
        </p:nvSpPr>
        <p:spPr>
          <a:xfrm>
            <a:off x="609601" y="1600200"/>
            <a:ext cx="5382684" cy="45227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iagram helye 3"/>
          <p:cNvSpPr>
            <a:spLocks noGrp="1"/>
          </p:cNvSpPr>
          <p:nvPr>
            <p:ph type="chart" sz="half" idx="2"/>
          </p:nvPr>
        </p:nvSpPr>
        <p:spPr>
          <a:xfrm>
            <a:off x="6195484" y="1600200"/>
            <a:ext cx="5382683" cy="4522788"/>
          </a:xfrm>
        </p:spPr>
        <p:txBody>
          <a:bodyPr/>
          <a:lstStyle/>
          <a:p>
            <a:pPr lvl="0"/>
            <a:endParaRPr lang="hu-HU" noProof="0" smtClean="0"/>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E0F674B4-3F68-4744-AF49-19AB4F27DB44}" type="slidenum">
              <a:rPr lang="en-GB" altLang="hu-HU"/>
              <a:pPr>
                <a:defRPr/>
              </a:pPr>
              <a:t>‹#›</a:t>
            </a:fld>
            <a:endParaRPr lang="en-GB" altLang="hu-HU"/>
          </a:p>
        </p:txBody>
      </p:sp>
    </p:spTree>
    <p:extLst>
      <p:ext uri="{BB962C8B-B14F-4D97-AF65-F5344CB8AC3E}">
        <p14:creationId xmlns:p14="http://schemas.microsoft.com/office/powerpoint/2010/main" val="4290403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5" y="770467"/>
            <a:ext cx="10782300" cy="3352800"/>
          </a:xfrm>
        </p:spPr>
        <p:txBody>
          <a:bodyPr anchor="b">
            <a:noAutofit/>
          </a:bodyPr>
          <a:lstStyle>
            <a:lvl1pPr algn="l">
              <a:lnSpc>
                <a:spcPct val="80000"/>
              </a:lnSpc>
              <a:defRPr sz="6600" spc="-90" baseline="0">
                <a:solidFill>
                  <a:srgbClr val="FFFFFF"/>
                </a:solidFill>
              </a:defRPr>
            </a:lvl1pPr>
          </a:lstStyle>
          <a:p>
            <a:r>
              <a:rPr lang="hu-HU"/>
              <a:t>Mintacím szerkesztése</a:t>
            </a:r>
            <a:endParaRPr lang="en-US" dirty="0"/>
          </a:p>
        </p:txBody>
      </p:sp>
      <p:sp>
        <p:nvSpPr>
          <p:cNvPr id="3" name="Subtitle 2"/>
          <p:cNvSpPr>
            <a:spLocks noGrp="1"/>
          </p:cNvSpPr>
          <p:nvPr>
            <p:ph type="subTitle" idx="1"/>
          </p:nvPr>
        </p:nvSpPr>
        <p:spPr>
          <a:xfrm>
            <a:off x="667513" y="4206876"/>
            <a:ext cx="9228201" cy="1645920"/>
          </a:xfrm>
        </p:spPr>
        <p:txBody>
          <a:bodyPr>
            <a:normAutofit/>
          </a:bodyPr>
          <a:lstStyle>
            <a:lvl1pPr marL="0" indent="0" algn="l">
              <a:buNone/>
              <a:defRPr sz="2400">
                <a:solidFill>
                  <a:schemeClr val="bg1"/>
                </a:solidFill>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hu-HU"/>
              <a:t>Kattintson ide az alcím mintájának szerkesztéséhez</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4/29/2021</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55971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99222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6600" b="0" baseline="0">
                <a:solidFill>
                  <a:schemeClr val="accent1"/>
                </a:solidFill>
              </a:defRPr>
            </a:lvl1pPr>
          </a:lstStyle>
          <a:p>
            <a:r>
              <a:rPr lang="hu-HU"/>
              <a:t>Mintacím szerkesztése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24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5586B75A-687E-405C-8A0B-8D00578BA2C3}"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16709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6011331" y="1998134"/>
            <a:ext cx="466344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dirty="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38162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hu-HU"/>
              <a:t>Mintacím szerkesztése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5586B75A-687E-405C-8A0B-8D00578BA2C3}"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67510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a:t>Mintacím szerkesztése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u-HU"/>
              <a:t>Mintaszöveg szerkesztése</a:t>
            </a:r>
          </a:p>
        </p:txBody>
      </p:sp>
      <p:sp>
        <p:nvSpPr>
          <p:cNvPr id="4" name="Content Placeholder 3"/>
          <p:cNvSpPr>
            <a:spLocks noGrp="1"/>
          </p:cNvSpPr>
          <p:nvPr>
            <p:ph sz="half" idx="2"/>
          </p:nvPr>
        </p:nvSpPr>
        <p:spPr>
          <a:xfrm>
            <a:off x="676656" y="2753084"/>
            <a:ext cx="466344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hu-HU"/>
              <a:t>Mintaszöveg szerkesztése</a:t>
            </a:r>
          </a:p>
        </p:txBody>
      </p:sp>
      <p:sp>
        <p:nvSpPr>
          <p:cNvPr id="6" name="Content Placeholder 5"/>
          <p:cNvSpPr>
            <a:spLocks noGrp="1"/>
          </p:cNvSpPr>
          <p:nvPr>
            <p:ph sz="quarter" idx="4"/>
          </p:nvPr>
        </p:nvSpPr>
        <p:spPr>
          <a:xfrm>
            <a:off x="6007608" y="2750990"/>
            <a:ext cx="4663440" cy="32004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t>4/29/2021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82906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Csak cím">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dirty="0"/>
              <a:t>4/29/2021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35673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4/29/2021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62304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3000">
                <a:solidFill>
                  <a:srgbClr val="FFFFFF"/>
                </a:solidFill>
              </a:defRPr>
            </a:lvl1pPr>
          </a:lstStyle>
          <a:p>
            <a:r>
              <a:rPr lang="hu-HU"/>
              <a:t>Mintacím szerkesztése</a:t>
            </a:r>
            <a:endParaRPr lang="en-US" dirty="0"/>
          </a:p>
        </p:txBody>
      </p:sp>
      <p:sp>
        <p:nvSpPr>
          <p:cNvPr id="3" name="Content Placeholder 2"/>
          <p:cNvSpPr>
            <a:spLocks noGrp="1"/>
          </p:cNvSpPr>
          <p:nvPr>
            <p:ph idx="1"/>
          </p:nvPr>
        </p:nvSpPr>
        <p:spPr>
          <a:xfrm>
            <a:off x="762000" y="762000"/>
            <a:ext cx="6096000" cy="4572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8275983" y="2511813"/>
            <a:ext cx="3398520" cy="3126987"/>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3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hu-HU"/>
              <a:t>Mintaszöveg szerkesztése</a:t>
            </a:r>
          </a:p>
        </p:txBody>
      </p:sp>
      <p:sp>
        <p:nvSpPr>
          <p:cNvPr id="5" name="Date Placeholder 4"/>
          <p:cNvSpPr>
            <a:spLocks noGrp="1"/>
          </p:cNvSpPr>
          <p:nvPr>
            <p:ph type="dt" sz="half" idx="10"/>
          </p:nvPr>
        </p:nvSpPr>
        <p:spPr/>
        <p:txBody>
          <a:bodyPr/>
          <a:lstStyle/>
          <a:p>
            <a:fld id="{AF6E2C9B-5FA2-460D-9BE7-B0812FC2A6FF}" type="datetimeFigureOut">
              <a:rPr lang="en-US" dirty="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54973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9"/>
            <a:ext cx="10780776" cy="613283"/>
          </a:xfrm>
        </p:spPr>
        <p:txBody>
          <a:bodyPr anchor="b">
            <a:normAutofit/>
          </a:bodyPr>
          <a:lstStyle>
            <a:lvl1pPr>
              <a:defRPr sz="2400" b="0">
                <a:solidFill>
                  <a:srgbClr val="FFFFFF"/>
                </a:solidFill>
              </a:defRPr>
            </a:lvl1pPr>
          </a:lstStyle>
          <a:p>
            <a:r>
              <a:rPr lang="hu-HU"/>
              <a:t>Mintacím szerkesztése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600"/>
              </a:spcBef>
              <a:buNone/>
              <a:defRPr sz="2400">
                <a:solidFill>
                  <a:schemeClr val="tx1">
                    <a:lumMod val="75000"/>
                    <a:lumOff val="2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hu-HU"/>
              <a:t>Kép beszúrásához kattintson az ikonra</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hu-HU"/>
              <a:t>Mintaszöveg szerkesztése</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4/29/2021</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7677198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dirty="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723222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1" y="695325"/>
            <a:ext cx="2628900" cy="4800600"/>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771526" y="714377"/>
            <a:ext cx="7734300" cy="540067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dirty="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34569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AndObj">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8"/>
            <a:ext cx="10972800" cy="1143000"/>
          </a:xfrm>
        </p:spPr>
        <p:txBody>
          <a:bodyPr/>
          <a:lstStyle/>
          <a:p>
            <a:r>
              <a:rPr lang="hu-HU"/>
              <a:t>Mintacím szerkesztése</a:t>
            </a:r>
          </a:p>
        </p:txBody>
      </p:sp>
      <p:sp>
        <p:nvSpPr>
          <p:cNvPr id="3" name="Szöveg helye 2"/>
          <p:cNvSpPr>
            <a:spLocks noGrp="1"/>
          </p:cNvSpPr>
          <p:nvPr>
            <p:ph type="body" sz="half" idx="1"/>
          </p:nvPr>
        </p:nvSpPr>
        <p:spPr>
          <a:xfrm>
            <a:off x="609600" y="1600203"/>
            <a:ext cx="53848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97600" y="1600203"/>
            <a:ext cx="53848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3">
            <a:extLst>
              <a:ext uri="{FF2B5EF4-FFF2-40B4-BE49-F238E27FC236}">
                <a16:creationId xmlns:a16="http://schemas.microsoft.com/office/drawing/2014/main" id="{3415C3EC-740B-4B78-9FBA-95165CC4F208}"/>
              </a:ext>
            </a:extLst>
          </p:cNvPr>
          <p:cNvSpPr>
            <a:spLocks noGrp="1"/>
          </p:cNvSpPr>
          <p:nvPr>
            <p:ph type="dt" sz="half" idx="10"/>
          </p:nvPr>
        </p:nvSpPr>
        <p:spPr/>
        <p:txBody>
          <a:bodyPr/>
          <a:lstStyle>
            <a:lvl1pPr>
              <a:defRPr/>
            </a:lvl1pPr>
          </a:lstStyle>
          <a:p>
            <a:pPr>
              <a:defRPr/>
            </a:pPr>
            <a:fld id="{EB2FBC95-2B6A-4CEA-9B99-A3625B48020A}" type="datetimeFigureOut">
              <a:rPr lang="hu-HU"/>
              <a:pPr>
                <a:defRPr/>
              </a:pPr>
              <a:t>2021. 04. 29.</a:t>
            </a:fld>
            <a:endParaRPr lang="hu-HU"/>
          </a:p>
        </p:txBody>
      </p:sp>
      <p:sp>
        <p:nvSpPr>
          <p:cNvPr id="6" name="Élőláb helye 4">
            <a:extLst>
              <a:ext uri="{FF2B5EF4-FFF2-40B4-BE49-F238E27FC236}">
                <a16:creationId xmlns:a16="http://schemas.microsoft.com/office/drawing/2014/main" id="{2D92A2A5-A11D-4F80-AB41-1E144DD661C6}"/>
              </a:ext>
            </a:extLst>
          </p:cNvPr>
          <p:cNvSpPr>
            <a:spLocks noGrp="1"/>
          </p:cNvSpPr>
          <p:nvPr>
            <p:ph type="ftr" sz="quarter" idx="11"/>
          </p:nvPr>
        </p:nvSpPr>
        <p:spPr/>
        <p:txBody>
          <a:bodyPr/>
          <a:lstStyle>
            <a:lvl1pPr>
              <a:defRPr/>
            </a:lvl1pPr>
          </a:lstStyle>
          <a:p>
            <a:pPr>
              <a:defRPr/>
            </a:pPr>
            <a:endParaRPr lang="hu-HU"/>
          </a:p>
        </p:txBody>
      </p:sp>
      <p:sp>
        <p:nvSpPr>
          <p:cNvPr id="7" name="Dia számának helye 5">
            <a:extLst>
              <a:ext uri="{FF2B5EF4-FFF2-40B4-BE49-F238E27FC236}">
                <a16:creationId xmlns:a16="http://schemas.microsoft.com/office/drawing/2014/main" id="{5A042F2E-638C-489E-A966-668A8F0C02C0}"/>
              </a:ext>
            </a:extLst>
          </p:cNvPr>
          <p:cNvSpPr>
            <a:spLocks noGrp="1"/>
          </p:cNvSpPr>
          <p:nvPr>
            <p:ph type="sldNum" sz="quarter" idx="12"/>
          </p:nvPr>
        </p:nvSpPr>
        <p:spPr/>
        <p:txBody>
          <a:bodyPr/>
          <a:lstStyle>
            <a:lvl1pPr>
              <a:defRPr/>
            </a:lvl1pPr>
          </a:lstStyle>
          <a:p>
            <a:fld id="{DFA349DD-D246-4664-8A81-1B1A43E864EE}" type="slidenum">
              <a:rPr lang="hu-HU" altLang="hu-HU"/>
              <a:pPr/>
              <a:t>‹#›</a:t>
            </a:fld>
            <a:endParaRPr lang="hu-HU" altLang="hu-HU"/>
          </a:p>
        </p:txBody>
      </p:sp>
    </p:spTree>
    <p:extLst>
      <p:ext uri="{BB962C8B-B14F-4D97-AF65-F5344CB8AC3E}">
        <p14:creationId xmlns:p14="http://schemas.microsoft.com/office/powerpoint/2010/main" val="1482625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hu-HU"/>
              <a:t>Mintacím szerkesztése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u-HU"/>
              <a:t>Kattintson ide az alcím mintájának szerkesztéséhez</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4/29/2021</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208758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67723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dirty="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668108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hu-HU"/>
              <a:t>Mintacím szerkesztése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5586B75A-687E-405C-8A0B-8D00578BA2C3}"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65267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dirty="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308387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a:t>Mintacím szerkesztése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t>4/29/2021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470951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Csak cím">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dirty="0"/>
              <a:t>4/29/2021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12715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4/29/2021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27972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hu-HU"/>
              <a:t>Mintacím szerkesztése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hu-HU"/>
              <a:t>Mintaszöveg szerkesztése</a:t>
            </a:r>
          </a:p>
        </p:txBody>
      </p:sp>
      <p:sp>
        <p:nvSpPr>
          <p:cNvPr id="5" name="Date Placeholder 4"/>
          <p:cNvSpPr>
            <a:spLocks noGrp="1"/>
          </p:cNvSpPr>
          <p:nvPr>
            <p:ph type="dt" sz="half" idx="10"/>
          </p:nvPr>
        </p:nvSpPr>
        <p:spPr/>
        <p:txBody>
          <a:bodyPr/>
          <a:lstStyle/>
          <a:p>
            <a:fld id="{AF6E2C9B-5FA2-460D-9BE7-B0812FC2A6FF}" type="datetimeFigureOut">
              <a:rPr lang="en-US" dirty="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41192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hu-HU"/>
              <a:t>Mintacím szerkesztése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4/29/2021</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8196211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dirty="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70892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dirty="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556083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AndObj">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8"/>
            <a:ext cx="10972800" cy="1143000"/>
          </a:xfrm>
        </p:spPr>
        <p:txBody>
          <a:bodyPr/>
          <a:lstStyle/>
          <a:p>
            <a:r>
              <a:rPr lang="hu-HU"/>
              <a:t>Mintacím szerkesztése</a:t>
            </a:r>
          </a:p>
        </p:txBody>
      </p:sp>
      <p:sp>
        <p:nvSpPr>
          <p:cNvPr id="3" name="Szöveg helye 2"/>
          <p:cNvSpPr>
            <a:spLocks noGrp="1"/>
          </p:cNvSpPr>
          <p:nvPr>
            <p:ph type="body" sz="half" idx="1"/>
          </p:nvPr>
        </p:nvSpPr>
        <p:spPr>
          <a:xfrm>
            <a:off x="609600" y="1600201"/>
            <a:ext cx="53848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97600" y="1600201"/>
            <a:ext cx="53848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3">
            <a:extLst>
              <a:ext uri="{FF2B5EF4-FFF2-40B4-BE49-F238E27FC236}">
                <a16:creationId xmlns:a16="http://schemas.microsoft.com/office/drawing/2014/main" id="{3415C3EC-740B-4B78-9FBA-95165CC4F208}"/>
              </a:ext>
            </a:extLst>
          </p:cNvPr>
          <p:cNvSpPr>
            <a:spLocks noGrp="1"/>
          </p:cNvSpPr>
          <p:nvPr>
            <p:ph type="dt" sz="half" idx="10"/>
          </p:nvPr>
        </p:nvSpPr>
        <p:spPr/>
        <p:txBody>
          <a:bodyPr/>
          <a:lstStyle>
            <a:lvl1pPr>
              <a:defRPr/>
            </a:lvl1pPr>
          </a:lstStyle>
          <a:p>
            <a:pPr>
              <a:defRPr/>
            </a:pPr>
            <a:fld id="{EB2FBC95-2B6A-4CEA-9B99-A3625B48020A}" type="datetimeFigureOut">
              <a:rPr lang="hu-HU"/>
              <a:pPr>
                <a:defRPr/>
              </a:pPr>
              <a:t>2021. 04. 29.</a:t>
            </a:fld>
            <a:endParaRPr lang="hu-HU"/>
          </a:p>
        </p:txBody>
      </p:sp>
      <p:sp>
        <p:nvSpPr>
          <p:cNvPr id="6" name="Élőláb helye 4">
            <a:extLst>
              <a:ext uri="{FF2B5EF4-FFF2-40B4-BE49-F238E27FC236}">
                <a16:creationId xmlns:a16="http://schemas.microsoft.com/office/drawing/2014/main" id="{2D92A2A5-A11D-4F80-AB41-1E144DD661C6}"/>
              </a:ext>
            </a:extLst>
          </p:cNvPr>
          <p:cNvSpPr>
            <a:spLocks noGrp="1"/>
          </p:cNvSpPr>
          <p:nvPr>
            <p:ph type="ftr" sz="quarter" idx="11"/>
          </p:nvPr>
        </p:nvSpPr>
        <p:spPr/>
        <p:txBody>
          <a:bodyPr/>
          <a:lstStyle>
            <a:lvl1pPr>
              <a:defRPr/>
            </a:lvl1pPr>
          </a:lstStyle>
          <a:p>
            <a:pPr>
              <a:defRPr/>
            </a:pPr>
            <a:endParaRPr lang="hu-HU"/>
          </a:p>
        </p:txBody>
      </p:sp>
      <p:sp>
        <p:nvSpPr>
          <p:cNvPr id="7" name="Dia számának helye 5">
            <a:extLst>
              <a:ext uri="{FF2B5EF4-FFF2-40B4-BE49-F238E27FC236}">
                <a16:creationId xmlns:a16="http://schemas.microsoft.com/office/drawing/2014/main" id="{5A042F2E-638C-489E-A966-668A8F0C02C0}"/>
              </a:ext>
            </a:extLst>
          </p:cNvPr>
          <p:cNvSpPr>
            <a:spLocks noGrp="1"/>
          </p:cNvSpPr>
          <p:nvPr>
            <p:ph type="sldNum" sz="quarter" idx="12"/>
          </p:nvPr>
        </p:nvSpPr>
        <p:spPr/>
        <p:txBody>
          <a:bodyPr/>
          <a:lstStyle>
            <a:lvl1pPr>
              <a:defRPr/>
            </a:lvl1pPr>
          </a:lstStyle>
          <a:p>
            <a:fld id="{DFA349DD-D246-4664-8A81-1B1A43E864EE}" type="slidenum">
              <a:rPr lang="hu-HU" altLang="hu-HU"/>
              <a:pPr/>
              <a:t>‹#›</a:t>
            </a:fld>
            <a:endParaRPr lang="hu-HU" altLang="hu-HU"/>
          </a:p>
        </p:txBody>
      </p:sp>
    </p:spTree>
    <p:extLst>
      <p:ext uri="{BB962C8B-B14F-4D97-AF65-F5344CB8AC3E}">
        <p14:creationId xmlns:p14="http://schemas.microsoft.com/office/powerpoint/2010/main" val="2759837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a:t>Mintacím szerkesztése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t>4/29/2021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544365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Blank Text Slide">
    <p:spTree>
      <p:nvGrpSpPr>
        <p:cNvPr id="1" name=""/>
        <p:cNvGrpSpPr/>
        <p:nvPr/>
      </p:nvGrpSpPr>
      <p:grpSpPr>
        <a:xfrm>
          <a:off x="0" y="0"/>
          <a:ext cx="0" cy="0"/>
          <a:chOff x="0" y="0"/>
          <a:chExt cx="0" cy="0"/>
        </a:xfrm>
      </p:grpSpPr>
      <p:sp>
        <p:nvSpPr>
          <p:cNvPr id="20" name="Rectangle 19"/>
          <p:cNvSpPr/>
          <p:nvPr userDrawn="1"/>
        </p:nvSpPr>
        <p:spPr>
          <a:xfrm>
            <a:off x="11324875" y="6467128"/>
            <a:ext cx="391454" cy="230832"/>
          </a:xfrm>
          <a:prstGeom prst="rect">
            <a:avLst/>
          </a:prstGeom>
        </p:spPr>
        <p:txBody>
          <a:bodyPr wrap="none">
            <a:spAutoFit/>
          </a:bodyPr>
          <a:lstStyle/>
          <a:p>
            <a:pPr algn="ctr"/>
            <a:fld id="{C2DE46A0-92A9-4CB6-B66D-C429D4C93DD8}" type="slidenum">
              <a:rPr lang="en-GB" sz="900" smtClean="0">
                <a:solidFill>
                  <a:schemeClr val="bg1"/>
                </a:solidFill>
                <a:latin typeface="Titillium" pitchFamily="50" charset="0"/>
              </a:rPr>
              <a:t>‹#›</a:t>
            </a:fld>
            <a:endParaRPr lang="en-GB" sz="900" dirty="0">
              <a:solidFill>
                <a:schemeClr val="bg1"/>
              </a:solidFill>
              <a:latin typeface="Titillium" pitchFamily="50"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238" y="5688000"/>
            <a:ext cx="3072773" cy="648000"/>
          </a:xfrm>
          <a:prstGeom prst="rect">
            <a:avLst/>
          </a:prstGeom>
        </p:spPr>
      </p:pic>
      <p:pic>
        <p:nvPicPr>
          <p:cNvPr id="15" name="Picture 2" descr="F:\Birmingham\MSU\Creative Services\DG EAC Framework jobs\EIT\2014 EIT re-brand\Brand elements examples\Mock-ups\Examples\Powerpoint Template\Old\Graphic_element.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5234" t="44539" r="10505" b="-1202"/>
          <a:stretch/>
        </p:blipFill>
        <p:spPr bwMode="auto">
          <a:xfrm>
            <a:off x="8812221" y="1"/>
            <a:ext cx="3379779" cy="1515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5" hasCustomPrompt="1"/>
          </p:nvPr>
        </p:nvSpPr>
        <p:spPr>
          <a:xfrm>
            <a:off x="623393" y="541719"/>
            <a:ext cx="7872908" cy="432048"/>
          </a:xfrm>
          <a:prstGeom prst="rect">
            <a:avLst/>
          </a:prstGeom>
        </p:spPr>
        <p:txBody>
          <a:bodyPr/>
          <a:lstStyle>
            <a:lvl1pPr marL="0" indent="0">
              <a:buNone/>
              <a:defRPr sz="3000">
                <a:solidFill>
                  <a:schemeClr val="tx2"/>
                </a:solidFill>
              </a:defRPr>
            </a:lvl1pPr>
          </a:lstStyle>
          <a:p>
            <a:pPr lvl="0"/>
            <a:r>
              <a:rPr lang="en-GB" dirty="0"/>
              <a:t>Title</a:t>
            </a:r>
          </a:p>
        </p:txBody>
      </p:sp>
      <p:sp>
        <p:nvSpPr>
          <p:cNvPr id="5" name="Text Placeholder 4"/>
          <p:cNvSpPr>
            <a:spLocks noGrp="1"/>
          </p:cNvSpPr>
          <p:nvPr>
            <p:ph type="body" sz="quarter" idx="16" hasCustomPrompt="1"/>
          </p:nvPr>
        </p:nvSpPr>
        <p:spPr>
          <a:xfrm>
            <a:off x="623393" y="1196976"/>
            <a:ext cx="7872908" cy="4176713"/>
          </a:xfrm>
          <a:prstGeom prst="rect">
            <a:avLst/>
          </a:prstGeom>
        </p:spPr>
        <p:txBody>
          <a:bodyPr/>
          <a:lstStyle>
            <a:lvl1pPr marL="0" indent="-180000">
              <a:lnSpc>
                <a:spcPct val="113000"/>
              </a:lnSpc>
              <a:spcBef>
                <a:spcPts val="0"/>
              </a:spcBef>
              <a:buClr>
                <a:schemeClr val="tx2"/>
              </a:buClr>
              <a:buFont typeface="Arial" pitchFamily="34" charset="0"/>
              <a:buChar char="•"/>
              <a:defRPr sz="2000">
                <a:solidFill>
                  <a:schemeClr val="tx1"/>
                </a:solidFill>
              </a:defRPr>
            </a:lvl1pPr>
            <a:lvl2pPr marL="648000" indent="-180000">
              <a:lnSpc>
                <a:spcPct val="113000"/>
              </a:lnSpc>
              <a:buClr>
                <a:schemeClr val="tx2"/>
              </a:buClr>
              <a:buFont typeface="Arial" pitchFamily="34" charset="0"/>
              <a:buChar char="•"/>
              <a:defRPr sz="2000"/>
            </a:lvl2pPr>
            <a:lvl3pPr indent="-180000">
              <a:lnSpc>
                <a:spcPct val="113000"/>
              </a:lnSpc>
              <a:buClr>
                <a:schemeClr val="tx2"/>
              </a:buClr>
              <a:defRPr sz="2000" baseline="0"/>
            </a:lvl3pPr>
            <a:lvl4pPr marL="1600200" indent="-180000">
              <a:lnSpc>
                <a:spcPct val="113000"/>
              </a:lnSpc>
              <a:buClr>
                <a:schemeClr val="tx2"/>
              </a:buClr>
              <a:buFont typeface="Arial" pitchFamily="34" charset="0"/>
              <a:buChar char="•"/>
              <a:defRPr sz="2000"/>
            </a:lvl4pPr>
          </a:lstStyle>
          <a:p>
            <a:pPr lvl="0"/>
            <a:r>
              <a:rPr lang="en-GB" sz="2000" dirty="0"/>
              <a:t>Text Here</a:t>
            </a:r>
          </a:p>
          <a:p>
            <a:pPr lvl="1"/>
            <a:r>
              <a:rPr lang="en-GB" sz="2000" dirty="0"/>
              <a:t>Text Here</a:t>
            </a:r>
          </a:p>
          <a:p>
            <a:pPr lvl="2"/>
            <a:r>
              <a:rPr lang="en-GB" dirty="0"/>
              <a:t>Text Here</a:t>
            </a:r>
          </a:p>
          <a:p>
            <a:pPr lvl="3"/>
            <a:r>
              <a:rPr lang="en-GB" dirty="0"/>
              <a:t>Text Here</a:t>
            </a:r>
          </a:p>
          <a:p>
            <a:pPr lvl="2"/>
            <a:endParaRPr lang="en-GB" dirty="0"/>
          </a:p>
        </p:txBody>
      </p:sp>
    </p:spTree>
    <p:extLst>
      <p:ext uri="{BB962C8B-B14F-4D97-AF65-F5344CB8AC3E}">
        <p14:creationId xmlns:p14="http://schemas.microsoft.com/office/powerpoint/2010/main" val="20614976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5233965" y="-1251520"/>
            <a:ext cx="8060777" cy="6045583"/>
          </a:xfrm>
          <a:prstGeom prst="ellipse">
            <a:avLst/>
          </a:prstGeom>
        </p:spPr>
        <p:txBody>
          <a:bodyPr/>
          <a:lstStyle>
            <a:lvl1pPr marL="0" indent="0">
              <a:buNone/>
              <a:defRPr sz="1600"/>
            </a:lvl1pPr>
          </a:lstStyle>
          <a:p>
            <a:endParaRPr lang="en-GB" dirty="0"/>
          </a:p>
        </p:txBody>
      </p:sp>
      <p:sp>
        <p:nvSpPr>
          <p:cNvPr id="15" name="Donut 14"/>
          <p:cNvSpPr/>
          <p:nvPr userDrawn="1"/>
        </p:nvSpPr>
        <p:spPr>
          <a:xfrm>
            <a:off x="4655840" y="-1685113"/>
            <a:ext cx="9217024" cy="6912768"/>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455" y="396000"/>
            <a:ext cx="3584903" cy="756000"/>
          </a:xfrm>
          <a:prstGeom prst="rect">
            <a:avLst/>
          </a:prstGeom>
        </p:spPr>
      </p:pic>
      <p:sp>
        <p:nvSpPr>
          <p:cNvPr id="11" name="Text Placeholder 9"/>
          <p:cNvSpPr>
            <a:spLocks noGrp="1"/>
          </p:cNvSpPr>
          <p:nvPr>
            <p:ph type="body" sz="quarter" idx="11" hasCustomPrompt="1"/>
          </p:nvPr>
        </p:nvSpPr>
        <p:spPr>
          <a:xfrm>
            <a:off x="360000" y="4149080"/>
            <a:ext cx="4704523" cy="504056"/>
          </a:xfrm>
          <a:prstGeom prst="rect">
            <a:avLst/>
          </a:prstGeom>
        </p:spPr>
        <p:txBody>
          <a:bodyPr/>
          <a:lstStyle>
            <a:lvl1pPr marL="0" indent="0">
              <a:buNone/>
              <a:defRPr sz="3000" baseline="0">
                <a:solidFill>
                  <a:schemeClr val="tx2"/>
                </a:solidFill>
              </a:defRPr>
            </a:lvl1pPr>
          </a:lstStyle>
          <a:p>
            <a:pPr lvl="0"/>
            <a:r>
              <a:rPr lang="en-GB" dirty="0"/>
              <a:t>Presentation Title</a:t>
            </a:r>
          </a:p>
        </p:txBody>
      </p:sp>
      <p:sp>
        <p:nvSpPr>
          <p:cNvPr id="9" name="Text Placeholder 3"/>
          <p:cNvSpPr>
            <a:spLocks noGrp="1"/>
          </p:cNvSpPr>
          <p:nvPr>
            <p:ph type="body" sz="quarter" idx="13" hasCustomPrompt="1"/>
          </p:nvPr>
        </p:nvSpPr>
        <p:spPr>
          <a:xfrm>
            <a:off x="5135894" y="6131808"/>
            <a:ext cx="6432714" cy="360040"/>
          </a:xfrm>
          <a:prstGeom prst="rect">
            <a:avLst/>
          </a:prstGeom>
        </p:spPr>
        <p:txBody>
          <a:bodyPr/>
          <a:lstStyle>
            <a:lvl1pPr marL="0" indent="0" algn="r">
              <a:spcBef>
                <a:spcPts val="0"/>
              </a:spcBef>
              <a:buNone/>
              <a:defRPr sz="1200" baseline="0">
                <a:solidFill>
                  <a:schemeClr val="tx2"/>
                </a:solidFill>
                <a:latin typeface="Calibri" pitchFamily="34" charset="0"/>
              </a:defRPr>
            </a:lvl1pPr>
          </a:lstStyle>
          <a:p>
            <a:pPr lvl="0"/>
            <a:r>
              <a:rPr lang="en-GB" dirty="0"/>
              <a:t>Speaker | Location | Date</a:t>
            </a:r>
          </a:p>
        </p:txBody>
      </p:sp>
    </p:spTree>
    <p:extLst>
      <p:ext uri="{BB962C8B-B14F-4D97-AF65-F5344CB8AC3E}">
        <p14:creationId xmlns:p14="http://schemas.microsoft.com/office/powerpoint/2010/main" val="12119818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grpSp>
        <p:nvGrpSpPr>
          <p:cNvPr id="4" name="Group 5"/>
          <p:cNvGrpSpPr>
            <a:grpSpLocks/>
          </p:cNvGrpSpPr>
          <p:nvPr/>
        </p:nvGrpSpPr>
        <p:grpSpPr bwMode="auto">
          <a:xfrm>
            <a:off x="5486400" y="5691188"/>
            <a:ext cx="1439333" cy="633412"/>
            <a:chOff x="2680" y="3678"/>
            <a:chExt cx="680" cy="399"/>
          </a:xfrm>
        </p:grpSpPr>
        <p:sp>
          <p:nvSpPr>
            <p:cNvPr id="5" name="Text Box 6"/>
            <p:cNvSpPr txBox="1">
              <a:spLocks noChangeArrowheads="1"/>
            </p:cNvSpPr>
            <p:nvPr/>
          </p:nvSpPr>
          <p:spPr bwMode="gray">
            <a:xfrm>
              <a:off x="2680" y="3789"/>
              <a:ext cx="680" cy="288"/>
            </a:xfrm>
            <a:prstGeom prst="rect">
              <a:avLst/>
            </a:prstGeom>
            <a:noFill/>
            <a:ln>
              <a:noFill/>
            </a:ln>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hu-HU" sz="2400" b="1" smtClean="0">
                  <a:solidFill>
                    <a:schemeClr val="bg1"/>
                  </a:solidFill>
                </a:rPr>
                <a:t>LOGO</a:t>
              </a:r>
            </a:p>
          </p:txBody>
        </p:sp>
        <p:sp>
          <p:nvSpPr>
            <p:cNvPr id="6" name="AutoShape 7"/>
            <p:cNvSpPr>
              <a:spLocks noChangeArrowheads="1"/>
            </p:cNvSpPr>
            <p:nvPr/>
          </p:nvSpPr>
          <p:spPr bwMode="gray">
            <a:xfrm rot="5400000">
              <a:off x="2928" y="3493"/>
              <a:ext cx="172" cy="542"/>
            </a:xfrm>
            <a:prstGeom prst="moon">
              <a:avLst>
                <a:gd name="adj" fmla="val 21208"/>
              </a:avLst>
            </a:prstGeom>
            <a:solidFill>
              <a:schemeClr val="folHlink"/>
            </a:solidFill>
            <a:ln>
              <a:noFill/>
            </a:ln>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hu-HU" altLang="hu-HU" sz="1800" smtClean="0"/>
            </a:p>
          </p:txBody>
        </p:sp>
      </p:grpSp>
      <p:sp>
        <p:nvSpPr>
          <p:cNvPr id="5128" name="Rectangle 8"/>
          <p:cNvSpPr>
            <a:spLocks noGrp="1" noChangeArrowheads="1"/>
          </p:cNvSpPr>
          <p:nvPr>
            <p:ph type="ctrTitle"/>
          </p:nvPr>
        </p:nvSpPr>
        <p:spPr>
          <a:xfrm>
            <a:off x="914400" y="1339851"/>
            <a:ext cx="10261600" cy="1241425"/>
          </a:xfrm>
          <a:effectLst>
            <a:outerShdw dist="53882" dir="2700000" algn="ctr" rotWithShape="0">
              <a:schemeClr val="tx1"/>
            </a:outerShdw>
          </a:effectLst>
        </p:spPr>
        <p:txBody>
          <a:bodyPr/>
          <a:lstStyle>
            <a:lvl1pPr>
              <a:defRPr sz="5200"/>
            </a:lvl1pPr>
          </a:lstStyle>
          <a:p>
            <a:r>
              <a:rPr lang="en-US"/>
              <a:t>Click to edit Master title style</a:t>
            </a:r>
          </a:p>
        </p:txBody>
      </p:sp>
      <p:sp>
        <p:nvSpPr>
          <p:cNvPr id="5129" name="Rectangle 9"/>
          <p:cNvSpPr>
            <a:spLocks noGrp="1" noChangeArrowheads="1"/>
          </p:cNvSpPr>
          <p:nvPr>
            <p:ph type="subTitle" idx="1"/>
          </p:nvPr>
        </p:nvSpPr>
        <p:spPr>
          <a:xfrm>
            <a:off x="914400" y="2743200"/>
            <a:ext cx="8432800" cy="381000"/>
          </a:xfrm>
        </p:spPr>
        <p:txBody>
          <a:bodyPr/>
          <a:lstStyle>
            <a:lvl1pPr marL="0" indent="0">
              <a:buFont typeface="Wingdings" pitchFamily="2" charset="2"/>
              <a:buNone/>
              <a:defRPr/>
            </a:lvl1pPr>
          </a:lstStyle>
          <a:p>
            <a:r>
              <a:rPr lang="en-US"/>
              <a:t>Click to edit Master subtitle style</a:t>
            </a:r>
          </a:p>
        </p:txBody>
      </p:sp>
      <p:sp>
        <p:nvSpPr>
          <p:cNvPr id="7" name="Rectangle 2"/>
          <p:cNvSpPr>
            <a:spLocks noGrp="1" noChangeArrowheads="1"/>
          </p:cNvSpPr>
          <p:nvPr>
            <p:ph type="dt" sz="half" idx="10"/>
          </p:nvPr>
        </p:nvSpPr>
        <p:spPr>
          <a:xfrm>
            <a:off x="609600" y="6477001"/>
            <a:ext cx="2844800" cy="244475"/>
          </a:xfrm>
        </p:spPr>
        <p:txBody>
          <a:bodyPr/>
          <a:lstStyle>
            <a:lvl1pPr>
              <a:defRPr/>
            </a:lvl1pPr>
          </a:lstStyle>
          <a:p>
            <a:pPr>
              <a:defRPr/>
            </a:pPr>
            <a:endParaRPr lang="en-US"/>
          </a:p>
        </p:txBody>
      </p:sp>
      <p:sp>
        <p:nvSpPr>
          <p:cNvPr id="8" name="Rectangle 3"/>
          <p:cNvSpPr>
            <a:spLocks noGrp="1" noChangeArrowheads="1"/>
          </p:cNvSpPr>
          <p:nvPr>
            <p:ph type="ftr" sz="quarter" idx="11"/>
          </p:nvPr>
        </p:nvSpPr>
        <p:spPr>
          <a:xfrm>
            <a:off x="4165600" y="6477001"/>
            <a:ext cx="3860800" cy="244475"/>
          </a:xfrm>
        </p:spPr>
        <p:txBody>
          <a:bodyPr/>
          <a:lstStyle>
            <a:lvl1pPr>
              <a:defRPr/>
            </a:lvl1pPr>
          </a:lstStyle>
          <a:p>
            <a:pPr>
              <a:defRPr/>
            </a:pPr>
            <a:endParaRPr lang="en-US"/>
          </a:p>
        </p:txBody>
      </p:sp>
      <p:sp>
        <p:nvSpPr>
          <p:cNvPr id="9" name="Rectangle 4"/>
          <p:cNvSpPr>
            <a:spLocks noGrp="1" noChangeArrowheads="1"/>
          </p:cNvSpPr>
          <p:nvPr>
            <p:ph type="sldNum" sz="quarter" idx="12"/>
          </p:nvPr>
        </p:nvSpPr>
        <p:spPr>
          <a:xfrm>
            <a:off x="8737600" y="6477001"/>
            <a:ext cx="2844800" cy="244475"/>
          </a:xfrm>
        </p:spPr>
        <p:txBody>
          <a:bodyPr/>
          <a:lstStyle>
            <a:lvl1pPr>
              <a:defRPr/>
            </a:lvl1pPr>
          </a:lstStyle>
          <a:p>
            <a:pPr>
              <a:defRPr/>
            </a:pPr>
            <a:fld id="{A943F449-15C5-48A4-9E0B-ABAEEDEBEC90}" type="slidenum">
              <a:rPr lang="en-US" altLang="hu-HU"/>
              <a:pPr>
                <a:defRPr/>
              </a:pPr>
              <a:t>‹#›</a:t>
            </a:fld>
            <a:endParaRPr lang="en-US" altLang="hu-HU"/>
          </a:p>
        </p:txBody>
      </p:sp>
    </p:spTree>
    <p:extLst>
      <p:ext uri="{BB962C8B-B14F-4D97-AF65-F5344CB8AC3E}">
        <p14:creationId xmlns:p14="http://schemas.microsoft.com/office/powerpoint/2010/main" val="3801892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74FA3BF-0640-4639-AE50-3D9DE83313DD}" type="slidenum">
              <a:rPr lang="en-US" altLang="hu-HU"/>
              <a:pPr>
                <a:defRPr/>
              </a:pPr>
              <a:t>‹#›</a:t>
            </a:fld>
            <a:endParaRPr lang="en-US" altLang="hu-HU"/>
          </a:p>
        </p:txBody>
      </p:sp>
    </p:spTree>
    <p:extLst>
      <p:ext uri="{BB962C8B-B14F-4D97-AF65-F5344CB8AC3E}">
        <p14:creationId xmlns:p14="http://schemas.microsoft.com/office/powerpoint/2010/main" val="24389808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963084" y="4406901"/>
            <a:ext cx="103632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8A39945-B0D9-4166-B9CA-05C2E16B8046}" type="slidenum">
              <a:rPr lang="en-US" altLang="hu-HU"/>
              <a:pPr>
                <a:defRPr/>
              </a:pPr>
              <a:t>‹#›</a:t>
            </a:fld>
            <a:endParaRPr lang="en-US" altLang="hu-HU"/>
          </a:p>
        </p:txBody>
      </p:sp>
    </p:spTree>
    <p:extLst>
      <p:ext uri="{BB962C8B-B14F-4D97-AF65-F5344CB8AC3E}">
        <p14:creationId xmlns:p14="http://schemas.microsoft.com/office/powerpoint/2010/main" val="2722239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711200" y="1066800"/>
            <a:ext cx="538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299200" y="1066800"/>
            <a:ext cx="538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25DE3DF-0434-4518-AE6F-C603DB5A4D12}" type="slidenum">
              <a:rPr lang="en-US" altLang="hu-HU"/>
              <a:pPr>
                <a:defRPr/>
              </a:pPr>
              <a:t>‹#›</a:t>
            </a:fld>
            <a:endParaRPr lang="en-US" altLang="hu-HU"/>
          </a:p>
        </p:txBody>
      </p:sp>
    </p:spTree>
    <p:extLst>
      <p:ext uri="{BB962C8B-B14F-4D97-AF65-F5344CB8AC3E}">
        <p14:creationId xmlns:p14="http://schemas.microsoft.com/office/powerpoint/2010/main" val="26346331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8"/>
            <a:ext cx="109728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1100F5BC-E7D7-4FE3-9778-8C94150D058D}" type="slidenum">
              <a:rPr lang="en-US" altLang="hu-HU"/>
              <a:pPr>
                <a:defRPr/>
              </a:pPr>
              <a:t>‹#›</a:t>
            </a:fld>
            <a:endParaRPr lang="en-US" altLang="hu-HU"/>
          </a:p>
        </p:txBody>
      </p:sp>
    </p:spTree>
    <p:extLst>
      <p:ext uri="{BB962C8B-B14F-4D97-AF65-F5344CB8AC3E}">
        <p14:creationId xmlns:p14="http://schemas.microsoft.com/office/powerpoint/2010/main" val="7893169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B1621E1-C6B4-41E3-B918-CA567926EF71}" type="slidenum">
              <a:rPr lang="en-US" altLang="hu-HU"/>
              <a:pPr>
                <a:defRPr/>
              </a:pPr>
              <a:t>‹#›</a:t>
            </a:fld>
            <a:endParaRPr lang="en-US" altLang="hu-HU"/>
          </a:p>
        </p:txBody>
      </p:sp>
    </p:spTree>
    <p:extLst>
      <p:ext uri="{BB962C8B-B14F-4D97-AF65-F5344CB8AC3E}">
        <p14:creationId xmlns:p14="http://schemas.microsoft.com/office/powerpoint/2010/main" val="40647616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534BA8C-C00B-4E0D-92C3-336DC0978452}" type="slidenum">
              <a:rPr lang="en-US" altLang="hu-HU"/>
              <a:pPr>
                <a:defRPr/>
              </a:pPr>
              <a:t>‹#›</a:t>
            </a:fld>
            <a:endParaRPr lang="en-US" altLang="hu-HU"/>
          </a:p>
        </p:txBody>
      </p:sp>
    </p:spTree>
    <p:extLst>
      <p:ext uri="{BB962C8B-B14F-4D97-AF65-F5344CB8AC3E}">
        <p14:creationId xmlns:p14="http://schemas.microsoft.com/office/powerpoint/2010/main" val="2163235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09601" y="273050"/>
            <a:ext cx="4011084"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795FD51-7B18-4217-9BFC-BA9986BC2394}" type="slidenum">
              <a:rPr lang="en-US" altLang="hu-HU"/>
              <a:pPr>
                <a:defRPr/>
              </a:pPr>
              <a:t>‹#›</a:t>
            </a:fld>
            <a:endParaRPr lang="en-US" altLang="hu-HU"/>
          </a:p>
        </p:txBody>
      </p:sp>
    </p:spTree>
    <p:extLst>
      <p:ext uri="{BB962C8B-B14F-4D97-AF65-F5344CB8AC3E}">
        <p14:creationId xmlns:p14="http://schemas.microsoft.com/office/powerpoint/2010/main" val="2383713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sak cím">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dirty="0"/>
              <a:t>4/29/2021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941808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2389717" y="4800600"/>
            <a:ext cx="73152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83425B2-C50C-4877-ACA7-F12156B69EB1}" type="slidenum">
              <a:rPr lang="en-US" altLang="hu-HU"/>
              <a:pPr>
                <a:defRPr/>
              </a:pPr>
              <a:t>‹#›</a:t>
            </a:fld>
            <a:endParaRPr lang="en-US" altLang="hu-HU"/>
          </a:p>
        </p:txBody>
      </p:sp>
    </p:spTree>
    <p:extLst>
      <p:ext uri="{BB962C8B-B14F-4D97-AF65-F5344CB8AC3E}">
        <p14:creationId xmlns:p14="http://schemas.microsoft.com/office/powerpoint/2010/main" val="22887823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02A22DB-BD66-450E-BAF6-5A2ABC5064D7}" type="slidenum">
              <a:rPr lang="en-US" altLang="hu-HU"/>
              <a:pPr>
                <a:defRPr/>
              </a:pPr>
              <a:t>‹#›</a:t>
            </a:fld>
            <a:endParaRPr lang="en-US" altLang="hu-HU"/>
          </a:p>
        </p:txBody>
      </p:sp>
    </p:spTree>
    <p:extLst>
      <p:ext uri="{BB962C8B-B14F-4D97-AF65-F5344CB8AC3E}">
        <p14:creationId xmlns:p14="http://schemas.microsoft.com/office/powerpoint/2010/main" val="35000479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9093200" y="152400"/>
            <a:ext cx="2794000" cy="6172200"/>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711200" y="152400"/>
            <a:ext cx="8178800" cy="61722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CCA52DB-EBB4-47FF-AB3A-DD693C5C0A4F}" type="slidenum">
              <a:rPr lang="en-US" altLang="hu-HU"/>
              <a:pPr>
                <a:defRPr/>
              </a:pPr>
              <a:t>‹#›</a:t>
            </a:fld>
            <a:endParaRPr lang="en-US" altLang="hu-HU"/>
          </a:p>
        </p:txBody>
      </p:sp>
    </p:spTree>
    <p:extLst>
      <p:ext uri="{BB962C8B-B14F-4D97-AF65-F5344CB8AC3E}">
        <p14:creationId xmlns:p14="http://schemas.microsoft.com/office/powerpoint/2010/main" val="6011158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bl">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812800" y="122238"/>
            <a:ext cx="11074400" cy="563562"/>
          </a:xfrm>
        </p:spPr>
        <p:txBody>
          <a:bodyPr/>
          <a:lstStyle/>
          <a:p>
            <a:r>
              <a:rPr lang="hu-HU" smtClean="0"/>
              <a:t>Mintacím szerkesztése</a:t>
            </a:r>
            <a:endParaRPr lang="hu-HU"/>
          </a:p>
        </p:txBody>
      </p:sp>
      <p:sp>
        <p:nvSpPr>
          <p:cNvPr id="3" name="Táblázat helye 2"/>
          <p:cNvSpPr>
            <a:spLocks noGrp="1"/>
          </p:cNvSpPr>
          <p:nvPr>
            <p:ph type="tbl" idx="1"/>
          </p:nvPr>
        </p:nvSpPr>
        <p:spPr>
          <a:xfrm>
            <a:off x="914400" y="1076325"/>
            <a:ext cx="10830984" cy="5248275"/>
          </a:xfrm>
        </p:spPr>
        <p:txBody>
          <a:bodyPr/>
          <a:lstStyle/>
          <a:p>
            <a:pPr lvl="0"/>
            <a:endParaRPr lang="hu-HU" noProof="0"/>
          </a:p>
        </p:txBody>
      </p:sp>
      <p:sp>
        <p:nvSpPr>
          <p:cNvPr id="4" name="Élőláb helye 3"/>
          <p:cNvSpPr>
            <a:spLocks noGrp="1"/>
          </p:cNvSpPr>
          <p:nvPr>
            <p:ph type="ftr" sz="quarter" idx="10"/>
          </p:nvPr>
        </p:nvSpPr>
        <p:spPr>
          <a:xfrm>
            <a:off x="8128000" y="6461126"/>
            <a:ext cx="3860800" cy="320675"/>
          </a:xfrm>
        </p:spPr>
        <p:txBody>
          <a:bodyPr/>
          <a:lstStyle>
            <a:lvl1pPr>
              <a:defRPr/>
            </a:lvl1pPr>
          </a:lstStyle>
          <a:p>
            <a:pPr>
              <a:defRPr/>
            </a:pPr>
            <a:r>
              <a:rPr lang="en-US"/>
              <a:t>Company Logo</a:t>
            </a:r>
          </a:p>
        </p:txBody>
      </p:sp>
      <p:sp>
        <p:nvSpPr>
          <p:cNvPr id="5" name="Dia számának helye 4"/>
          <p:cNvSpPr>
            <a:spLocks noGrp="1"/>
          </p:cNvSpPr>
          <p:nvPr>
            <p:ph type="sldNum" sz="quarter" idx="11"/>
          </p:nvPr>
        </p:nvSpPr>
        <p:spPr>
          <a:xfrm>
            <a:off x="5080000" y="6461126"/>
            <a:ext cx="2844800" cy="320675"/>
          </a:xfrm>
        </p:spPr>
        <p:txBody>
          <a:bodyPr/>
          <a:lstStyle>
            <a:lvl1pPr>
              <a:defRPr/>
            </a:lvl1pPr>
          </a:lstStyle>
          <a:p>
            <a:pPr>
              <a:defRPr/>
            </a:pPr>
            <a:fld id="{9E037F76-85AC-48C5-B2EB-0A523080FA7E}" type="slidenum">
              <a:rPr lang="en-US" altLang="hu-HU"/>
              <a:pPr>
                <a:defRPr/>
              </a:pPr>
              <a:t>‹#›</a:t>
            </a:fld>
            <a:endParaRPr lang="en-US" altLang="hu-HU"/>
          </a:p>
        </p:txBody>
      </p:sp>
    </p:spTree>
    <p:extLst>
      <p:ext uri="{BB962C8B-B14F-4D97-AF65-F5344CB8AC3E}">
        <p14:creationId xmlns:p14="http://schemas.microsoft.com/office/powerpoint/2010/main" val="17286684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AndObj">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1242485" y="96839"/>
            <a:ext cx="9544049" cy="1412875"/>
          </a:xfrm>
        </p:spPr>
        <p:txBody>
          <a:bodyPr/>
          <a:lstStyle/>
          <a:p>
            <a:r>
              <a:rPr lang="hu-HU" smtClean="0"/>
              <a:t>Mintacím szerkesztése</a:t>
            </a:r>
            <a:endParaRPr lang="hu-HU"/>
          </a:p>
        </p:txBody>
      </p:sp>
      <p:sp>
        <p:nvSpPr>
          <p:cNvPr id="3" name="Szöveg helye 2"/>
          <p:cNvSpPr>
            <a:spLocks noGrp="1"/>
          </p:cNvSpPr>
          <p:nvPr>
            <p:ph type="body" sz="half" idx="1"/>
          </p:nvPr>
        </p:nvSpPr>
        <p:spPr>
          <a:xfrm>
            <a:off x="1265767" y="1981200"/>
            <a:ext cx="5005917"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474885" y="1981200"/>
            <a:ext cx="5005916"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6"/>
          <p:cNvSpPr>
            <a:spLocks noGrp="1" noChangeArrowheads="1"/>
          </p:cNvSpPr>
          <p:nvPr>
            <p:ph type="dt" sz="half" idx="10"/>
          </p:nvPr>
        </p:nvSpPr>
        <p:spPr/>
        <p:txBody>
          <a:bodyPr/>
          <a:lstStyle>
            <a:lvl1pPr>
              <a:defRPr/>
            </a:lvl1pPr>
          </a:lstStyle>
          <a:p>
            <a:pPr>
              <a:defRPr/>
            </a:pPr>
            <a:endParaRPr lang="hu-HU"/>
          </a:p>
        </p:txBody>
      </p:sp>
      <p:sp>
        <p:nvSpPr>
          <p:cNvPr id="6" name="Rectangle 7"/>
          <p:cNvSpPr>
            <a:spLocks noGrp="1" noChangeArrowheads="1"/>
          </p:cNvSpPr>
          <p:nvPr>
            <p:ph type="ftr" sz="quarter" idx="11"/>
          </p:nvPr>
        </p:nvSpPr>
        <p:spPr/>
        <p:txBody>
          <a:bodyPr/>
          <a:lstStyle>
            <a:lvl1pPr>
              <a:defRPr/>
            </a:lvl1pPr>
          </a:lstStyle>
          <a:p>
            <a:pPr>
              <a:defRPr/>
            </a:pPr>
            <a:endParaRPr lang="hu-HU"/>
          </a:p>
        </p:txBody>
      </p:sp>
      <p:sp>
        <p:nvSpPr>
          <p:cNvPr id="7" name="Rectangle 8"/>
          <p:cNvSpPr>
            <a:spLocks noGrp="1" noChangeArrowheads="1"/>
          </p:cNvSpPr>
          <p:nvPr>
            <p:ph type="sldNum" sz="quarter" idx="12"/>
          </p:nvPr>
        </p:nvSpPr>
        <p:spPr/>
        <p:txBody>
          <a:bodyPr/>
          <a:lstStyle>
            <a:lvl1pPr>
              <a:defRPr/>
            </a:lvl1pPr>
          </a:lstStyle>
          <a:p>
            <a:pPr>
              <a:defRPr/>
            </a:pPr>
            <a:fld id="{1DE05168-7C32-49EB-9A08-C41B48EA41CD}" type="slidenum">
              <a:rPr lang="hu-HU" altLang="hu-HU"/>
              <a:pPr>
                <a:defRPr/>
              </a:pPr>
              <a:t>‹#›</a:t>
            </a:fld>
            <a:endParaRPr lang="hu-HU" altLang="hu-HU"/>
          </a:p>
        </p:txBody>
      </p:sp>
    </p:spTree>
    <p:extLst>
      <p:ext uri="{BB962C8B-B14F-4D97-AF65-F5344CB8AC3E}">
        <p14:creationId xmlns:p14="http://schemas.microsoft.com/office/powerpoint/2010/main" val="659732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Címdia">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hu-HU"/>
              <a:t>Mintacím szerkesztése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u-HU"/>
              <a:t>Kattintson ide az alcím mintájának szerkesztéséhez</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4/29/2021</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730549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57611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hu-HU"/>
              <a:t>Mintacím szerkesztése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5586B75A-687E-405C-8A0B-8D00578BA2C3}"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302008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dirty="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390308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a:t>Mintacím szerkesztése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t>4/29/2021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13734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4/29/2021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470716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dirty="0"/>
              <a:t>4/29/2021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354407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4/29/2021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577481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hu-HU"/>
              <a:t>Mintacím szerkesztése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hu-HU"/>
              <a:t>Mintaszöveg szerkesztése</a:t>
            </a:r>
          </a:p>
        </p:txBody>
      </p:sp>
      <p:sp>
        <p:nvSpPr>
          <p:cNvPr id="5" name="Date Placeholder 4"/>
          <p:cNvSpPr>
            <a:spLocks noGrp="1"/>
          </p:cNvSpPr>
          <p:nvPr>
            <p:ph type="dt" sz="half" idx="10"/>
          </p:nvPr>
        </p:nvSpPr>
        <p:spPr/>
        <p:txBody>
          <a:bodyPr/>
          <a:lstStyle/>
          <a:p>
            <a:fld id="{AF6E2C9B-5FA2-460D-9BE7-B0812FC2A6FF}" type="datetimeFigureOut">
              <a:rPr lang="en-US" dirty="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312898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Kép képaláírássa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hu-HU"/>
              <a:t>Mintacím szerkesztése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4/29/2021</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46861996"/>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dirty="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772024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dirty="0"/>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715586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8"/>
            <a:ext cx="10972800" cy="1143000"/>
          </a:xfrm>
        </p:spPr>
        <p:txBody>
          <a:bodyPr/>
          <a:lstStyle/>
          <a:p>
            <a:r>
              <a:rPr lang="hu-HU"/>
              <a:t>Mintacím szerkesztése</a:t>
            </a:r>
          </a:p>
        </p:txBody>
      </p:sp>
      <p:sp>
        <p:nvSpPr>
          <p:cNvPr id="3" name="Szöveg helye 2"/>
          <p:cNvSpPr>
            <a:spLocks noGrp="1"/>
          </p:cNvSpPr>
          <p:nvPr>
            <p:ph type="body" sz="half" idx="1"/>
          </p:nvPr>
        </p:nvSpPr>
        <p:spPr>
          <a:xfrm>
            <a:off x="609600" y="1600201"/>
            <a:ext cx="53848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97600" y="1600201"/>
            <a:ext cx="53848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3">
            <a:extLst>
              <a:ext uri="{FF2B5EF4-FFF2-40B4-BE49-F238E27FC236}">
                <a16:creationId xmlns:a16="http://schemas.microsoft.com/office/drawing/2014/main" id="{3415C3EC-740B-4B78-9FBA-95165CC4F208}"/>
              </a:ext>
            </a:extLst>
          </p:cNvPr>
          <p:cNvSpPr>
            <a:spLocks noGrp="1"/>
          </p:cNvSpPr>
          <p:nvPr>
            <p:ph type="dt" sz="half" idx="10"/>
          </p:nvPr>
        </p:nvSpPr>
        <p:spPr/>
        <p:txBody>
          <a:bodyPr/>
          <a:lstStyle>
            <a:lvl1pPr>
              <a:defRPr/>
            </a:lvl1pPr>
          </a:lstStyle>
          <a:p>
            <a:pPr>
              <a:defRPr/>
            </a:pPr>
            <a:fld id="{EB2FBC95-2B6A-4CEA-9B99-A3625B48020A}" type="datetimeFigureOut">
              <a:rPr lang="hu-HU"/>
              <a:pPr>
                <a:defRPr/>
              </a:pPr>
              <a:t>2021. 04. 29.</a:t>
            </a:fld>
            <a:endParaRPr lang="hu-HU"/>
          </a:p>
        </p:txBody>
      </p:sp>
      <p:sp>
        <p:nvSpPr>
          <p:cNvPr id="6" name="Élőláb helye 4">
            <a:extLst>
              <a:ext uri="{FF2B5EF4-FFF2-40B4-BE49-F238E27FC236}">
                <a16:creationId xmlns:a16="http://schemas.microsoft.com/office/drawing/2014/main" id="{2D92A2A5-A11D-4F80-AB41-1E144DD661C6}"/>
              </a:ext>
            </a:extLst>
          </p:cNvPr>
          <p:cNvSpPr>
            <a:spLocks noGrp="1"/>
          </p:cNvSpPr>
          <p:nvPr>
            <p:ph type="ftr" sz="quarter" idx="11"/>
          </p:nvPr>
        </p:nvSpPr>
        <p:spPr/>
        <p:txBody>
          <a:bodyPr/>
          <a:lstStyle>
            <a:lvl1pPr>
              <a:defRPr/>
            </a:lvl1pPr>
          </a:lstStyle>
          <a:p>
            <a:pPr>
              <a:defRPr/>
            </a:pPr>
            <a:endParaRPr lang="hu-HU"/>
          </a:p>
        </p:txBody>
      </p:sp>
      <p:sp>
        <p:nvSpPr>
          <p:cNvPr id="7" name="Dia számának helye 5">
            <a:extLst>
              <a:ext uri="{FF2B5EF4-FFF2-40B4-BE49-F238E27FC236}">
                <a16:creationId xmlns:a16="http://schemas.microsoft.com/office/drawing/2014/main" id="{5A042F2E-638C-489E-A966-668A8F0C02C0}"/>
              </a:ext>
            </a:extLst>
          </p:cNvPr>
          <p:cNvSpPr>
            <a:spLocks noGrp="1"/>
          </p:cNvSpPr>
          <p:nvPr>
            <p:ph type="sldNum" sz="quarter" idx="12"/>
          </p:nvPr>
        </p:nvSpPr>
        <p:spPr/>
        <p:txBody>
          <a:bodyPr/>
          <a:lstStyle>
            <a:lvl1pPr>
              <a:defRPr/>
            </a:lvl1pPr>
          </a:lstStyle>
          <a:p>
            <a:fld id="{DFA349DD-D246-4664-8A81-1B1A43E864EE}" type="slidenum">
              <a:rPr lang="hu-HU" altLang="hu-HU"/>
              <a:pPr/>
              <a:t>‹#›</a:t>
            </a:fld>
            <a:endParaRPr lang="hu-HU" altLang="hu-HU"/>
          </a:p>
        </p:txBody>
      </p:sp>
    </p:spTree>
    <p:extLst>
      <p:ext uri="{BB962C8B-B14F-4D97-AF65-F5344CB8AC3E}">
        <p14:creationId xmlns:p14="http://schemas.microsoft.com/office/powerpoint/2010/main" val="1591599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hu-HU"/>
              <a:t>Mintacím szerkesztése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hu-HU"/>
              <a:t>Mintaszöveg szerkesztése</a:t>
            </a:r>
          </a:p>
        </p:txBody>
      </p:sp>
      <p:sp>
        <p:nvSpPr>
          <p:cNvPr id="5" name="Date Placeholder 4"/>
          <p:cNvSpPr>
            <a:spLocks noGrp="1"/>
          </p:cNvSpPr>
          <p:nvPr>
            <p:ph type="dt" sz="half" idx="10"/>
          </p:nvPr>
        </p:nvSpPr>
        <p:spPr/>
        <p:txBody>
          <a:bodyPr/>
          <a:lstStyle/>
          <a:p>
            <a:fld id="{AF6E2C9B-5FA2-460D-9BE7-B0812FC2A6FF}" type="datetimeFigureOut">
              <a:rPr lang="en-US" dirty="0"/>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52313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hu-HU"/>
              <a:t>Mintacím szerkesztése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4/29/2021</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0902406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4/29/2021</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58821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09601" y="274639"/>
            <a:ext cx="10968567"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hu-HU" smtClean="0"/>
              <a:t>Click to edit the title text format</a:t>
            </a:r>
          </a:p>
        </p:txBody>
      </p:sp>
      <p:sp>
        <p:nvSpPr>
          <p:cNvPr id="1027" name="Rectangle 2"/>
          <p:cNvSpPr>
            <a:spLocks noGrp="1" noChangeArrowheads="1"/>
          </p:cNvSpPr>
          <p:nvPr>
            <p:ph type="body" idx="1"/>
          </p:nvPr>
        </p:nvSpPr>
        <p:spPr bwMode="auto">
          <a:xfrm>
            <a:off x="609601" y="1600200"/>
            <a:ext cx="10968567"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altLang="hu-HU" smtClean="0"/>
              <a:t>Click to edit the outline text format</a:t>
            </a:r>
          </a:p>
          <a:p>
            <a:pPr lvl="1"/>
            <a:r>
              <a:rPr lang="en-GB" altLang="hu-HU" smtClean="0"/>
              <a:t>Second Outline Level</a:t>
            </a:r>
          </a:p>
          <a:p>
            <a:pPr lvl="2"/>
            <a:r>
              <a:rPr lang="en-GB" altLang="hu-HU" smtClean="0"/>
              <a:t>Third Outline Level</a:t>
            </a:r>
          </a:p>
          <a:p>
            <a:pPr lvl="3"/>
            <a:r>
              <a:rPr lang="en-GB" altLang="hu-HU" smtClean="0"/>
              <a:t>Fourth Outline Level</a:t>
            </a:r>
          </a:p>
          <a:p>
            <a:pPr lvl="4"/>
            <a:r>
              <a:rPr lang="en-GB" altLang="hu-HU" smtClean="0"/>
              <a:t>Fifth Outline Level</a:t>
            </a:r>
          </a:p>
          <a:p>
            <a:pPr lvl="4"/>
            <a:r>
              <a:rPr lang="en-GB" altLang="hu-HU" smtClean="0"/>
              <a:t>Sixth Outline Level</a:t>
            </a:r>
          </a:p>
          <a:p>
            <a:pPr lvl="4"/>
            <a:r>
              <a:rPr lang="en-GB" altLang="hu-HU" smtClean="0"/>
              <a:t>Seventh Outline Level</a:t>
            </a:r>
          </a:p>
          <a:p>
            <a:pPr lvl="4"/>
            <a:r>
              <a:rPr lang="en-GB" altLang="hu-HU" smtClean="0"/>
              <a:t>Eighth Outline Level</a:t>
            </a:r>
          </a:p>
          <a:p>
            <a:pPr lvl="4"/>
            <a:r>
              <a:rPr lang="en-GB" altLang="hu-HU" smtClean="0"/>
              <a:t>Ninth Outline Level</a:t>
            </a:r>
          </a:p>
        </p:txBody>
      </p:sp>
      <p:sp>
        <p:nvSpPr>
          <p:cNvPr id="2" name="Rectangle 3"/>
          <p:cNvSpPr>
            <a:spLocks noGrp="1" noChangeArrowheads="1"/>
          </p:cNvSpPr>
          <p:nvPr>
            <p:ph type="dt"/>
          </p:nvPr>
        </p:nvSpPr>
        <p:spPr bwMode="auto">
          <a:xfrm>
            <a:off x="609600" y="6245226"/>
            <a:ext cx="2840567" cy="4730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nSpc>
                <a:spcPct val="93000"/>
              </a:lnSpc>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charset="0"/>
                <a:ea typeface="+mn-ea"/>
              </a:defRPr>
            </a:lvl1pPr>
          </a:lstStyle>
          <a:p>
            <a:pPr>
              <a:defRPr/>
            </a:pPr>
            <a:endParaRPr lang="en-GB"/>
          </a:p>
        </p:txBody>
      </p:sp>
      <p:sp>
        <p:nvSpPr>
          <p:cNvPr id="1028" name="Rectangle 4"/>
          <p:cNvSpPr>
            <a:spLocks noGrp="1" noChangeArrowheads="1"/>
          </p:cNvSpPr>
          <p:nvPr>
            <p:ph type="ftr"/>
          </p:nvPr>
        </p:nvSpPr>
        <p:spPr bwMode="auto">
          <a:xfrm>
            <a:off x="4165601" y="6245226"/>
            <a:ext cx="3856567" cy="4730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lnSpc>
                <a:spcPct val="93000"/>
              </a:lnSpc>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charset="0"/>
                <a:ea typeface="+mn-ea"/>
              </a:defRPr>
            </a:lvl1pPr>
          </a:lstStyle>
          <a:p>
            <a:pPr>
              <a:defRPr/>
            </a:pPr>
            <a:endParaRPr lang="en-GB"/>
          </a:p>
        </p:txBody>
      </p:sp>
      <p:sp>
        <p:nvSpPr>
          <p:cNvPr id="1029" name="Rectangle 5"/>
          <p:cNvSpPr>
            <a:spLocks noGrp="1" noChangeArrowheads="1"/>
          </p:cNvSpPr>
          <p:nvPr>
            <p:ph type="sldNum"/>
          </p:nvPr>
        </p:nvSpPr>
        <p:spPr bwMode="auto">
          <a:xfrm>
            <a:off x="8737601" y="6245226"/>
            <a:ext cx="2840567" cy="4730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3000"/>
              </a:lnSpc>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smtClean="0">
                <a:solidFill>
                  <a:srgbClr val="000000"/>
                </a:solidFill>
              </a:defRPr>
            </a:lvl1pPr>
          </a:lstStyle>
          <a:p>
            <a:pPr>
              <a:defRPr/>
            </a:pPr>
            <a:fld id="{F9DE67A3-A67A-4313-BB80-D2E0B3742F0F}" type="slidenum">
              <a:rPr lang="en-GB" altLang="hu-HU"/>
              <a:pPr>
                <a:defRPr/>
              </a:pPr>
              <a:t>‹#›</a:t>
            </a:fld>
            <a:endParaRPr lang="en-GB" altLang="hu-HU"/>
          </a:p>
        </p:txBody>
      </p:sp>
    </p:spTree>
    <p:extLst>
      <p:ext uri="{BB962C8B-B14F-4D97-AF65-F5344CB8AC3E}">
        <p14:creationId xmlns:p14="http://schemas.microsoft.com/office/powerpoint/2010/main" val="273902948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Lucida Sans Unicode" pitchFamily="34" charset="0"/>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Lucida Sans Unicode" pitchFamily="34" charset="0"/>
          <a:cs typeface="Lucida Sans Unicode" pitchFamily="34" charset="0"/>
        </a:defRPr>
      </a:lvl2pPr>
      <a:lvl3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Lucida Sans Unicode" pitchFamily="34" charset="0"/>
          <a:cs typeface="Lucida Sans Unicode" pitchFamily="34" charset="0"/>
        </a:defRPr>
      </a:lvl3pPr>
      <a:lvl4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Lucida Sans Unicode" pitchFamily="34" charset="0"/>
          <a:cs typeface="Lucida Sans Unicode" pitchFamily="34" charset="0"/>
        </a:defRPr>
      </a:lvl4pPr>
      <a:lvl5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Lucida Sans Unicode" pitchFamily="34" charset="0"/>
          <a:cs typeface="Lucida Sans Unicode" pitchFamily="34" charset="0"/>
        </a:defRPr>
      </a:lvl5pPr>
      <a:lvl6pPr marL="2514600" indent="-228600" algn="ctr" defTabSz="457200"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Lucida Sans Unicode" pitchFamily="34" charset="0"/>
        </a:defRPr>
      </a:lvl6pPr>
      <a:lvl7pPr marL="2971800" indent="-228600" algn="ctr" defTabSz="457200"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Lucida Sans Unicode" pitchFamily="34" charset="0"/>
        </a:defRPr>
      </a:lvl7pPr>
      <a:lvl8pPr marL="3429000" indent="-228600" algn="ctr" defTabSz="457200"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Lucida Sans Unicode" pitchFamily="34" charset="0"/>
        </a:defRPr>
      </a:lvl8pPr>
      <a:lvl9pPr marL="3886200" indent="-228600" algn="ctr" defTabSz="457200"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Lucida Sans Unicode" pitchFamily="34" charset="0"/>
        </a:defRPr>
      </a:lvl9pPr>
    </p:titleStyle>
    <p:bodyStyle>
      <a:lvl1pPr marL="342900" indent="-342900" algn="l" defTabSz="457200" rtl="0" eaLnBrk="0" fontAlgn="base" hangingPunct="0">
        <a:lnSpc>
          <a:spcPct val="93000"/>
        </a:lnSpc>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Lucida Sans Unicode" pitchFamily="34" charset="0"/>
          <a:cs typeface="+mn-cs"/>
        </a:defRPr>
      </a:lvl1pPr>
      <a:lvl2pPr marL="742950" indent="-285750" algn="l" defTabSz="457200" rtl="0" eaLnBrk="0" fontAlgn="base" hangingPunct="0">
        <a:lnSpc>
          <a:spcPct val="93000"/>
        </a:lnSpc>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Lucida Sans Unicode" pitchFamily="34" charset="0"/>
          <a:cs typeface="+mn-cs"/>
        </a:defRPr>
      </a:lvl2pPr>
      <a:lvl3pPr marL="1143000" indent="-228600" algn="l" defTabSz="457200" rtl="0" eaLnBrk="0" fontAlgn="base" hangingPunct="0">
        <a:lnSpc>
          <a:spcPct val="93000"/>
        </a:lnSpc>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Lucida Sans Unicode" pitchFamily="34" charset="0"/>
          <a:cs typeface="+mn-cs"/>
        </a:defRPr>
      </a:lvl3pPr>
      <a:lvl4pPr marL="1600200" indent="-228600" algn="l" defTabSz="457200" rtl="0" eaLnBrk="0" fontAlgn="base" hangingPunct="0">
        <a:lnSpc>
          <a:spcPct val="93000"/>
        </a:lnSpc>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Lucida Sans Unicode" pitchFamily="34" charset="0"/>
          <a:cs typeface="+mn-cs"/>
        </a:defRPr>
      </a:lvl4pPr>
      <a:lvl5pPr marL="2057400" indent="-228600" algn="l" defTabSz="457200" rtl="0" eaLnBrk="0" fontAlgn="base" hangingPunct="0">
        <a:lnSpc>
          <a:spcPct val="93000"/>
        </a:lnSpc>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Lucida Sans Unicode" pitchFamily="34" charset="0"/>
          <a:cs typeface="+mn-cs"/>
        </a:defRPr>
      </a:lvl5pPr>
      <a:lvl6pPr marL="2514600" indent="-228600" algn="l" defTabSz="457200" rtl="0" fontAlgn="base">
        <a:lnSpc>
          <a:spcPct val="93000"/>
        </a:lnSpc>
        <a:spcBef>
          <a:spcPts val="500"/>
        </a:spcBef>
        <a:spcAft>
          <a:spcPct val="0"/>
        </a:spcAft>
        <a:buClr>
          <a:srgbClr val="000000"/>
        </a:buClr>
        <a:buSzPct val="100000"/>
        <a:buFont typeface="Times New Roman" pitchFamily="18" charset="0"/>
        <a:defRPr sz="2000">
          <a:solidFill>
            <a:srgbClr val="000000"/>
          </a:solidFill>
          <a:latin typeface="+mn-lt"/>
          <a:cs typeface="+mn-cs"/>
        </a:defRPr>
      </a:lvl6pPr>
      <a:lvl7pPr marL="2971800" indent="-228600" algn="l" defTabSz="457200" rtl="0" fontAlgn="base">
        <a:lnSpc>
          <a:spcPct val="93000"/>
        </a:lnSpc>
        <a:spcBef>
          <a:spcPts val="500"/>
        </a:spcBef>
        <a:spcAft>
          <a:spcPct val="0"/>
        </a:spcAft>
        <a:buClr>
          <a:srgbClr val="000000"/>
        </a:buClr>
        <a:buSzPct val="100000"/>
        <a:buFont typeface="Times New Roman" pitchFamily="18" charset="0"/>
        <a:defRPr sz="2000">
          <a:solidFill>
            <a:srgbClr val="000000"/>
          </a:solidFill>
          <a:latin typeface="+mn-lt"/>
          <a:cs typeface="+mn-cs"/>
        </a:defRPr>
      </a:lvl7pPr>
      <a:lvl8pPr marL="3429000" indent="-228600" algn="l" defTabSz="457200" rtl="0" fontAlgn="base">
        <a:lnSpc>
          <a:spcPct val="93000"/>
        </a:lnSpc>
        <a:spcBef>
          <a:spcPts val="500"/>
        </a:spcBef>
        <a:spcAft>
          <a:spcPct val="0"/>
        </a:spcAft>
        <a:buClr>
          <a:srgbClr val="000000"/>
        </a:buClr>
        <a:buSzPct val="100000"/>
        <a:buFont typeface="Times New Roman" pitchFamily="18" charset="0"/>
        <a:defRPr sz="2000">
          <a:solidFill>
            <a:srgbClr val="000000"/>
          </a:solidFill>
          <a:latin typeface="+mn-lt"/>
          <a:cs typeface="+mn-cs"/>
        </a:defRPr>
      </a:lvl8pPr>
      <a:lvl9pPr marL="3886200" indent="-228600" algn="l" defTabSz="457200" rtl="0" fontAlgn="base">
        <a:lnSpc>
          <a:spcPct val="93000"/>
        </a:lnSpc>
        <a:spcBef>
          <a:spcPts val="500"/>
        </a:spcBef>
        <a:spcAft>
          <a:spcPct val="0"/>
        </a:spcAft>
        <a:buClr>
          <a:srgbClr val="000000"/>
        </a:buClr>
        <a:buSzPct val="100000"/>
        <a:buFont typeface="Times New Roman" pitchFamily="18" charset="0"/>
        <a:defRPr sz="2000">
          <a:solidFill>
            <a:srgbClr val="000000"/>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6" y="499533"/>
            <a:ext cx="10772775" cy="1658198"/>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713">
                <a:solidFill>
                  <a:schemeClr val="tx1">
                    <a:alpha val="80000"/>
                  </a:schemeClr>
                </a:solidFill>
              </a:defRPr>
            </a:lvl1pPr>
          </a:lstStyle>
          <a:p>
            <a:fld id="{5586B75A-687E-405C-8A0B-8D00578BA2C3}" type="datetimeFigureOut">
              <a:rPr lang="en-US" dirty="0"/>
              <a:pPr/>
              <a:t>4/29/2021</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713"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7" y="5876414"/>
            <a:ext cx="2926080" cy="1397039"/>
          </a:xfrm>
          <a:prstGeom prst="rect">
            <a:avLst/>
          </a:prstGeom>
        </p:spPr>
        <p:txBody>
          <a:bodyPr vert="horz" lIns="91440" tIns="45720" rIns="91440" bIns="45720" rtlCol="0" anchor="b"/>
          <a:lstStyle>
            <a:lvl1pPr algn="r">
              <a:defRPr sz="7725"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6297619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lvl1pPr algn="l" defTabSz="685800" rtl="0" eaLnBrk="1" latinLnBrk="0" hangingPunct="1">
        <a:lnSpc>
          <a:spcPct val="85000"/>
        </a:lnSpc>
        <a:spcBef>
          <a:spcPct val="0"/>
        </a:spcBef>
        <a:buNone/>
        <a:defRPr sz="4050" kern="1200" spc="-90" baseline="0">
          <a:solidFill>
            <a:schemeClr val="accent1"/>
          </a:solidFill>
          <a:latin typeface="+mj-lt"/>
          <a:ea typeface="+mj-ea"/>
          <a:cs typeface="+mj-cs"/>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60604"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4/29/2021</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82254626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28" r:id="rId14"/>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AutoShape 2"/>
          <p:cNvSpPr>
            <a:spLocks noChangeArrowheads="1"/>
          </p:cNvSpPr>
          <p:nvPr/>
        </p:nvSpPr>
        <p:spPr bwMode="white">
          <a:xfrm>
            <a:off x="319618" y="773114"/>
            <a:ext cx="11537949" cy="5780087"/>
          </a:xfrm>
          <a:prstGeom prst="roundRect">
            <a:avLst>
              <a:gd name="adj" fmla="val 6648"/>
            </a:avLst>
          </a:prstGeom>
          <a:gradFill rotWithShape="1">
            <a:gsLst>
              <a:gs pos="0">
                <a:schemeClr val="bg2"/>
              </a:gs>
              <a:gs pos="50000">
                <a:schemeClr val="bg2">
                  <a:gamma/>
                  <a:tint val="21176"/>
                  <a:invGamma/>
                </a:schemeClr>
              </a:gs>
              <a:gs pos="100000">
                <a:schemeClr val="bg2"/>
              </a:gs>
            </a:gsLst>
            <a:lin ang="5400000" scaled="1"/>
          </a:gradFill>
          <a:ln w="28575">
            <a:noFill/>
            <a:round/>
            <a:headEnd/>
            <a:tailEnd/>
          </a:ln>
          <a:effectLst/>
        </p:spPr>
        <p:txBody>
          <a:bodyPr wrap="none" anchor="ctr"/>
          <a:lstStyle/>
          <a:p>
            <a:pPr eaLnBrk="1" hangingPunct="1">
              <a:defRPr/>
            </a:pPr>
            <a:endParaRPr lang="hu-HU" sz="1800">
              <a:latin typeface="Arial" charset="0"/>
            </a:endParaRPr>
          </a:p>
        </p:txBody>
      </p:sp>
      <p:sp>
        <p:nvSpPr>
          <p:cNvPr id="1027" name="AutoShape 3"/>
          <p:cNvSpPr>
            <a:spLocks noChangeArrowheads="1"/>
          </p:cNvSpPr>
          <p:nvPr/>
        </p:nvSpPr>
        <p:spPr bwMode="auto">
          <a:xfrm>
            <a:off x="406400" y="838201"/>
            <a:ext cx="11379200" cy="5649913"/>
          </a:xfrm>
          <a:prstGeom prst="roundRect">
            <a:avLst>
              <a:gd name="adj" fmla="val 6250"/>
            </a:avLst>
          </a:prstGeom>
          <a:solidFill>
            <a:schemeClr val="bg1">
              <a:alpha val="89803"/>
            </a:schemeClr>
          </a:solidFill>
          <a:ln>
            <a:noFill/>
          </a:ln>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hu-HU" altLang="hu-HU" sz="1800" smtClean="0"/>
          </a:p>
        </p:txBody>
      </p:sp>
      <p:sp>
        <p:nvSpPr>
          <p:cNvPr id="1028" name="AutoShape 4"/>
          <p:cNvSpPr>
            <a:spLocks noChangeArrowheads="1"/>
          </p:cNvSpPr>
          <p:nvPr/>
        </p:nvSpPr>
        <p:spPr bwMode="gray">
          <a:xfrm rot="5400000">
            <a:off x="281517" y="300038"/>
            <a:ext cx="381000" cy="304800"/>
          </a:xfrm>
          <a:prstGeom prst="triangle">
            <a:avLst>
              <a:gd name="adj" fmla="val 50000"/>
            </a:avLst>
          </a:prstGeom>
          <a:solidFill>
            <a:schemeClr val="tx1">
              <a:alpha val="83920"/>
            </a:schemeClr>
          </a:solidFill>
          <a:ln>
            <a:noFill/>
          </a:ln>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hu-HU" altLang="hu-HU" sz="1800" smtClean="0"/>
          </a:p>
        </p:txBody>
      </p:sp>
      <p:sp>
        <p:nvSpPr>
          <p:cNvPr id="1029" name="AutoShape 5"/>
          <p:cNvSpPr>
            <a:spLocks noChangeArrowheads="1"/>
          </p:cNvSpPr>
          <p:nvPr/>
        </p:nvSpPr>
        <p:spPr bwMode="gray">
          <a:xfrm rot="5400000">
            <a:off x="687917" y="300038"/>
            <a:ext cx="381000" cy="304800"/>
          </a:xfrm>
          <a:prstGeom prst="triangle">
            <a:avLst>
              <a:gd name="adj" fmla="val 50000"/>
            </a:avLst>
          </a:prstGeom>
          <a:solidFill>
            <a:schemeClr val="tx1">
              <a:alpha val="56078"/>
            </a:schemeClr>
          </a:solidFill>
          <a:ln>
            <a:noFill/>
          </a:ln>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hu-HU" altLang="hu-HU" sz="1800" smtClean="0"/>
          </a:p>
        </p:txBody>
      </p:sp>
      <p:sp>
        <p:nvSpPr>
          <p:cNvPr id="1030" name="AutoShape 6"/>
          <p:cNvSpPr>
            <a:spLocks noChangeArrowheads="1"/>
          </p:cNvSpPr>
          <p:nvPr/>
        </p:nvSpPr>
        <p:spPr bwMode="gray">
          <a:xfrm rot="5400000">
            <a:off x="1094317" y="300038"/>
            <a:ext cx="381000" cy="304800"/>
          </a:xfrm>
          <a:prstGeom prst="triangle">
            <a:avLst>
              <a:gd name="adj" fmla="val 50000"/>
            </a:avLst>
          </a:prstGeom>
          <a:solidFill>
            <a:schemeClr val="tx1">
              <a:alpha val="27058"/>
            </a:schemeClr>
          </a:solidFill>
          <a:ln>
            <a:noFill/>
          </a:ln>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hu-HU" altLang="hu-HU" sz="1800" smtClean="0"/>
          </a:p>
        </p:txBody>
      </p:sp>
      <p:sp>
        <p:nvSpPr>
          <p:cNvPr id="1031" name="Rectangle 7"/>
          <p:cNvSpPr>
            <a:spLocks noGrp="1" noChangeArrowheads="1"/>
          </p:cNvSpPr>
          <p:nvPr>
            <p:ph type="body" idx="1"/>
          </p:nvPr>
        </p:nvSpPr>
        <p:spPr bwMode="auto">
          <a:xfrm>
            <a:off x="711200" y="1066800"/>
            <a:ext cx="10972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hu-HU" smtClean="0"/>
              <a:t>Click to edit Master text styles</a:t>
            </a:r>
          </a:p>
          <a:p>
            <a:pPr lvl="1"/>
            <a:r>
              <a:rPr lang="en-US" altLang="hu-HU" smtClean="0"/>
              <a:t>Second level</a:t>
            </a:r>
          </a:p>
          <a:p>
            <a:pPr lvl="2"/>
            <a:r>
              <a:rPr lang="en-US" altLang="hu-HU" smtClean="0"/>
              <a:t>Third level</a:t>
            </a:r>
          </a:p>
          <a:p>
            <a:pPr lvl="3"/>
            <a:r>
              <a:rPr lang="en-US" altLang="hu-HU" smtClean="0"/>
              <a:t>Fourth level</a:t>
            </a:r>
          </a:p>
          <a:p>
            <a:pPr lvl="4"/>
            <a:r>
              <a:rPr lang="en-US" altLang="hu-HU" smtClean="0"/>
              <a:t>Fifth level</a:t>
            </a:r>
          </a:p>
        </p:txBody>
      </p:sp>
      <p:sp>
        <p:nvSpPr>
          <p:cNvPr id="4104" name="Rectangle 8"/>
          <p:cNvSpPr>
            <a:spLocks noGrp="1" noChangeArrowheads="1"/>
          </p:cNvSpPr>
          <p:nvPr>
            <p:ph type="dt" sz="half" idx="2"/>
          </p:nvPr>
        </p:nvSpPr>
        <p:spPr bwMode="auto">
          <a:xfrm>
            <a:off x="609600" y="6586538"/>
            <a:ext cx="2844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bg1"/>
                </a:solidFill>
                <a:latin typeface="Arial" charset="0"/>
              </a:defRPr>
            </a:lvl1pPr>
          </a:lstStyle>
          <a:p>
            <a:pPr>
              <a:defRPr/>
            </a:pPr>
            <a:endParaRPr lang="en-US"/>
          </a:p>
        </p:txBody>
      </p:sp>
      <p:sp>
        <p:nvSpPr>
          <p:cNvPr id="4105" name="Rectangle 9"/>
          <p:cNvSpPr>
            <a:spLocks noGrp="1" noChangeArrowheads="1"/>
          </p:cNvSpPr>
          <p:nvPr>
            <p:ph type="ftr" sz="quarter" idx="3"/>
          </p:nvPr>
        </p:nvSpPr>
        <p:spPr bwMode="auto">
          <a:xfrm>
            <a:off x="4165600" y="6586538"/>
            <a:ext cx="3860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bg1"/>
                </a:solidFill>
                <a:latin typeface="Arial" charset="0"/>
              </a:defRPr>
            </a:lvl1pPr>
          </a:lstStyle>
          <a:p>
            <a:pPr>
              <a:defRPr/>
            </a:pPr>
            <a:endParaRPr lang="en-US"/>
          </a:p>
        </p:txBody>
      </p:sp>
      <p:sp>
        <p:nvSpPr>
          <p:cNvPr id="4106" name="Rectangle 10"/>
          <p:cNvSpPr>
            <a:spLocks noGrp="1" noChangeArrowheads="1"/>
          </p:cNvSpPr>
          <p:nvPr>
            <p:ph type="sldNum" sz="quarter" idx="4"/>
          </p:nvPr>
        </p:nvSpPr>
        <p:spPr bwMode="auto">
          <a:xfrm>
            <a:off x="8737600" y="6586538"/>
            <a:ext cx="2844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bg1"/>
                </a:solidFill>
              </a:defRPr>
            </a:lvl1pPr>
          </a:lstStyle>
          <a:p>
            <a:pPr>
              <a:defRPr/>
            </a:pPr>
            <a:fld id="{A2BAF14E-5F63-463E-8520-19B6909385EC}" type="slidenum">
              <a:rPr lang="en-US" altLang="hu-HU"/>
              <a:pPr>
                <a:defRPr/>
              </a:pPr>
              <a:t>‹#›</a:t>
            </a:fld>
            <a:endParaRPr lang="en-US" altLang="hu-HU"/>
          </a:p>
        </p:txBody>
      </p:sp>
      <p:sp>
        <p:nvSpPr>
          <p:cNvPr id="1035" name="Rectangle 11"/>
          <p:cNvSpPr>
            <a:spLocks noGrp="1" noChangeArrowheads="1"/>
          </p:cNvSpPr>
          <p:nvPr>
            <p:ph type="title"/>
          </p:nvPr>
        </p:nvSpPr>
        <p:spPr bwMode="auto">
          <a:xfrm>
            <a:off x="1727200" y="152401"/>
            <a:ext cx="10160000" cy="5635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hu-HU" smtClean="0"/>
              <a:t>Click to edit Master title style</a:t>
            </a:r>
          </a:p>
        </p:txBody>
      </p:sp>
    </p:spTree>
    <p:extLst>
      <p:ext uri="{BB962C8B-B14F-4D97-AF65-F5344CB8AC3E}">
        <p14:creationId xmlns:p14="http://schemas.microsoft.com/office/powerpoint/2010/main" val="416092713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hdr="0" ftr="0" dt="0"/>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4/29/2021</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28933949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fi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1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9.xml"/></Relationships>
</file>

<file path=ppt/slides/_rels/slide1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9.xml"/></Relationships>
</file>

<file path=ppt/slides/_rels/slide1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9.xml"/></Relationships>
</file>

<file path=ppt/slides/_rels/slide1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9.xml"/></Relationships>
</file>

<file path=ppt/slides/_rels/slide1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9.xml"/></Relationships>
</file>

<file path=ppt/slides/_rels/slide1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9.xml"/></Relationships>
</file>

<file path=ppt/slides/_rels/slide1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9.xml"/></Relationships>
</file>

<file path=ppt/slides/_rels/slide14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9.xml"/></Relationships>
</file>

<file path=ppt/slides/_rels/slide1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9.xml"/></Relationships>
</file>

<file path=ppt/slides/_rels/slide1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0.xml"/></Relationships>
</file>

<file path=ppt/slides/_rels/slide14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9.xml"/></Relationships>
</file>

<file path=ppt/slides/_rels/slide1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3.xml"/></Relationships>
</file>

<file path=ppt/slides/_rels/slide1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0.xml"/></Relationships>
</file>

<file path=ppt/slides/_rels/slide15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9.xml"/></Relationships>
</file>

<file path=ppt/slides/_rels/slide1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4.xml"/></Relationships>
</file>

<file path=ppt/slides/_rels/slide1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9.xml"/></Relationships>
</file>

<file path=ppt/slides/_rels/slide1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ec.europa.eu/programmes/horizon2020/en/how-get-funding" TargetMode="External"/><Relationship Id="rId1" Type="http://schemas.openxmlformats.org/officeDocument/2006/relationships/slideLayout" Target="../slideLayouts/slideLayout50.xml"/></Relationships>
</file>

<file path=ppt/slides/_rels/slide155.xml.rels><?xml version="1.0" encoding="UTF-8" standalone="yes"?>
<Relationships xmlns="http://schemas.openxmlformats.org/package/2006/relationships"><Relationship Id="rId3" Type="http://schemas.openxmlformats.org/officeDocument/2006/relationships/hyperlink" Target="https://ec.europa.eu/programmes/horizon2020/en/h2020-sections" TargetMode="External"/><Relationship Id="rId2" Type="http://schemas.openxmlformats.org/officeDocument/2006/relationships/hyperlink" Target="https://ec.europa.eu/programmes/horizon2020/en/what-work-programme" TargetMode="External"/><Relationship Id="rId1" Type="http://schemas.openxmlformats.org/officeDocument/2006/relationships/slideLayout" Target="../slideLayouts/slideLayout50.xml"/><Relationship Id="rId4" Type="http://schemas.openxmlformats.org/officeDocument/2006/relationships/hyperlink" Target="https://ec.europa.eu/programmes/horizon2020/find-your-area"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ec.europa.eu/growth/smes/promoting-entrepreneurship/support_en" TargetMode="External"/><Relationship Id="rId2" Type="http://schemas.openxmlformats.org/officeDocument/2006/relationships/hyperlink" Target="https://ec.europa.eu/digital-single-market/en/startup-europe" TargetMode="External"/><Relationship Id="rId1" Type="http://schemas.openxmlformats.org/officeDocument/2006/relationships/slideLayout" Target="../slideLayouts/slideLayout50.xml"/></Relationships>
</file>

<file path=ppt/slides/_rels/slide157.xml.rels><?xml version="1.0" encoding="UTF-8" standalone="yes"?>
<Relationships xmlns="http://schemas.openxmlformats.org/package/2006/relationships"><Relationship Id="rId2" Type="http://schemas.openxmlformats.org/officeDocument/2006/relationships/hyperlink" Target="http://ec.europa.eu/growth/smes/promoting-entrepreneurship/advice-opportunities/start-up-procedures_en" TargetMode="External"/><Relationship Id="rId1" Type="http://schemas.openxmlformats.org/officeDocument/2006/relationships/slideLayout" Target="../slideLayouts/slideLayout50.xml"/></Relationships>
</file>

<file path=ppt/slides/_rels/slide158.xml.rels><?xml version="1.0" encoding="UTF-8" standalone="yes"?>
<Relationships xmlns="http://schemas.openxmlformats.org/package/2006/relationships"><Relationship Id="rId2" Type="http://schemas.openxmlformats.org/officeDocument/2006/relationships/hyperlink" Target="http://ec.europa.eu/growth/contracts-grants/calls-for-proposals/about-our-grants_en?field_section_tid=144" TargetMode="External"/><Relationship Id="rId1" Type="http://schemas.openxmlformats.org/officeDocument/2006/relationships/slideLayout" Target="../slideLayouts/slideLayout50.xml"/></Relationships>
</file>

<file path=ppt/slides/_rels/slide15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3.xml"/></Relationships>
</file>

<file path=ppt/slides/_rels/slide161.xml.rels><?xml version="1.0" encoding="UTF-8" standalone="yes"?>
<Relationships xmlns="http://schemas.openxmlformats.org/package/2006/relationships"><Relationship Id="rId2" Type="http://schemas.openxmlformats.org/officeDocument/2006/relationships/hyperlink" Target="https://www.otpbank.hu/portal/en/Retail" TargetMode="External"/><Relationship Id="rId1" Type="http://schemas.openxmlformats.org/officeDocument/2006/relationships/slideLayout" Target="../slideLayouts/slideLayout39.xml"/></Relationships>
</file>

<file path=ppt/slides/_rels/slide1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9.xml"/></Relationships>
</file>

<file path=ppt/slides/_rels/slide1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4.xml"/></Relationships>
</file>

<file path=ppt/slides/_rels/slide1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1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4.xml"/></Relationships>
</file>

<file path=ppt/slides/_rels/slide1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4.xml"/></Relationships>
</file>

<file path=ppt/slides/_rels/slide17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4.xml"/></Relationships>
</file>

<file path=ppt/slides/_rels/slide1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4.xml"/></Relationships>
</file>

<file path=ppt/slides/_rels/slide1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6.xml.rels><?xml version="1.0" encoding="UTF-8" standalone="yes"?>
<Relationships xmlns="http://schemas.openxmlformats.org/package/2006/relationships"><Relationship Id="rId3" Type="http://schemas.openxmlformats.org/officeDocument/2006/relationships/hyperlink" Target="https://ec.europa.eu/programmes/horizon2020/en/how-get-funding" TargetMode="External"/><Relationship Id="rId2" Type="http://schemas.openxmlformats.org/officeDocument/2006/relationships/hyperlink" Target="https://www.investopedia.com/articles/personal-finance/102015/series-b-c-funding-what-it-all-means-and-how-it-works.asp" TargetMode="External"/><Relationship Id="rId1" Type="http://schemas.openxmlformats.org/officeDocument/2006/relationships/slideLayout" Target="../slideLayouts/slideLayout39.xml"/><Relationship Id="rId4" Type="http://schemas.openxmlformats.org/officeDocument/2006/relationships/hyperlink" Target="http://www.otpstartup.com/" TargetMode="Externa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39.xml"/></Relationships>
</file>

<file path=ppt/slides/_rels/slide1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39.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9.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9.xml"/></Relationships>
</file>

<file path=ppt/slides/_rels/slide20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9.xml"/></Relationships>
</file>

<file path=ppt/slides/_rels/slide20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9.xml"/></Relationships>
</file>

<file path=ppt/slides/_rels/slide20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eg"/><Relationship Id="rId1" Type="http://schemas.openxmlformats.org/officeDocument/2006/relationships/slideLayout" Target="../slideLayouts/slideLayout39.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FU7TvpvVHWw" TargetMode="External"/><Relationship Id="rId2" Type="http://schemas.openxmlformats.org/officeDocument/2006/relationships/hyperlink" Target="https://embed-ssl.ted.com/talks/bill_gross_the_single_biggest_reason_why_startups_succeed" TargetMode="External"/><Relationship Id="rId1" Type="http://schemas.openxmlformats.org/officeDocument/2006/relationships/slideLayout" Target="../slideLayouts/slideLayout2.xml"/><Relationship Id="rId6" Type="http://schemas.openxmlformats.org/officeDocument/2006/relationships/hyperlink" Target="https://www.cbinsights.com/" TargetMode="External"/><Relationship Id="rId5" Type="http://schemas.openxmlformats.org/officeDocument/2006/relationships/hyperlink" Target="http://www.penzugysziget.hu/" TargetMode="External"/><Relationship Id="rId4" Type="http://schemas.openxmlformats.org/officeDocument/2006/relationships/hyperlink" Target="https://www.youtube.com/watch?v=tefu0dmt9l0" TargetMode="Externa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g"/><Relationship Id="rId1" Type="http://schemas.openxmlformats.org/officeDocument/2006/relationships/slideLayout" Target="../slideLayouts/slideLayout51.xml"/><Relationship Id="rId5" Type="http://schemas.openxmlformats.org/officeDocument/2006/relationships/image" Target="../media/image102.png"/><Relationship Id="rId4" Type="http://schemas.openxmlformats.org/officeDocument/2006/relationships/image" Target="../media/image101.jpg"/></Relationships>
</file>

<file path=ppt/slides/_rels/slide22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9.xml"/></Relationships>
</file>

<file path=ppt/slides/_rels/slide2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9.xml"/></Relationships>
</file>

<file path=ppt/slides/_rels/slide22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9.xml"/></Relationships>
</file>

<file path=ppt/slides/_rels/slide227.x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slideLayout" Target="../slideLayouts/slideLayout39.xml"/></Relationships>
</file>

<file path=ppt/slides/_rels/slide228.x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slideLayout" Target="../slideLayouts/slideLayout39.xml"/></Relationships>
</file>

<file path=ppt/slides/_rels/slide229.x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9.xml"/></Relationships>
</file>

<file path=ppt/slides/_rels/slide231.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slideLayout" Target="../slideLayouts/slideLayout39.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5.xml.rels><?xml version="1.0" encoding="UTF-8" standalone="yes"?>
<Relationships xmlns="http://schemas.openxmlformats.org/package/2006/relationships"><Relationship Id="rId8" Type="http://schemas.openxmlformats.org/officeDocument/2006/relationships/hyperlink" Target="https://www.ericsson.com/en/news/2015/5/ericsson-garage-to-open-in-budapest" TargetMode="External"/><Relationship Id="rId3" Type="http://schemas.openxmlformats.org/officeDocument/2006/relationships/hyperlink" Target="https://www.eitdigital.eu/" TargetMode="External"/><Relationship Id="rId7" Type="http://schemas.openxmlformats.org/officeDocument/2006/relationships/hyperlink" Target="https://computerworld.hu/uzlet/innovacios-garazs-a-duna-partjan-251655.html" TargetMode="External"/><Relationship Id="rId2" Type="http://schemas.openxmlformats.org/officeDocument/2006/relationships/hyperlink" Target="http://www.mik.bme.hu/" TargetMode="External"/><Relationship Id="rId1" Type="http://schemas.openxmlformats.org/officeDocument/2006/relationships/slideLayout" Target="../slideLayouts/slideLayout39.xml"/><Relationship Id="rId6" Type="http://schemas.openxmlformats.org/officeDocument/2006/relationships/hyperlink" Target="http://www.innoportal.hu/innovacios-garazst-nyit-az-ericsson-budapesten" TargetMode="External"/><Relationship Id="rId5" Type="http://schemas.openxmlformats.org/officeDocument/2006/relationships/hyperlink" Target="http://kitchenbudapest.hu/hu/about" TargetMode="External"/><Relationship Id="rId10" Type="http://schemas.openxmlformats.org/officeDocument/2006/relationships/hyperlink" Target="https://www.demola.net/" TargetMode="External"/><Relationship Id="rId4" Type="http://schemas.openxmlformats.org/officeDocument/2006/relationships/hyperlink" Target="https://fiek.bme.hu/+article" TargetMode="External"/><Relationship Id="rId9" Type="http://schemas.openxmlformats.org/officeDocument/2006/relationships/hyperlink" Target="https://www.ericsson.com/en/press-releases/2018/5/hungarian-prime-minister-viktor-orban-and-ericsson-ceo-borje-ekholm-open-new-ericsson-hungary-headquarters" TargetMode="External"/></Relationships>
</file>

<file path=ppt/slides/_rels/slide23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4.xml"/></Relationships>
</file>

<file path=ppt/slides/_rels/slide237.xml.rels><?xml version="1.0" encoding="UTF-8" standalone="yes"?>
<Relationships xmlns="http://schemas.openxmlformats.org/package/2006/relationships"><Relationship Id="rId2" Type="http://schemas.openxmlformats.org/officeDocument/2006/relationships/hyperlink" Target="https://www.whataventure.com/blog/6-intrapreneurship-programs" TargetMode="External"/><Relationship Id="rId1" Type="http://schemas.openxmlformats.org/officeDocument/2006/relationships/slideLayout" Target="../slideLayouts/slideLayout39.xml"/></Relationships>
</file>

<file path=ppt/slides/_rels/slide23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5.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0.xml"/></Relationships>
</file>

<file path=ppt/slides/_rels/slide241.xml.rels><?xml version="1.0" encoding="UTF-8" standalone="yes"?>
<Relationships xmlns="http://schemas.openxmlformats.org/package/2006/relationships"><Relationship Id="rId3" Type="http://schemas.openxmlformats.org/officeDocument/2006/relationships/hyperlink" Target="http://en.wikipedia.org/wiki/File:Stakeholder.jpg" TargetMode="External"/><Relationship Id="rId2" Type="http://schemas.openxmlformats.org/officeDocument/2006/relationships/image" Target="../media/image115.jpg&amp;ehk=ordM8TyMp"/><Relationship Id="rId1" Type="http://schemas.openxmlformats.org/officeDocument/2006/relationships/slideLayout" Target="../slideLayouts/slideLayout40.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6.jpeg"/><Relationship Id="rId2" Type="http://schemas.openxmlformats.org/officeDocument/2006/relationships/diagramData" Target="../diagrams/data1.xml"/><Relationship Id="rId1" Type="http://schemas.openxmlformats.org/officeDocument/2006/relationships/slideLayout" Target="../slideLayouts/slideLayout3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7.jpg"/><Relationship Id="rId2" Type="http://schemas.openxmlformats.org/officeDocument/2006/relationships/diagramData" Target="../diagrams/data2.xml"/><Relationship Id="rId1" Type="http://schemas.openxmlformats.org/officeDocument/2006/relationships/slideLayout" Target="../slideLayouts/slideLayout3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39.xml"/></Relationships>
</file>

<file path=ppt/slides/_rels/slide254.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40.xml"/></Relationships>
</file>

<file path=ppt/slides/_rels/slide25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9.xml"/></Relationships>
</file>

<file path=ppt/slides/_rels/slide256.xml.rels><?xml version="1.0" encoding="UTF-8" standalone="yes"?>
<Relationships xmlns="http://schemas.openxmlformats.org/package/2006/relationships"><Relationship Id="rId2" Type="http://schemas.openxmlformats.org/officeDocument/2006/relationships/image" Target="../media/image122.gif"/><Relationship Id="rId1" Type="http://schemas.openxmlformats.org/officeDocument/2006/relationships/slideLayout" Target="../slideLayouts/slideLayout39.xml"/></Relationships>
</file>

<file path=ppt/slides/_rels/slide257.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39.xml"/></Relationships>
</file>

<file path=ppt/slides/_rels/slide258.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39.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hyperlink" Target="https://gurushots.com/photo/139da039517638e3de97a15157fa06c6" TargetMode="Externa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9.xml"/></Relationships>
</file>

<file path=ppt/slides/_rels/slide26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4.xml"/></Relationships>
</file>

<file path=ppt/slides/_rels/slide26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hyperlink" Target="http://money.cnn.com/2018/06/07/news/ikea-bans-single-use-plastic/index.html" TargetMode="External"/><Relationship Id="rId1" Type="http://schemas.openxmlformats.org/officeDocument/2006/relationships/slideLayout" Target="../slideLayouts/slideLayout39.xml"/><Relationship Id="rId4" Type="http://schemas.openxmlformats.org/officeDocument/2006/relationships/image" Target="../media/image128.jpg"/></Relationships>
</file>

<file path=ppt/slides/_rels/slide2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9.xml"/></Relationships>
</file>

<file path=ppt/slides/_rels/slide26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9.xml"/></Relationships>
</file>

<file path=ppt/slides/_rels/slide266.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40.xml"/></Relationships>
</file>

<file path=ppt/slides/_rels/slide26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4.xml"/></Relationships>
</file>

<file path=ppt/slides/_rels/slide26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4.xml"/></Relationships>
</file>

<file path=ppt/slides/_rels/slide26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canva.com/learn/clever-advertising/" TargetMode="Externa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9.xml"/></Relationships>
</file>

<file path=ppt/slides/_rels/slide2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4.xml"/><Relationship Id="rId4" Type="http://schemas.openxmlformats.org/officeDocument/2006/relationships/image" Target="../media/image141.png"/></Relationships>
</file>

<file path=ppt/slides/_rels/slide27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9.xml"/></Relationships>
</file>

<file path=ppt/slides/_rels/slide27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9.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7.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7.xml"/></Relationships>
</file>

<file path=ppt/slides/_rels/slide28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hyperlink" Target="http://innovativgeneracio.blog.hu/2014/03/21/validalas" TargetMode="External"/><Relationship Id="rId2" Type="http://schemas.openxmlformats.org/officeDocument/2006/relationships/hyperlink" Target="http://innovativgeneracio.blog.hu/2014/10/25/ha_csak_egy_dolgot_csinalsz_validalas" TargetMode="Externa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3.xml.rels><?xml version="1.0" encoding="UTF-8" standalone="yes"?>
<Relationships xmlns="http://schemas.openxmlformats.org/package/2006/relationships"><Relationship Id="rId2" Type="http://schemas.openxmlformats.org/officeDocument/2006/relationships/hyperlink" Target="https://index.hu/techtud/2018/10/14/lakohaz_is_epulhet_a_felnottek_legojabol/" TargetMode="External"/><Relationship Id="rId1" Type="http://schemas.openxmlformats.org/officeDocument/2006/relationships/slideLayout" Target="../slideLayouts/slideLayout14.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9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9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quora.com/How-do-you-define-a-pivot" TargetMode="External"/><Relationship Id="rId2" Type="http://schemas.openxmlformats.org/officeDocument/2006/relationships/hyperlink" Target="http://en.wikipedia.org/wiki/Product/market_fit" TargetMode="External"/><Relationship Id="rId1" Type="http://schemas.openxmlformats.org/officeDocument/2006/relationships/slideLayout" Target="../slideLayouts/slideLayout2.xml"/><Relationship Id="rId5" Type="http://schemas.openxmlformats.org/officeDocument/2006/relationships/hyperlink" Target="http://innovativgeneracio.blog.hu/2014/03/21/validalas" TargetMode="External"/><Relationship Id="rId4" Type="http://schemas.openxmlformats.org/officeDocument/2006/relationships/hyperlink" Target="http://innovativgeneracio.blog.hu/2014/10/25/ha_csak_egy_dolgot_csinalsz_validalas" TargetMode="Externa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6.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hyperlink" Target="http://innovativgeneracio.blog.hu/2014/03/21/validalas" TargetMode="External"/><Relationship Id="rId2" Type="http://schemas.openxmlformats.org/officeDocument/2006/relationships/hyperlink" Target="http://innovativgeneracio.blog.hu/2014/10/25/ha_csak_egy_dolgot_csinalsz_validalas" TargetMode="External"/><Relationship Id="rId1" Type="http://schemas.openxmlformats.org/officeDocument/2006/relationships/slideLayout" Target="../slideLayouts/slideLayout2.xml"/><Relationship Id="rId5" Type="http://schemas.openxmlformats.org/officeDocument/2006/relationships/hyperlink" Target="https://www.leanstartupmachine.com/posts/5-traits-of-early-evangelists" TargetMode="External"/><Relationship Id="rId4" Type="http://schemas.openxmlformats.org/officeDocument/2006/relationships/hyperlink" Target="http://theleanstartup.com/" TargetMode="External"/></Relationships>
</file>

<file path=ppt/slides/_rels/slide310.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gif"/><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hyperlink" Target="http://innovativgeneracio.blog.hu/2014/03/21/validalas" TargetMode="External"/><Relationship Id="rId2" Type="http://schemas.openxmlformats.org/officeDocument/2006/relationships/hyperlink" Target="http://innovativgeneracio.blog.hu/2014/10/25/ha_csak_egy_dolgot_csinalsz_validalas" TargetMode="External"/><Relationship Id="rId1" Type="http://schemas.openxmlformats.org/officeDocument/2006/relationships/slideLayout" Target="../slideLayouts/slideLayout2.xml"/><Relationship Id="rId4" Type="http://schemas.openxmlformats.org/officeDocument/2006/relationships/hyperlink" Target="http://theleanstartup.co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innovativgeneracio.blog.hu/2014/03/21/validalas" TargetMode="External"/><Relationship Id="rId2" Type="http://schemas.openxmlformats.org/officeDocument/2006/relationships/hyperlink" Target="http://innovativgeneracio.blog.hu/2014/10/25/ha_csak_egy_dolgot_csinalsz_validalas" TargetMode="External"/><Relationship Id="rId1" Type="http://schemas.openxmlformats.org/officeDocument/2006/relationships/slideLayout" Target="../slideLayouts/slideLayout2.xml"/><Relationship Id="rId4" Type="http://schemas.openxmlformats.org/officeDocument/2006/relationships/hyperlink" Target="http://en.wikipedia.org/wiki/A/B_testin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hyperlink" Target="http://innovativgeneracio.blog.hu/2014/03/21/validalas" TargetMode="External"/><Relationship Id="rId3" Type="http://schemas.openxmlformats.org/officeDocument/2006/relationships/hyperlink" Target="https://gurushots.com/photo/d3c1948254f88822eff65e4e99b27bd5" TargetMode="External"/><Relationship Id="rId7" Type="http://schemas.openxmlformats.org/officeDocument/2006/relationships/hyperlink" Target="http://innovativgeneracio.blog.hu/2014/10/25/ha_csak_egy_dolgot_csinalsz_validalas" TargetMode="External"/><Relationship Id="rId2" Type="http://schemas.openxmlformats.org/officeDocument/2006/relationships/hyperlink" Target="https://gurushots.com/photo/139da039517638e3de97a15157fa06c6" TargetMode="External"/><Relationship Id="rId1" Type="http://schemas.openxmlformats.org/officeDocument/2006/relationships/slideLayout" Target="../slideLayouts/slideLayout2.xml"/><Relationship Id="rId6" Type="http://schemas.openxmlformats.org/officeDocument/2006/relationships/hyperlink" Target="https://www.youtube.com/watch?v=QbMw1rmXfsI" TargetMode="External"/><Relationship Id="rId5" Type="http://schemas.openxmlformats.org/officeDocument/2006/relationships/hyperlink" Target="https://www.sharetribe.com/academy/how-to-build-a-minimum-viable-platform/" TargetMode="External"/><Relationship Id="rId4" Type="http://schemas.openxmlformats.org/officeDocument/2006/relationships/hyperlink" Target="http://www.leandesign.hu/" TargetMode="External"/><Relationship Id="rId9" Type="http://schemas.openxmlformats.org/officeDocument/2006/relationships/hyperlink" Target="https://forbes.hu/uzlet/konyhafelujitasnak-indult-3d-mobilapp-lett-a-vege-magyar-fejlesztokto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trewmarketing.com/" TargetMode="External"/><Relationship Id="rId7" Type="http://schemas.openxmlformats.org/officeDocument/2006/relationships/hyperlink" Target="http://blog.heyo.com/a-blueprint-for-creating-a-content-marketing-plan-for-a-boring-brand/" TargetMode="External"/><Relationship Id="rId2" Type="http://schemas.openxmlformats.org/officeDocument/2006/relationships/hyperlink" Target="https://www.businessmodelsinc.com/the-new-4-ps-in-marketing-s-a-v-e/" TargetMode="External"/><Relationship Id="rId1" Type="http://schemas.openxmlformats.org/officeDocument/2006/relationships/slideLayout" Target="../slideLayouts/slideLayout2.xml"/><Relationship Id="rId6" Type="http://schemas.openxmlformats.org/officeDocument/2006/relationships/hyperlink" Target="http://simplymeasured.com/blog/4-social-media-marketing-strategies-for-startups/#sm.0009q0m7k1acdep1wor2fmwtc92uz" TargetMode="External"/><Relationship Id="rId5" Type="http://schemas.openxmlformats.org/officeDocument/2006/relationships/hyperlink" Target="http://mashable.com/2013/06/03/marketing-startup/#rqFd6q8p5GqW" TargetMode="External"/><Relationship Id="rId4" Type="http://schemas.openxmlformats.org/officeDocument/2006/relationships/hyperlink" Target="http://blog.heyo.com/the-15-most-powerful-words-in-marketing/#ixzz4fFTApGrN"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82.xml.rels><?xml version="1.0" encoding="UTF-8" standalone="yes"?>
<Relationships xmlns="http://schemas.openxmlformats.org/package/2006/relationships"><Relationship Id="rId3" Type="http://schemas.openxmlformats.org/officeDocument/2006/relationships/hyperlink" Target="https://prezi.com/b3ooufpiwukx/team-dynamics-and-conflict-resolution/" TargetMode="External"/><Relationship Id="rId2" Type="http://schemas.openxmlformats.org/officeDocument/2006/relationships/hyperlink" Target="http://mbti.tarhely.biz/tipusok"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hyperlink" Target="https://index.hu/tech/2016/04/13/ezert_nem_kerult_codie_a_karacsonyfa_ala/" TargetMode="External"/><Relationship Id="rId2" Type="http://schemas.openxmlformats.org/officeDocument/2006/relationships/hyperlink" Target="https://www.hwsw.hu/hirek/56060/codie-felszamolas-magyar-startup-robot-oktatas.html" TargetMode="Externa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hyperlink" Target="https://minner.hu/startup-kudarcok-mit-csinaltak-rosszul-9-resz-codie/"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9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08E12A-93B5-454C-BEEE-B2D71BE2E4B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4" name="Kép 3">
            <a:extLst>
              <a:ext uri="{FF2B5EF4-FFF2-40B4-BE49-F238E27FC236}">
                <a16:creationId xmlns:a16="http://schemas.microsoft.com/office/drawing/2014/main" id="{66D757C4-4B4C-431A-941F-E5528B6C4EF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328229" y="2745462"/>
            <a:ext cx="5452536" cy="3762249"/>
          </a:xfrm>
          <a:prstGeom prst="rect">
            <a:avLst/>
          </a:prstGeom>
        </p:spPr>
      </p:pic>
      <p:sp>
        <p:nvSpPr>
          <p:cNvPr id="2" name="Cím 1">
            <a:extLst>
              <a:ext uri="{FF2B5EF4-FFF2-40B4-BE49-F238E27FC236}">
                <a16:creationId xmlns:a16="http://schemas.microsoft.com/office/drawing/2014/main" id="{DB7CAA96-3D68-40CE-B322-50ECE948206A}"/>
              </a:ext>
            </a:extLst>
          </p:cNvPr>
          <p:cNvSpPr>
            <a:spLocks noGrp="1"/>
          </p:cNvSpPr>
          <p:nvPr>
            <p:ph type="ctrTitle"/>
          </p:nvPr>
        </p:nvSpPr>
        <p:spPr>
          <a:xfrm>
            <a:off x="411235" y="407962"/>
            <a:ext cx="4205568" cy="4149969"/>
          </a:xfrm>
        </p:spPr>
        <p:txBody>
          <a:bodyPr>
            <a:noAutofit/>
          </a:bodyPr>
          <a:lstStyle/>
          <a:p>
            <a:r>
              <a:rPr lang="hu-HU" sz="3200" dirty="0">
                <a:solidFill>
                  <a:schemeClr val="bg1"/>
                </a:solidFill>
              </a:rPr>
              <a:t/>
            </a:r>
            <a:br>
              <a:rPr lang="hu-HU" sz="3200" dirty="0">
                <a:solidFill>
                  <a:schemeClr val="bg1"/>
                </a:solidFill>
              </a:rPr>
            </a:br>
            <a:r>
              <a:rPr lang="hu-HU" sz="3200" dirty="0">
                <a:solidFill>
                  <a:schemeClr val="bg1"/>
                </a:solidFill>
              </a:rPr>
              <a:t/>
            </a:r>
            <a:br>
              <a:rPr lang="hu-HU" sz="3200" dirty="0">
                <a:solidFill>
                  <a:schemeClr val="bg1"/>
                </a:solidFill>
              </a:rPr>
            </a:br>
            <a:r>
              <a:rPr lang="hu-HU" sz="3200" dirty="0">
                <a:solidFill>
                  <a:schemeClr val="bg1"/>
                </a:solidFill>
              </a:rPr>
              <a:t>EFOP-3.6.1-16-2016-00023 </a:t>
            </a:r>
            <a:br>
              <a:rPr lang="hu-HU" sz="3200" dirty="0">
                <a:solidFill>
                  <a:schemeClr val="bg1"/>
                </a:solidFill>
              </a:rPr>
            </a:br>
            <a:r>
              <a:rPr lang="hu-HU" sz="3200" dirty="0">
                <a:solidFill>
                  <a:schemeClr val="bg1"/>
                </a:solidFill>
              </a:rPr>
              <a:t/>
            </a:r>
            <a:br>
              <a:rPr lang="hu-HU" sz="3200" dirty="0">
                <a:solidFill>
                  <a:schemeClr val="bg1"/>
                </a:solidFill>
              </a:rPr>
            </a:br>
            <a:r>
              <a:rPr lang="hu-HU" sz="3200" dirty="0">
                <a:solidFill>
                  <a:schemeClr val="bg1"/>
                </a:solidFill>
              </a:rPr>
              <a:t/>
            </a:r>
            <a:br>
              <a:rPr lang="hu-HU" sz="3200" dirty="0">
                <a:solidFill>
                  <a:schemeClr val="bg1"/>
                </a:solidFill>
              </a:rPr>
            </a:br>
            <a:r>
              <a:rPr lang="hu-HU" sz="3200" dirty="0">
                <a:solidFill>
                  <a:schemeClr val="bg1"/>
                </a:solidFill>
              </a:rPr>
              <a:t>„Kutatás-fejlesztési tevékenység megvalósítása az Eötvös Loránd Tudományegyetem szombathelyi kampuszán”</a:t>
            </a:r>
          </a:p>
        </p:txBody>
      </p:sp>
      <p:sp>
        <p:nvSpPr>
          <p:cNvPr id="3" name="Alcím 2">
            <a:extLst>
              <a:ext uri="{FF2B5EF4-FFF2-40B4-BE49-F238E27FC236}">
                <a16:creationId xmlns:a16="http://schemas.microsoft.com/office/drawing/2014/main" id="{93DAB726-5F0C-4B31-9421-47C6CFBE9452}"/>
              </a:ext>
            </a:extLst>
          </p:cNvPr>
          <p:cNvSpPr>
            <a:spLocks noGrp="1"/>
          </p:cNvSpPr>
          <p:nvPr>
            <p:ph type="subTitle" idx="1"/>
          </p:nvPr>
        </p:nvSpPr>
        <p:spPr>
          <a:xfrm>
            <a:off x="667513" y="5092247"/>
            <a:ext cx="4141559" cy="1645920"/>
          </a:xfrm>
        </p:spPr>
        <p:txBody>
          <a:bodyPr>
            <a:normAutofit lnSpcReduction="10000"/>
          </a:bodyPr>
          <a:lstStyle/>
          <a:p>
            <a:r>
              <a:rPr lang="hu-HU" sz="2200" dirty="0" smtClean="0"/>
              <a:t>Kiegészítő fejezetek</a:t>
            </a:r>
            <a:endParaRPr lang="hu-HU" sz="2200" dirty="0"/>
          </a:p>
          <a:p>
            <a:endParaRPr lang="hu-HU" sz="2200" dirty="0"/>
          </a:p>
          <a:p>
            <a:r>
              <a:rPr lang="hu-HU" sz="2200" dirty="0"/>
              <a:t>Dr. Hegyi Barbara </a:t>
            </a:r>
            <a:endParaRPr lang="hu-HU" sz="2200" dirty="0" smtClean="0"/>
          </a:p>
          <a:p>
            <a:r>
              <a:rPr lang="hu-HU" sz="2200" dirty="0" smtClean="0"/>
              <a:t>2018. </a:t>
            </a:r>
            <a:r>
              <a:rPr lang="hu-HU" sz="2200" dirty="0"/>
              <a:t>d</a:t>
            </a:r>
            <a:r>
              <a:rPr lang="hu-HU" sz="2200" dirty="0" smtClean="0"/>
              <a:t>ecember 15. </a:t>
            </a:r>
            <a:endParaRPr lang="hu-HU" sz="2200" dirty="0"/>
          </a:p>
        </p:txBody>
      </p:sp>
      <p:sp>
        <p:nvSpPr>
          <p:cNvPr id="5" name="Szövegdoboz 4">
            <a:extLst>
              <a:ext uri="{FF2B5EF4-FFF2-40B4-BE49-F238E27FC236}">
                <a16:creationId xmlns:a16="http://schemas.microsoft.com/office/drawing/2014/main" id="{D166FA48-55B7-4076-93AA-8C30C3E72087}"/>
              </a:ext>
            </a:extLst>
          </p:cNvPr>
          <p:cNvSpPr txBox="1"/>
          <p:nvPr/>
        </p:nvSpPr>
        <p:spPr>
          <a:xfrm>
            <a:off x="6096000" y="407963"/>
            <a:ext cx="5684765"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u-HU" sz="4400" b="1" i="0" u="none" strike="noStrike" kern="1200" cap="none" spc="0" normalizeH="0" baseline="0" noProof="0" dirty="0">
                <a:ln>
                  <a:noFill/>
                </a:ln>
                <a:solidFill>
                  <a:srgbClr val="002060"/>
                </a:solidFill>
                <a:effectLst/>
                <a:uLnTx/>
                <a:uFillTx/>
                <a:latin typeface="Calibri Light" panose="020F0302020204030204"/>
                <a:ea typeface="+mn-ea"/>
                <a:cs typeface="+mn-cs"/>
              </a:rPr>
              <a:t>Innovatív vállalkozás menedzsment</a:t>
            </a:r>
            <a:endParaRPr kumimoji="0" lang="hu-HU" sz="4400" b="0"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571816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piac feltérképezése - példa</a:t>
            </a:r>
            <a:endParaRPr lang="hu-HU" dirty="0"/>
          </a:p>
        </p:txBody>
      </p:sp>
      <p:sp>
        <p:nvSpPr>
          <p:cNvPr id="3" name="Tartalom helye 2"/>
          <p:cNvSpPr>
            <a:spLocks noGrp="1"/>
          </p:cNvSpPr>
          <p:nvPr>
            <p:ph idx="1"/>
          </p:nvPr>
        </p:nvSpPr>
        <p:spPr>
          <a:xfrm>
            <a:off x="97536" y="2011680"/>
            <a:ext cx="10753725" cy="4690062"/>
          </a:xfrm>
        </p:spPr>
        <p:txBody>
          <a:bodyPr>
            <a:normAutofit/>
          </a:bodyPr>
          <a:lstStyle/>
          <a:p>
            <a:r>
              <a:rPr lang="hu-HU" dirty="0" smtClean="0"/>
              <a:t>- </a:t>
            </a:r>
            <a:r>
              <a:rPr lang="hu-HU" sz="1800" dirty="0" smtClean="0"/>
              <a:t>a </a:t>
            </a:r>
            <a:r>
              <a:rPr lang="hu-HU" sz="1800" dirty="0" err="1" smtClean="0"/>
              <a:t>Speedo</a:t>
            </a:r>
            <a:r>
              <a:rPr lang="hu-HU" sz="1800" dirty="0" smtClean="0"/>
              <a:t>-t például versenyzési teljesítménnyel összefüggő termékeiről ismerik, ezért biztosítani kell, hogy a marketingkommunikáció ezt az üzenetet közvetítse: pl. divatcikként való reklámozás a fogyasztók összezavarását kockáztatná és veszélyeztetné a márkát (kiemelkedő minőségű sporttermék)</a:t>
            </a:r>
          </a:p>
          <a:p>
            <a:endParaRPr lang="hu-HU" dirty="0"/>
          </a:p>
          <a:p>
            <a:endParaRPr lang="hu-HU" dirty="0" smtClean="0"/>
          </a:p>
          <a:p>
            <a:endParaRPr lang="hu-HU" dirty="0"/>
          </a:p>
          <a:p>
            <a:endParaRPr lang="hu-HU" dirty="0" smtClean="0"/>
          </a:p>
          <a:p>
            <a:endParaRPr lang="hu-HU" dirty="0"/>
          </a:p>
          <a:p>
            <a:endParaRPr lang="hu-HU" dirty="0" smtClean="0"/>
          </a:p>
          <a:p>
            <a:r>
              <a:rPr lang="hu-HU" sz="1800" dirty="0"/>
              <a:t>Forrás: A business nagykönyve, pp.26.</a:t>
            </a:r>
          </a:p>
          <a:p>
            <a:endParaRPr lang="hu-HU" dirty="0"/>
          </a:p>
        </p:txBody>
      </p:sp>
      <p:pic>
        <p:nvPicPr>
          <p:cNvPr id="4" name="Kép 3"/>
          <p:cNvPicPr>
            <a:picLocks noChangeAspect="1"/>
          </p:cNvPicPr>
          <p:nvPr/>
        </p:nvPicPr>
        <p:blipFill rotWithShape="1">
          <a:blip r:embed="rId2" cstate="print">
            <a:extLst>
              <a:ext uri="{28A0092B-C50C-407E-A947-70E740481C1C}">
                <a14:useLocalDpi xmlns:a14="http://schemas.microsoft.com/office/drawing/2010/main" val="0"/>
              </a:ext>
            </a:extLst>
          </a:blip>
          <a:srcRect l="8666" t="24133" r="2244" b="5097"/>
          <a:stretch/>
        </p:blipFill>
        <p:spPr>
          <a:xfrm rot="16200000">
            <a:off x="5892807" y="2966719"/>
            <a:ext cx="3779520" cy="4003041"/>
          </a:xfrm>
          <a:prstGeom prst="rect">
            <a:avLst/>
          </a:prstGeom>
        </p:spPr>
      </p:pic>
    </p:spTree>
    <p:extLst>
      <p:ext uri="{BB962C8B-B14F-4D97-AF65-F5344CB8AC3E}">
        <p14:creationId xmlns:p14="http://schemas.microsoft.com/office/powerpoint/2010/main" val="259248235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b="1" dirty="0" smtClean="0"/>
              <a:t>Az üzleti modell fogalma</a:t>
            </a:r>
            <a:endParaRPr lang="hu-HU" b="1"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13891296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31824" y="118533"/>
            <a:ext cx="10772775" cy="1176867"/>
          </a:xfrm>
        </p:spPr>
        <p:txBody>
          <a:bodyPr>
            <a:normAutofit/>
          </a:bodyPr>
          <a:lstStyle/>
          <a:p>
            <a:r>
              <a:rPr lang="hu-HU" sz="4800" b="1" dirty="0"/>
              <a:t>Az üzleti modell fogalma</a:t>
            </a:r>
          </a:p>
        </p:txBody>
      </p:sp>
      <p:sp>
        <p:nvSpPr>
          <p:cNvPr id="3" name="Tartalom helye 2"/>
          <p:cNvSpPr>
            <a:spLocks noGrp="1"/>
          </p:cNvSpPr>
          <p:nvPr>
            <p:ph idx="1"/>
          </p:nvPr>
        </p:nvSpPr>
        <p:spPr>
          <a:xfrm>
            <a:off x="393700" y="1562100"/>
            <a:ext cx="11569700" cy="4953000"/>
          </a:xfrm>
        </p:spPr>
        <p:txBody>
          <a:bodyPr>
            <a:normAutofit/>
          </a:bodyPr>
          <a:lstStyle/>
          <a:p>
            <a:pPr algn="ctr">
              <a:lnSpc>
                <a:spcPct val="150000"/>
              </a:lnSpc>
            </a:pPr>
            <a:r>
              <a:rPr lang="hu-HU" sz="3200" b="1" dirty="0" smtClean="0"/>
              <a:t>„Az üzleti modell azt írja le, hogy egy vállalkozás miként teremti, nyújtja és ragadja meg az értéket.”</a:t>
            </a:r>
          </a:p>
          <a:p>
            <a:pPr algn="ctr"/>
            <a:r>
              <a:rPr lang="hu-HU" sz="3200" dirty="0" smtClean="0"/>
              <a:t>(</a:t>
            </a:r>
            <a:r>
              <a:rPr lang="hu-HU" sz="3200" dirty="0" err="1" smtClean="0"/>
              <a:t>Osterwalder-Pigneur</a:t>
            </a:r>
            <a:r>
              <a:rPr lang="hu-HU" sz="3200" dirty="0" smtClean="0"/>
              <a:t>, 2012, p.16.)</a:t>
            </a:r>
          </a:p>
          <a:p>
            <a:pPr algn="ctr"/>
            <a:endParaRPr lang="hu-HU" sz="3200" dirty="0"/>
          </a:p>
          <a:p>
            <a:pPr marL="444500" indent="-444500" algn="just">
              <a:buFont typeface="Arial" panose="020B0604020202020204" pitchFamily="34" charset="0"/>
              <a:buChar char="•"/>
            </a:pPr>
            <a:r>
              <a:rPr lang="hu-HU" sz="3200" dirty="0" smtClean="0"/>
              <a:t>Olyan, mint </a:t>
            </a:r>
            <a:r>
              <a:rPr lang="hu-HU" sz="3200" b="1" dirty="0" smtClean="0"/>
              <a:t>egy stratégia tervrajza</a:t>
            </a:r>
            <a:r>
              <a:rPr lang="hu-HU" sz="3200" dirty="0" smtClean="0"/>
              <a:t>, amelyet a szervezeti felépítésén, a folyamatokon és a rendszereken keresztül kell megvalósítani.</a:t>
            </a:r>
            <a:endParaRPr lang="hu-HU" sz="3200" dirty="0"/>
          </a:p>
        </p:txBody>
      </p:sp>
    </p:spTree>
    <p:extLst>
      <p:ext uri="{BB962C8B-B14F-4D97-AF65-F5344CB8AC3E}">
        <p14:creationId xmlns:p14="http://schemas.microsoft.com/office/powerpoint/2010/main" val="37646802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330200" y="770467"/>
            <a:ext cx="11328400" cy="3352800"/>
          </a:xfrm>
        </p:spPr>
        <p:txBody>
          <a:bodyPr/>
          <a:lstStyle/>
          <a:p>
            <a:r>
              <a:rPr lang="hu-HU" sz="7200" b="1" dirty="0" smtClean="0"/>
              <a:t>Az üzleti modell vászon fogalma</a:t>
            </a:r>
            <a:endParaRPr lang="hu-HU" sz="7200" b="1"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34976086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92124" y="156633"/>
            <a:ext cx="10772775" cy="1062567"/>
          </a:xfrm>
        </p:spPr>
        <p:txBody>
          <a:bodyPr/>
          <a:lstStyle/>
          <a:p>
            <a:r>
              <a:rPr lang="hu-HU" b="1" dirty="0" smtClean="0"/>
              <a:t>Az üzleti modell vászon</a:t>
            </a:r>
            <a:endParaRPr lang="hu-HU" b="1" dirty="0"/>
          </a:p>
        </p:txBody>
      </p:sp>
      <p:sp>
        <p:nvSpPr>
          <p:cNvPr id="3" name="Tartalom helye 2"/>
          <p:cNvSpPr>
            <a:spLocks noGrp="1"/>
          </p:cNvSpPr>
          <p:nvPr>
            <p:ph idx="1"/>
          </p:nvPr>
        </p:nvSpPr>
        <p:spPr>
          <a:xfrm>
            <a:off x="368300" y="1320800"/>
            <a:ext cx="11345479" cy="5283200"/>
          </a:xfrm>
        </p:spPr>
        <p:txBody>
          <a:bodyPr>
            <a:normAutofit/>
          </a:bodyPr>
          <a:lstStyle/>
          <a:p>
            <a:pPr marL="533400" indent="-355600" algn="just">
              <a:lnSpc>
                <a:spcPct val="100000"/>
              </a:lnSpc>
              <a:buFont typeface="Arial" panose="020B0604020202020204" pitchFamily="34" charset="0"/>
              <a:buChar char="•"/>
            </a:pPr>
            <a:r>
              <a:rPr lang="hu-HU" sz="2800" dirty="0" smtClean="0"/>
              <a:t>Olyan </a:t>
            </a:r>
            <a:r>
              <a:rPr lang="hu-HU" sz="2800" dirty="0"/>
              <a:t>eszköz, amely összekapcsolja a stratégiát az üzleti folyamatokkal. </a:t>
            </a:r>
            <a:endParaRPr lang="hu-HU" sz="2800" dirty="0" smtClean="0"/>
          </a:p>
          <a:p>
            <a:pPr marL="533400" indent="-355600" algn="just">
              <a:lnSpc>
                <a:spcPct val="100000"/>
              </a:lnSpc>
              <a:buFont typeface="Arial" panose="020B0604020202020204" pitchFamily="34" charset="0"/>
              <a:buChar char="•"/>
            </a:pPr>
            <a:r>
              <a:rPr lang="hu-HU" sz="2800" dirty="0"/>
              <a:t>A</a:t>
            </a:r>
            <a:r>
              <a:rPr lang="hu-HU" sz="2800" dirty="0" smtClean="0"/>
              <a:t>z </a:t>
            </a:r>
            <a:r>
              <a:rPr lang="hu-HU" sz="2800" b="1" dirty="0"/>
              <a:t>üzleti modellek leírására, vizualizációjára, </a:t>
            </a:r>
            <a:r>
              <a:rPr lang="hu-HU" sz="2800" b="1" dirty="0" smtClean="0"/>
              <a:t>értékelésére és </a:t>
            </a:r>
            <a:r>
              <a:rPr lang="hu-HU" sz="2800" b="1" dirty="0"/>
              <a:t>megváltoztatására szolgáló közös nyelv</a:t>
            </a:r>
            <a:r>
              <a:rPr lang="hu-HU" sz="2800" b="1" dirty="0" smtClean="0"/>
              <a:t>.</a:t>
            </a:r>
          </a:p>
          <a:p>
            <a:pPr marL="533400" indent="-355600" algn="just">
              <a:lnSpc>
                <a:spcPct val="100000"/>
              </a:lnSpc>
              <a:buFont typeface="Arial" panose="020B0604020202020204" pitchFamily="34" charset="0"/>
              <a:buChar char="•"/>
            </a:pPr>
            <a:r>
              <a:rPr lang="hu-HU" sz="2800" dirty="0"/>
              <a:t>Az Üzleti Modell Vászon mögött álló tervezési folyamat napjaink talán legnépszerűbb </a:t>
            </a:r>
            <a:r>
              <a:rPr lang="hu-HU" sz="2800" b="1" dirty="0"/>
              <a:t>stratégiai tervezésre használható </a:t>
            </a:r>
            <a:r>
              <a:rPr lang="hu-HU" sz="2800" b="1" dirty="0" smtClean="0"/>
              <a:t>eszköze</a:t>
            </a:r>
            <a:r>
              <a:rPr lang="hu-HU" sz="2800" dirty="0" smtClean="0"/>
              <a:t>.</a:t>
            </a:r>
          </a:p>
          <a:p>
            <a:pPr marL="533400" indent="-355600" algn="just">
              <a:lnSpc>
                <a:spcPct val="100000"/>
              </a:lnSpc>
              <a:buFont typeface="Arial" panose="020B0604020202020204" pitchFamily="34" charset="0"/>
              <a:buChar char="•"/>
            </a:pPr>
            <a:r>
              <a:rPr lang="hu-HU" sz="2800" dirty="0" smtClean="0"/>
              <a:t>Az üzleti modell </a:t>
            </a:r>
            <a:r>
              <a:rPr lang="hu-HU" sz="2800" b="1" dirty="0" smtClean="0"/>
              <a:t>kilenc építőelem</a:t>
            </a:r>
            <a:r>
              <a:rPr lang="hu-HU" sz="2800" dirty="0" smtClean="0"/>
              <a:t>e együtt képezi az üzleti modell vászon nevű eszközt, amely elősegíti az üzleti modell megértését, a párbeszédet és a kreativitást.</a:t>
            </a:r>
          </a:p>
          <a:p>
            <a:pPr marL="533400" indent="-355600" algn="just">
              <a:lnSpc>
                <a:spcPct val="100000"/>
              </a:lnSpc>
              <a:buFont typeface="Arial" panose="020B0604020202020204" pitchFamily="34" charset="0"/>
              <a:buChar char="•"/>
            </a:pPr>
            <a:endParaRPr lang="hu-HU" sz="2800" dirty="0"/>
          </a:p>
        </p:txBody>
      </p:sp>
    </p:spTree>
    <p:extLst>
      <p:ext uri="{BB962C8B-B14F-4D97-AF65-F5344CB8AC3E}">
        <p14:creationId xmlns:p14="http://schemas.microsoft.com/office/powerpoint/2010/main" val="4138117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46866" y="231519"/>
            <a:ext cx="10772775" cy="1077019"/>
          </a:xfrm>
        </p:spPr>
        <p:txBody>
          <a:bodyPr/>
          <a:lstStyle/>
          <a:p>
            <a:r>
              <a:rPr lang="hu-HU" b="1" dirty="0"/>
              <a:t>Az üzleti modell vászon</a:t>
            </a:r>
            <a:endParaRPr lang="hu-HU" dirty="0"/>
          </a:p>
        </p:txBody>
      </p:sp>
      <p:sp>
        <p:nvSpPr>
          <p:cNvPr id="3" name="Tartalom helye 2"/>
          <p:cNvSpPr>
            <a:spLocks noGrp="1"/>
          </p:cNvSpPr>
          <p:nvPr>
            <p:ph idx="1"/>
          </p:nvPr>
        </p:nvSpPr>
        <p:spPr>
          <a:xfrm>
            <a:off x="299546" y="1198180"/>
            <a:ext cx="11650716" cy="5344511"/>
          </a:xfrm>
        </p:spPr>
        <p:txBody>
          <a:bodyPr/>
          <a:lstStyle/>
          <a:p>
            <a:pPr marL="361950" indent="-361950" algn="just">
              <a:buFont typeface="Arial" panose="020B0604020202020204" pitchFamily="34" charset="0"/>
              <a:buChar char="•"/>
            </a:pPr>
            <a:r>
              <a:rPr lang="hu-HU" dirty="0" smtClean="0"/>
              <a:t>A vászon új utakat nyitott meg az üzlet leírásához és megújításához.</a:t>
            </a:r>
          </a:p>
          <a:p>
            <a:pPr marL="361950" indent="-361950" algn="just">
              <a:buFont typeface="Arial" panose="020B0604020202020204" pitchFamily="34" charset="0"/>
              <a:buChar char="•"/>
            </a:pPr>
            <a:r>
              <a:rPr lang="hu-HU" dirty="0" smtClean="0"/>
              <a:t>Segít abban, hogy érthetően és meggyőzően </a:t>
            </a:r>
            <a:r>
              <a:rPr lang="hu-HU" b="1" dirty="0" smtClean="0"/>
              <a:t>meg tudjuk fogalmazni életképes üzleti ötleteinket.</a:t>
            </a:r>
            <a:endParaRPr lang="hu-HU" b="1" dirty="0"/>
          </a:p>
          <a:p>
            <a:pPr marL="361950" indent="-361950" algn="just">
              <a:buFont typeface="Arial" panose="020B0604020202020204" pitchFamily="34" charset="0"/>
              <a:buChar char="•"/>
            </a:pPr>
            <a:r>
              <a:rPr lang="hu-HU" dirty="0" smtClean="0"/>
              <a:t>A vászon segít </a:t>
            </a:r>
            <a:r>
              <a:rPr lang="hu-HU" b="1" dirty="0" smtClean="0"/>
              <a:t>megalkotni vagy megújítani az üzleti modellt.</a:t>
            </a:r>
          </a:p>
          <a:p>
            <a:pPr marL="361950" indent="-361950" algn="just">
              <a:buFont typeface="Arial" panose="020B0604020202020204" pitchFamily="34" charset="0"/>
              <a:buChar char="•"/>
            </a:pPr>
            <a:r>
              <a:rPr lang="hu-HU" dirty="0" smtClean="0"/>
              <a:t>A vászon segít </a:t>
            </a:r>
            <a:r>
              <a:rPr lang="hu-HU" b="1" dirty="0" smtClean="0"/>
              <a:t>az új termékek létrehozásában</a:t>
            </a:r>
            <a:r>
              <a:rPr lang="hu-HU" dirty="0" smtClean="0"/>
              <a:t>.</a:t>
            </a:r>
          </a:p>
          <a:p>
            <a:pPr marL="361950" indent="-361950" algn="just">
              <a:buFont typeface="Arial" panose="020B0604020202020204" pitchFamily="34" charset="0"/>
              <a:buChar char="•"/>
            </a:pPr>
            <a:r>
              <a:rPr lang="hu-HU" dirty="0" smtClean="0"/>
              <a:t>Segít abban, hogy </a:t>
            </a:r>
            <a:r>
              <a:rPr lang="hu-HU" b="1" dirty="0" smtClean="0"/>
              <a:t>közös nyelve</a:t>
            </a:r>
            <a:r>
              <a:rPr lang="hu-HU" dirty="0" smtClean="0"/>
              <a:t>t és kereteket alakítsunk ki </a:t>
            </a:r>
            <a:r>
              <a:rPr lang="hu-HU" b="1" dirty="0" smtClean="0"/>
              <a:t>a kollégákkal</a:t>
            </a:r>
            <a:r>
              <a:rPr lang="hu-HU" dirty="0" smtClean="0"/>
              <a:t>.</a:t>
            </a:r>
            <a:endParaRPr lang="hu-HU" dirty="0"/>
          </a:p>
          <a:p>
            <a:pPr marL="361950" indent="-361950" algn="just">
              <a:buFont typeface="Arial" panose="020B0604020202020204" pitchFamily="34" charset="0"/>
              <a:buChar char="•"/>
            </a:pPr>
            <a:r>
              <a:rPr lang="hu-HU" dirty="0" smtClean="0"/>
              <a:t>Segít </a:t>
            </a:r>
            <a:r>
              <a:rPr lang="hu-HU" b="1" dirty="0" smtClean="0"/>
              <a:t>bemutatni </a:t>
            </a:r>
            <a:r>
              <a:rPr lang="hu-HU" dirty="0" smtClean="0"/>
              <a:t>az </a:t>
            </a:r>
            <a:r>
              <a:rPr lang="hu-HU" b="1" dirty="0" smtClean="0"/>
              <a:t>ok-okozati összefüggéseket</a:t>
            </a:r>
            <a:r>
              <a:rPr lang="hu-HU" dirty="0" smtClean="0"/>
              <a:t>. Sok magyarázkodást és félreértést lehet vele elkerülni.</a:t>
            </a:r>
          </a:p>
          <a:p>
            <a:pPr marL="361950" indent="-361950" algn="just">
              <a:buFont typeface="Arial" panose="020B0604020202020204" pitchFamily="34" charset="0"/>
              <a:buChar char="•"/>
            </a:pPr>
            <a:r>
              <a:rPr lang="hu-HU" dirty="0" smtClean="0"/>
              <a:t>Ellenőrizhető vele, hogy </a:t>
            </a:r>
            <a:r>
              <a:rPr lang="hu-HU" b="1" dirty="0" smtClean="0"/>
              <a:t>mennyire életképes az új </a:t>
            </a:r>
            <a:r>
              <a:rPr lang="hu-HU" b="1" dirty="0" err="1" smtClean="0"/>
              <a:t>startup</a:t>
            </a:r>
            <a:r>
              <a:rPr lang="hu-HU" dirty="0" smtClean="0"/>
              <a:t>.</a:t>
            </a:r>
          </a:p>
          <a:p>
            <a:pPr marL="361950" indent="-361950" algn="just">
              <a:buFont typeface="Arial" panose="020B0604020202020204" pitchFamily="34" charset="0"/>
              <a:buChar char="•"/>
            </a:pPr>
            <a:r>
              <a:rPr lang="hu-HU" dirty="0" smtClean="0"/>
              <a:t>Akár új álláskereséséhez is használható a vászon, ha egy személyes üzleti modellt dolgozunk ki. Új nézőponttal új lehetőségek nyílhatnak meg.</a:t>
            </a:r>
          </a:p>
          <a:p>
            <a:pPr marL="0" indent="0" algn="just">
              <a:buNone/>
            </a:pPr>
            <a:endParaRPr lang="hu-HU" dirty="0"/>
          </a:p>
        </p:txBody>
      </p:sp>
    </p:spTree>
    <p:extLst>
      <p:ext uri="{BB962C8B-B14F-4D97-AF65-F5344CB8AC3E}">
        <p14:creationId xmlns:p14="http://schemas.microsoft.com/office/powerpoint/2010/main" val="366136335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330200" y="770467"/>
            <a:ext cx="11328400" cy="3352800"/>
          </a:xfrm>
        </p:spPr>
        <p:txBody>
          <a:bodyPr/>
          <a:lstStyle/>
          <a:p>
            <a:r>
              <a:rPr lang="hu-HU" sz="7200" b="1" dirty="0" smtClean="0"/>
              <a:t>Az üzleti modell vászon kilenc építőeleme</a:t>
            </a:r>
            <a:endParaRPr lang="hu-HU" sz="7200" b="1"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8762626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商业模式画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497" y="46223"/>
            <a:ext cx="11225048" cy="6729009"/>
          </a:xfrm>
          <a:prstGeom prst="rect">
            <a:avLst/>
          </a:prstGeom>
          <a:noFill/>
          <a:extLst>
            <a:ext uri="{909E8E84-426E-40DD-AFC4-6F175D3DCCD1}">
              <a14:hiddenFill xmlns:a14="http://schemas.microsoft.com/office/drawing/2010/main">
                <a:solidFill>
                  <a:srgbClr val="FFFFFF"/>
                </a:solidFill>
              </a14:hiddenFill>
            </a:ext>
          </a:extLst>
        </p:spPr>
      </p:pic>
      <p:sp>
        <p:nvSpPr>
          <p:cNvPr id="5" name="Téglalap 4"/>
          <p:cNvSpPr/>
          <p:nvPr/>
        </p:nvSpPr>
        <p:spPr>
          <a:xfrm>
            <a:off x="54090" y="6509533"/>
            <a:ext cx="5016500" cy="369332"/>
          </a:xfrm>
          <a:prstGeom prst="rect">
            <a:avLst/>
          </a:prstGeom>
        </p:spPr>
        <p:txBody>
          <a:bodyPr wrap="square">
            <a:spAutoFit/>
          </a:bodyPr>
          <a:lstStyle/>
          <a:p>
            <a:r>
              <a:rPr lang="hu-HU" dirty="0" smtClean="0"/>
              <a:t>Forrás: </a:t>
            </a:r>
            <a:r>
              <a:rPr lang="hu-HU" dirty="0" err="1" smtClean="0"/>
              <a:t>Osterwalder-Pigneur</a:t>
            </a:r>
            <a:r>
              <a:rPr lang="hu-HU" dirty="0"/>
              <a:t>, 2012, </a:t>
            </a:r>
            <a:r>
              <a:rPr lang="hu-HU" dirty="0" smtClean="0"/>
              <a:t>p.21-22.</a:t>
            </a:r>
            <a:endParaRPr lang="hu-HU" dirty="0"/>
          </a:p>
        </p:txBody>
      </p:sp>
      <p:sp>
        <p:nvSpPr>
          <p:cNvPr id="6" name="Szövegdoboz 5"/>
          <p:cNvSpPr txBox="1"/>
          <p:nvPr/>
        </p:nvSpPr>
        <p:spPr>
          <a:xfrm>
            <a:off x="9585432" y="2207173"/>
            <a:ext cx="2301767" cy="461665"/>
          </a:xfrm>
          <a:prstGeom prst="rect">
            <a:avLst/>
          </a:prstGeom>
          <a:solidFill>
            <a:schemeClr val="bg1"/>
          </a:solidFill>
        </p:spPr>
        <p:txBody>
          <a:bodyPr wrap="square" rtlCol="0">
            <a:spAutoFit/>
          </a:bodyPr>
          <a:lstStyle/>
          <a:p>
            <a:r>
              <a:rPr lang="hu-HU" sz="2400" b="1" dirty="0" smtClean="0">
                <a:solidFill>
                  <a:schemeClr val="accent1"/>
                </a:solidFill>
              </a:rPr>
              <a:t>Ügyfélcsoportok</a:t>
            </a:r>
            <a:endParaRPr lang="hu-HU" sz="2400" b="1" dirty="0">
              <a:solidFill>
                <a:schemeClr val="accent1"/>
              </a:solidFill>
            </a:endParaRPr>
          </a:p>
        </p:txBody>
      </p:sp>
      <p:sp>
        <p:nvSpPr>
          <p:cNvPr id="8" name="Szövegdoboz 7"/>
          <p:cNvSpPr txBox="1"/>
          <p:nvPr/>
        </p:nvSpPr>
        <p:spPr>
          <a:xfrm>
            <a:off x="8513380" y="325821"/>
            <a:ext cx="2222936" cy="830997"/>
          </a:xfrm>
          <a:prstGeom prst="rect">
            <a:avLst/>
          </a:prstGeom>
          <a:solidFill>
            <a:schemeClr val="bg1"/>
          </a:solidFill>
        </p:spPr>
        <p:txBody>
          <a:bodyPr wrap="square" rtlCol="0">
            <a:spAutoFit/>
          </a:bodyPr>
          <a:lstStyle/>
          <a:p>
            <a:r>
              <a:rPr lang="hu-HU" sz="2400" b="1" dirty="0" err="1" smtClean="0">
                <a:solidFill>
                  <a:schemeClr val="accent1"/>
                </a:solidFill>
              </a:rPr>
              <a:t>Ügyfélkapcso-latok</a:t>
            </a:r>
            <a:endParaRPr lang="hu-HU" sz="2400" b="1" dirty="0">
              <a:solidFill>
                <a:schemeClr val="accent1"/>
              </a:solidFill>
            </a:endParaRPr>
          </a:p>
        </p:txBody>
      </p:sp>
      <p:sp>
        <p:nvSpPr>
          <p:cNvPr id="9" name="Szövegdoboz 8"/>
          <p:cNvSpPr txBox="1"/>
          <p:nvPr/>
        </p:nvSpPr>
        <p:spPr>
          <a:xfrm>
            <a:off x="9890234" y="5749158"/>
            <a:ext cx="1429408" cy="461665"/>
          </a:xfrm>
          <a:prstGeom prst="rect">
            <a:avLst/>
          </a:prstGeom>
          <a:solidFill>
            <a:schemeClr val="bg1"/>
          </a:solidFill>
        </p:spPr>
        <p:txBody>
          <a:bodyPr wrap="square" rtlCol="0">
            <a:spAutoFit/>
          </a:bodyPr>
          <a:lstStyle/>
          <a:p>
            <a:r>
              <a:rPr lang="hu-HU" sz="2400" b="1" dirty="0" smtClean="0">
                <a:solidFill>
                  <a:schemeClr val="accent1"/>
                </a:solidFill>
              </a:rPr>
              <a:t>Bevételek</a:t>
            </a:r>
            <a:endParaRPr lang="hu-HU" sz="2400" b="1" dirty="0">
              <a:solidFill>
                <a:schemeClr val="accent1"/>
              </a:solidFill>
            </a:endParaRPr>
          </a:p>
        </p:txBody>
      </p:sp>
      <p:sp>
        <p:nvSpPr>
          <p:cNvPr id="10" name="Szövegdoboz 9"/>
          <p:cNvSpPr txBox="1"/>
          <p:nvPr/>
        </p:nvSpPr>
        <p:spPr>
          <a:xfrm>
            <a:off x="7993116" y="6011523"/>
            <a:ext cx="1631731" cy="461665"/>
          </a:xfrm>
          <a:prstGeom prst="rect">
            <a:avLst/>
          </a:prstGeom>
          <a:solidFill>
            <a:schemeClr val="bg1"/>
          </a:solidFill>
        </p:spPr>
        <p:txBody>
          <a:bodyPr wrap="square" rtlCol="0">
            <a:spAutoFit/>
          </a:bodyPr>
          <a:lstStyle/>
          <a:p>
            <a:r>
              <a:rPr lang="hu-HU" sz="2400" b="1" dirty="0" smtClean="0">
                <a:solidFill>
                  <a:schemeClr val="accent1"/>
                </a:solidFill>
              </a:rPr>
              <a:t>Csatornák</a:t>
            </a:r>
            <a:endParaRPr lang="hu-HU" sz="2400" b="1" dirty="0">
              <a:solidFill>
                <a:schemeClr val="accent1"/>
              </a:solidFill>
            </a:endParaRPr>
          </a:p>
        </p:txBody>
      </p:sp>
      <p:sp>
        <p:nvSpPr>
          <p:cNvPr id="11" name="Szövegdoboz 10"/>
          <p:cNvSpPr txBox="1"/>
          <p:nvPr/>
        </p:nvSpPr>
        <p:spPr>
          <a:xfrm>
            <a:off x="5165398" y="163634"/>
            <a:ext cx="1631731" cy="830997"/>
          </a:xfrm>
          <a:prstGeom prst="rect">
            <a:avLst/>
          </a:prstGeom>
          <a:solidFill>
            <a:schemeClr val="bg1"/>
          </a:solidFill>
        </p:spPr>
        <p:txBody>
          <a:bodyPr wrap="square" rtlCol="0">
            <a:spAutoFit/>
          </a:bodyPr>
          <a:lstStyle/>
          <a:p>
            <a:r>
              <a:rPr lang="hu-HU" sz="2400" b="1" dirty="0" err="1" smtClean="0">
                <a:solidFill>
                  <a:schemeClr val="accent1"/>
                </a:solidFill>
              </a:rPr>
              <a:t>Értékaján-latok</a:t>
            </a:r>
            <a:endParaRPr lang="hu-HU" sz="2400" b="1" dirty="0">
              <a:solidFill>
                <a:schemeClr val="accent1"/>
              </a:solidFill>
            </a:endParaRPr>
          </a:p>
        </p:txBody>
      </p:sp>
      <p:sp>
        <p:nvSpPr>
          <p:cNvPr id="12" name="Szövegdoboz 11"/>
          <p:cNvSpPr txBox="1"/>
          <p:nvPr/>
        </p:nvSpPr>
        <p:spPr>
          <a:xfrm>
            <a:off x="1655379" y="84803"/>
            <a:ext cx="2112579" cy="830997"/>
          </a:xfrm>
          <a:prstGeom prst="rect">
            <a:avLst/>
          </a:prstGeom>
          <a:solidFill>
            <a:schemeClr val="bg1"/>
          </a:solidFill>
        </p:spPr>
        <p:txBody>
          <a:bodyPr wrap="square" rtlCol="0">
            <a:spAutoFit/>
          </a:bodyPr>
          <a:lstStyle/>
          <a:p>
            <a:r>
              <a:rPr lang="hu-HU" sz="2400" b="1" dirty="0" smtClean="0">
                <a:solidFill>
                  <a:schemeClr val="accent1"/>
                </a:solidFill>
              </a:rPr>
              <a:t>Kiemelt tevékenységek</a:t>
            </a:r>
            <a:endParaRPr lang="hu-HU" sz="2400" b="1" dirty="0">
              <a:solidFill>
                <a:schemeClr val="accent1"/>
              </a:solidFill>
            </a:endParaRPr>
          </a:p>
        </p:txBody>
      </p:sp>
      <p:sp>
        <p:nvSpPr>
          <p:cNvPr id="13" name="Szövegdoboz 12"/>
          <p:cNvSpPr txBox="1"/>
          <p:nvPr/>
        </p:nvSpPr>
        <p:spPr>
          <a:xfrm>
            <a:off x="204734" y="1837841"/>
            <a:ext cx="1671363" cy="830997"/>
          </a:xfrm>
          <a:prstGeom prst="rect">
            <a:avLst/>
          </a:prstGeom>
          <a:solidFill>
            <a:schemeClr val="bg1"/>
          </a:solidFill>
        </p:spPr>
        <p:txBody>
          <a:bodyPr wrap="square" rtlCol="0">
            <a:spAutoFit/>
          </a:bodyPr>
          <a:lstStyle/>
          <a:p>
            <a:r>
              <a:rPr lang="hu-HU" sz="2400" b="1" dirty="0" smtClean="0">
                <a:solidFill>
                  <a:schemeClr val="accent1"/>
                </a:solidFill>
              </a:rPr>
              <a:t>Kiemelt partnerek</a:t>
            </a:r>
            <a:endParaRPr lang="hu-HU" sz="2400" b="1" dirty="0">
              <a:solidFill>
                <a:schemeClr val="accent1"/>
              </a:solidFill>
            </a:endParaRPr>
          </a:p>
        </p:txBody>
      </p:sp>
      <p:sp>
        <p:nvSpPr>
          <p:cNvPr id="14" name="Szövegdoboz 13"/>
          <p:cNvSpPr txBox="1"/>
          <p:nvPr/>
        </p:nvSpPr>
        <p:spPr>
          <a:xfrm>
            <a:off x="2033753" y="5752553"/>
            <a:ext cx="1666108" cy="622414"/>
          </a:xfrm>
          <a:prstGeom prst="rect">
            <a:avLst/>
          </a:prstGeom>
          <a:solidFill>
            <a:schemeClr val="bg1"/>
          </a:solidFill>
        </p:spPr>
        <p:txBody>
          <a:bodyPr wrap="square" rtlCol="0">
            <a:spAutoFit/>
          </a:bodyPr>
          <a:lstStyle/>
          <a:p>
            <a:pPr>
              <a:lnSpc>
                <a:spcPts val="2000"/>
              </a:lnSpc>
            </a:pPr>
            <a:r>
              <a:rPr lang="hu-HU" sz="2400" b="1" dirty="0" smtClean="0">
                <a:solidFill>
                  <a:schemeClr val="accent1"/>
                </a:solidFill>
              </a:rPr>
              <a:t>Kiemelt erőforrások</a:t>
            </a:r>
            <a:endParaRPr lang="hu-HU" sz="2400" b="1" dirty="0">
              <a:solidFill>
                <a:schemeClr val="accent1"/>
              </a:solidFill>
            </a:endParaRPr>
          </a:p>
        </p:txBody>
      </p:sp>
      <p:sp>
        <p:nvSpPr>
          <p:cNvPr id="15" name="Szövegdoboz 14"/>
          <p:cNvSpPr txBox="1"/>
          <p:nvPr/>
        </p:nvSpPr>
        <p:spPr>
          <a:xfrm>
            <a:off x="299330" y="5490188"/>
            <a:ext cx="1450645" cy="461665"/>
          </a:xfrm>
          <a:prstGeom prst="rect">
            <a:avLst/>
          </a:prstGeom>
          <a:solidFill>
            <a:schemeClr val="bg1"/>
          </a:solidFill>
        </p:spPr>
        <p:txBody>
          <a:bodyPr wrap="square" rtlCol="0">
            <a:spAutoFit/>
          </a:bodyPr>
          <a:lstStyle/>
          <a:p>
            <a:r>
              <a:rPr lang="hu-HU" sz="2400" b="1" dirty="0" smtClean="0">
                <a:solidFill>
                  <a:schemeClr val="accent1"/>
                </a:solidFill>
              </a:rPr>
              <a:t>Költségek</a:t>
            </a:r>
            <a:endParaRPr lang="hu-HU" sz="2400" b="1" dirty="0">
              <a:solidFill>
                <a:schemeClr val="accent1"/>
              </a:solidFill>
            </a:endParaRPr>
          </a:p>
        </p:txBody>
      </p:sp>
    </p:spTree>
    <p:extLst>
      <p:ext uri="{BB962C8B-B14F-4D97-AF65-F5344CB8AC3E}">
        <p14:creationId xmlns:p14="http://schemas.microsoft.com/office/powerpoint/2010/main" val="104131760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6227" y="1"/>
            <a:ext cx="11418616" cy="6800468"/>
          </a:xfrm>
        </p:spPr>
      </p:pic>
      <p:sp>
        <p:nvSpPr>
          <p:cNvPr id="2" name="Cím 1"/>
          <p:cNvSpPr>
            <a:spLocks noGrp="1"/>
          </p:cNvSpPr>
          <p:nvPr>
            <p:ph type="title"/>
          </p:nvPr>
        </p:nvSpPr>
        <p:spPr>
          <a:xfrm>
            <a:off x="466724" y="0"/>
            <a:ext cx="10772775" cy="1075267"/>
          </a:xfrm>
        </p:spPr>
        <p:txBody>
          <a:bodyPr/>
          <a:lstStyle/>
          <a:p>
            <a:r>
              <a:rPr lang="hu-HU" b="1" dirty="0" smtClean="0"/>
              <a:t>Üzleti modell vászon építőelemei I.</a:t>
            </a:r>
            <a:endParaRPr lang="hu-HU" b="1" dirty="0"/>
          </a:p>
        </p:txBody>
      </p:sp>
      <p:sp>
        <p:nvSpPr>
          <p:cNvPr id="5" name="Téglalap 4"/>
          <p:cNvSpPr/>
          <p:nvPr/>
        </p:nvSpPr>
        <p:spPr>
          <a:xfrm>
            <a:off x="0" y="6488668"/>
            <a:ext cx="3997441" cy="369332"/>
          </a:xfrm>
          <a:prstGeom prst="rect">
            <a:avLst/>
          </a:prstGeom>
        </p:spPr>
        <p:txBody>
          <a:bodyPr wrap="none">
            <a:spAutoFit/>
          </a:bodyPr>
          <a:lstStyle/>
          <a:p>
            <a:r>
              <a:rPr lang="hu-HU" dirty="0" smtClean="0"/>
              <a:t>Forrás: </a:t>
            </a:r>
            <a:r>
              <a:rPr lang="hu-HU" dirty="0" err="1" smtClean="0"/>
              <a:t>Osterwalder-Pigneur</a:t>
            </a:r>
            <a:r>
              <a:rPr lang="hu-HU" dirty="0"/>
              <a:t>, 2012, </a:t>
            </a:r>
            <a:r>
              <a:rPr lang="hu-HU" dirty="0" smtClean="0"/>
              <a:t>p.18.</a:t>
            </a:r>
            <a:endParaRPr lang="hu-HU" dirty="0"/>
          </a:p>
        </p:txBody>
      </p:sp>
    </p:spTree>
    <p:extLst>
      <p:ext uri="{BB962C8B-B14F-4D97-AF65-F5344CB8AC3E}">
        <p14:creationId xmlns:p14="http://schemas.microsoft.com/office/powerpoint/2010/main" val="40200386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rtalom hely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52400"/>
            <a:ext cx="12192000" cy="6234668"/>
          </a:xfrm>
        </p:spPr>
      </p:pic>
      <p:sp>
        <p:nvSpPr>
          <p:cNvPr id="2" name="Cím 1"/>
          <p:cNvSpPr>
            <a:spLocks noGrp="1"/>
          </p:cNvSpPr>
          <p:nvPr>
            <p:ph type="title"/>
          </p:nvPr>
        </p:nvSpPr>
        <p:spPr>
          <a:xfrm>
            <a:off x="466724" y="0"/>
            <a:ext cx="10772775" cy="1075267"/>
          </a:xfrm>
        </p:spPr>
        <p:txBody>
          <a:bodyPr/>
          <a:lstStyle/>
          <a:p>
            <a:r>
              <a:rPr lang="hu-HU" b="1" dirty="0" smtClean="0"/>
              <a:t>Üzleti modell vászon építőelemei II.</a:t>
            </a:r>
            <a:endParaRPr lang="hu-HU" b="1" dirty="0"/>
          </a:p>
        </p:txBody>
      </p:sp>
      <p:sp>
        <p:nvSpPr>
          <p:cNvPr id="5" name="Téglalap 4"/>
          <p:cNvSpPr/>
          <p:nvPr/>
        </p:nvSpPr>
        <p:spPr>
          <a:xfrm>
            <a:off x="101600" y="6374368"/>
            <a:ext cx="5016500" cy="369332"/>
          </a:xfrm>
          <a:prstGeom prst="rect">
            <a:avLst/>
          </a:prstGeom>
        </p:spPr>
        <p:txBody>
          <a:bodyPr wrap="square">
            <a:spAutoFit/>
          </a:bodyPr>
          <a:lstStyle/>
          <a:p>
            <a:r>
              <a:rPr lang="hu-HU" dirty="0" smtClean="0"/>
              <a:t>Forrás: </a:t>
            </a:r>
            <a:r>
              <a:rPr lang="hu-HU" dirty="0" err="1" smtClean="0"/>
              <a:t>Osterwalder-Pigneur</a:t>
            </a:r>
            <a:r>
              <a:rPr lang="hu-HU" dirty="0"/>
              <a:t>, 2012, </a:t>
            </a:r>
            <a:r>
              <a:rPr lang="hu-HU" dirty="0" smtClean="0"/>
              <a:t>p.19.</a:t>
            </a:r>
            <a:endParaRPr lang="hu-HU" dirty="0"/>
          </a:p>
        </p:txBody>
      </p:sp>
    </p:spTree>
    <p:extLst>
      <p:ext uri="{BB962C8B-B14F-4D97-AF65-F5344CB8AC3E}">
        <p14:creationId xmlns:p14="http://schemas.microsoft.com/office/powerpoint/2010/main" val="287135856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41762" y="203200"/>
            <a:ext cx="10772775" cy="919364"/>
          </a:xfrm>
        </p:spPr>
        <p:txBody>
          <a:bodyPr>
            <a:normAutofit/>
          </a:bodyPr>
          <a:lstStyle/>
          <a:p>
            <a:r>
              <a:rPr lang="hu-HU" sz="4400" b="1" dirty="0" smtClean="0"/>
              <a:t>1. Ügyfélcsoportok (ÜCS)</a:t>
            </a:r>
            <a:endParaRPr lang="hu-HU" sz="4400" b="1" dirty="0"/>
          </a:p>
        </p:txBody>
      </p:sp>
      <p:sp>
        <p:nvSpPr>
          <p:cNvPr id="3" name="Tartalom helye 2"/>
          <p:cNvSpPr>
            <a:spLocks noGrp="1"/>
          </p:cNvSpPr>
          <p:nvPr>
            <p:ph idx="1"/>
          </p:nvPr>
        </p:nvSpPr>
        <p:spPr>
          <a:xfrm>
            <a:off x="236484" y="1166648"/>
            <a:ext cx="11729544" cy="5439104"/>
          </a:xfrm>
        </p:spPr>
        <p:txBody>
          <a:bodyPr>
            <a:normAutofit lnSpcReduction="10000"/>
          </a:bodyPr>
          <a:lstStyle/>
          <a:p>
            <a:pPr marL="361950" indent="-361950" algn="just">
              <a:lnSpc>
                <a:spcPct val="100000"/>
              </a:lnSpc>
              <a:buFont typeface="Arial" panose="020B0604020202020204" pitchFamily="34" charset="0"/>
              <a:buChar char="•"/>
            </a:pPr>
            <a:r>
              <a:rPr lang="hu-HU" b="1" dirty="0" smtClean="0"/>
              <a:t>Különböző embereket vagy szervezeteket takar, amelyeket a vállalkozás szeretne elérni a termékével vagy szolgáltatásával.</a:t>
            </a:r>
          </a:p>
          <a:p>
            <a:pPr marL="361950" indent="-361950" algn="just">
              <a:lnSpc>
                <a:spcPct val="100000"/>
              </a:lnSpc>
              <a:buFont typeface="Arial" panose="020B0604020202020204" pitchFamily="34" charset="0"/>
              <a:buChar char="•"/>
            </a:pPr>
            <a:r>
              <a:rPr lang="hu-HU" dirty="0" smtClean="0"/>
              <a:t>Az üzleti modell szívét a </a:t>
            </a:r>
            <a:r>
              <a:rPr lang="hu-HU" b="1" dirty="0" smtClean="0"/>
              <a:t>fizetőképes ügyfelek </a:t>
            </a:r>
            <a:r>
              <a:rPr lang="hu-HU" dirty="0" smtClean="0"/>
              <a:t>alkotják, mivel nélkülük egyetlen vállalkozás sem lenne hosszú életű.</a:t>
            </a:r>
          </a:p>
          <a:p>
            <a:pPr marL="361950" indent="-361950" algn="just">
              <a:lnSpc>
                <a:spcPct val="100000"/>
              </a:lnSpc>
              <a:buFont typeface="Arial" panose="020B0604020202020204" pitchFamily="34" charset="0"/>
              <a:buChar char="•"/>
            </a:pPr>
            <a:r>
              <a:rPr lang="hu-HU" dirty="0" smtClean="0"/>
              <a:t>Az igények hatékonyabb kiszolgálása érdekében az </a:t>
            </a:r>
            <a:r>
              <a:rPr lang="hu-HU" b="1" dirty="0" smtClean="0"/>
              <a:t>ügyfeleket csoportokba lehet sorolni</a:t>
            </a:r>
            <a:r>
              <a:rPr lang="hu-HU" dirty="0" smtClean="0"/>
              <a:t>. El kell dönteni, melyik csoportot szolgálja ki a szervezet és melyik igényeit hagyja figyelmen kívül.</a:t>
            </a:r>
          </a:p>
          <a:p>
            <a:pPr marL="361950" indent="-361950" algn="just">
              <a:lnSpc>
                <a:spcPct val="100000"/>
              </a:lnSpc>
              <a:buFont typeface="Arial" panose="020B0604020202020204" pitchFamily="34" charset="0"/>
              <a:buChar char="•"/>
            </a:pPr>
            <a:r>
              <a:rPr lang="hu-HU" b="1" dirty="0" smtClean="0"/>
              <a:t>Az ügyfélcsoportok külön ügyfélszegmenseket alkotnak, ha</a:t>
            </a:r>
            <a:r>
              <a:rPr lang="hu-HU" dirty="0" smtClean="0"/>
              <a:t>:</a:t>
            </a:r>
          </a:p>
          <a:p>
            <a:pPr marL="617982" lvl="1" indent="-361950" algn="just">
              <a:lnSpc>
                <a:spcPct val="100000"/>
              </a:lnSpc>
              <a:buFont typeface="Arial" panose="020B0604020202020204" pitchFamily="34" charset="0"/>
              <a:buChar char="•"/>
            </a:pPr>
            <a:r>
              <a:rPr lang="hu-HU" dirty="0" smtClean="0"/>
              <a:t>az igényeiket különböző szolgáltatásokkal/termékekkel lehet kielégíteni;</a:t>
            </a:r>
          </a:p>
          <a:p>
            <a:pPr marL="617982" lvl="1" indent="-361950" algn="just">
              <a:lnSpc>
                <a:spcPct val="100000"/>
              </a:lnSpc>
              <a:buFont typeface="Arial" panose="020B0604020202020204" pitchFamily="34" charset="0"/>
              <a:buChar char="•"/>
            </a:pPr>
            <a:r>
              <a:rPr lang="hu-HU" dirty="0"/>
              <a:t>k</a:t>
            </a:r>
            <a:r>
              <a:rPr lang="hu-HU" dirty="0" smtClean="0"/>
              <a:t>ülön csatornákon keresztül lehet elérni őket;</a:t>
            </a:r>
          </a:p>
          <a:p>
            <a:pPr marL="617982" lvl="1" indent="-361950" algn="just">
              <a:lnSpc>
                <a:spcPct val="100000"/>
              </a:lnSpc>
              <a:buFont typeface="Arial" panose="020B0604020202020204" pitchFamily="34" charset="0"/>
              <a:buChar char="•"/>
            </a:pPr>
            <a:r>
              <a:rPr lang="hu-HU" dirty="0"/>
              <a:t>k</a:t>
            </a:r>
            <a:r>
              <a:rPr lang="hu-HU" dirty="0" smtClean="0"/>
              <a:t>ülönböző ügyfélkapcsolati magatartás igényelnek;</a:t>
            </a:r>
          </a:p>
          <a:p>
            <a:pPr marL="617982" lvl="1" indent="-361950" algn="just">
              <a:lnSpc>
                <a:spcPct val="100000"/>
              </a:lnSpc>
              <a:buFont typeface="Arial" panose="020B0604020202020204" pitchFamily="34" charset="0"/>
              <a:buChar char="•"/>
            </a:pPr>
            <a:r>
              <a:rPr lang="hu-HU" dirty="0"/>
              <a:t>l</a:t>
            </a:r>
            <a:r>
              <a:rPr lang="hu-HU" dirty="0" smtClean="0"/>
              <a:t>ényegesen eltérő jövedelmezőségűek;</a:t>
            </a:r>
          </a:p>
          <a:p>
            <a:pPr marL="617982" lvl="1" indent="-361950" algn="just">
              <a:lnSpc>
                <a:spcPct val="100000"/>
              </a:lnSpc>
              <a:buFont typeface="Arial" panose="020B0604020202020204" pitchFamily="34" charset="0"/>
              <a:buChar char="•"/>
            </a:pPr>
            <a:r>
              <a:rPr lang="hu-HU" dirty="0"/>
              <a:t>a</a:t>
            </a:r>
            <a:r>
              <a:rPr lang="hu-HU" dirty="0" smtClean="0"/>
              <a:t> szolgáltatás különböző aspektusaiért hajlandóak fizetni.</a:t>
            </a:r>
            <a:endParaRPr lang="hu-HU" dirty="0"/>
          </a:p>
        </p:txBody>
      </p:sp>
    </p:spTree>
    <p:extLst>
      <p:ext uri="{BB962C8B-B14F-4D97-AF65-F5344CB8AC3E}">
        <p14:creationId xmlns:p14="http://schemas.microsoft.com/office/powerpoint/2010/main" val="3871485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smtClean="0"/>
              <a:t>Szeminárium 1</a:t>
            </a:r>
            <a:r>
              <a:rPr lang="hu-HU" dirty="0" smtClean="0"/>
              <a:t>.- kiegészítő feladatok</a:t>
            </a:r>
            <a:endParaRPr lang="hu-HU" dirty="0"/>
          </a:p>
        </p:txBody>
      </p:sp>
      <p:sp>
        <p:nvSpPr>
          <p:cNvPr id="3" name="Alcím 2"/>
          <p:cNvSpPr>
            <a:spLocks noGrp="1"/>
          </p:cNvSpPr>
          <p:nvPr>
            <p:ph type="subTitle" idx="1"/>
          </p:nvPr>
        </p:nvSpPr>
        <p:spPr/>
        <p:txBody>
          <a:bodyPr>
            <a:normAutofit/>
          </a:bodyPr>
          <a:lstStyle/>
          <a:p>
            <a:pPr marL="457200" indent="-457200">
              <a:buFontTx/>
              <a:buChar char="-"/>
            </a:pPr>
            <a:r>
              <a:rPr lang="hu-HU" dirty="0" smtClean="0"/>
              <a:t>Piaci </a:t>
            </a:r>
            <a:r>
              <a:rPr lang="hu-HU" dirty="0" smtClean="0"/>
              <a:t>rés – esettanulmány (</a:t>
            </a:r>
            <a:r>
              <a:rPr lang="hu-HU" dirty="0" err="1" smtClean="0"/>
              <a:t>Snapple</a:t>
            </a:r>
            <a:r>
              <a:rPr lang="hu-HU" dirty="0" smtClean="0"/>
              <a:t>)</a:t>
            </a:r>
          </a:p>
          <a:p>
            <a:pPr marL="457200" indent="-457200">
              <a:buFontTx/>
              <a:buChar char="-"/>
            </a:pPr>
            <a:r>
              <a:rPr lang="hu-HU" dirty="0" smtClean="0"/>
              <a:t>Példa -  piaci elemzés  (</a:t>
            </a:r>
            <a:r>
              <a:rPr lang="hu-HU" dirty="0" err="1" smtClean="0"/>
              <a:t>Uber</a:t>
            </a:r>
            <a:r>
              <a:rPr lang="hu-HU" dirty="0" smtClean="0"/>
              <a:t>)</a:t>
            </a:r>
            <a:endParaRPr lang="hu-HU" dirty="0"/>
          </a:p>
        </p:txBody>
      </p:sp>
    </p:spTree>
    <p:extLst>
      <p:ext uri="{BB962C8B-B14F-4D97-AF65-F5344CB8AC3E}">
        <p14:creationId xmlns:p14="http://schemas.microsoft.com/office/powerpoint/2010/main" val="42185908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4024" y="0"/>
            <a:ext cx="11433176" cy="859367"/>
          </a:xfrm>
        </p:spPr>
        <p:txBody>
          <a:bodyPr>
            <a:normAutofit/>
          </a:bodyPr>
          <a:lstStyle/>
          <a:p>
            <a:r>
              <a:rPr lang="hu-HU" sz="4400" b="1" dirty="0" smtClean="0"/>
              <a:t>Kinek teremtünk értéket? Kik a legfontosabb ügyfelek?</a:t>
            </a:r>
            <a:endParaRPr lang="hu-HU" sz="4400" b="1" dirty="0"/>
          </a:p>
        </p:txBody>
      </p:sp>
      <p:sp>
        <p:nvSpPr>
          <p:cNvPr id="3" name="Tartalom helye 2"/>
          <p:cNvSpPr>
            <a:spLocks noGrp="1"/>
          </p:cNvSpPr>
          <p:nvPr>
            <p:ph idx="1"/>
          </p:nvPr>
        </p:nvSpPr>
        <p:spPr>
          <a:xfrm>
            <a:off x="127000" y="762000"/>
            <a:ext cx="11899900" cy="6096000"/>
          </a:xfrm>
        </p:spPr>
        <p:txBody>
          <a:bodyPr>
            <a:normAutofit lnSpcReduction="10000"/>
          </a:bodyPr>
          <a:lstStyle/>
          <a:p>
            <a:pPr marL="0" indent="0">
              <a:lnSpc>
                <a:spcPct val="100000"/>
              </a:lnSpc>
            </a:pPr>
            <a:r>
              <a:rPr lang="hu-HU" b="1" dirty="0" smtClean="0"/>
              <a:t>Tömegpiac</a:t>
            </a:r>
          </a:p>
          <a:p>
            <a:pPr marL="533400" indent="-266700" algn="just">
              <a:lnSpc>
                <a:spcPct val="100000"/>
              </a:lnSpc>
              <a:spcBef>
                <a:spcPts val="0"/>
              </a:spcBef>
              <a:buFont typeface="Arial" panose="020B0604020202020204" pitchFamily="34" charset="0"/>
              <a:buChar char="•"/>
            </a:pPr>
            <a:r>
              <a:rPr lang="hu-HU" dirty="0" smtClean="0"/>
              <a:t>A tömegigényeket kielégítő </a:t>
            </a:r>
            <a:r>
              <a:rPr lang="hu-HU" b="1" dirty="0" smtClean="0"/>
              <a:t>üzleti modellek nem tesznek különbséget az egyes ügyfélcsoportok között.</a:t>
            </a:r>
          </a:p>
          <a:p>
            <a:pPr marL="533400" indent="-266700" algn="just">
              <a:lnSpc>
                <a:spcPct val="100000"/>
              </a:lnSpc>
              <a:spcBef>
                <a:spcPts val="0"/>
              </a:spcBef>
              <a:buFont typeface="Arial" panose="020B0604020202020204" pitchFamily="34" charset="0"/>
              <a:buChar char="•"/>
            </a:pPr>
            <a:r>
              <a:rPr lang="hu-HU" dirty="0"/>
              <a:t>Az értékajánlat, disztribúció és az </a:t>
            </a:r>
            <a:r>
              <a:rPr lang="hu-HU" dirty="0" smtClean="0"/>
              <a:t>ügyfélkapcsolatok mind az ügyfelek egy nagy csoportjára koncentrálnak, akik igényei és problémái hasonlóak.</a:t>
            </a:r>
            <a:r>
              <a:rPr lang="hu-HU" dirty="0"/>
              <a:t> </a:t>
            </a:r>
            <a:r>
              <a:rPr lang="hu-HU" dirty="0" smtClean="0"/>
              <a:t>Ilyen pl. </a:t>
            </a:r>
            <a:r>
              <a:rPr lang="hu-HU" b="1" dirty="0" smtClean="0"/>
              <a:t>elektronikai iparág.</a:t>
            </a:r>
          </a:p>
          <a:p>
            <a:pPr marL="0" indent="0" algn="just">
              <a:lnSpc>
                <a:spcPct val="100000"/>
              </a:lnSpc>
              <a:buNone/>
            </a:pPr>
            <a:r>
              <a:rPr lang="hu-HU" b="1" dirty="0" smtClean="0"/>
              <a:t>Rétegigények szerinti piac</a:t>
            </a:r>
          </a:p>
          <a:p>
            <a:pPr marL="609600" indent="-342900" algn="just">
              <a:lnSpc>
                <a:spcPct val="100000"/>
              </a:lnSpc>
              <a:spcBef>
                <a:spcPts val="0"/>
              </a:spcBef>
              <a:buFont typeface="Arial" panose="020B0604020202020204" pitchFamily="34" charset="0"/>
              <a:buChar char="•"/>
            </a:pPr>
            <a:r>
              <a:rPr lang="hu-HU" dirty="0" smtClean="0"/>
              <a:t>Ez az üzleti modell </a:t>
            </a:r>
            <a:r>
              <a:rPr lang="hu-HU" b="1" dirty="0" smtClean="0"/>
              <a:t>speciális, egyedi igények kielégítésére koncentrál.</a:t>
            </a:r>
          </a:p>
          <a:p>
            <a:pPr marL="609600" indent="-342900" algn="just">
              <a:lnSpc>
                <a:spcPct val="100000"/>
              </a:lnSpc>
              <a:spcBef>
                <a:spcPts val="0"/>
              </a:spcBef>
              <a:buFont typeface="Arial" panose="020B0604020202020204" pitchFamily="34" charset="0"/>
              <a:buChar char="•"/>
            </a:pPr>
            <a:r>
              <a:rPr lang="hu-HU" dirty="0" smtClean="0"/>
              <a:t>Az értékajánlat, disztribúció és az ügyfélkapcsolatok ezekre </a:t>
            </a:r>
            <a:r>
              <a:rPr lang="hu-HU" b="1" dirty="0" smtClean="0"/>
              <a:t>a szűk rétegpiaci igényekre vannak szabva</a:t>
            </a:r>
            <a:r>
              <a:rPr lang="hu-HU" dirty="0" smtClean="0"/>
              <a:t>. Ilyen pl. </a:t>
            </a:r>
            <a:r>
              <a:rPr lang="hu-HU" b="1" dirty="0" smtClean="0"/>
              <a:t>a szállító-beszerző kapcsolat</a:t>
            </a:r>
            <a:r>
              <a:rPr lang="hu-HU" dirty="0" smtClean="0"/>
              <a:t>, ld. sok autóalkatrész-gyártó erősen függ a fő autógyártótól.</a:t>
            </a:r>
          </a:p>
          <a:p>
            <a:pPr marL="0" indent="88900" algn="just">
              <a:lnSpc>
                <a:spcPct val="100000"/>
              </a:lnSpc>
              <a:buNone/>
            </a:pPr>
            <a:r>
              <a:rPr lang="hu-HU" b="1" dirty="0" smtClean="0"/>
              <a:t>Diverzifikált piac</a:t>
            </a:r>
          </a:p>
          <a:p>
            <a:pPr marL="533400" indent="-266700" algn="just">
              <a:lnSpc>
                <a:spcPct val="100000"/>
              </a:lnSpc>
              <a:spcBef>
                <a:spcPts val="0"/>
              </a:spcBef>
              <a:buFont typeface="Arial" panose="020B0604020202020204" pitchFamily="34" charset="0"/>
              <a:buChar char="•"/>
            </a:pPr>
            <a:r>
              <a:rPr lang="hu-HU" dirty="0" smtClean="0"/>
              <a:t>A diverzifikált piacon működő szervezet </a:t>
            </a:r>
            <a:r>
              <a:rPr lang="hu-HU" b="1" dirty="0" smtClean="0"/>
              <a:t>két egymással nem összefüggő ügyfélcsoportot szolgál ki, amelyeknek szükségletei és problémái különböznek.</a:t>
            </a:r>
          </a:p>
          <a:p>
            <a:pPr marL="533400" indent="-266700" algn="just">
              <a:lnSpc>
                <a:spcPct val="100000"/>
              </a:lnSpc>
              <a:spcBef>
                <a:spcPts val="0"/>
              </a:spcBef>
              <a:buFont typeface="Arial" panose="020B0604020202020204" pitchFamily="34" charset="0"/>
              <a:buChar char="•"/>
            </a:pPr>
            <a:r>
              <a:rPr lang="hu-HU" b="1" dirty="0" smtClean="0"/>
              <a:t>Eltérő szolgáltatást/terméket kínál </a:t>
            </a:r>
            <a:r>
              <a:rPr lang="hu-HU" dirty="0" smtClean="0"/>
              <a:t>az ügyfeleknek. Ilyen pl. az Amazon.com, amely más szolgáltatást kínál a webes cégeknek (ld. </a:t>
            </a:r>
            <a:r>
              <a:rPr lang="hu-HU" dirty="0" err="1" smtClean="0"/>
              <a:t>cloud</a:t>
            </a:r>
            <a:r>
              <a:rPr lang="hu-HU" dirty="0" smtClean="0"/>
              <a:t> </a:t>
            </a:r>
            <a:r>
              <a:rPr lang="hu-HU" dirty="0" err="1" smtClean="0"/>
              <a:t>computing</a:t>
            </a:r>
            <a:r>
              <a:rPr lang="hu-HU" dirty="0" smtClean="0"/>
              <a:t> szolgáltatás 2006 óta), mint az online vásárlóknak (ld. online kereskedelem).</a:t>
            </a:r>
            <a:endParaRPr lang="hu-HU" dirty="0"/>
          </a:p>
        </p:txBody>
      </p:sp>
    </p:spTree>
    <p:extLst>
      <p:ext uri="{BB962C8B-B14F-4D97-AF65-F5344CB8AC3E}">
        <p14:creationId xmlns:p14="http://schemas.microsoft.com/office/powerpoint/2010/main" val="23741733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41324" y="143933"/>
            <a:ext cx="10772775" cy="833967"/>
          </a:xfrm>
        </p:spPr>
        <p:txBody>
          <a:bodyPr>
            <a:normAutofit/>
          </a:bodyPr>
          <a:lstStyle/>
          <a:p>
            <a:r>
              <a:rPr lang="hu-HU" sz="4400" b="1" dirty="0" smtClean="0"/>
              <a:t>2. Értékajánlat (ÉA)</a:t>
            </a:r>
            <a:endParaRPr lang="hu-HU" sz="4400" dirty="0"/>
          </a:p>
        </p:txBody>
      </p:sp>
      <p:sp>
        <p:nvSpPr>
          <p:cNvPr id="3" name="Tartalom helye 2"/>
          <p:cNvSpPr>
            <a:spLocks noGrp="1"/>
          </p:cNvSpPr>
          <p:nvPr>
            <p:ph idx="1"/>
          </p:nvPr>
        </p:nvSpPr>
        <p:spPr>
          <a:xfrm>
            <a:off x="254000" y="1003300"/>
            <a:ext cx="11696700" cy="5689600"/>
          </a:xfrm>
        </p:spPr>
        <p:txBody>
          <a:bodyPr/>
          <a:lstStyle/>
          <a:p>
            <a:pPr marL="355600" indent="-355600" algn="just">
              <a:lnSpc>
                <a:spcPct val="100000"/>
              </a:lnSpc>
              <a:buFont typeface="Arial" panose="020B0604020202020204" pitchFamily="34" charset="0"/>
              <a:buChar char="•"/>
            </a:pPr>
            <a:r>
              <a:rPr lang="hu-HU" b="1" dirty="0" smtClean="0"/>
              <a:t>Az értékajánlat építőelem határozza meg azokat a termékeket és szolgáltatásokat, amelyek értéket képviselnek egy adott ügyfélcsoport számára.</a:t>
            </a:r>
          </a:p>
          <a:p>
            <a:pPr marL="355600" indent="-355600" algn="just">
              <a:lnSpc>
                <a:spcPct val="100000"/>
              </a:lnSpc>
              <a:buFont typeface="Arial" panose="020B0604020202020204" pitchFamily="34" charset="0"/>
              <a:buChar char="•"/>
            </a:pPr>
            <a:r>
              <a:rPr lang="hu-HU" dirty="0" smtClean="0"/>
              <a:t>Az értékajánlat az a tényező, amely miatt az ügyfelek előnyben részesítik az egyik céget a másikkal szemben.</a:t>
            </a:r>
          </a:p>
          <a:p>
            <a:pPr marL="355600" indent="-355600" algn="just">
              <a:lnSpc>
                <a:spcPct val="100000"/>
              </a:lnSpc>
              <a:buFont typeface="Arial" panose="020B0604020202020204" pitchFamily="34" charset="0"/>
              <a:buChar char="•"/>
            </a:pPr>
            <a:r>
              <a:rPr lang="hu-HU" dirty="0" smtClean="0"/>
              <a:t>Az értékajánlat egy csomag, amelyben válogatott termékek/szolgáltatások rejlenek, amelyek egy meghatározott ügyfélcsoport igényeit elégítik ki.</a:t>
            </a:r>
          </a:p>
          <a:p>
            <a:pPr marL="355600" indent="-355600" algn="just">
              <a:lnSpc>
                <a:spcPct val="100000"/>
              </a:lnSpc>
              <a:buFont typeface="Arial" panose="020B0604020202020204" pitchFamily="34" charset="0"/>
              <a:buChar char="•"/>
            </a:pPr>
            <a:r>
              <a:rPr lang="hu-HU" dirty="0" smtClean="0"/>
              <a:t>Olyan értékek összessége (csomagja), amit a vállalkozás kínál az ügyfeleknek.</a:t>
            </a:r>
          </a:p>
          <a:p>
            <a:pPr marL="355600" indent="-355600" algn="just">
              <a:lnSpc>
                <a:spcPct val="100000"/>
              </a:lnSpc>
              <a:buFont typeface="Arial" panose="020B0604020202020204" pitchFamily="34" charset="0"/>
              <a:buChar char="•"/>
            </a:pPr>
            <a:r>
              <a:rPr lang="hu-HU" dirty="0" smtClean="0"/>
              <a:t>Az érték lehet </a:t>
            </a:r>
          </a:p>
          <a:p>
            <a:pPr marL="1066800" indent="-342900" algn="just">
              <a:lnSpc>
                <a:spcPct val="100000"/>
              </a:lnSpc>
              <a:spcBef>
                <a:spcPts val="600"/>
              </a:spcBef>
              <a:buFont typeface="Courier New" panose="02070309020205020404" pitchFamily="49" charset="0"/>
              <a:buChar char="o"/>
            </a:pPr>
            <a:r>
              <a:rPr lang="hu-HU" b="1" dirty="0" smtClean="0"/>
              <a:t>mennyiségi</a:t>
            </a:r>
            <a:r>
              <a:rPr lang="hu-HU" dirty="0" smtClean="0"/>
              <a:t> (pl. ár, szolgáltatás gyorsasága),</a:t>
            </a:r>
          </a:p>
          <a:p>
            <a:pPr marL="1066800" indent="-342900" algn="just">
              <a:lnSpc>
                <a:spcPct val="100000"/>
              </a:lnSpc>
              <a:spcBef>
                <a:spcPts val="600"/>
              </a:spcBef>
              <a:buFont typeface="Courier New" panose="02070309020205020404" pitchFamily="49" charset="0"/>
              <a:buChar char="o"/>
            </a:pPr>
            <a:r>
              <a:rPr lang="hu-HU" b="1" dirty="0" smtClean="0"/>
              <a:t>minőségi </a:t>
            </a:r>
            <a:r>
              <a:rPr lang="hu-HU" dirty="0" smtClean="0"/>
              <a:t>(pl. dizájn, fogyasztói élmény stb.).</a:t>
            </a:r>
            <a:endParaRPr lang="hu-HU" dirty="0"/>
          </a:p>
        </p:txBody>
      </p:sp>
    </p:spTree>
    <p:extLst>
      <p:ext uri="{BB962C8B-B14F-4D97-AF65-F5344CB8AC3E}">
        <p14:creationId xmlns:p14="http://schemas.microsoft.com/office/powerpoint/2010/main" val="15343009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12724" y="131233"/>
            <a:ext cx="11788776" cy="833967"/>
          </a:xfrm>
        </p:spPr>
        <p:txBody>
          <a:bodyPr>
            <a:normAutofit fontScale="90000"/>
          </a:bodyPr>
          <a:lstStyle/>
          <a:p>
            <a:r>
              <a:rPr lang="hu-HU" sz="4400" b="1" dirty="0" smtClean="0"/>
              <a:t>Tényezők, amelyek hozzájárulnak az ügyfélérték-teremtéshez I.</a:t>
            </a:r>
            <a:endParaRPr lang="hu-HU" sz="4400" dirty="0"/>
          </a:p>
        </p:txBody>
      </p:sp>
      <p:sp>
        <p:nvSpPr>
          <p:cNvPr id="3" name="Tartalom helye 2"/>
          <p:cNvSpPr>
            <a:spLocks noGrp="1"/>
          </p:cNvSpPr>
          <p:nvPr>
            <p:ph idx="1"/>
          </p:nvPr>
        </p:nvSpPr>
        <p:spPr>
          <a:xfrm>
            <a:off x="254000" y="1003300"/>
            <a:ext cx="11696700" cy="5689600"/>
          </a:xfrm>
        </p:spPr>
        <p:txBody>
          <a:bodyPr/>
          <a:lstStyle/>
          <a:p>
            <a:pPr marL="355600" indent="-355600" algn="just">
              <a:lnSpc>
                <a:spcPct val="100000"/>
              </a:lnSpc>
              <a:spcBef>
                <a:spcPts val="0"/>
              </a:spcBef>
              <a:buFont typeface="Arial" panose="020B0604020202020204" pitchFamily="34" charset="0"/>
              <a:buChar char="•"/>
            </a:pPr>
            <a:r>
              <a:rPr lang="hu-HU" b="1" dirty="0" smtClean="0"/>
              <a:t>Az újdonság ereje</a:t>
            </a:r>
          </a:p>
          <a:p>
            <a:pPr marL="611632" lvl="1" indent="-355600" algn="just">
              <a:lnSpc>
                <a:spcPct val="100000"/>
              </a:lnSpc>
              <a:spcBef>
                <a:spcPts val="0"/>
              </a:spcBef>
              <a:buFont typeface="Courier New" panose="02070309020205020404" pitchFamily="49" charset="0"/>
              <a:buChar char="o"/>
            </a:pPr>
            <a:r>
              <a:rPr lang="hu-HU" sz="2000" dirty="0"/>
              <a:t>ú</a:t>
            </a:r>
            <a:r>
              <a:rPr lang="hu-HU" sz="2000" dirty="0" smtClean="0"/>
              <a:t>j fogyasztói igények kielégítése (nem volt hasonló kínálat a piacon korábban);</a:t>
            </a:r>
          </a:p>
          <a:p>
            <a:pPr marL="611632" lvl="1" indent="-355600" algn="just">
              <a:lnSpc>
                <a:spcPct val="100000"/>
              </a:lnSpc>
              <a:spcBef>
                <a:spcPts val="0"/>
              </a:spcBef>
              <a:buFont typeface="Courier New" panose="02070309020205020404" pitchFamily="49" charset="0"/>
              <a:buChar char="o"/>
            </a:pPr>
            <a:r>
              <a:rPr lang="hu-HU" sz="2000" dirty="0"/>
              <a:t>g</a:t>
            </a:r>
            <a:r>
              <a:rPr lang="hu-HU" sz="2000" dirty="0" smtClean="0"/>
              <a:t>yakran technológiai jellegűek ezek az értékajánlatok. (Pl. mobiltelefon megjelenése);</a:t>
            </a:r>
          </a:p>
          <a:p>
            <a:pPr marL="355600" indent="-355600" algn="just">
              <a:lnSpc>
                <a:spcPct val="100000"/>
              </a:lnSpc>
              <a:spcBef>
                <a:spcPts val="600"/>
              </a:spcBef>
              <a:buFont typeface="Arial" panose="020B0604020202020204" pitchFamily="34" charset="0"/>
              <a:buChar char="•"/>
            </a:pPr>
            <a:r>
              <a:rPr lang="hu-HU" b="1" dirty="0" smtClean="0"/>
              <a:t>Teljesítmény</a:t>
            </a:r>
          </a:p>
          <a:p>
            <a:pPr marL="622300" indent="-355600" algn="just">
              <a:lnSpc>
                <a:spcPct val="100000"/>
              </a:lnSpc>
              <a:spcBef>
                <a:spcPts val="0"/>
              </a:spcBef>
              <a:buFont typeface="Courier New" panose="02070309020205020404" pitchFamily="49" charset="0"/>
              <a:buChar char="o"/>
            </a:pPr>
            <a:r>
              <a:rPr lang="hu-HU" sz="2000" dirty="0"/>
              <a:t>a</a:t>
            </a:r>
            <a:r>
              <a:rPr lang="hu-HU" sz="2000" dirty="0" smtClean="0"/>
              <a:t> termék/szolgáltatás teljesítményének a növelése az értékteremtés egyik hagyományos eszköze;</a:t>
            </a:r>
          </a:p>
          <a:p>
            <a:pPr marL="622300" indent="-355600" algn="just">
              <a:lnSpc>
                <a:spcPct val="100000"/>
              </a:lnSpc>
              <a:spcBef>
                <a:spcPts val="0"/>
              </a:spcBef>
              <a:buFont typeface="Courier New" panose="02070309020205020404" pitchFamily="49" charset="0"/>
              <a:buChar char="o"/>
            </a:pPr>
            <a:r>
              <a:rPr lang="hu-HU" sz="2000" dirty="0"/>
              <a:t>p</a:t>
            </a:r>
            <a:r>
              <a:rPr lang="hu-HU" sz="2000" dirty="0" smtClean="0"/>
              <a:t>l. </a:t>
            </a:r>
            <a:r>
              <a:rPr lang="hu-HU" sz="2000" dirty="0" err="1" smtClean="0"/>
              <a:t>PC-szktor</a:t>
            </a:r>
            <a:r>
              <a:rPr lang="hu-HU" sz="2000" dirty="0" smtClean="0"/>
              <a:t> folyamatosan nagyobb teljesítményű számítógépeket dob piacra;</a:t>
            </a:r>
          </a:p>
          <a:p>
            <a:pPr marL="355600" indent="-355600" algn="just">
              <a:lnSpc>
                <a:spcPct val="100000"/>
              </a:lnSpc>
              <a:spcBef>
                <a:spcPts val="600"/>
              </a:spcBef>
              <a:buFont typeface="Arial" panose="020B0604020202020204" pitchFamily="34" charset="0"/>
              <a:buChar char="•"/>
            </a:pPr>
            <a:r>
              <a:rPr lang="hu-HU" b="1" dirty="0" smtClean="0"/>
              <a:t>Egyéni igények kiszolgálása</a:t>
            </a:r>
          </a:p>
          <a:p>
            <a:pPr marL="622300" indent="-355600" algn="just">
              <a:lnSpc>
                <a:spcPct val="100000"/>
              </a:lnSpc>
              <a:spcBef>
                <a:spcPts val="0"/>
              </a:spcBef>
              <a:buFont typeface="Courier New" panose="02070309020205020404" pitchFamily="49" charset="0"/>
              <a:buChar char="o"/>
            </a:pPr>
            <a:r>
              <a:rPr lang="hu-HU" sz="2000" dirty="0"/>
              <a:t>a</a:t>
            </a:r>
            <a:r>
              <a:rPr lang="hu-HU" sz="2000" dirty="0" smtClean="0"/>
              <a:t>zzal is értéket teremthetünk, ha a terméket/szolgáltatást bizonyos fogyasztói csoportok/egyes fogyasztók egyéni igényeihez igazítjuk;</a:t>
            </a:r>
          </a:p>
          <a:p>
            <a:pPr marL="355600" indent="-355600" algn="just">
              <a:lnSpc>
                <a:spcPct val="100000"/>
              </a:lnSpc>
              <a:spcBef>
                <a:spcPts val="600"/>
              </a:spcBef>
              <a:buFont typeface="Arial" panose="020B0604020202020204" pitchFamily="34" charset="0"/>
              <a:buChar char="•"/>
            </a:pPr>
            <a:r>
              <a:rPr lang="hu-HU" b="1" dirty="0" smtClean="0"/>
              <a:t>A feladatok elvégzésének segítése</a:t>
            </a:r>
          </a:p>
          <a:p>
            <a:pPr marL="622300" indent="-355600" algn="just">
              <a:lnSpc>
                <a:spcPct val="100000"/>
              </a:lnSpc>
              <a:spcBef>
                <a:spcPts val="0"/>
              </a:spcBef>
              <a:buFont typeface="Courier New" panose="02070309020205020404" pitchFamily="49" charset="0"/>
              <a:buChar char="o"/>
            </a:pPr>
            <a:r>
              <a:rPr lang="hu-HU" sz="2000" dirty="0"/>
              <a:t>a</a:t>
            </a:r>
            <a:r>
              <a:rPr lang="hu-HU" sz="2000" dirty="0" smtClean="0"/>
              <a:t>zzal is értéket teremthetünk, ha segítjük az ügyfeleket bizonyos feladatok elvégzésében;</a:t>
            </a:r>
          </a:p>
          <a:p>
            <a:pPr marL="622300" indent="-355600" algn="just">
              <a:lnSpc>
                <a:spcPct val="100000"/>
              </a:lnSpc>
              <a:spcBef>
                <a:spcPts val="0"/>
              </a:spcBef>
              <a:buFont typeface="Courier New" panose="02070309020205020404" pitchFamily="49" charset="0"/>
              <a:buChar char="o"/>
            </a:pPr>
            <a:r>
              <a:rPr lang="hu-HU" sz="2000" dirty="0"/>
              <a:t>p</a:t>
            </a:r>
            <a:r>
              <a:rPr lang="hu-HU" sz="2000" dirty="0" smtClean="0"/>
              <a:t>l. bizonyos légitársaságok repülőgépeit a </a:t>
            </a:r>
            <a:r>
              <a:rPr lang="hu-HU" sz="2000" dirty="0" err="1" smtClean="0"/>
              <a:t>Rolls</a:t>
            </a:r>
            <a:r>
              <a:rPr lang="hu-HU" sz="2000" dirty="0" smtClean="0"/>
              <a:t> </a:t>
            </a:r>
            <a:r>
              <a:rPr lang="hu-HU" sz="2000" dirty="0" err="1" smtClean="0"/>
              <a:t>Royce</a:t>
            </a:r>
            <a:r>
              <a:rPr lang="hu-HU" sz="2000" dirty="0" smtClean="0"/>
              <a:t> javítja, így a légitársaságok a vállalat irányítására koncentrálhatnak, cserébe minden üzemóráért fizetnek a </a:t>
            </a:r>
            <a:r>
              <a:rPr lang="hu-HU" sz="2000" dirty="0" err="1" smtClean="0"/>
              <a:t>a</a:t>
            </a:r>
            <a:r>
              <a:rPr lang="hu-HU" sz="2000" dirty="0" smtClean="0"/>
              <a:t> </a:t>
            </a:r>
            <a:r>
              <a:rPr lang="hu-HU" sz="2000" dirty="0" err="1" smtClean="0"/>
              <a:t>Rolls</a:t>
            </a:r>
            <a:r>
              <a:rPr lang="hu-HU" sz="2000" dirty="0" smtClean="0"/>
              <a:t> </a:t>
            </a:r>
            <a:r>
              <a:rPr lang="hu-HU" sz="2000" dirty="0" err="1" smtClean="0"/>
              <a:t>Royce-nak</a:t>
            </a:r>
            <a:endParaRPr lang="hu-HU" sz="2000" dirty="0" smtClean="0"/>
          </a:p>
          <a:p>
            <a:pPr marL="355600" indent="-266700" algn="just">
              <a:lnSpc>
                <a:spcPct val="100000"/>
              </a:lnSpc>
              <a:spcBef>
                <a:spcPts val="0"/>
              </a:spcBef>
              <a:buFont typeface="Arial" panose="020B0604020202020204" pitchFamily="34" charset="0"/>
              <a:buChar char="•"/>
            </a:pPr>
            <a:r>
              <a:rPr lang="hu-HU" b="1" dirty="0" smtClean="0"/>
              <a:t>Tervezés</a:t>
            </a:r>
          </a:p>
          <a:p>
            <a:pPr marL="622300" indent="-355600" algn="just">
              <a:lnSpc>
                <a:spcPct val="100000"/>
              </a:lnSpc>
              <a:spcBef>
                <a:spcPts val="0"/>
              </a:spcBef>
              <a:buFont typeface="Courier New" panose="02070309020205020404" pitchFamily="49" charset="0"/>
              <a:buChar char="o"/>
            </a:pPr>
            <a:r>
              <a:rPr lang="hu-HU" sz="2000" b="1" dirty="0"/>
              <a:t>d</a:t>
            </a:r>
            <a:r>
              <a:rPr lang="hu-HU" sz="2000" b="1" dirty="0" smtClean="0"/>
              <a:t>izájn</a:t>
            </a:r>
            <a:r>
              <a:rPr lang="hu-HU" sz="2000" dirty="0" smtClean="0"/>
              <a:t> fontos, de nehezen mérhető eleme az értékajánlatnak;</a:t>
            </a:r>
          </a:p>
          <a:p>
            <a:pPr marL="622300" indent="-355600" algn="just">
              <a:lnSpc>
                <a:spcPct val="100000"/>
              </a:lnSpc>
              <a:spcBef>
                <a:spcPts val="0"/>
              </a:spcBef>
              <a:buFont typeface="Courier New" panose="02070309020205020404" pitchFamily="49" charset="0"/>
              <a:buChar char="o"/>
            </a:pPr>
            <a:r>
              <a:rPr lang="hu-HU" sz="2000" dirty="0"/>
              <a:t>p</a:t>
            </a:r>
            <a:r>
              <a:rPr lang="hu-HU" sz="2000" dirty="0" smtClean="0"/>
              <a:t>l. a divat és a szórakoztató elektronika területén egy termék kitűnhet a kiemelkedő formatervezésével;</a:t>
            </a:r>
          </a:p>
          <a:p>
            <a:pPr marL="266700" indent="0" algn="just">
              <a:lnSpc>
                <a:spcPct val="100000"/>
              </a:lnSpc>
              <a:spcBef>
                <a:spcPts val="0"/>
              </a:spcBef>
              <a:buNone/>
            </a:pPr>
            <a:endParaRPr lang="hu-HU" sz="2000" dirty="0"/>
          </a:p>
        </p:txBody>
      </p:sp>
    </p:spTree>
    <p:extLst>
      <p:ext uri="{BB962C8B-B14F-4D97-AF65-F5344CB8AC3E}">
        <p14:creationId xmlns:p14="http://schemas.microsoft.com/office/powerpoint/2010/main" val="3272438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27000" y="131233"/>
            <a:ext cx="11912600" cy="833967"/>
          </a:xfrm>
        </p:spPr>
        <p:txBody>
          <a:bodyPr>
            <a:normAutofit fontScale="90000"/>
          </a:bodyPr>
          <a:lstStyle/>
          <a:p>
            <a:r>
              <a:rPr lang="hu-HU" sz="4400" b="1" dirty="0" smtClean="0"/>
              <a:t>Tényezők, amelyek hozzájárulnak az ügyfélérték-teremtéshez II.</a:t>
            </a:r>
            <a:endParaRPr lang="hu-HU" sz="4400" dirty="0"/>
          </a:p>
        </p:txBody>
      </p:sp>
      <p:sp>
        <p:nvSpPr>
          <p:cNvPr id="3" name="Tartalom helye 2"/>
          <p:cNvSpPr>
            <a:spLocks noGrp="1"/>
          </p:cNvSpPr>
          <p:nvPr>
            <p:ph idx="1"/>
          </p:nvPr>
        </p:nvSpPr>
        <p:spPr>
          <a:xfrm>
            <a:off x="241300" y="876300"/>
            <a:ext cx="11696700" cy="5892800"/>
          </a:xfrm>
        </p:spPr>
        <p:txBody>
          <a:bodyPr>
            <a:normAutofit/>
          </a:bodyPr>
          <a:lstStyle/>
          <a:p>
            <a:pPr marL="355600" indent="-355600" algn="just">
              <a:lnSpc>
                <a:spcPct val="100000"/>
              </a:lnSpc>
              <a:spcBef>
                <a:spcPts val="0"/>
              </a:spcBef>
              <a:buFont typeface="Arial" panose="020B0604020202020204" pitchFamily="34" charset="0"/>
              <a:buChar char="•"/>
            </a:pPr>
            <a:r>
              <a:rPr lang="hu-HU" b="1" dirty="0" smtClean="0"/>
              <a:t>Márka, státusz</a:t>
            </a:r>
          </a:p>
          <a:p>
            <a:pPr marL="611632" lvl="1" indent="-355600" algn="just">
              <a:lnSpc>
                <a:spcPct val="100000"/>
              </a:lnSpc>
              <a:spcBef>
                <a:spcPts val="0"/>
              </a:spcBef>
              <a:buFont typeface="Courier New" panose="02070309020205020404" pitchFamily="49" charset="0"/>
              <a:buChar char="o"/>
            </a:pPr>
            <a:r>
              <a:rPr lang="hu-HU" sz="2000" dirty="0"/>
              <a:t>a</a:t>
            </a:r>
            <a:r>
              <a:rPr lang="hu-HU" sz="2000" dirty="0" smtClean="0"/>
              <a:t> fogyasztónak az is érték lehet, ha egy bizonyos márkájú terméket választ;</a:t>
            </a:r>
          </a:p>
          <a:p>
            <a:pPr marL="611632" lvl="1" indent="-355600" algn="just">
              <a:lnSpc>
                <a:spcPct val="100000"/>
              </a:lnSpc>
              <a:spcBef>
                <a:spcPts val="0"/>
              </a:spcBef>
              <a:buFont typeface="Courier New" panose="02070309020205020404" pitchFamily="49" charset="0"/>
              <a:buChar char="o"/>
            </a:pPr>
            <a:r>
              <a:rPr lang="hu-HU" sz="2000" dirty="0"/>
              <a:t>p</a:t>
            </a:r>
            <a:r>
              <a:rPr lang="hu-HU" sz="2000" dirty="0" smtClean="0"/>
              <a:t>l. </a:t>
            </a:r>
            <a:r>
              <a:rPr lang="hu-HU" sz="2000" dirty="0" err="1" smtClean="0"/>
              <a:t>Rolex</a:t>
            </a:r>
            <a:r>
              <a:rPr lang="hu-HU" sz="2000" dirty="0" smtClean="0"/>
              <a:t> óra;</a:t>
            </a:r>
          </a:p>
          <a:p>
            <a:pPr marL="446088" indent="-446088" algn="just">
              <a:lnSpc>
                <a:spcPct val="100000"/>
              </a:lnSpc>
              <a:spcBef>
                <a:spcPts val="600"/>
              </a:spcBef>
              <a:buFont typeface="Arial" panose="020B0604020202020204" pitchFamily="34" charset="0"/>
              <a:buChar char="•"/>
            </a:pPr>
            <a:r>
              <a:rPr lang="hu-HU" b="1" dirty="0" smtClean="0"/>
              <a:t>Árérték</a:t>
            </a:r>
          </a:p>
          <a:p>
            <a:pPr marL="622300" indent="-355600" algn="just">
              <a:lnSpc>
                <a:spcPct val="100000"/>
              </a:lnSpc>
              <a:spcBef>
                <a:spcPts val="0"/>
              </a:spcBef>
              <a:buFont typeface="Courier New" panose="02070309020205020404" pitchFamily="49" charset="0"/>
              <a:buChar char="o"/>
            </a:pPr>
            <a:r>
              <a:rPr lang="hu-HU" sz="2000" dirty="0"/>
              <a:t>a</a:t>
            </a:r>
            <a:r>
              <a:rPr lang="hu-HU" sz="2000" dirty="0" smtClean="0"/>
              <a:t> „hasonló érték olcsóbban” elvvel az </a:t>
            </a:r>
            <a:r>
              <a:rPr lang="hu-HU" sz="2000" dirty="0" err="1" smtClean="0"/>
              <a:t>árérzékeny</a:t>
            </a:r>
            <a:r>
              <a:rPr lang="hu-HU" sz="2000" dirty="0" smtClean="0"/>
              <a:t> ügyfelek igényeit elégíthetjük ki;</a:t>
            </a:r>
          </a:p>
          <a:p>
            <a:pPr marL="622300" indent="-355600" algn="just">
              <a:lnSpc>
                <a:spcPct val="100000"/>
              </a:lnSpc>
              <a:spcBef>
                <a:spcPts val="0"/>
              </a:spcBef>
              <a:buFont typeface="Courier New" panose="02070309020205020404" pitchFamily="49" charset="0"/>
              <a:buChar char="o"/>
            </a:pPr>
            <a:r>
              <a:rPr lang="hu-HU" sz="2000" dirty="0"/>
              <a:t>p</a:t>
            </a:r>
            <a:r>
              <a:rPr lang="hu-HU" sz="2000" dirty="0" smtClean="0"/>
              <a:t>l. </a:t>
            </a:r>
            <a:r>
              <a:rPr lang="hu-HU" sz="2000" dirty="0" err="1" smtClean="0"/>
              <a:t>Ryanair</a:t>
            </a:r>
            <a:r>
              <a:rPr lang="hu-HU" sz="2000" dirty="0" smtClean="0"/>
              <a:t> légitársaság, Tata </a:t>
            </a:r>
            <a:r>
              <a:rPr lang="hu-HU" sz="2000" dirty="0" err="1" smtClean="0"/>
              <a:t>Nano</a:t>
            </a:r>
            <a:r>
              <a:rPr lang="hu-HU" sz="2000" dirty="0" smtClean="0"/>
              <a:t> </a:t>
            </a:r>
            <a:r>
              <a:rPr lang="hu-HU" sz="2000" dirty="0" err="1" smtClean="0"/>
              <a:t>miniautó</a:t>
            </a:r>
            <a:r>
              <a:rPr lang="hu-HU" sz="2000" dirty="0" smtClean="0"/>
              <a:t>;</a:t>
            </a:r>
          </a:p>
          <a:p>
            <a:pPr marL="355600" indent="-355600" algn="just">
              <a:lnSpc>
                <a:spcPct val="100000"/>
              </a:lnSpc>
              <a:spcBef>
                <a:spcPts val="600"/>
              </a:spcBef>
              <a:buFont typeface="Arial" panose="020B0604020202020204" pitchFamily="34" charset="0"/>
              <a:buChar char="•"/>
            </a:pPr>
            <a:r>
              <a:rPr lang="hu-HU" b="1" dirty="0" smtClean="0"/>
              <a:t>Kockázatcsökkentés</a:t>
            </a:r>
          </a:p>
          <a:p>
            <a:pPr marL="622300" indent="-355600" algn="just">
              <a:lnSpc>
                <a:spcPct val="100000"/>
              </a:lnSpc>
              <a:spcBef>
                <a:spcPts val="0"/>
              </a:spcBef>
              <a:buFont typeface="Courier New" panose="02070309020205020404" pitchFamily="49" charset="0"/>
              <a:buChar char="o"/>
            </a:pPr>
            <a:r>
              <a:rPr lang="hu-HU" sz="2000" dirty="0"/>
              <a:t>a</a:t>
            </a:r>
            <a:r>
              <a:rPr lang="hu-HU" sz="2000" dirty="0" smtClean="0"/>
              <a:t>z ügyfelek értékelik, ha csökkentjük az egyes termékek/szolgáltatások megvásárlásakor felmerülő kockázatokat;</a:t>
            </a:r>
          </a:p>
          <a:p>
            <a:pPr marL="622300" indent="-355600" algn="just">
              <a:lnSpc>
                <a:spcPct val="100000"/>
              </a:lnSpc>
              <a:spcBef>
                <a:spcPts val="0"/>
              </a:spcBef>
              <a:buFont typeface="Courier New" panose="02070309020205020404" pitchFamily="49" charset="0"/>
              <a:buChar char="o"/>
            </a:pPr>
            <a:r>
              <a:rPr lang="hu-HU" sz="2000" dirty="0"/>
              <a:t>p</a:t>
            </a:r>
            <a:r>
              <a:rPr lang="hu-HU" sz="2000" dirty="0" smtClean="0"/>
              <a:t>l. használt autó eladásakor adnak egy év garanciát;</a:t>
            </a:r>
          </a:p>
          <a:p>
            <a:pPr marL="355600" indent="-355600" algn="just">
              <a:lnSpc>
                <a:spcPct val="100000"/>
              </a:lnSpc>
              <a:spcBef>
                <a:spcPts val="0"/>
              </a:spcBef>
              <a:buFont typeface="Arial" panose="020B0604020202020204" pitchFamily="34" charset="0"/>
              <a:buChar char="•"/>
            </a:pPr>
            <a:r>
              <a:rPr lang="hu-HU" b="1" dirty="0" smtClean="0"/>
              <a:t>Hozzáférhetőség</a:t>
            </a:r>
          </a:p>
          <a:p>
            <a:pPr marL="622300" indent="-355600" algn="just">
              <a:lnSpc>
                <a:spcPct val="100000"/>
              </a:lnSpc>
              <a:spcBef>
                <a:spcPts val="0"/>
              </a:spcBef>
              <a:buFont typeface="Courier New" panose="02070309020205020404" pitchFamily="49" charset="0"/>
              <a:buChar char="o"/>
            </a:pPr>
            <a:r>
              <a:rPr lang="hu-HU" sz="2000" dirty="0" smtClean="0"/>
              <a:t>értéket teremthetünk, ha bizonyos termékeket/szolgáltatásokat elérhetővé teszünk azon rétegek számára, amelyek számára korábban elérhetetlen volt;</a:t>
            </a:r>
          </a:p>
          <a:p>
            <a:pPr marL="622300" indent="-355600" algn="just">
              <a:lnSpc>
                <a:spcPct val="100000"/>
              </a:lnSpc>
              <a:spcBef>
                <a:spcPts val="0"/>
              </a:spcBef>
              <a:buFont typeface="Courier New" panose="02070309020205020404" pitchFamily="49" charset="0"/>
              <a:buChar char="o"/>
            </a:pPr>
            <a:r>
              <a:rPr lang="hu-HU" sz="2000" dirty="0" smtClean="0"/>
              <a:t>Pl. </a:t>
            </a:r>
            <a:r>
              <a:rPr lang="hu-HU" sz="2000" dirty="0" err="1" smtClean="0"/>
              <a:t>NetJets</a:t>
            </a:r>
            <a:r>
              <a:rPr lang="hu-HU" sz="2000" dirty="0" smtClean="0"/>
              <a:t> magán-légitársaság kínálata: bárki résztulajdont szerezhet egy magánrepülőben</a:t>
            </a:r>
          </a:p>
          <a:p>
            <a:pPr marL="342900" indent="-342900" algn="just">
              <a:lnSpc>
                <a:spcPct val="100000"/>
              </a:lnSpc>
              <a:spcBef>
                <a:spcPts val="600"/>
              </a:spcBef>
              <a:buFont typeface="Arial" panose="020B0604020202020204" pitchFamily="34" charset="0"/>
              <a:buChar char="•"/>
            </a:pPr>
            <a:r>
              <a:rPr lang="hu-HU" b="1" dirty="0" smtClean="0"/>
              <a:t>Kényelem és használhatóság</a:t>
            </a:r>
          </a:p>
          <a:p>
            <a:pPr marL="622300" indent="-355600" algn="just">
              <a:lnSpc>
                <a:spcPct val="100000"/>
              </a:lnSpc>
              <a:spcBef>
                <a:spcPts val="0"/>
              </a:spcBef>
              <a:buFont typeface="Courier New" panose="02070309020205020404" pitchFamily="49" charset="0"/>
              <a:buChar char="o"/>
            </a:pPr>
            <a:r>
              <a:rPr lang="hu-HU" sz="2000" dirty="0"/>
              <a:t>értéket teremthetünk, </a:t>
            </a:r>
            <a:r>
              <a:rPr lang="hu-HU" sz="2000" dirty="0" smtClean="0"/>
              <a:t>ha egyes dolgokat egyszerűbbé, </a:t>
            </a:r>
            <a:r>
              <a:rPr lang="hu-HU" sz="2000" dirty="0" err="1" smtClean="0"/>
              <a:t>felhasználóbarátabbá</a:t>
            </a:r>
            <a:r>
              <a:rPr lang="hu-HU" sz="2000" dirty="0" smtClean="0"/>
              <a:t> teszünk</a:t>
            </a:r>
          </a:p>
          <a:p>
            <a:pPr marL="622300" indent="-355600" algn="just">
              <a:lnSpc>
                <a:spcPct val="100000"/>
              </a:lnSpc>
              <a:spcBef>
                <a:spcPts val="0"/>
              </a:spcBef>
              <a:buFont typeface="Courier New" panose="02070309020205020404" pitchFamily="49" charset="0"/>
              <a:buChar char="o"/>
            </a:pPr>
            <a:r>
              <a:rPr lang="hu-HU" sz="2000" dirty="0" smtClean="0"/>
              <a:t>Pl. Apple </a:t>
            </a:r>
            <a:r>
              <a:rPr lang="hu-HU" sz="2000" dirty="0" err="1" smtClean="0"/>
              <a:t>iPod</a:t>
            </a:r>
            <a:r>
              <a:rPr lang="hu-HU" sz="2000" dirty="0" smtClean="0"/>
              <a:t>, </a:t>
            </a:r>
            <a:r>
              <a:rPr lang="hu-HU" sz="2000" dirty="0" err="1" smtClean="0"/>
              <a:t>iTunes</a:t>
            </a:r>
            <a:r>
              <a:rPr lang="hu-HU" sz="2000" dirty="0" smtClean="0"/>
              <a:t> kényelmessé tette a zeneszámok közti böngészést, megvásárlást, letöltést</a:t>
            </a:r>
            <a:endParaRPr lang="hu-HU" sz="2000" dirty="0"/>
          </a:p>
        </p:txBody>
      </p:sp>
    </p:spTree>
    <p:extLst>
      <p:ext uri="{BB962C8B-B14F-4D97-AF65-F5344CB8AC3E}">
        <p14:creationId xmlns:p14="http://schemas.microsoft.com/office/powerpoint/2010/main" val="29182295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41324" y="143933"/>
            <a:ext cx="10772775" cy="833967"/>
          </a:xfrm>
        </p:spPr>
        <p:txBody>
          <a:bodyPr>
            <a:normAutofit/>
          </a:bodyPr>
          <a:lstStyle/>
          <a:p>
            <a:r>
              <a:rPr lang="hu-HU" sz="4400" b="1" dirty="0" smtClean="0"/>
              <a:t>3. Csatornák (CS)</a:t>
            </a:r>
            <a:endParaRPr lang="hu-HU" sz="4400" dirty="0"/>
          </a:p>
        </p:txBody>
      </p:sp>
      <p:sp>
        <p:nvSpPr>
          <p:cNvPr id="3" name="Tartalom helye 2"/>
          <p:cNvSpPr>
            <a:spLocks noGrp="1"/>
          </p:cNvSpPr>
          <p:nvPr>
            <p:ph idx="1"/>
          </p:nvPr>
        </p:nvSpPr>
        <p:spPr>
          <a:xfrm>
            <a:off x="254000" y="1003300"/>
            <a:ext cx="11696700" cy="5689600"/>
          </a:xfrm>
        </p:spPr>
        <p:txBody>
          <a:bodyPr>
            <a:normAutofit lnSpcReduction="10000"/>
          </a:bodyPr>
          <a:lstStyle/>
          <a:p>
            <a:pPr marL="355600" indent="-355600" algn="just">
              <a:lnSpc>
                <a:spcPct val="100000"/>
              </a:lnSpc>
              <a:buFont typeface="Arial" panose="020B0604020202020204" pitchFamily="34" charset="0"/>
              <a:buChar char="•"/>
            </a:pPr>
            <a:r>
              <a:rPr lang="hu-HU" b="1" dirty="0" smtClean="0"/>
              <a:t>Ez a építőelem azt mutatja be, hogy miként kommunikál egy cég az ügyfeleivel, hogyan jut el hozzájuk, és milyen módon kínálja nekik az értékajánlatot.</a:t>
            </a:r>
          </a:p>
          <a:p>
            <a:pPr marL="355600" indent="-355600" algn="just">
              <a:lnSpc>
                <a:spcPct val="100000"/>
              </a:lnSpc>
              <a:buFont typeface="Arial" panose="020B0604020202020204" pitchFamily="34" charset="0"/>
              <a:buChar char="•"/>
            </a:pPr>
            <a:r>
              <a:rPr lang="hu-HU" dirty="0" smtClean="0"/>
              <a:t>A kommunikáció, a terjesztési és az értékesítési csatornák alkotják a vállalat és az ügyfelek közötti közvetlen kapcsolatot.</a:t>
            </a:r>
          </a:p>
          <a:p>
            <a:pPr marL="355600" indent="-355600" algn="just">
              <a:lnSpc>
                <a:spcPct val="100000"/>
              </a:lnSpc>
              <a:buFont typeface="Arial" panose="020B0604020202020204" pitchFamily="34" charset="0"/>
              <a:buChar char="•"/>
            </a:pPr>
            <a:r>
              <a:rPr lang="hu-HU" b="1" dirty="0" smtClean="0"/>
              <a:t>A csatornák feladatai:</a:t>
            </a:r>
          </a:p>
          <a:p>
            <a:pPr marL="611632" lvl="1" indent="-355600" algn="just">
              <a:lnSpc>
                <a:spcPct val="100000"/>
              </a:lnSpc>
              <a:buFont typeface="Courier New" panose="02070309020205020404" pitchFamily="49" charset="0"/>
              <a:buChar char="o"/>
            </a:pPr>
            <a:r>
              <a:rPr lang="hu-HU" dirty="0"/>
              <a:t>f</a:t>
            </a:r>
            <a:r>
              <a:rPr lang="hu-HU" dirty="0" smtClean="0"/>
              <a:t>elkelteni az ügyfelek figyelmét a cég termékei és szolgáltatásai iránt;</a:t>
            </a:r>
          </a:p>
          <a:p>
            <a:pPr marL="611632" lvl="1" indent="-355600" algn="just">
              <a:lnSpc>
                <a:spcPct val="100000"/>
              </a:lnSpc>
              <a:buFont typeface="Courier New" panose="02070309020205020404" pitchFamily="49" charset="0"/>
              <a:buChar char="o"/>
            </a:pPr>
            <a:r>
              <a:rPr lang="hu-HU" dirty="0"/>
              <a:t>s</a:t>
            </a:r>
            <a:r>
              <a:rPr lang="hu-HU" dirty="0" smtClean="0"/>
              <a:t>egíteni az ügyfeleket az értékajánlat megítélésében;</a:t>
            </a:r>
          </a:p>
          <a:p>
            <a:pPr marL="611632" lvl="1" indent="-355600" algn="just">
              <a:lnSpc>
                <a:spcPct val="100000"/>
              </a:lnSpc>
              <a:buFont typeface="Courier New" panose="02070309020205020404" pitchFamily="49" charset="0"/>
              <a:buChar char="o"/>
            </a:pPr>
            <a:r>
              <a:rPr lang="hu-HU" dirty="0"/>
              <a:t>l</a:t>
            </a:r>
            <a:r>
              <a:rPr lang="hu-HU" dirty="0" smtClean="0"/>
              <a:t>ehetővé tenni az ügyfeleknek, hogy hozzájussanak bizonyos termékekhez/szolgáltatásokhoz;</a:t>
            </a:r>
          </a:p>
          <a:p>
            <a:pPr marL="611632" lvl="1" indent="-355600" algn="just">
              <a:lnSpc>
                <a:spcPct val="100000"/>
              </a:lnSpc>
              <a:buFont typeface="Courier New" panose="02070309020205020404" pitchFamily="49" charset="0"/>
              <a:buChar char="o"/>
            </a:pPr>
            <a:r>
              <a:rPr lang="hu-HU" dirty="0"/>
              <a:t>é</a:t>
            </a:r>
            <a:r>
              <a:rPr lang="hu-HU" dirty="0" smtClean="0"/>
              <a:t>rtékajánlatokat juttat el az ügyfelekhez;</a:t>
            </a:r>
          </a:p>
          <a:p>
            <a:pPr marL="611632" lvl="1" indent="-355600" algn="just">
              <a:lnSpc>
                <a:spcPct val="100000"/>
              </a:lnSpc>
              <a:buFont typeface="Courier New" panose="02070309020205020404" pitchFamily="49" charset="0"/>
              <a:buChar char="o"/>
            </a:pPr>
            <a:r>
              <a:rPr lang="hu-HU" dirty="0"/>
              <a:t>v</a:t>
            </a:r>
            <a:r>
              <a:rPr lang="hu-HU" dirty="0" smtClean="0"/>
              <a:t>evőszolgálatot nyújtani a vásárlás után is.</a:t>
            </a:r>
          </a:p>
          <a:p>
            <a:pPr marL="355600" lvl="1" indent="-355600" algn="just">
              <a:lnSpc>
                <a:spcPct val="100000"/>
              </a:lnSpc>
              <a:buFont typeface="Arial" panose="020B0604020202020204" pitchFamily="34" charset="0"/>
              <a:buChar char="•"/>
            </a:pPr>
            <a:r>
              <a:rPr lang="hu-HU" b="1" dirty="0" smtClean="0"/>
              <a:t>A csatornák típusai</a:t>
            </a:r>
          </a:p>
          <a:p>
            <a:pPr marL="533400" lvl="1" indent="-355600" algn="just">
              <a:lnSpc>
                <a:spcPct val="100000"/>
              </a:lnSpc>
              <a:buFont typeface="Courier New" panose="02070309020205020404" pitchFamily="49" charset="0"/>
              <a:buChar char="o"/>
            </a:pPr>
            <a:r>
              <a:rPr lang="hu-HU" b="1" dirty="0" smtClean="0"/>
              <a:t>Közvetlen csatornák </a:t>
            </a:r>
            <a:r>
              <a:rPr lang="hu-HU" dirty="0" smtClean="0"/>
              <a:t>– értékesítő ügynökök, webes értékesítés</a:t>
            </a:r>
            <a:r>
              <a:rPr lang="hu-HU" b="1" dirty="0" smtClean="0"/>
              <a:t>;</a:t>
            </a:r>
          </a:p>
          <a:p>
            <a:pPr marL="533400" lvl="1" indent="-355600" algn="just">
              <a:lnSpc>
                <a:spcPct val="100000"/>
              </a:lnSpc>
              <a:buFont typeface="Courier New" panose="02070309020205020404" pitchFamily="49" charset="0"/>
              <a:buChar char="o"/>
            </a:pPr>
            <a:r>
              <a:rPr lang="hu-HU" b="1" dirty="0" smtClean="0"/>
              <a:t>Közvetett csatornák – </a:t>
            </a:r>
            <a:r>
              <a:rPr lang="hu-HU" dirty="0" smtClean="0"/>
              <a:t>saját üzlet, partner üzlete, kis- és nagykereskedelem;</a:t>
            </a:r>
          </a:p>
        </p:txBody>
      </p:sp>
    </p:spTree>
    <p:extLst>
      <p:ext uri="{BB962C8B-B14F-4D97-AF65-F5344CB8AC3E}">
        <p14:creationId xmlns:p14="http://schemas.microsoft.com/office/powerpoint/2010/main" val="28890194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7024" y="182033"/>
            <a:ext cx="10772775" cy="732367"/>
          </a:xfrm>
        </p:spPr>
        <p:txBody>
          <a:bodyPr>
            <a:normAutofit/>
          </a:bodyPr>
          <a:lstStyle/>
          <a:p>
            <a:r>
              <a:rPr lang="hu-HU" sz="4400" b="1" dirty="0" smtClean="0"/>
              <a:t>A csatornák szakaszai </a:t>
            </a:r>
            <a:endParaRPr lang="hu-HU" sz="4400" b="1" dirty="0"/>
          </a:p>
        </p:txBody>
      </p:sp>
      <p:sp>
        <p:nvSpPr>
          <p:cNvPr id="3" name="Tartalom helye 2"/>
          <p:cNvSpPr>
            <a:spLocks noGrp="1"/>
          </p:cNvSpPr>
          <p:nvPr>
            <p:ph idx="1"/>
          </p:nvPr>
        </p:nvSpPr>
        <p:spPr>
          <a:xfrm>
            <a:off x="241300" y="1041400"/>
            <a:ext cx="11722100" cy="5638800"/>
          </a:xfrm>
        </p:spPr>
        <p:txBody>
          <a:bodyPr/>
          <a:lstStyle/>
          <a:p>
            <a:pPr marL="457200" indent="-457200">
              <a:buFont typeface="+mj-lt"/>
              <a:buAutoNum type="arabicPeriod"/>
            </a:pPr>
            <a:r>
              <a:rPr lang="hu-HU" sz="2800" b="1" dirty="0" smtClean="0"/>
              <a:t>Figyelemfelkeltés</a:t>
            </a:r>
          </a:p>
          <a:p>
            <a:pPr marL="812800" indent="-368300">
              <a:buFont typeface="Arial" panose="020B0604020202020204" pitchFamily="34" charset="0"/>
              <a:buChar char="•"/>
            </a:pPr>
            <a:r>
              <a:rPr lang="hu-HU" dirty="0" smtClean="0"/>
              <a:t>Hogyan keltjük fel az érdeklődést a termékeink/szolgáltatásaink iránt?</a:t>
            </a:r>
          </a:p>
          <a:p>
            <a:pPr marL="457200" indent="-457200">
              <a:buFont typeface="+mj-lt"/>
              <a:buAutoNum type="arabicPeriod" startAt="2"/>
            </a:pPr>
            <a:r>
              <a:rPr lang="hu-HU" sz="2800" b="1" dirty="0" smtClean="0"/>
              <a:t>Értékelés</a:t>
            </a:r>
          </a:p>
          <a:p>
            <a:pPr marL="814388" indent="-369888">
              <a:buFont typeface="Arial" panose="020B0604020202020204" pitchFamily="34" charset="0"/>
              <a:buChar char="•"/>
            </a:pPr>
            <a:r>
              <a:rPr lang="hu-HU" dirty="0" smtClean="0"/>
              <a:t>Hogyan segítjük a fogyasztót a termékünk megítélésében?</a:t>
            </a:r>
          </a:p>
          <a:p>
            <a:pPr marL="457200" indent="-457200">
              <a:buFont typeface="+mj-lt"/>
              <a:buAutoNum type="arabicPeriod" startAt="3"/>
            </a:pPr>
            <a:r>
              <a:rPr lang="hu-HU" sz="2800" b="1" dirty="0" smtClean="0"/>
              <a:t>Vásárlás</a:t>
            </a:r>
          </a:p>
          <a:p>
            <a:pPr marL="814388" indent="-369888" algn="just">
              <a:buFont typeface="Arial" panose="020B0604020202020204" pitchFamily="34" charset="0"/>
              <a:buChar char="•"/>
            </a:pPr>
            <a:r>
              <a:rPr lang="hu-HU" dirty="0" smtClean="0"/>
              <a:t>Hogyan tesszük lehetővé, hogy a fogyasztók specifikus termékeket/szolgáltatásokat vásároljanak?</a:t>
            </a:r>
          </a:p>
          <a:p>
            <a:pPr marL="457200" indent="-457200">
              <a:buFont typeface="+mj-lt"/>
              <a:buAutoNum type="arabicPeriod" startAt="4"/>
            </a:pPr>
            <a:r>
              <a:rPr lang="hu-HU" sz="2800" b="1" dirty="0" smtClean="0"/>
              <a:t>Közvetítés</a:t>
            </a:r>
          </a:p>
          <a:p>
            <a:pPr marL="814388" indent="-458788">
              <a:buFont typeface="Arial" panose="020B0604020202020204" pitchFamily="34" charset="0"/>
              <a:buChar char="•"/>
            </a:pPr>
            <a:r>
              <a:rPr lang="hu-HU" dirty="0" smtClean="0"/>
              <a:t>Hogyan juttatjuk el az értékajánlatunkat a fogyasztóhoz?</a:t>
            </a:r>
          </a:p>
          <a:p>
            <a:pPr marL="457200" indent="-457200">
              <a:buFont typeface="+mj-lt"/>
              <a:buAutoNum type="arabicPeriod" startAt="5"/>
            </a:pPr>
            <a:r>
              <a:rPr lang="hu-HU" sz="2800" b="1" dirty="0" smtClean="0"/>
              <a:t>Vásárlás után</a:t>
            </a:r>
          </a:p>
          <a:p>
            <a:pPr marL="812800" indent="-368300">
              <a:buFont typeface="Arial" panose="020B0604020202020204" pitchFamily="34" charset="0"/>
              <a:buChar char="•"/>
            </a:pPr>
            <a:r>
              <a:rPr lang="hu-HU" dirty="0" smtClean="0"/>
              <a:t>Hogyan nyújtunk ügyféltámogatás vásárlás után?</a:t>
            </a:r>
          </a:p>
          <a:p>
            <a:pPr marL="256032" lvl="1" indent="0">
              <a:buNone/>
            </a:pPr>
            <a:endParaRPr lang="hu-HU" dirty="0"/>
          </a:p>
        </p:txBody>
      </p:sp>
    </p:spTree>
    <p:extLst>
      <p:ext uri="{BB962C8B-B14F-4D97-AF65-F5344CB8AC3E}">
        <p14:creationId xmlns:p14="http://schemas.microsoft.com/office/powerpoint/2010/main" val="29686716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41324" y="143933"/>
            <a:ext cx="10772775" cy="833967"/>
          </a:xfrm>
        </p:spPr>
        <p:txBody>
          <a:bodyPr>
            <a:normAutofit/>
          </a:bodyPr>
          <a:lstStyle/>
          <a:p>
            <a:r>
              <a:rPr lang="hu-HU" sz="4400" b="1" dirty="0"/>
              <a:t>4</a:t>
            </a:r>
            <a:r>
              <a:rPr lang="hu-HU" sz="4400" b="1" dirty="0" smtClean="0"/>
              <a:t>. Ügyfélkapcsolatok (ÜKA)</a:t>
            </a:r>
            <a:endParaRPr lang="hu-HU" sz="4400" dirty="0"/>
          </a:p>
        </p:txBody>
      </p:sp>
      <p:sp>
        <p:nvSpPr>
          <p:cNvPr id="3" name="Tartalom helye 2"/>
          <p:cNvSpPr>
            <a:spLocks noGrp="1"/>
          </p:cNvSpPr>
          <p:nvPr>
            <p:ph idx="1"/>
          </p:nvPr>
        </p:nvSpPr>
        <p:spPr>
          <a:xfrm>
            <a:off x="254000" y="1003300"/>
            <a:ext cx="11696700" cy="5689600"/>
          </a:xfrm>
        </p:spPr>
        <p:txBody>
          <a:bodyPr>
            <a:normAutofit/>
          </a:bodyPr>
          <a:lstStyle/>
          <a:p>
            <a:pPr marL="355600" indent="-355600" algn="just">
              <a:lnSpc>
                <a:spcPct val="100000"/>
              </a:lnSpc>
              <a:spcBef>
                <a:spcPts val="0"/>
              </a:spcBef>
              <a:buFont typeface="Arial" panose="020B0604020202020204" pitchFamily="34" charset="0"/>
              <a:buChar char="•"/>
            </a:pPr>
            <a:r>
              <a:rPr lang="hu-HU" b="1" dirty="0" smtClean="0"/>
              <a:t>Az ügyfélkapcsolatok építőelem  leírja a cég és az egyes ügyfélcsoportok közötti különféle kapcsolatokat.</a:t>
            </a:r>
          </a:p>
          <a:p>
            <a:pPr marL="355600" indent="-355600" algn="just">
              <a:lnSpc>
                <a:spcPct val="100000"/>
              </a:lnSpc>
              <a:spcBef>
                <a:spcPts val="0"/>
              </a:spcBef>
              <a:buFont typeface="Arial" panose="020B0604020202020204" pitchFamily="34" charset="0"/>
              <a:buChar char="•"/>
            </a:pPr>
            <a:r>
              <a:rPr lang="hu-HU" dirty="0" smtClean="0"/>
              <a:t>A cégnek tisztáznia kell, hogy </a:t>
            </a:r>
            <a:r>
              <a:rPr lang="hu-HU" b="1" dirty="0" smtClean="0"/>
              <a:t>milyen kapcsolatot szeretne kialakítani az egyes ügyfélcsoportokkal:</a:t>
            </a:r>
          </a:p>
          <a:p>
            <a:pPr marL="611632" lvl="1" indent="-355600" algn="just">
              <a:lnSpc>
                <a:spcPct val="100000"/>
              </a:lnSpc>
              <a:spcBef>
                <a:spcPts val="0"/>
              </a:spcBef>
              <a:buFont typeface="Courier New" panose="02070309020205020404" pitchFamily="49" charset="0"/>
              <a:buChar char="o"/>
            </a:pPr>
            <a:r>
              <a:rPr lang="hu-HU" sz="2100" dirty="0"/>
              <a:t>s</a:t>
            </a:r>
            <a:r>
              <a:rPr lang="hu-HU" sz="2100" dirty="0" smtClean="0"/>
              <a:t>zemélyes kapcsolat (az ügyfél hús-vér alkalmazottal kommunikálva kap segítséget pl. telefonon, elektronikusan);</a:t>
            </a:r>
          </a:p>
          <a:p>
            <a:pPr marL="611632" lvl="1" indent="-355600" algn="just">
              <a:lnSpc>
                <a:spcPct val="100000"/>
              </a:lnSpc>
              <a:spcBef>
                <a:spcPts val="0"/>
              </a:spcBef>
              <a:buFont typeface="Courier New" panose="02070309020205020404" pitchFamily="49" charset="0"/>
              <a:buChar char="o"/>
            </a:pPr>
            <a:r>
              <a:rPr lang="hu-HU" sz="2100" dirty="0"/>
              <a:t>k</a:t>
            </a:r>
            <a:r>
              <a:rPr lang="hu-HU" sz="2100" dirty="0" smtClean="0"/>
              <a:t>iemelt ügyfélkapcsolati támogatás (pl. privátbank);</a:t>
            </a:r>
          </a:p>
          <a:p>
            <a:pPr marL="611632" lvl="1" indent="-355600" algn="just">
              <a:lnSpc>
                <a:spcPct val="100000"/>
              </a:lnSpc>
              <a:spcBef>
                <a:spcPts val="0"/>
              </a:spcBef>
              <a:buFont typeface="Courier New" panose="02070309020205020404" pitchFamily="49" charset="0"/>
              <a:buChar char="o"/>
            </a:pPr>
            <a:r>
              <a:rPr lang="hu-HU" sz="2100" dirty="0" smtClean="0"/>
              <a:t>önkiszolgálás (a cég nem létesít közvetlen kapcsolatot az ügyféllel);</a:t>
            </a:r>
          </a:p>
          <a:p>
            <a:pPr marL="611632" lvl="1" indent="-355600" algn="just">
              <a:lnSpc>
                <a:spcPct val="100000"/>
              </a:lnSpc>
              <a:spcBef>
                <a:spcPts val="0"/>
              </a:spcBef>
              <a:buFont typeface="Courier New" panose="02070309020205020404" pitchFamily="49" charset="0"/>
              <a:buChar char="o"/>
            </a:pPr>
            <a:r>
              <a:rPr lang="hu-HU" sz="2100" dirty="0"/>
              <a:t>a</a:t>
            </a:r>
            <a:r>
              <a:rPr lang="hu-HU" sz="2100" dirty="0" smtClean="0"/>
              <a:t>utomata szolgáltatások (pl. személyes online profilok lehetővé teszik az ügyfeleknek a személyre szabott kiszolgálást);</a:t>
            </a:r>
          </a:p>
          <a:p>
            <a:pPr marL="611632" lvl="1" indent="-355600" algn="just">
              <a:lnSpc>
                <a:spcPct val="100000"/>
              </a:lnSpc>
              <a:spcBef>
                <a:spcPts val="0"/>
              </a:spcBef>
              <a:buFont typeface="Courier New" panose="02070309020205020404" pitchFamily="49" charset="0"/>
              <a:buChar char="o"/>
            </a:pPr>
            <a:r>
              <a:rPr lang="hu-HU" sz="2100" dirty="0" smtClean="0"/>
              <a:t>közösségek  (privát közösségi oldalak, pl. </a:t>
            </a:r>
            <a:r>
              <a:rPr lang="hu-HU" sz="2100" dirty="0" err="1" smtClean="0"/>
              <a:t>gyógyszergyártóké</a:t>
            </a:r>
            <a:r>
              <a:rPr lang="hu-HU" sz="2100" dirty="0" smtClean="0"/>
              <a:t>);</a:t>
            </a:r>
          </a:p>
          <a:p>
            <a:pPr marL="611632" lvl="1" indent="-355600" algn="just">
              <a:lnSpc>
                <a:spcPct val="100000"/>
              </a:lnSpc>
              <a:spcBef>
                <a:spcPts val="0"/>
              </a:spcBef>
              <a:buFont typeface="Courier New" panose="02070309020205020404" pitchFamily="49" charset="0"/>
              <a:buChar char="o"/>
            </a:pPr>
            <a:r>
              <a:rPr lang="hu-HU" sz="2100" dirty="0"/>
              <a:t>a</a:t>
            </a:r>
            <a:r>
              <a:rPr lang="hu-HU" sz="2100" dirty="0" smtClean="0"/>
              <a:t>z ügyfelekkel közösen alkotott érték (pl. Amazon.com arra kéri olvasóit írjanak könyvajánlókat);</a:t>
            </a:r>
          </a:p>
          <a:p>
            <a:pPr marL="355600" indent="-355600" algn="just">
              <a:lnSpc>
                <a:spcPct val="100000"/>
              </a:lnSpc>
              <a:spcBef>
                <a:spcPts val="0"/>
              </a:spcBef>
              <a:buFont typeface="Arial" panose="020B0604020202020204" pitchFamily="34" charset="0"/>
              <a:buChar char="•"/>
            </a:pPr>
            <a:r>
              <a:rPr lang="hu-HU" dirty="0" smtClean="0"/>
              <a:t> </a:t>
            </a:r>
            <a:r>
              <a:rPr lang="hu-HU" b="1" dirty="0" smtClean="0"/>
              <a:t>Az ügyfél kapcsolatokat a következő tényezők motiválják</a:t>
            </a:r>
            <a:r>
              <a:rPr lang="hu-HU" dirty="0" smtClean="0"/>
              <a:t>:</a:t>
            </a:r>
          </a:p>
          <a:p>
            <a:pPr marL="611632" lvl="1" indent="-355600" algn="just">
              <a:lnSpc>
                <a:spcPct val="100000"/>
              </a:lnSpc>
              <a:spcBef>
                <a:spcPts val="0"/>
              </a:spcBef>
              <a:buFont typeface="Courier New" panose="02070309020205020404" pitchFamily="49" charset="0"/>
              <a:buChar char="o"/>
            </a:pPr>
            <a:r>
              <a:rPr lang="hu-HU" sz="2100" dirty="0"/>
              <a:t>ú</a:t>
            </a:r>
            <a:r>
              <a:rPr lang="hu-HU" sz="2100" dirty="0" smtClean="0"/>
              <a:t>j ügyfelek szerzése;</a:t>
            </a:r>
          </a:p>
          <a:p>
            <a:pPr marL="611632" lvl="1" indent="-355600" algn="just">
              <a:lnSpc>
                <a:spcPct val="100000"/>
              </a:lnSpc>
              <a:spcBef>
                <a:spcPts val="0"/>
              </a:spcBef>
              <a:buFont typeface="Courier New" panose="02070309020205020404" pitchFamily="49" charset="0"/>
              <a:buChar char="o"/>
            </a:pPr>
            <a:r>
              <a:rPr lang="hu-HU" sz="2100" dirty="0"/>
              <a:t>a</a:t>
            </a:r>
            <a:r>
              <a:rPr lang="hu-HU" sz="2100" dirty="0" smtClean="0"/>
              <a:t>z ügyfél megtartása;</a:t>
            </a:r>
          </a:p>
          <a:p>
            <a:pPr marL="611632" lvl="1" indent="-355600" algn="just">
              <a:lnSpc>
                <a:spcPct val="100000"/>
              </a:lnSpc>
              <a:spcBef>
                <a:spcPts val="0"/>
              </a:spcBef>
              <a:buFont typeface="Courier New" panose="02070309020205020404" pitchFamily="49" charset="0"/>
              <a:buChar char="o"/>
            </a:pPr>
            <a:r>
              <a:rPr lang="hu-HU" sz="2100" dirty="0"/>
              <a:t>a</a:t>
            </a:r>
            <a:r>
              <a:rPr lang="hu-HU" sz="2100" dirty="0" smtClean="0"/>
              <a:t>z eladások növelése.</a:t>
            </a:r>
          </a:p>
        </p:txBody>
      </p:sp>
    </p:spTree>
    <p:extLst>
      <p:ext uri="{BB962C8B-B14F-4D97-AF65-F5344CB8AC3E}">
        <p14:creationId xmlns:p14="http://schemas.microsoft.com/office/powerpoint/2010/main" val="37712056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41324" y="143933"/>
            <a:ext cx="10772775" cy="833967"/>
          </a:xfrm>
        </p:spPr>
        <p:txBody>
          <a:bodyPr>
            <a:normAutofit/>
          </a:bodyPr>
          <a:lstStyle/>
          <a:p>
            <a:r>
              <a:rPr lang="hu-HU" sz="4400" b="1" dirty="0" smtClean="0"/>
              <a:t>5. Bevételek (BE)</a:t>
            </a:r>
            <a:endParaRPr lang="hu-HU" sz="4400" dirty="0"/>
          </a:p>
        </p:txBody>
      </p:sp>
      <p:sp>
        <p:nvSpPr>
          <p:cNvPr id="3" name="Tartalom helye 2"/>
          <p:cNvSpPr>
            <a:spLocks noGrp="1"/>
          </p:cNvSpPr>
          <p:nvPr>
            <p:ph idx="1"/>
          </p:nvPr>
        </p:nvSpPr>
        <p:spPr>
          <a:xfrm>
            <a:off x="292100" y="850900"/>
            <a:ext cx="11696700" cy="6007100"/>
          </a:xfrm>
        </p:spPr>
        <p:txBody>
          <a:bodyPr>
            <a:normAutofit/>
          </a:bodyPr>
          <a:lstStyle/>
          <a:p>
            <a:pPr marL="355600" indent="-355600" algn="just">
              <a:lnSpc>
                <a:spcPct val="100000"/>
              </a:lnSpc>
              <a:spcBef>
                <a:spcPts val="0"/>
              </a:spcBef>
              <a:buFont typeface="Arial" panose="020B0604020202020204" pitchFamily="34" charset="0"/>
              <a:buChar char="•"/>
            </a:pPr>
            <a:r>
              <a:rPr lang="hu-HU" b="1" dirty="0" smtClean="0"/>
              <a:t>A bevétek építőelem az egyes ügyfélcsoportok által generált bevételi forrásokat mutatja ki.</a:t>
            </a:r>
          </a:p>
          <a:p>
            <a:pPr marL="355600" indent="-355600" algn="just">
              <a:lnSpc>
                <a:spcPct val="100000"/>
              </a:lnSpc>
              <a:spcBef>
                <a:spcPts val="0"/>
              </a:spcBef>
              <a:buFont typeface="Arial" panose="020B0604020202020204" pitchFamily="34" charset="0"/>
              <a:buChar char="•"/>
            </a:pPr>
            <a:r>
              <a:rPr lang="hu-HU" dirty="0" smtClean="0"/>
              <a:t>A cégnek fel kell tennie a kérdést, hogy mi az az érték, amelyért minden egyes ügyfélcsoport hajlandó fizetni.</a:t>
            </a:r>
          </a:p>
          <a:p>
            <a:pPr marL="355600" indent="-355600" algn="just">
              <a:lnSpc>
                <a:spcPct val="100000"/>
              </a:lnSpc>
              <a:spcBef>
                <a:spcPts val="0"/>
              </a:spcBef>
              <a:buFont typeface="Arial" panose="020B0604020202020204" pitchFamily="34" charset="0"/>
              <a:buChar char="•"/>
            </a:pPr>
            <a:r>
              <a:rPr lang="hu-HU" dirty="0" smtClean="0"/>
              <a:t>Az üzleti modell két különböző </a:t>
            </a:r>
            <a:r>
              <a:rPr lang="hu-HU" b="1" dirty="0" smtClean="0"/>
              <a:t>bevételi forrást </a:t>
            </a:r>
            <a:r>
              <a:rPr lang="hu-HU" dirty="0" smtClean="0"/>
              <a:t>tartalmazhat:</a:t>
            </a:r>
          </a:p>
          <a:p>
            <a:pPr marL="725488" indent="-369888" algn="just">
              <a:lnSpc>
                <a:spcPct val="100000"/>
              </a:lnSpc>
              <a:spcBef>
                <a:spcPts val="0"/>
              </a:spcBef>
              <a:buFont typeface="Courier New" panose="02070309020205020404" pitchFamily="49" charset="0"/>
              <a:buChar char="o"/>
            </a:pPr>
            <a:r>
              <a:rPr lang="hu-HU" sz="2000" b="1" dirty="0"/>
              <a:t>t</a:t>
            </a:r>
            <a:r>
              <a:rPr lang="hu-HU" sz="2000" b="1" dirty="0" smtClean="0"/>
              <a:t>ranzakciós bevétel,</a:t>
            </a:r>
            <a:r>
              <a:rPr lang="hu-HU" sz="2000" dirty="0" smtClean="0"/>
              <a:t>amely egyszeri vásárlásból adódik;</a:t>
            </a:r>
          </a:p>
          <a:p>
            <a:pPr marL="725488" indent="-369888" algn="just">
              <a:lnSpc>
                <a:spcPct val="100000"/>
              </a:lnSpc>
              <a:spcBef>
                <a:spcPts val="0"/>
              </a:spcBef>
              <a:buFont typeface="Courier New" panose="02070309020205020404" pitchFamily="49" charset="0"/>
              <a:buChar char="o"/>
            </a:pPr>
            <a:r>
              <a:rPr lang="hu-HU" sz="2000" b="1" dirty="0"/>
              <a:t>i</a:t>
            </a:r>
            <a:r>
              <a:rPr lang="hu-HU" sz="2000" b="1" dirty="0" smtClean="0"/>
              <a:t>smétlődő bevétel</a:t>
            </a:r>
            <a:r>
              <a:rPr lang="hu-HU" sz="2000" dirty="0" smtClean="0"/>
              <a:t>, amely többszöri, folyamatos vásárlásból adódik;</a:t>
            </a:r>
          </a:p>
          <a:p>
            <a:pPr marL="355600" indent="-355600" algn="just">
              <a:lnSpc>
                <a:spcPct val="100000"/>
              </a:lnSpc>
              <a:spcBef>
                <a:spcPts val="0"/>
              </a:spcBef>
              <a:buFont typeface="Arial" panose="020B0604020202020204" pitchFamily="34" charset="0"/>
              <a:buChar char="•"/>
            </a:pPr>
            <a:r>
              <a:rPr lang="hu-HU" b="1" dirty="0" smtClean="0"/>
              <a:t>Többféleképpen tehetünk szert bevételre</a:t>
            </a:r>
            <a:r>
              <a:rPr lang="hu-HU" dirty="0" smtClean="0"/>
              <a:t>:</a:t>
            </a:r>
          </a:p>
          <a:p>
            <a:pPr marL="723900" indent="-368300" algn="just">
              <a:lnSpc>
                <a:spcPct val="100000"/>
              </a:lnSpc>
              <a:spcBef>
                <a:spcPts val="0"/>
              </a:spcBef>
              <a:buFont typeface="Courier New" panose="02070309020205020404" pitchFamily="49" charset="0"/>
              <a:buChar char="o"/>
            </a:pPr>
            <a:r>
              <a:rPr lang="hu-HU" sz="2000" b="1" dirty="0" smtClean="0"/>
              <a:t>termékeladás </a:t>
            </a:r>
            <a:r>
              <a:rPr lang="hu-HU" sz="2000" dirty="0" smtClean="0"/>
              <a:t>(egy konkrét termék tulajdonjogának eladásából származik, pl. Amazon.com könyveket értékesít);</a:t>
            </a:r>
          </a:p>
          <a:p>
            <a:pPr marL="723900" indent="-368300" algn="just">
              <a:lnSpc>
                <a:spcPct val="100000"/>
              </a:lnSpc>
              <a:spcBef>
                <a:spcPts val="0"/>
              </a:spcBef>
              <a:buFont typeface="Courier New" panose="02070309020205020404" pitchFamily="49" charset="0"/>
              <a:buChar char="o"/>
            </a:pPr>
            <a:r>
              <a:rPr lang="hu-HU" sz="2000" b="1" dirty="0"/>
              <a:t>h</a:t>
            </a:r>
            <a:r>
              <a:rPr lang="hu-HU" sz="2000" b="1" dirty="0" smtClean="0"/>
              <a:t>asználati díj </a:t>
            </a:r>
            <a:r>
              <a:rPr lang="hu-HU" sz="2000" dirty="0" smtClean="0"/>
              <a:t>(bizonyos szolgáltatások igénybevételéből adódik, pl. mobilszolgáltató a telefonbeszélgetés időtartama alapján számláz, a hotel a vendégéjszakák száma alapján);</a:t>
            </a:r>
          </a:p>
          <a:p>
            <a:pPr marL="723900" indent="-368300" algn="just">
              <a:lnSpc>
                <a:spcPct val="100000"/>
              </a:lnSpc>
              <a:spcBef>
                <a:spcPts val="0"/>
              </a:spcBef>
              <a:buFont typeface="Courier New" panose="02070309020205020404" pitchFamily="49" charset="0"/>
              <a:buChar char="o"/>
            </a:pPr>
            <a:r>
              <a:rPr lang="hu-HU" sz="2000" b="1" dirty="0"/>
              <a:t>b</a:t>
            </a:r>
            <a:r>
              <a:rPr lang="hu-HU" sz="2000" b="1" dirty="0" smtClean="0"/>
              <a:t>érleti díj </a:t>
            </a:r>
            <a:r>
              <a:rPr lang="hu-HU" sz="2000" dirty="0" smtClean="0"/>
              <a:t>(egyes szolgáltatások huzamosabb ideig tartó igénybevételéből származik, p. konditerem havi díja)</a:t>
            </a:r>
          </a:p>
          <a:p>
            <a:pPr marL="723900" indent="-368300" algn="just">
              <a:lnSpc>
                <a:spcPct val="100000"/>
              </a:lnSpc>
              <a:spcBef>
                <a:spcPts val="0"/>
              </a:spcBef>
              <a:buFont typeface="Courier New" panose="02070309020205020404" pitchFamily="49" charset="0"/>
              <a:buChar char="o"/>
            </a:pPr>
            <a:r>
              <a:rPr lang="hu-HU" sz="2000" b="1" dirty="0"/>
              <a:t>b</a:t>
            </a:r>
            <a:r>
              <a:rPr lang="hu-HU" sz="2000" b="1" dirty="0" smtClean="0"/>
              <a:t>érlés, kölcsön, lízing </a:t>
            </a:r>
            <a:r>
              <a:rPr lang="hu-HU" sz="2000" dirty="0" smtClean="0"/>
              <a:t>(a fogyasztó meghatározott díjért ideiglenesen kizárólagos jogot kap egy termék használatára, pl. autó bérlés autóvásárlás helyett)</a:t>
            </a:r>
          </a:p>
          <a:p>
            <a:pPr marL="723900" indent="-368300" algn="just">
              <a:lnSpc>
                <a:spcPct val="100000"/>
              </a:lnSpc>
              <a:spcBef>
                <a:spcPts val="0"/>
              </a:spcBef>
              <a:buFont typeface="Courier New" panose="02070309020205020404" pitchFamily="49" charset="0"/>
              <a:buChar char="o"/>
            </a:pPr>
            <a:r>
              <a:rPr lang="hu-HU" sz="2000" b="1" dirty="0" err="1"/>
              <a:t>l</a:t>
            </a:r>
            <a:r>
              <a:rPr lang="hu-HU" sz="2000" b="1" dirty="0" err="1" smtClean="0"/>
              <a:t>icencedíjak</a:t>
            </a:r>
            <a:r>
              <a:rPr lang="hu-HU" sz="2000" dirty="0" smtClean="0"/>
              <a:t> (szerzői, közlési díjak eladásából származó bevétel, pl. szerzői jog, szabadalmi jog)</a:t>
            </a:r>
          </a:p>
          <a:p>
            <a:pPr marL="723900" indent="-368300" algn="just">
              <a:lnSpc>
                <a:spcPct val="100000"/>
              </a:lnSpc>
              <a:spcBef>
                <a:spcPts val="0"/>
              </a:spcBef>
              <a:buFont typeface="Courier New" panose="02070309020205020404" pitchFamily="49" charset="0"/>
              <a:buChar char="o"/>
            </a:pPr>
            <a:r>
              <a:rPr lang="hu-HU" sz="2000" b="1" dirty="0"/>
              <a:t>k</a:t>
            </a:r>
            <a:r>
              <a:rPr lang="hu-HU" sz="2000" b="1" dirty="0" smtClean="0"/>
              <a:t>özvetítői díj </a:t>
            </a:r>
            <a:r>
              <a:rPr lang="hu-HU" sz="2000" dirty="0" smtClean="0"/>
              <a:t>(jutalék – pl. brókerek, ingatlanközvetítők)</a:t>
            </a:r>
          </a:p>
          <a:p>
            <a:pPr marL="723900" indent="-368300" algn="just">
              <a:lnSpc>
                <a:spcPct val="100000"/>
              </a:lnSpc>
              <a:spcBef>
                <a:spcPts val="0"/>
              </a:spcBef>
              <a:buFont typeface="Courier New" panose="02070309020205020404" pitchFamily="49" charset="0"/>
              <a:buChar char="o"/>
            </a:pPr>
            <a:r>
              <a:rPr lang="hu-HU" sz="2000" b="1" dirty="0"/>
              <a:t>h</a:t>
            </a:r>
            <a:r>
              <a:rPr lang="hu-HU" sz="2000" b="1" dirty="0" smtClean="0"/>
              <a:t>irdetés</a:t>
            </a:r>
            <a:r>
              <a:rPr lang="hu-HU" sz="2000" dirty="0" smtClean="0"/>
              <a:t> (egy adott termék/szolgáltatás reklámozásáért fizetett díj)</a:t>
            </a:r>
          </a:p>
          <a:p>
            <a:pPr marL="723900" indent="-368300" algn="just">
              <a:lnSpc>
                <a:spcPct val="100000"/>
              </a:lnSpc>
              <a:spcBef>
                <a:spcPts val="0"/>
              </a:spcBef>
              <a:buFont typeface="Courier New" panose="02070309020205020404" pitchFamily="49" charset="0"/>
              <a:buChar char="o"/>
            </a:pPr>
            <a:endParaRPr lang="hu-HU" dirty="0"/>
          </a:p>
        </p:txBody>
      </p:sp>
    </p:spTree>
    <p:extLst>
      <p:ext uri="{BB962C8B-B14F-4D97-AF65-F5344CB8AC3E}">
        <p14:creationId xmlns:p14="http://schemas.microsoft.com/office/powerpoint/2010/main" val="42803447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50824" y="270933"/>
            <a:ext cx="10772775" cy="643467"/>
          </a:xfrm>
        </p:spPr>
        <p:txBody>
          <a:bodyPr>
            <a:normAutofit fontScale="90000"/>
          </a:bodyPr>
          <a:lstStyle/>
          <a:p>
            <a:r>
              <a:rPr lang="hu-HU" sz="4400" b="1" dirty="0" smtClean="0"/>
              <a:t>Árképzési stratégia</a:t>
            </a:r>
            <a:endParaRPr lang="hu-HU" sz="4400" b="1" dirty="0"/>
          </a:p>
        </p:txBody>
      </p:sp>
      <p:sp>
        <p:nvSpPr>
          <p:cNvPr id="3" name="Tartalom helye 2"/>
          <p:cNvSpPr>
            <a:spLocks noGrp="1"/>
          </p:cNvSpPr>
          <p:nvPr>
            <p:ph idx="1"/>
          </p:nvPr>
        </p:nvSpPr>
        <p:spPr>
          <a:xfrm>
            <a:off x="152400" y="965200"/>
            <a:ext cx="11836400" cy="5422900"/>
          </a:xfrm>
        </p:spPr>
        <p:txBody>
          <a:bodyPr>
            <a:normAutofit/>
          </a:bodyPr>
          <a:lstStyle/>
          <a:p>
            <a:pPr marL="0" indent="0" algn="ctr">
              <a:buNone/>
            </a:pPr>
            <a:r>
              <a:rPr lang="hu-HU" sz="2800" dirty="0" smtClean="0"/>
              <a:t>Minden egyes bevételtípushoz más árképzési stratégia tartozik, amely jelentősen befolyásolhatja a bevétel mértékét.</a:t>
            </a:r>
            <a:endParaRPr lang="hu-HU" sz="2800" dirty="0"/>
          </a:p>
        </p:txBody>
      </p:sp>
      <p:graphicFrame>
        <p:nvGraphicFramePr>
          <p:cNvPr id="4" name="Táblázat 3"/>
          <p:cNvGraphicFramePr>
            <a:graphicFrameLocks noGrp="1"/>
          </p:cNvGraphicFramePr>
          <p:nvPr>
            <p:extLst/>
          </p:nvPr>
        </p:nvGraphicFramePr>
        <p:xfrm>
          <a:off x="141286" y="2056606"/>
          <a:ext cx="12050714" cy="4431621"/>
        </p:xfrm>
        <a:graphic>
          <a:graphicData uri="http://schemas.openxmlformats.org/drawingml/2006/table">
            <a:tbl>
              <a:tblPr/>
              <a:tblGrid>
                <a:gridCol w="2182815">
                  <a:extLst>
                    <a:ext uri="{9D8B030D-6E8A-4147-A177-3AD203B41FA5}">
                      <a16:colId xmlns:a16="http://schemas.microsoft.com/office/drawing/2014/main" val="20000"/>
                    </a:ext>
                  </a:extLst>
                </a:gridCol>
                <a:gridCol w="4064987">
                  <a:extLst>
                    <a:ext uri="{9D8B030D-6E8A-4147-A177-3AD203B41FA5}">
                      <a16:colId xmlns:a16="http://schemas.microsoft.com/office/drawing/2014/main" val="20001"/>
                    </a:ext>
                  </a:extLst>
                </a:gridCol>
                <a:gridCol w="1764313">
                  <a:extLst>
                    <a:ext uri="{9D8B030D-6E8A-4147-A177-3AD203B41FA5}">
                      <a16:colId xmlns:a16="http://schemas.microsoft.com/office/drawing/2014/main" val="20002"/>
                    </a:ext>
                  </a:extLst>
                </a:gridCol>
                <a:gridCol w="4038599">
                  <a:extLst>
                    <a:ext uri="{9D8B030D-6E8A-4147-A177-3AD203B41FA5}">
                      <a16:colId xmlns:a16="http://schemas.microsoft.com/office/drawing/2014/main" val="20003"/>
                    </a:ext>
                  </a:extLst>
                </a:gridCol>
              </a:tblGrid>
              <a:tr h="378850">
                <a:tc gridSpan="2">
                  <a:txBody>
                    <a:bodyPr/>
                    <a:lstStyle/>
                    <a:p>
                      <a:pPr algn="ctr" fontAlgn="ctr"/>
                      <a:r>
                        <a:rPr lang="hu-HU" sz="2400" b="1" i="0" u="none" strike="noStrike" dirty="0">
                          <a:solidFill>
                            <a:srgbClr val="000000"/>
                          </a:solidFill>
                          <a:effectLst/>
                          <a:latin typeface="Times New Roman"/>
                        </a:rPr>
                        <a:t>Fix árképzés (listaár)</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hu-HU"/>
                    </a:p>
                  </a:txBody>
                  <a:tcPr/>
                </a:tc>
                <a:tc gridSpan="2">
                  <a:txBody>
                    <a:bodyPr/>
                    <a:lstStyle/>
                    <a:p>
                      <a:pPr algn="ctr" fontAlgn="ctr"/>
                      <a:r>
                        <a:rPr lang="hu-HU" sz="2400" b="1" i="0" u="none" strike="noStrike">
                          <a:solidFill>
                            <a:srgbClr val="000000"/>
                          </a:solidFill>
                          <a:effectLst/>
                          <a:latin typeface="Times New Roman"/>
                        </a:rPr>
                        <a:t>Dinamikus árképzés</a:t>
                      </a:r>
                    </a:p>
                  </a:txBody>
                  <a:tcPr marL="6350" marR="6350" marT="635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hu-HU"/>
                    </a:p>
                  </a:txBody>
                  <a:tcPr/>
                </a:tc>
                <a:extLst>
                  <a:ext uri="{0D108BD9-81ED-4DB2-BD59-A6C34878D82A}">
                    <a16:rowId xmlns:a16="http://schemas.microsoft.com/office/drawing/2014/main" val="10000"/>
                  </a:ext>
                </a:extLst>
              </a:tr>
              <a:tr h="378850">
                <a:tc gridSpan="2">
                  <a:txBody>
                    <a:bodyPr/>
                    <a:lstStyle/>
                    <a:p>
                      <a:pPr algn="ctr" fontAlgn="ctr"/>
                      <a:r>
                        <a:rPr lang="hu-HU" sz="2400" b="0" i="1" u="none" strike="noStrike">
                          <a:solidFill>
                            <a:srgbClr val="000000"/>
                          </a:solidFill>
                          <a:effectLst/>
                          <a:latin typeface="Times New Roman"/>
                        </a:rPr>
                        <a:t>Változókon alapuló, előre megállapított ár</a:t>
                      </a:r>
                    </a:p>
                  </a:txBody>
                  <a:tcPr marL="6350" marR="6350" marT="6350"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hu-HU"/>
                    </a:p>
                  </a:txBody>
                  <a:tcPr/>
                </a:tc>
                <a:tc gridSpan="2">
                  <a:txBody>
                    <a:bodyPr/>
                    <a:lstStyle/>
                    <a:p>
                      <a:pPr algn="ctr" fontAlgn="ctr"/>
                      <a:r>
                        <a:rPr lang="hu-HU" sz="2400" b="0" i="1" u="none" strike="noStrike" dirty="0">
                          <a:solidFill>
                            <a:srgbClr val="000000"/>
                          </a:solidFill>
                          <a:effectLst/>
                          <a:latin typeface="Times New Roman"/>
                        </a:rPr>
                        <a:t>Az ár a piaci tényezőktől függ</a:t>
                      </a:r>
                    </a:p>
                  </a:txBody>
                  <a:tcPr marL="6350" marR="6350" marT="6350"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hu-HU"/>
                    </a:p>
                  </a:txBody>
                  <a:tcPr/>
                </a:tc>
                <a:extLst>
                  <a:ext uri="{0D108BD9-81ED-4DB2-BD59-A6C34878D82A}">
                    <a16:rowId xmlns:a16="http://schemas.microsoft.com/office/drawing/2014/main" val="10001"/>
                  </a:ext>
                </a:extLst>
              </a:tr>
              <a:tr h="769921">
                <a:tc>
                  <a:txBody>
                    <a:bodyPr/>
                    <a:lstStyle/>
                    <a:p>
                      <a:pPr algn="l" fontAlgn="ctr"/>
                      <a:r>
                        <a:rPr lang="hu-HU" sz="2000" b="1" i="1" u="none" strike="noStrike" dirty="0">
                          <a:solidFill>
                            <a:srgbClr val="000000"/>
                          </a:solidFill>
                          <a:effectLst/>
                          <a:latin typeface="Times New Roman"/>
                        </a:rPr>
                        <a:t>Listaár</a:t>
                      </a:r>
                    </a:p>
                  </a:txBody>
                  <a:tcPr marL="6350" marR="6350" marT="635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u-HU" sz="2000" b="0" i="0" u="none" strike="noStrike">
                          <a:solidFill>
                            <a:srgbClr val="000000"/>
                          </a:solidFill>
                          <a:effectLst/>
                          <a:latin typeface="Times New Roman"/>
                        </a:rPr>
                        <a:t>az egyes termékek/szolgáltatások rögzített ára</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u-HU" sz="2000" b="1" i="1" u="none" strike="noStrike" dirty="0">
                          <a:solidFill>
                            <a:srgbClr val="000000"/>
                          </a:solidFill>
                          <a:effectLst/>
                          <a:latin typeface="Times New Roman"/>
                        </a:rPr>
                        <a:t>Alku</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u-HU" sz="2000" b="0" i="0" u="none" strike="noStrike" dirty="0">
                          <a:solidFill>
                            <a:srgbClr val="000000"/>
                          </a:solidFill>
                          <a:effectLst/>
                          <a:latin typeface="Times New Roman"/>
                        </a:rPr>
                        <a:t>az ár két vagy több fél közötti megegyezésből születik, és a felek alkukészségén múlik</a:t>
                      </a:r>
                    </a:p>
                  </a:txBody>
                  <a:tcPr marL="6350" marR="6350" marT="635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36551">
                <a:tc>
                  <a:txBody>
                    <a:bodyPr/>
                    <a:lstStyle/>
                    <a:p>
                      <a:pPr algn="l" fontAlgn="ctr"/>
                      <a:r>
                        <a:rPr lang="hu-HU" sz="2000" b="1" i="1" u="none" strike="noStrike" dirty="0">
                          <a:solidFill>
                            <a:srgbClr val="000000"/>
                          </a:solidFill>
                          <a:effectLst/>
                          <a:latin typeface="Times New Roman"/>
                        </a:rPr>
                        <a:t>Termékfüggő ár</a:t>
                      </a:r>
                    </a:p>
                  </a:txBody>
                  <a:tcPr marL="6350" marR="6350" marT="635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u-HU" sz="2000" b="0" i="0" u="none" strike="noStrike" dirty="0">
                          <a:solidFill>
                            <a:srgbClr val="000000"/>
                          </a:solidFill>
                          <a:effectLst/>
                          <a:latin typeface="Times New Roman"/>
                        </a:rPr>
                        <a:t>az ár függ az értékajánlatok tulajdonságainak mennyiségétől vagy minőségétől</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u-HU" sz="2000" b="1" i="1" u="none" strike="noStrike" dirty="0">
                          <a:solidFill>
                            <a:srgbClr val="000000"/>
                          </a:solidFill>
                          <a:effectLst/>
                          <a:latin typeface="Times New Roman"/>
                        </a:rPr>
                        <a:t>Hozamkezelés</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u-HU" sz="2000" b="0" i="0" u="none" strike="noStrike">
                          <a:solidFill>
                            <a:srgbClr val="000000"/>
                          </a:solidFill>
                          <a:effectLst/>
                          <a:latin typeface="Times New Roman"/>
                        </a:rPr>
                        <a:t>az ár a készlettől és a vásárlás idejétől függ, rövid érvényességi idejű terméknél gyakori, pl. repülőjegy, hotelszoba</a:t>
                      </a:r>
                    </a:p>
                  </a:txBody>
                  <a:tcPr marL="6350" marR="6350" marT="635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57700">
                <a:tc>
                  <a:txBody>
                    <a:bodyPr/>
                    <a:lstStyle/>
                    <a:p>
                      <a:pPr algn="l" fontAlgn="ctr"/>
                      <a:r>
                        <a:rPr lang="hu-HU" sz="2000" b="1" i="1" u="none" strike="noStrike" dirty="0">
                          <a:solidFill>
                            <a:srgbClr val="000000"/>
                          </a:solidFill>
                          <a:effectLst/>
                          <a:latin typeface="Times New Roman"/>
                        </a:rPr>
                        <a:t>Ügyfélcsoporttól függő ár</a:t>
                      </a:r>
                    </a:p>
                  </a:txBody>
                  <a:tcPr marL="6350" marR="6350" marT="635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u-HU" sz="2000" b="0" i="0" u="none" strike="noStrike">
                          <a:solidFill>
                            <a:srgbClr val="000000"/>
                          </a:solidFill>
                          <a:effectLst/>
                          <a:latin typeface="Times New Roman"/>
                        </a:rPr>
                        <a:t>az ár függ az ügyfélcsoport típusától és egyéb jellemzőitől</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u-HU" sz="2000" b="1" i="1" u="none" strike="noStrike" dirty="0">
                          <a:solidFill>
                            <a:srgbClr val="000000"/>
                          </a:solidFill>
                          <a:effectLst/>
                          <a:latin typeface="Times New Roman"/>
                        </a:rPr>
                        <a:t>Valós idejű piac</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hu-HU" sz="2000" b="0" i="0" u="none" strike="noStrike">
                          <a:solidFill>
                            <a:srgbClr val="000000"/>
                          </a:solidFill>
                          <a:effectLst/>
                          <a:latin typeface="Times New Roman"/>
                        </a:rPr>
                        <a:t>az árat dinamikusan határozza meg a kereslet és a kínálat</a:t>
                      </a:r>
                    </a:p>
                  </a:txBody>
                  <a:tcPr marL="6350" marR="6350" marT="635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69921">
                <a:tc>
                  <a:txBody>
                    <a:bodyPr/>
                    <a:lstStyle/>
                    <a:p>
                      <a:pPr algn="l" fontAlgn="ctr"/>
                      <a:r>
                        <a:rPr lang="hu-HU" sz="2000" b="1" i="1" u="none" strike="noStrike" dirty="0">
                          <a:solidFill>
                            <a:srgbClr val="000000"/>
                          </a:solidFill>
                          <a:effectLst/>
                          <a:latin typeface="Times New Roman"/>
                        </a:rPr>
                        <a:t>Mennyiségfüggő ár</a:t>
                      </a:r>
                    </a:p>
                  </a:txBody>
                  <a:tcPr marL="6350" marR="6350" marT="635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hu-HU" sz="2000" b="0" i="0" u="none" strike="noStrike">
                          <a:solidFill>
                            <a:srgbClr val="000000"/>
                          </a:solidFill>
                          <a:effectLst/>
                          <a:latin typeface="Times New Roman"/>
                        </a:rPr>
                        <a:t>az ár a megvásárolt mennyiségtől függ</a:t>
                      </a:r>
                    </a:p>
                  </a:txBody>
                  <a:tcPr marL="6350" marR="6350" marT="635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hu-HU" sz="2000" b="1" i="1" u="none" strike="noStrike" dirty="0">
                          <a:solidFill>
                            <a:srgbClr val="000000"/>
                          </a:solidFill>
                          <a:effectLst/>
                          <a:latin typeface="Times New Roman"/>
                        </a:rPr>
                        <a:t>Aukció</a:t>
                      </a:r>
                    </a:p>
                  </a:txBody>
                  <a:tcPr marL="6350" marR="6350" marT="635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hu-HU" sz="2000" b="0" i="0" u="none" strike="noStrike" dirty="0">
                          <a:solidFill>
                            <a:srgbClr val="000000"/>
                          </a:solidFill>
                          <a:effectLst/>
                          <a:latin typeface="Times New Roman"/>
                        </a:rPr>
                        <a:t>az árat a licitálók által generált győztes licit határozza meg</a:t>
                      </a:r>
                    </a:p>
                  </a:txBody>
                  <a:tcPr marL="6350" marR="6350" marT="635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86311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15924" y="372533"/>
            <a:ext cx="10772775" cy="833967"/>
          </a:xfrm>
        </p:spPr>
        <p:txBody>
          <a:bodyPr>
            <a:normAutofit/>
          </a:bodyPr>
          <a:lstStyle/>
          <a:p>
            <a:r>
              <a:rPr lang="hu-HU" sz="4400" b="1" dirty="0"/>
              <a:t>6</a:t>
            </a:r>
            <a:r>
              <a:rPr lang="hu-HU" sz="4400" b="1" dirty="0" smtClean="0"/>
              <a:t>. Kiemelt erőforrások (KE)</a:t>
            </a:r>
            <a:endParaRPr lang="hu-HU" sz="4400" dirty="0"/>
          </a:p>
        </p:txBody>
      </p:sp>
      <p:sp>
        <p:nvSpPr>
          <p:cNvPr id="3" name="Tartalom helye 2"/>
          <p:cNvSpPr>
            <a:spLocks noGrp="1"/>
          </p:cNvSpPr>
          <p:nvPr>
            <p:ph idx="1"/>
          </p:nvPr>
        </p:nvSpPr>
        <p:spPr>
          <a:xfrm>
            <a:off x="292100" y="1308100"/>
            <a:ext cx="11696700" cy="5549900"/>
          </a:xfrm>
        </p:spPr>
        <p:txBody>
          <a:bodyPr>
            <a:normAutofit/>
          </a:bodyPr>
          <a:lstStyle/>
          <a:p>
            <a:pPr marL="355600" indent="-355600" algn="just">
              <a:lnSpc>
                <a:spcPct val="100000"/>
              </a:lnSpc>
              <a:spcBef>
                <a:spcPts val="0"/>
              </a:spcBef>
              <a:buFont typeface="Arial" panose="020B0604020202020204" pitchFamily="34" charset="0"/>
              <a:buChar char="•"/>
            </a:pPr>
            <a:r>
              <a:rPr lang="hu-HU" b="1" dirty="0" smtClean="0"/>
              <a:t>Ebbe az építőelembe tartoznak az üzleti modell működtetéséhez szükséges legfontosabb eszközök.</a:t>
            </a:r>
          </a:p>
          <a:p>
            <a:pPr marL="355600" indent="-355600" algn="just">
              <a:lnSpc>
                <a:spcPct val="100000"/>
              </a:lnSpc>
              <a:spcBef>
                <a:spcPts val="600"/>
              </a:spcBef>
              <a:buFont typeface="Arial" panose="020B0604020202020204" pitchFamily="34" charset="0"/>
              <a:buChar char="•"/>
            </a:pPr>
            <a:r>
              <a:rPr lang="hu-HU" dirty="0" smtClean="0"/>
              <a:t>Ezek az erőforrások teszik lehetővé, hogy a vállalkozás értékajánlatot teremtsen és kínáljon, megjelenjen a piacon, kapcsolatot tartson az ügyfélcsoportokkal és bevételhez jusson.</a:t>
            </a:r>
          </a:p>
          <a:p>
            <a:pPr marL="355600" indent="-355600" algn="just">
              <a:lnSpc>
                <a:spcPct val="100000"/>
              </a:lnSpc>
              <a:spcBef>
                <a:spcPts val="600"/>
              </a:spcBef>
              <a:buFont typeface="Arial" panose="020B0604020202020204" pitchFamily="34" charset="0"/>
              <a:buChar char="•"/>
            </a:pPr>
            <a:r>
              <a:rPr lang="hu-HU" b="1" dirty="0" smtClean="0"/>
              <a:t>Kiemelt erőforrások:</a:t>
            </a:r>
          </a:p>
          <a:p>
            <a:pPr marL="723900" indent="-368300" algn="just">
              <a:lnSpc>
                <a:spcPct val="100000"/>
              </a:lnSpc>
              <a:spcBef>
                <a:spcPts val="0"/>
              </a:spcBef>
              <a:buFont typeface="Courier New" panose="02070309020205020404" pitchFamily="49" charset="0"/>
              <a:buChar char="o"/>
            </a:pPr>
            <a:r>
              <a:rPr lang="hu-HU" b="1" dirty="0" smtClean="0"/>
              <a:t>tárgyi</a:t>
            </a:r>
            <a:r>
              <a:rPr lang="hu-HU" dirty="0" smtClean="0"/>
              <a:t> (fizikai eszközök, pl. gépállomány, épületek, járművek, terjesztői hálózatok stb.)</a:t>
            </a:r>
          </a:p>
          <a:p>
            <a:pPr marL="723900" indent="-368300" algn="just">
              <a:lnSpc>
                <a:spcPct val="100000"/>
              </a:lnSpc>
              <a:spcBef>
                <a:spcPts val="0"/>
              </a:spcBef>
              <a:buFont typeface="Courier New" panose="02070309020205020404" pitchFamily="49" charset="0"/>
              <a:buChar char="o"/>
            </a:pPr>
            <a:r>
              <a:rPr lang="hu-HU" b="1" dirty="0"/>
              <a:t>p</a:t>
            </a:r>
            <a:r>
              <a:rPr lang="hu-HU" b="1" dirty="0" smtClean="0"/>
              <a:t>énzügyi</a:t>
            </a:r>
            <a:r>
              <a:rPr lang="hu-HU" dirty="0" smtClean="0"/>
              <a:t> (anyagi források és garanciák, pl. KP, hitelkeret, részvényopció)</a:t>
            </a:r>
          </a:p>
          <a:p>
            <a:pPr marL="723900" indent="-368300" algn="just">
              <a:lnSpc>
                <a:spcPct val="100000"/>
              </a:lnSpc>
              <a:spcBef>
                <a:spcPts val="0"/>
              </a:spcBef>
              <a:buFont typeface="Courier New" panose="02070309020205020404" pitchFamily="49" charset="0"/>
              <a:buChar char="o"/>
            </a:pPr>
            <a:r>
              <a:rPr lang="hu-HU" b="1" dirty="0"/>
              <a:t>s</a:t>
            </a:r>
            <a:r>
              <a:rPr lang="hu-HU" b="1" dirty="0" smtClean="0"/>
              <a:t>zellemi</a:t>
            </a:r>
            <a:r>
              <a:rPr lang="hu-HU" dirty="0" smtClean="0"/>
              <a:t> (pl. márkanév, szellemi tulajdon, szabadalmak, szerzői jogok, ügyfél-adatbázis, partneri társulások stb.)</a:t>
            </a:r>
          </a:p>
          <a:p>
            <a:pPr marL="723900" indent="-368300" algn="just">
              <a:lnSpc>
                <a:spcPct val="100000"/>
              </a:lnSpc>
              <a:spcBef>
                <a:spcPts val="0"/>
              </a:spcBef>
              <a:buFont typeface="Courier New" panose="02070309020205020404" pitchFamily="49" charset="0"/>
              <a:buChar char="o"/>
            </a:pPr>
            <a:r>
              <a:rPr lang="hu-HU" b="1" dirty="0"/>
              <a:t>e</a:t>
            </a:r>
            <a:r>
              <a:rPr lang="hu-HU" b="1" dirty="0" smtClean="0"/>
              <a:t>mberi</a:t>
            </a:r>
            <a:r>
              <a:rPr lang="hu-HU" dirty="0" smtClean="0"/>
              <a:t> (kiemelkedő a jelentősége a kreatív és tudásalapú iparágakban, pl. gyógyszerészet cégek esetében)</a:t>
            </a:r>
            <a:endParaRPr lang="hu-HU" dirty="0"/>
          </a:p>
        </p:txBody>
      </p:sp>
    </p:spTree>
    <p:extLst>
      <p:ext uri="{BB962C8B-B14F-4D97-AF65-F5344CB8AC3E}">
        <p14:creationId xmlns:p14="http://schemas.microsoft.com/office/powerpoint/2010/main" val="3040059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smtClean="0"/>
              <a:t>Példa: Innovatív vállalkozás elemzése</a:t>
            </a:r>
            <a:endParaRPr lang="hu-HU" dirty="0"/>
          </a:p>
        </p:txBody>
      </p:sp>
      <p:sp>
        <p:nvSpPr>
          <p:cNvPr id="3" name="Tartalom helye 2"/>
          <p:cNvSpPr>
            <a:spLocks noGrp="1"/>
          </p:cNvSpPr>
          <p:nvPr>
            <p:ph type="subTitle" idx="1"/>
          </p:nvPr>
        </p:nvSpPr>
        <p:spPr/>
        <p:txBody>
          <a:bodyPr/>
          <a:lstStyle/>
          <a:p>
            <a:r>
              <a:rPr lang="hu-HU" dirty="0" err="1" smtClean="0"/>
              <a:t>Uber</a:t>
            </a:r>
            <a:r>
              <a:rPr lang="hu-HU" dirty="0" smtClean="0"/>
              <a:t> – hallgatói elemzésből részletek (Jónás Ámos)</a:t>
            </a:r>
            <a:endParaRPr lang="hu-HU" dirty="0"/>
          </a:p>
        </p:txBody>
      </p:sp>
    </p:spTree>
    <p:extLst>
      <p:ext uri="{BB962C8B-B14F-4D97-AF65-F5344CB8AC3E}">
        <p14:creationId xmlns:p14="http://schemas.microsoft.com/office/powerpoint/2010/main" val="261411451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15924" y="372533"/>
            <a:ext cx="10772775" cy="833967"/>
          </a:xfrm>
        </p:spPr>
        <p:txBody>
          <a:bodyPr>
            <a:normAutofit/>
          </a:bodyPr>
          <a:lstStyle/>
          <a:p>
            <a:r>
              <a:rPr lang="hu-HU" sz="4400" b="1" dirty="0" smtClean="0"/>
              <a:t>7. Kiemelt tevékenységek (KT)</a:t>
            </a:r>
            <a:endParaRPr lang="hu-HU" sz="4400" dirty="0"/>
          </a:p>
        </p:txBody>
      </p:sp>
      <p:sp>
        <p:nvSpPr>
          <p:cNvPr id="3" name="Tartalom helye 2"/>
          <p:cNvSpPr>
            <a:spLocks noGrp="1"/>
          </p:cNvSpPr>
          <p:nvPr>
            <p:ph idx="1"/>
          </p:nvPr>
        </p:nvSpPr>
        <p:spPr>
          <a:xfrm>
            <a:off x="292100" y="1308100"/>
            <a:ext cx="11696700" cy="5549900"/>
          </a:xfrm>
        </p:spPr>
        <p:txBody>
          <a:bodyPr>
            <a:normAutofit/>
          </a:bodyPr>
          <a:lstStyle/>
          <a:p>
            <a:pPr marL="355600" indent="-355600" algn="just">
              <a:lnSpc>
                <a:spcPct val="100000"/>
              </a:lnSpc>
              <a:spcBef>
                <a:spcPts val="0"/>
              </a:spcBef>
              <a:buFont typeface="Arial" panose="020B0604020202020204" pitchFamily="34" charset="0"/>
              <a:buChar char="•"/>
            </a:pPr>
            <a:r>
              <a:rPr lang="hu-HU" b="1" dirty="0" smtClean="0"/>
              <a:t>A kiemelt tevékenységek építőelem összefoglalja a cég legfontosabb tevékenységeit, amelyek ahhoz kellenek, hogy az üzleti modell működjön.</a:t>
            </a:r>
          </a:p>
          <a:p>
            <a:pPr marL="355600" indent="-355600" algn="just">
              <a:lnSpc>
                <a:spcPct val="100000"/>
              </a:lnSpc>
              <a:spcBef>
                <a:spcPts val="0"/>
              </a:spcBef>
              <a:buFont typeface="Arial" panose="020B0604020202020204" pitchFamily="34" charset="0"/>
              <a:buChar char="•"/>
            </a:pPr>
            <a:r>
              <a:rPr lang="hu-HU" dirty="0" smtClean="0"/>
              <a:t>Ezek a tevékenységek az értékteremtésben, a piacok elérésében, az ügyfélkapcsolatok kialakításában és bevételek megszerzésében játszanak szerepet.</a:t>
            </a:r>
          </a:p>
          <a:p>
            <a:pPr marL="355600" indent="-355600" algn="just">
              <a:lnSpc>
                <a:spcPct val="100000"/>
              </a:lnSpc>
              <a:spcBef>
                <a:spcPts val="0"/>
              </a:spcBef>
              <a:buFont typeface="Arial" panose="020B0604020202020204" pitchFamily="34" charset="0"/>
              <a:buChar char="•"/>
            </a:pPr>
            <a:r>
              <a:rPr lang="hu-HU" dirty="0" smtClean="0"/>
              <a:t>Pl. a PC gyártó Dell egyik kiemelt tevékenysége az ellátási lánc kezelése, a tanácsadó </a:t>
            </a:r>
            <a:r>
              <a:rPr lang="hu-HU" dirty="0" err="1" smtClean="0"/>
              <a:t>McKinsey</a:t>
            </a:r>
            <a:r>
              <a:rPr lang="hu-HU" dirty="0" smtClean="0"/>
              <a:t> egyik kiemelt tevékenysége a problémamegoldás.</a:t>
            </a:r>
          </a:p>
          <a:p>
            <a:pPr marL="355600" indent="-355600" algn="just">
              <a:lnSpc>
                <a:spcPct val="100000"/>
              </a:lnSpc>
              <a:spcBef>
                <a:spcPts val="0"/>
              </a:spcBef>
              <a:buFont typeface="Arial" panose="020B0604020202020204" pitchFamily="34" charset="0"/>
              <a:buChar char="•"/>
            </a:pPr>
            <a:r>
              <a:rPr lang="hu-HU" dirty="0" smtClean="0"/>
              <a:t>Kiemelt tevékenységek:</a:t>
            </a:r>
          </a:p>
          <a:p>
            <a:pPr marL="723900" indent="-368300" algn="just">
              <a:lnSpc>
                <a:spcPct val="100000"/>
              </a:lnSpc>
              <a:spcBef>
                <a:spcPts val="0"/>
              </a:spcBef>
              <a:buFont typeface="Courier New" panose="02070309020205020404" pitchFamily="49" charset="0"/>
              <a:buChar char="o"/>
            </a:pPr>
            <a:r>
              <a:rPr lang="hu-HU" b="1" dirty="0"/>
              <a:t>t</a:t>
            </a:r>
            <a:r>
              <a:rPr lang="hu-HU" b="1" dirty="0" smtClean="0"/>
              <a:t>ermelés </a:t>
            </a:r>
            <a:r>
              <a:rPr lang="hu-HU" dirty="0" smtClean="0"/>
              <a:t>(tervezés, termelés, kiszállítás - főként gyártó cégek üzleti modelljére jellemző);</a:t>
            </a:r>
          </a:p>
          <a:p>
            <a:pPr marL="723900" indent="-368300" algn="just">
              <a:lnSpc>
                <a:spcPct val="100000"/>
              </a:lnSpc>
              <a:spcBef>
                <a:spcPts val="0"/>
              </a:spcBef>
              <a:buFont typeface="Courier New" panose="02070309020205020404" pitchFamily="49" charset="0"/>
              <a:buChar char="o"/>
            </a:pPr>
            <a:r>
              <a:rPr lang="hu-HU" b="1" dirty="0"/>
              <a:t>p</a:t>
            </a:r>
            <a:r>
              <a:rPr lang="hu-HU" b="1" dirty="0" smtClean="0"/>
              <a:t>roblémamegoldás</a:t>
            </a:r>
            <a:r>
              <a:rPr lang="hu-HU" dirty="0" smtClean="0"/>
              <a:t> (főként tanácsadó cégek, kórházak, egyéb szolgáltatás nyújtó szervezetek üzleti modelljére jellemző);</a:t>
            </a:r>
          </a:p>
          <a:p>
            <a:pPr marL="723900" indent="-368300" algn="just">
              <a:lnSpc>
                <a:spcPct val="100000"/>
              </a:lnSpc>
              <a:spcBef>
                <a:spcPts val="0"/>
              </a:spcBef>
              <a:buFont typeface="Courier New" panose="02070309020205020404" pitchFamily="49" charset="0"/>
              <a:buChar char="o"/>
            </a:pPr>
            <a:r>
              <a:rPr lang="hu-HU" b="1" dirty="0" smtClean="0"/>
              <a:t>hálózatok/platformok kialakítása </a:t>
            </a:r>
            <a:r>
              <a:rPr lang="hu-HU" dirty="0" smtClean="0"/>
              <a:t>(platformkezelés, platform szolgáltatások, platform promóció </a:t>
            </a:r>
            <a:r>
              <a:rPr lang="hu-HU" dirty="0"/>
              <a:t>-</a:t>
            </a:r>
            <a:r>
              <a:rPr lang="hu-HU" dirty="0" smtClean="0"/>
              <a:t> pl. </a:t>
            </a:r>
            <a:r>
              <a:rPr lang="hu-HU" dirty="0" err="1" smtClean="0"/>
              <a:t>e-Bay-nek</a:t>
            </a:r>
            <a:r>
              <a:rPr lang="hu-HU" dirty="0" smtClean="0"/>
              <a:t> folyamatosan fejlesztenie kell a platformját, az </a:t>
            </a:r>
            <a:r>
              <a:rPr lang="hu-HU" dirty="0" err="1" smtClean="0"/>
              <a:t>ebay.com</a:t>
            </a:r>
            <a:r>
              <a:rPr lang="hu-HU" dirty="0" smtClean="0"/>
              <a:t> weboldalt);</a:t>
            </a:r>
            <a:endParaRPr lang="hu-HU" dirty="0"/>
          </a:p>
        </p:txBody>
      </p:sp>
    </p:spTree>
    <p:extLst>
      <p:ext uri="{BB962C8B-B14F-4D97-AF65-F5344CB8AC3E}">
        <p14:creationId xmlns:p14="http://schemas.microsoft.com/office/powerpoint/2010/main" val="2218088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15924" y="372533"/>
            <a:ext cx="10772775" cy="833967"/>
          </a:xfrm>
        </p:spPr>
        <p:txBody>
          <a:bodyPr>
            <a:normAutofit/>
          </a:bodyPr>
          <a:lstStyle/>
          <a:p>
            <a:r>
              <a:rPr lang="hu-HU" sz="4400" b="1" dirty="0"/>
              <a:t>8</a:t>
            </a:r>
            <a:r>
              <a:rPr lang="hu-HU" sz="4400" b="1" dirty="0" smtClean="0"/>
              <a:t>. Kiemelt partnerek (KP)</a:t>
            </a:r>
            <a:endParaRPr lang="hu-HU" sz="4400" dirty="0"/>
          </a:p>
        </p:txBody>
      </p:sp>
      <p:sp>
        <p:nvSpPr>
          <p:cNvPr id="3" name="Tartalom helye 2"/>
          <p:cNvSpPr>
            <a:spLocks noGrp="1"/>
          </p:cNvSpPr>
          <p:nvPr>
            <p:ph idx="1"/>
          </p:nvPr>
        </p:nvSpPr>
        <p:spPr>
          <a:xfrm>
            <a:off x="292100" y="1308100"/>
            <a:ext cx="11696700" cy="5549900"/>
          </a:xfrm>
        </p:spPr>
        <p:txBody>
          <a:bodyPr>
            <a:normAutofit lnSpcReduction="10000"/>
          </a:bodyPr>
          <a:lstStyle/>
          <a:p>
            <a:pPr marL="355600" indent="-355600" algn="just">
              <a:lnSpc>
                <a:spcPct val="100000"/>
              </a:lnSpc>
              <a:spcBef>
                <a:spcPts val="0"/>
              </a:spcBef>
              <a:buFont typeface="Arial" panose="020B0604020202020204" pitchFamily="34" charset="0"/>
              <a:buChar char="•"/>
            </a:pPr>
            <a:r>
              <a:rPr lang="hu-HU" b="1" dirty="0" smtClean="0"/>
              <a:t>A kiemelt partnerek építőelem azokat a beszállítókat és partnereket foglalja magában, akik hozzájárulnak az üzleti modell működéséhez.</a:t>
            </a:r>
          </a:p>
          <a:p>
            <a:pPr marL="355600" indent="-355600" algn="just">
              <a:lnSpc>
                <a:spcPct val="100000"/>
              </a:lnSpc>
              <a:spcBef>
                <a:spcPts val="0"/>
              </a:spcBef>
              <a:buFont typeface="Arial" panose="020B0604020202020204" pitchFamily="34" charset="0"/>
              <a:buChar char="•"/>
            </a:pPr>
            <a:r>
              <a:rPr lang="hu-HU" dirty="0" smtClean="0"/>
              <a:t>A vállalatok azért kötnek szövetségeseket, hogy optimalizálják az üzleti modelljüket, csökkentsék a kockázatokat vagy erőforrásokat szerezzenek.</a:t>
            </a:r>
          </a:p>
          <a:p>
            <a:pPr marL="355600" indent="-355600" algn="just">
              <a:lnSpc>
                <a:spcPct val="100000"/>
              </a:lnSpc>
              <a:spcBef>
                <a:spcPts val="600"/>
              </a:spcBef>
              <a:buFont typeface="Arial" panose="020B0604020202020204" pitchFamily="34" charset="0"/>
              <a:buChar char="•"/>
            </a:pPr>
            <a:r>
              <a:rPr lang="hu-HU" b="1" dirty="0" smtClean="0"/>
              <a:t>A partnerkapcsolatok típusai:</a:t>
            </a:r>
          </a:p>
          <a:p>
            <a:pPr marL="723900" indent="-368300" algn="just">
              <a:lnSpc>
                <a:spcPct val="100000"/>
              </a:lnSpc>
              <a:spcBef>
                <a:spcPts val="0"/>
              </a:spcBef>
              <a:buFont typeface="Courier New" panose="02070309020205020404" pitchFamily="49" charset="0"/>
              <a:buChar char="o"/>
            </a:pPr>
            <a:r>
              <a:rPr lang="hu-HU" b="1" dirty="0"/>
              <a:t>s</a:t>
            </a:r>
            <a:r>
              <a:rPr lang="hu-HU" b="1" dirty="0" smtClean="0"/>
              <a:t>tratégiai szövetség: </a:t>
            </a:r>
            <a:r>
              <a:rPr lang="hu-HU" dirty="0" smtClean="0"/>
              <a:t>a nem-versenytársak között;</a:t>
            </a:r>
          </a:p>
          <a:p>
            <a:pPr marL="723900" indent="-368300" algn="just">
              <a:lnSpc>
                <a:spcPct val="100000"/>
              </a:lnSpc>
              <a:spcBef>
                <a:spcPts val="0"/>
              </a:spcBef>
              <a:buFont typeface="Courier New" panose="02070309020205020404" pitchFamily="49" charset="0"/>
              <a:buChar char="o"/>
            </a:pPr>
            <a:r>
              <a:rPr lang="hu-HU" b="1" dirty="0"/>
              <a:t>s</a:t>
            </a:r>
            <a:r>
              <a:rPr lang="hu-HU" b="1" dirty="0" smtClean="0"/>
              <a:t>tratégiai partnerség: </a:t>
            </a:r>
            <a:r>
              <a:rPr lang="hu-HU" dirty="0" smtClean="0"/>
              <a:t>a versenytársak között;</a:t>
            </a:r>
          </a:p>
          <a:p>
            <a:pPr marL="723900" indent="-368300" algn="just">
              <a:lnSpc>
                <a:spcPct val="100000"/>
              </a:lnSpc>
              <a:spcBef>
                <a:spcPts val="0"/>
              </a:spcBef>
              <a:buFont typeface="Courier New" panose="02070309020205020404" pitchFamily="49" charset="0"/>
              <a:buChar char="o"/>
            </a:pPr>
            <a:r>
              <a:rPr lang="hu-HU" b="1" dirty="0"/>
              <a:t>v</a:t>
            </a:r>
            <a:r>
              <a:rPr lang="hu-HU" b="1" dirty="0" smtClean="0"/>
              <a:t>egyesvállalatok: </a:t>
            </a:r>
            <a:r>
              <a:rPr lang="hu-HU" dirty="0" smtClean="0"/>
              <a:t>új üzletág kifejlesztésére;</a:t>
            </a:r>
          </a:p>
          <a:p>
            <a:pPr marL="723900" indent="-368300" algn="just">
              <a:lnSpc>
                <a:spcPct val="100000"/>
              </a:lnSpc>
              <a:spcBef>
                <a:spcPts val="0"/>
              </a:spcBef>
              <a:buFont typeface="Courier New" panose="02070309020205020404" pitchFamily="49" charset="0"/>
              <a:buChar char="o"/>
            </a:pPr>
            <a:r>
              <a:rPr lang="hu-HU" b="1" dirty="0"/>
              <a:t>v</a:t>
            </a:r>
            <a:r>
              <a:rPr lang="hu-HU" b="1" dirty="0" smtClean="0"/>
              <a:t>evői-beszállítói kapcsolatok: </a:t>
            </a:r>
            <a:r>
              <a:rPr lang="hu-HU" dirty="0" smtClean="0"/>
              <a:t>a zavartalan utánpótlás ellátására.</a:t>
            </a:r>
          </a:p>
          <a:p>
            <a:pPr marL="355600" indent="-355600" algn="just">
              <a:lnSpc>
                <a:spcPct val="100000"/>
              </a:lnSpc>
              <a:spcBef>
                <a:spcPts val="600"/>
              </a:spcBef>
              <a:buFont typeface="Arial" panose="020B0604020202020204" pitchFamily="34" charset="0"/>
              <a:buChar char="•"/>
            </a:pPr>
            <a:r>
              <a:rPr lang="hu-HU" b="1" dirty="0" smtClean="0"/>
              <a:t>Üzleti együttműködések létrehozásának céljai:</a:t>
            </a:r>
          </a:p>
          <a:p>
            <a:pPr marL="723900" indent="-368300" algn="just">
              <a:lnSpc>
                <a:spcPct val="100000"/>
              </a:lnSpc>
              <a:spcBef>
                <a:spcPts val="0"/>
              </a:spcBef>
              <a:buFont typeface="Courier New" panose="02070309020205020404" pitchFamily="49" charset="0"/>
              <a:buChar char="o"/>
            </a:pPr>
            <a:r>
              <a:rPr lang="hu-HU" dirty="0" smtClean="0"/>
              <a:t>optimalizálás (erőforrások, tevékenységek elosztása)  és költségcsökkentés;</a:t>
            </a:r>
          </a:p>
          <a:p>
            <a:pPr marL="723900" indent="-368300" algn="just">
              <a:lnSpc>
                <a:spcPct val="100000"/>
              </a:lnSpc>
              <a:spcBef>
                <a:spcPts val="0"/>
              </a:spcBef>
              <a:buFont typeface="Courier New" panose="02070309020205020404" pitchFamily="49" charset="0"/>
              <a:buChar char="o"/>
            </a:pPr>
            <a:r>
              <a:rPr lang="hu-HU" dirty="0" smtClean="0"/>
              <a:t>kockázatcsökkentés (pl. </a:t>
            </a:r>
            <a:r>
              <a:rPr lang="hu-HU" dirty="0" err="1" smtClean="0"/>
              <a:t>Blu-ray</a:t>
            </a:r>
            <a:r>
              <a:rPr lang="hu-HU" dirty="0" smtClean="0"/>
              <a:t> optikai adathordozó több elektronikai cég, személyiszámítógép-gyártó és médiaóriás közös fejlesztésének eredménye);</a:t>
            </a:r>
          </a:p>
          <a:p>
            <a:pPr marL="723900" indent="-368300" algn="just">
              <a:lnSpc>
                <a:spcPct val="100000"/>
              </a:lnSpc>
              <a:spcBef>
                <a:spcPts val="0"/>
              </a:spcBef>
              <a:buFont typeface="Courier New" panose="02070309020205020404" pitchFamily="49" charset="0"/>
              <a:buChar char="o"/>
            </a:pPr>
            <a:r>
              <a:rPr lang="hu-HU" dirty="0"/>
              <a:t>b</a:t>
            </a:r>
            <a:r>
              <a:rPr lang="hu-HU" dirty="0" smtClean="0"/>
              <a:t>izonyos erőforrások és tevékenységek beszerzése (pl. mobiltelefon-gyártó megveszi az operációs-rendszer felhasználási jogát);</a:t>
            </a:r>
            <a:endParaRPr lang="hu-HU" dirty="0"/>
          </a:p>
        </p:txBody>
      </p:sp>
    </p:spTree>
    <p:extLst>
      <p:ext uri="{BB962C8B-B14F-4D97-AF65-F5344CB8AC3E}">
        <p14:creationId xmlns:p14="http://schemas.microsoft.com/office/powerpoint/2010/main" val="22099307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90524" y="258233"/>
            <a:ext cx="10772775" cy="833967"/>
          </a:xfrm>
        </p:spPr>
        <p:txBody>
          <a:bodyPr>
            <a:normAutofit/>
          </a:bodyPr>
          <a:lstStyle/>
          <a:p>
            <a:r>
              <a:rPr lang="hu-HU" sz="4400" b="1" dirty="0" smtClean="0"/>
              <a:t>9. Költségszerkezet (KSZ)</a:t>
            </a:r>
            <a:endParaRPr lang="hu-HU" sz="4400" dirty="0"/>
          </a:p>
        </p:txBody>
      </p:sp>
      <p:sp>
        <p:nvSpPr>
          <p:cNvPr id="3" name="Tartalom helye 2"/>
          <p:cNvSpPr>
            <a:spLocks noGrp="1"/>
          </p:cNvSpPr>
          <p:nvPr>
            <p:ph idx="1"/>
          </p:nvPr>
        </p:nvSpPr>
        <p:spPr>
          <a:xfrm>
            <a:off x="292100" y="1143000"/>
            <a:ext cx="11696700" cy="5715000"/>
          </a:xfrm>
        </p:spPr>
        <p:txBody>
          <a:bodyPr>
            <a:normAutofit lnSpcReduction="10000"/>
          </a:bodyPr>
          <a:lstStyle/>
          <a:p>
            <a:pPr marL="355600" indent="-355600" algn="just">
              <a:lnSpc>
                <a:spcPct val="100000"/>
              </a:lnSpc>
              <a:spcBef>
                <a:spcPts val="0"/>
              </a:spcBef>
              <a:buFont typeface="Arial" panose="020B0604020202020204" pitchFamily="34" charset="0"/>
              <a:buChar char="•"/>
            </a:pPr>
            <a:r>
              <a:rPr lang="hu-HU" b="1" dirty="0" smtClean="0"/>
              <a:t>A költségszerkezet leírja az üzleti modell működtetéshez szükséges összes költséget.</a:t>
            </a:r>
          </a:p>
          <a:p>
            <a:pPr marL="355600" indent="-355600" algn="just">
              <a:lnSpc>
                <a:spcPct val="100000"/>
              </a:lnSpc>
              <a:spcBef>
                <a:spcPts val="0"/>
              </a:spcBef>
              <a:buFont typeface="Arial" panose="020B0604020202020204" pitchFamily="34" charset="0"/>
              <a:buChar char="•"/>
            </a:pPr>
            <a:r>
              <a:rPr lang="hu-HU" b="1" dirty="0" smtClean="0"/>
              <a:t>Üzleti modell:</a:t>
            </a:r>
          </a:p>
          <a:p>
            <a:pPr marL="611632" lvl="1" indent="-355600" algn="just">
              <a:lnSpc>
                <a:spcPct val="100000"/>
              </a:lnSpc>
              <a:spcBef>
                <a:spcPts val="0"/>
              </a:spcBef>
              <a:buFont typeface="Courier New" panose="02070309020205020404" pitchFamily="49" charset="0"/>
              <a:buChar char="o"/>
            </a:pPr>
            <a:r>
              <a:rPr lang="hu-HU" b="1" dirty="0" smtClean="0"/>
              <a:t>Költségorientált: </a:t>
            </a:r>
            <a:endParaRPr lang="hu-HU" b="1" dirty="0"/>
          </a:p>
          <a:p>
            <a:pPr marL="622300" lvl="1" indent="0" algn="just">
              <a:lnSpc>
                <a:spcPct val="100000"/>
              </a:lnSpc>
              <a:spcBef>
                <a:spcPts val="0"/>
              </a:spcBef>
              <a:buNone/>
            </a:pPr>
            <a:r>
              <a:rPr lang="hu-HU" dirty="0" smtClean="0"/>
              <a:t>a költségek csökkentését tartja szem előtt, a maximális költséghatékonyságot tűzte ki célul. A terméket olcsón adják, a legtöbb szolgáltatás automatizált, sok tevékenységet kiszerveznek. Pl. </a:t>
            </a:r>
            <a:r>
              <a:rPr lang="hu-HU" dirty="0" err="1" smtClean="0"/>
              <a:t>Ryanair</a:t>
            </a:r>
            <a:r>
              <a:rPr lang="hu-HU" dirty="0" smtClean="0"/>
              <a:t>, </a:t>
            </a:r>
            <a:r>
              <a:rPr lang="hu-HU" dirty="0" err="1" smtClean="0"/>
              <a:t>easyJet</a:t>
            </a:r>
            <a:r>
              <a:rPr lang="hu-HU" dirty="0" smtClean="0"/>
              <a:t> stb.</a:t>
            </a:r>
          </a:p>
          <a:p>
            <a:pPr marL="611632" lvl="1" indent="-355600" algn="just">
              <a:lnSpc>
                <a:spcPct val="100000"/>
              </a:lnSpc>
              <a:spcBef>
                <a:spcPts val="0"/>
              </a:spcBef>
              <a:buFont typeface="Courier New" panose="02070309020205020404" pitchFamily="49" charset="0"/>
              <a:buChar char="o"/>
            </a:pPr>
            <a:r>
              <a:rPr lang="hu-HU" b="1" dirty="0" smtClean="0"/>
              <a:t>Értékorientált: </a:t>
            </a:r>
          </a:p>
          <a:p>
            <a:pPr marL="623888" lvl="1" indent="0" algn="just">
              <a:lnSpc>
                <a:spcPct val="100000"/>
              </a:lnSpc>
              <a:spcBef>
                <a:spcPts val="0"/>
              </a:spcBef>
              <a:buNone/>
            </a:pPr>
            <a:r>
              <a:rPr lang="hu-HU" dirty="0" smtClean="0"/>
              <a:t>kevésbé játszik fontos szerepet a kiadások csökkentése, inkább az értékteremtésre koncentrálnak. Prémium ajánlatok, személyre szabott, exkluzív szolgáltatások jellemzik. Pl. luxusszállodák fényűző berendezésekkel, minden igényt kielégítő szolgáltatásokkal.</a:t>
            </a:r>
          </a:p>
          <a:p>
            <a:pPr marL="355600" lvl="1" indent="-355600" algn="just">
              <a:lnSpc>
                <a:spcPct val="100000"/>
              </a:lnSpc>
              <a:spcBef>
                <a:spcPts val="0"/>
              </a:spcBef>
              <a:buFont typeface="Arial" panose="020B0604020202020204" pitchFamily="34" charset="0"/>
              <a:buChar char="•"/>
            </a:pPr>
            <a:r>
              <a:rPr lang="hu-HU" b="1" dirty="0" smtClean="0"/>
              <a:t>Költségszerkezetek összetevői</a:t>
            </a:r>
          </a:p>
          <a:p>
            <a:pPr marL="622300" lvl="1" indent="-355600" algn="just">
              <a:lnSpc>
                <a:spcPct val="100000"/>
              </a:lnSpc>
              <a:spcBef>
                <a:spcPts val="0"/>
              </a:spcBef>
              <a:buFont typeface="Courier New" panose="02070309020205020404" pitchFamily="49" charset="0"/>
              <a:buChar char="o"/>
            </a:pPr>
            <a:r>
              <a:rPr lang="hu-HU" b="1" dirty="0"/>
              <a:t>f</a:t>
            </a:r>
            <a:r>
              <a:rPr lang="hu-HU" b="1" dirty="0" smtClean="0"/>
              <a:t>ix költségek aránya </a:t>
            </a:r>
            <a:r>
              <a:rPr lang="hu-HU" dirty="0" smtClean="0"/>
              <a:t>(termelő vállalatnál magas, pl. fizetés, bérleti díj, gyártás üzemi költségei);</a:t>
            </a:r>
          </a:p>
          <a:p>
            <a:pPr marL="622300" lvl="1" indent="-355600" algn="just">
              <a:lnSpc>
                <a:spcPct val="100000"/>
              </a:lnSpc>
              <a:spcBef>
                <a:spcPts val="0"/>
              </a:spcBef>
              <a:buFont typeface="Courier New" panose="02070309020205020404" pitchFamily="49" charset="0"/>
              <a:buChar char="o"/>
            </a:pPr>
            <a:r>
              <a:rPr lang="hu-HU" b="1" dirty="0"/>
              <a:t>v</a:t>
            </a:r>
            <a:r>
              <a:rPr lang="hu-HU" b="1" dirty="0" smtClean="0"/>
              <a:t>áltozó költségek aránya </a:t>
            </a:r>
            <a:r>
              <a:rPr lang="hu-HU" dirty="0" smtClean="0"/>
              <a:t>(a termék mennyiségétől függ);</a:t>
            </a:r>
          </a:p>
          <a:p>
            <a:pPr marL="622300" lvl="1" indent="-355600" algn="just">
              <a:lnSpc>
                <a:spcPct val="100000"/>
              </a:lnSpc>
              <a:spcBef>
                <a:spcPts val="0"/>
              </a:spcBef>
              <a:buFont typeface="Courier New" panose="02070309020205020404" pitchFamily="49" charset="0"/>
              <a:buChar char="o"/>
            </a:pPr>
            <a:r>
              <a:rPr lang="hu-HU" b="1" dirty="0"/>
              <a:t>ü</a:t>
            </a:r>
            <a:r>
              <a:rPr lang="hu-HU" b="1" dirty="0" smtClean="0"/>
              <a:t>zemméret</a:t>
            </a:r>
            <a:r>
              <a:rPr lang="hu-HU" dirty="0" smtClean="0"/>
              <a:t> (az egy termékre eső költségek csökkennek, ha a megtermelt mennyiség nő);</a:t>
            </a:r>
          </a:p>
          <a:p>
            <a:pPr marL="622300" lvl="1" indent="-355600" algn="just">
              <a:lnSpc>
                <a:spcPct val="100000"/>
              </a:lnSpc>
              <a:spcBef>
                <a:spcPts val="0"/>
              </a:spcBef>
              <a:buFont typeface="Courier New" panose="02070309020205020404" pitchFamily="49" charset="0"/>
              <a:buChar char="o"/>
            </a:pPr>
            <a:r>
              <a:rPr lang="hu-HU" dirty="0"/>
              <a:t>a</a:t>
            </a:r>
            <a:r>
              <a:rPr lang="hu-HU" dirty="0" smtClean="0"/>
              <a:t> </a:t>
            </a:r>
            <a:r>
              <a:rPr lang="hu-HU" b="1" dirty="0" smtClean="0"/>
              <a:t>kínálat szélessége </a:t>
            </a:r>
            <a:r>
              <a:rPr lang="hu-HU" dirty="0" smtClean="0"/>
              <a:t>(a vállalatok a szélesebb tevékenységi körből származó előnyöket is ki tudják használni);</a:t>
            </a:r>
          </a:p>
          <a:p>
            <a:pPr marL="355600" indent="-355600" algn="just">
              <a:lnSpc>
                <a:spcPct val="100000"/>
              </a:lnSpc>
              <a:spcBef>
                <a:spcPts val="0"/>
              </a:spcBef>
              <a:buFont typeface="Arial" panose="020B0604020202020204" pitchFamily="34" charset="0"/>
              <a:buChar char="•"/>
            </a:pPr>
            <a:endParaRPr lang="hu-HU" dirty="0"/>
          </a:p>
        </p:txBody>
      </p:sp>
    </p:spTree>
    <p:extLst>
      <p:ext uri="{BB962C8B-B14F-4D97-AF65-F5344CB8AC3E}">
        <p14:creationId xmlns:p14="http://schemas.microsoft.com/office/powerpoint/2010/main" val="293951013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8566" y="0"/>
            <a:ext cx="11420476" cy="922867"/>
          </a:xfrm>
          <a:noFill/>
        </p:spPr>
        <p:txBody>
          <a:bodyPr>
            <a:normAutofit/>
          </a:bodyPr>
          <a:lstStyle/>
          <a:p>
            <a:pPr algn="ctr"/>
            <a:r>
              <a:rPr lang="hu-HU" sz="4400" b="1" dirty="0" smtClean="0"/>
              <a:t>Az üzleti modell vászon</a:t>
            </a:r>
            <a:endParaRPr lang="hu-HU" sz="4400" b="1" dirty="0"/>
          </a:p>
        </p:txBody>
      </p:sp>
      <p:pic>
        <p:nvPicPr>
          <p:cNvPr id="1028" name="Picture 4" descr="https://m.blog.hu/uz/uzletimodellek/image/201406/%C3%BCzleti-modell-sablon-v%C3%A1szon-sc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634" y="825004"/>
            <a:ext cx="10326414" cy="600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89993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41458" y="0"/>
            <a:ext cx="10772775" cy="914400"/>
          </a:xfrm>
        </p:spPr>
        <p:txBody>
          <a:bodyPr>
            <a:normAutofit/>
          </a:bodyPr>
          <a:lstStyle/>
          <a:p>
            <a:pPr algn="ctr"/>
            <a:r>
              <a:rPr lang="hu-HU" sz="4400" b="1" dirty="0" smtClean="0"/>
              <a:t>Az Apple </a:t>
            </a:r>
            <a:r>
              <a:rPr lang="hu-HU" sz="4400" b="1" dirty="0" err="1" smtClean="0"/>
              <a:t>iPod</a:t>
            </a:r>
            <a:r>
              <a:rPr lang="hu-HU" sz="4400" b="1" dirty="0" smtClean="0"/>
              <a:t>/</a:t>
            </a:r>
            <a:r>
              <a:rPr lang="hu-HU" sz="4400" b="1" dirty="0" err="1" smtClean="0"/>
              <a:t>iTunes</a:t>
            </a:r>
            <a:r>
              <a:rPr lang="hu-HU" sz="4400" b="1" dirty="0" smtClean="0"/>
              <a:t> üzleti modellje</a:t>
            </a:r>
            <a:endParaRPr lang="hu-HU" sz="4400" b="1" dirty="0"/>
          </a:p>
        </p:txBody>
      </p:sp>
      <p:pic>
        <p:nvPicPr>
          <p:cNvPr id="4" name="Tartalom hely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3325" y="867103"/>
            <a:ext cx="10767847" cy="5858627"/>
          </a:xfrm>
        </p:spPr>
      </p:pic>
      <p:sp>
        <p:nvSpPr>
          <p:cNvPr id="6" name="Téglalap 5"/>
          <p:cNvSpPr/>
          <p:nvPr/>
        </p:nvSpPr>
        <p:spPr>
          <a:xfrm>
            <a:off x="101600" y="6541064"/>
            <a:ext cx="5016500" cy="369332"/>
          </a:xfrm>
          <a:prstGeom prst="rect">
            <a:avLst/>
          </a:prstGeom>
        </p:spPr>
        <p:txBody>
          <a:bodyPr wrap="square">
            <a:spAutoFit/>
          </a:bodyPr>
          <a:lstStyle/>
          <a:p>
            <a:r>
              <a:rPr lang="hu-HU" dirty="0" smtClean="0"/>
              <a:t>Forrás: </a:t>
            </a:r>
            <a:r>
              <a:rPr lang="hu-HU" dirty="0" err="1" smtClean="0"/>
              <a:t>Osterwalder-Pigneur</a:t>
            </a:r>
            <a:r>
              <a:rPr lang="hu-HU" dirty="0"/>
              <a:t>, 2012, </a:t>
            </a:r>
            <a:r>
              <a:rPr lang="hu-HU" dirty="0" smtClean="0"/>
              <a:t>p.49.</a:t>
            </a:r>
            <a:endParaRPr lang="hu-HU" dirty="0"/>
          </a:p>
        </p:txBody>
      </p:sp>
    </p:spTree>
    <p:extLst>
      <p:ext uri="{BB962C8B-B14F-4D97-AF65-F5344CB8AC3E}">
        <p14:creationId xmlns:p14="http://schemas.microsoft.com/office/powerpoint/2010/main" val="34211623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31824" y="131233"/>
            <a:ext cx="10772775" cy="859367"/>
          </a:xfrm>
        </p:spPr>
        <p:txBody>
          <a:bodyPr>
            <a:normAutofit/>
          </a:bodyPr>
          <a:lstStyle/>
          <a:p>
            <a:r>
              <a:rPr lang="hu-HU" sz="4400" b="1" dirty="0" smtClean="0"/>
              <a:t>A hosszú farok üzleti modell</a:t>
            </a:r>
            <a:endParaRPr lang="hu-HU" sz="4400" b="1" dirty="0"/>
          </a:p>
        </p:txBody>
      </p:sp>
      <p:sp>
        <p:nvSpPr>
          <p:cNvPr id="3" name="Tartalom helye 2"/>
          <p:cNvSpPr>
            <a:spLocks noGrp="1"/>
          </p:cNvSpPr>
          <p:nvPr>
            <p:ph idx="1"/>
          </p:nvPr>
        </p:nvSpPr>
        <p:spPr>
          <a:xfrm>
            <a:off x="304800" y="1016000"/>
            <a:ext cx="11658600" cy="5727700"/>
          </a:xfrm>
        </p:spPr>
        <p:txBody>
          <a:bodyPr>
            <a:normAutofit fontScale="92500" lnSpcReduction="20000"/>
          </a:bodyPr>
          <a:lstStyle/>
          <a:p>
            <a:pPr marL="355600" indent="-355600" algn="just">
              <a:buFont typeface="Arial" panose="020B0604020202020204" pitchFamily="34" charset="0"/>
              <a:buChar char="•"/>
            </a:pPr>
            <a:r>
              <a:rPr lang="hu-HU" sz="2500" dirty="0" smtClean="0"/>
              <a:t>Arról szól, hogy </a:t>
            </a:r>
            <a:r>
              <a:rPr lang="hu-HU" sz="2500" b="1" dirty="0" smtClean="0"/>
              <a:t>többféle terméket értékesítünk, de egy adott termékből csak keveset.</a:t>
            </a:r>
          </a:p>
          <a:p>
            <a:pPr marL="355600" indent="-355600" algn="just">
              <a:buFont typeface="Arial" panose="020B0604020202020204" pitchFamily="34" charset="0"/>
              <a:buChar char="•"/>
            </a:pPr>
            <a:r>
              <a:rPr lang="hu-HU" sz="2500" b="1" dirty="0" smtClean="0"/>
              <a:t>Olyan termékekre fókuszál, amelyek piaci rést töltenek be</a:t>
            </a:r>
            <a:r>
              <a:rPr lang="hu-HU" sz="2500" dirty="0" smtClean="0"/>
              <a:t>, és amelyeket önmagukban viszonylag ritkán keresnek. </a:t>
            </a:r>
          </a:p>
          <a:p>
            <a:pPr marL="355600" indent="-355600" algn="just">
              <a:buFont typeface="Arial" panose="020B0604020202020204" pitchFamily="34" charset="0"/>
              <a:buChar char="•"/>
            </a:pPr>
            <a:r>
              <a:rPr lang="hu-HU" sz="2500" b="1" dirty="0" smtClean="0"/>
              <a:t>Együtt ezek az áruk ugyanannyi hasznot hozhatnak, mint a hagyományos modell esetében, ahol néhány kimagaslóan kelendő árunak köszönhető a bevétel túlnyomó része. </a:t>
            </a:r>
          </a:p>
          <a:p>
            <a:pPr marL="355600" indent="-355600" algn="just">
              <a:buFont typeface="Arial" panose="020B0604020202020204" pitchFamily="34" charset="0"/>
              <a:buChar char="•"/>
            </a:pPr>
            <a:r>
              <a:rPr lang="hu-HU" sz="2500" dirty="0" smtClean="0"/>
              <a:t>A hosszú farok modellek </a:t>
            </a:r>
            <a:r>
              <a:rPr lang="hu-HU" sz="2500" b="1" dirty="0" smtClean="0"/>
              <a:t>alacsony készletezési költséget és erős platformot igényelnek</a:t>
            </a:r>
            <a:r>
              <a:rPr lang="hu-HU" sz="2500" dirty="0" smtClean="0"/>
              <a:t>, hogy a hiánycikknek számító tartalom azonnal elérhető legyen az érdeklődőknek.</a:t>
            </a:r>
          </a:p>
          <a:p>
            <a:pPr marL="355600" indent="-355600" algn="just">
              <a:buFont typeface="Arial" panose="020B0604020202020204" pitchFamily="34" charset="0"/>
              <a:buChar char="•"/>
            </a:pPr>
            <a:r>
              <a:rPr lang="hu-HU" sz="2500" dirty="0"/>
              <a:t>Chris Anderson alkotta meg ezt a fogalmat, aki a </a:t>
            </a:r>
            <a:r>
              <a:rPr lang="hu-HU" sz="2500" b="1" dirty="0"/>
              <a:t>médiaiparban figyelte meg </a:t>
            </a:r>
            <a:r>
              <a:rPr lang="hu-HU" sz="2500" dirty="0"/>
              <a:t>ezt a </a:t>
            </a:r>
            <a:r>
              <a:rPr lang="hu-HU" sz="2500" dirty="0" smtClean="0"/>
              <a:t>változást, amely három gazdasági okra vezethető vissza:</a:t>
            </a:r>
          </a:p>
          <a:p>
            <a:pPr marL="723900" indent="-368300" algn="just">
              <a:buFont typeface="Courier New" panose="02070309020205020404" pitchFamily="49" charset="0"/>
              <a:buChar char="o"/>
            </a:pPr>
            <a:r>
              <a:rPr lang="hu-HU" sz="2500" dirty="0"/>
              <a:t>s</a:t>
            </a:r>
            <a:r>
              <a:rPr lang="hu-HU" sz="2500" dirty="0" smtClean="0"/>
              <a:t>zéles körben elérhető eszközök ( a technológiák egyre olcsóbbak, egyre több ember számára elérhetőek – amatőrök millió vehetik fel a saját zenéiket);</a:t>
            </a:r>
          </a:p>
          <a:p>
            <a:pPr marL="723900" indent="-368300" algn="just">
              <a:buFont typeface="Courier New" panose="02070309020205020404" pitchFamily="49" charset="0"/>
              <a:buChar char="o"/>
            </a:pPr>
            <a:r>
              <a:rPr lang="hu-HU" sz="2500" dirty="0"/>
              <a:t>a</a:t>
            </a:r>
            <a:r>
              <a:rPr lang="hu-HU" sz="2500" dirty="0" smtClean="0"/>
              <a:t> terjesztés demokratizálása (az internetnek köszönhetően digitális terjesztés);</a:t>
            </a:r>
          </a:p>
          <a:p>
            <a:pPr marL="723900" indent="-368300" algn="just">
              <a:buFont typeface="Courier New" panose="02070309020205020404" pitchFamily="49" charset="0"/>
              <a:buChar char="o"/>
            </a:pPr>
            <a:r>
              <a:rPr lang="hu-HU" sz="2500" dirty="0"/>
              <a:t>o</a:t>
            </a:r>
            <a:r>
              <a:rPr lang="hu-HU" sz="2500" dirty="0" smtClean="0"/>
              <a:t>lcsóbb a kereslet és a kínálat feltérképezése;</a:t>
            </a:r>
            <a:endParaRPr lang="hu-HU" sz="2500" dirty="0"/>
          </a:p>
          <a:p>
            <a:pPr marL="355600" indent="-355600" algn="just">
              <a:buFont typeface="Arial" panose="020B0604020202020204" pitchFamily="34" charset="0"/>
              <a:buChar char="•"/>
            </a:pPr>
            <a:r>
              <a:rPr lang="hu-HU" sz="2500" dirty="0" smtClean="0"/>
              <a:t>Pl. az</a:t>
            </a:r>
            <a:r>
              <a:rPr lang="hu-HU" sz="2500" b="1" dirty="0" smtClean="0"/>
              <a:t> eBay </a:t>
            </a:r>
            <a:r>
              <a:rPr lang="hu-HU" sz="2500" dirty="0" smtClean="0"/>
              <a:t>üzleti modellje (sok nem slágerterméknek számító áru cserél gazdát).</a:t>
            </a:r>
          </a:p>
          <a:p>
            <a:pPr marL="355600" indent="-355600" algn="just">
              <a:buFont typeface="Arial" panose="020B0604020202020204" pitchFamily="34" charset="0"/>
              <a:buChar char="•"/>
            </a:pPr>
            <a:r>
              <a:rPr lang="hu-HU" sz="2500" dirty="0" smtClean="0"/>
              <a:t>Pl. </a:t>
            </a:r>
            <a:r>
              <a:rPr lang="hu-HU" sz="2500" b="1" dirty="0" err="1" smtClean="0"/>
              <a:t>Netflix</a:t>
            </a:r>
            <a:r>
              <a:rPr lang="hu-HU" sz="2500" dirty="0" smtClean="0"/>
              <a:t>  áttért az online </a:t>
            </a:r>
            <a:r>
              <a:rPr lang="hu-HU" sz="2500" dirty="0" err="1" smtClean="0"/>
              <a:t>videokölcsönzésről</a:t>
            </a:r>
            <a:r>
              <a:rPr lang="hu-HU" sz="2500" dirty="0" smtClean="0"/>
              <a:t> a kevésbé keresett filmek (filmritkaságok) kölcsönzésére. A sok filmritkaság kölcsönzésének összbevétele vetekszik a legnépszerűbb filmekből befolyó bevétellel</a:t>
            </a:r>
            <a:r>
              <a:rPr lang="hu-HU" dirty="0" smtClean="0"/>
              <a:t>.</a:t>
            </a:r>
          </a:p>
        </p:txBody>
      </p:sp>
    </p:spTree>
    <p:extLst>
      <p:ext uri="{BB962C8B-B14F-4D97-AF65-F5344CB8AC3E}">
        <p14:creationId xmlns:p14="http://schemas.microsoft.com/office/powerpoint/2010/main" val="81621202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57224" y="334433"/>
            <a:ext cx="10772775" cy="846667"/>
          </a:xfrm>
        </p:spPr>
        <p:txBody>
          <a:bodyPr>
            <a:normAutofit/>
          </a:bodyPr>
          <a:lstStyle/>
          <a:p>
            <a:pPr algn="ctr"/>
            <a:r>
              <a:rPr lang="hu-HU" sz="4400" b="1" dirty="0" smtClean="0"/>
              <a:t>A könyvkiadás átalakulása</a:t>
            </a:r>
            <a:endParaRPr lang="hu-HU" sz="4400" b="1" dirty="0"/>
          </a:p>
        </p:txBody>
      </p:sp>
      <p:pic>
        <p:nvPicPr>
          <p:cNvPr id="4" name="Tartalom helye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594" y="1368298"/>
            <a:ext cx="5781792" cy="3775202"/>
          </a:xfrm>
        </p:spPr>
      </p:pic>
      <p:pic>
        <p:nvPicPr>
          <p:cNvPr id="5" name="Kép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1217" y="2540000"/>
            <a:ext cx="5921407" cy="3848100"/>
          </a:xfrm>
          <a:prstGeom prst="rect">
            <a:avLst/>
          </a:prstGeom>
        </p:spPr>
      </p:pic>
      <p:sp>
        <p:nvSpPr>
          <p:cNvPr id="6" name="Szövegdoboz 5"/>
          <p:cNvSpPr txBox="1"/>
          <p:nvPr/>
        </p:nvSpPr>
        <p:spPr>
          <a:xfrm>
            <a:off x="546100" y="5410200"/>
            <a:ext cx="4241800" cy="830997"/>
          </a:xfrm>
          <a:prstGeom prst="rect">
            <a:avLst/>
          </a:prstGeom>
          <a:noFill/>
        </p:spPr>
        <p:txBody>
          <a:bodyPr wrap="square" rtlCol="0">
            <a:spAutoFit/>
          </a:bodyPr>
          <a:lstStyle/>
          <a:p>
            <a:pPr algn="ctr"/>
            <a:r>
              <a:rPr lang="hu-HU" sz="2400" b="1" dirty="0" smtClean="0"/>
              <a:t>Hagyományos könyvkiadás - </a:t>
            </a:r>
          </a:p>
          <a:p>
            <a:pPr algn="ctr"/>
            <a:r>
              <a:rPr lang="hu-HU" sz="2400" b="1" dirty="0" smtClean="0"/>
              <a:t>a régi modell</a:t>
            </a:r>
            <a:endParaRPr lang="hu-HU" sz="2400" b="1" dirty="0"/>
          </a:p>
        </p:txBody>
      </p:sp>
      <p:sp>
        <p:nvSpPr>
          <p:cNvPr id="7" name="Szövegdoboz 6"/>
          <p:cNvSpPr txBox="1"/>
          <p:nvPr/>
        </p:nvSpPr>
        <p:spPr>
          <a:xfrm>
            <a:off x="7041020" y="1691332"/>
            <a:ext cx="4241800" cy="461665"/>
          </a:xfrm>
          <a:prstGeom prst="rect">
            <a:avLst/>
          </a:prstGeom>
          <a:noFill/>
        </p:spPr>
        <p:txBody>
          <a:bodyPr wrap="square" rtlCol="0">
            <a:spAutoFit/>
          </a:bodyPr>
          <a:lstStyle/>
          <a:p>
            <a:pPr algn="ctr"/>
            <a:r>
              <a:rPr lang="hu-HU" sz="2400" b="1" dirty="0" smtClean="0"/>
              <a:t>Az új üzleti modell</a:t>
            </a:r>
            <a:endParaRPr lang="hu-HU" sz="2400" b="1" dirty="0"/>
          </a:p>
        </p:txBody>
      </p:sp>
    </p:spTree>
    <p:extLst>
      <p:ext uri="{BB962C8B-B14F-4D97-AF65-F5344CB8AC3E}">
        <p14:creationId xmlns:p14="http://schemas.microsoft.com/office/powerpoint/2010/main" val="364657500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57224" y="385233"/>
            <a:ext cx="10772775" cy="795867"/>
          </a:xfrm>
        </p:spPr>
        <p:txBody>
          <a:bodyPr>
            <a:normAutofit/>
          </a:bodyPr>
          <a:lstStyle/>
          <a:p>
            <a:r>
              <a:rPr lang="hu-HU" sz="4400" b="1" dirty="0"/>
              <a:t>A LEGO új hosszú farok modellje</a:t>
            </a:r>
            <a:endParaRPr lang="hu-HU" sz="4400" dirty="0"/>
          </a:p>
        </p:txBody>
      </p:sp>
      <p:sp>
        <p:nvSpPr>
          <p:cNvPr id="3" name="Tartalom helye 2"/>
          <p:cNvSpPr>
            <a:spLocks noGrp="1"/>
          </p:cNvSpPr>
          <p:nvPr>
            <p:ph idx="1"/>
          </p:nvPr>
        </p:nvSpPr>
        <p:spPr>
          <a:xfrm>
            <a:off x="444500" y="1155700"/>
            <a:ext cx="11379200" cy="5575300"/>
          </a:xfrm>
        </p:spPr>
        <p:txBody>
          <a:bodyPr>
            <a:normAutofit fontScale="92500" lnSpcReduction="10000"/>
          </a:bodyPr>
          <a:lstStyle/>
          <a:p>
            <a:pPr marL="355600" indent="-355600" algn="just">
              <a:buFont typeface="Arial" panose="020B0604020202020204" pitchFamily="34" charset="0"/>
              <a:buChar char="•"/>
            </a:pPr>
            <a:r>
              <a:rPr lang="hu-HU" dirty="0"/>
              <a:t>a</a:t>
            </a:r>
            <a:r>
              <a:rPr lang="hu-HU" dirty="0" smtClean="0"/>
              <a:t> LEGO több ezer különböző témájú építőkocka készletet dobott piacra (pl. űrállomásos, </a:t>
            </a:r>
            <a:r>
              <a:rPr lang="hu-HU" dirty="0" err="1" smtClean="0"/>
              <a:t>kalózós</a:t>
            </a:r>
            <a:r>
              <a:rPr lang="hu-HU" dirty="0" smtClean="0"/>
              <a:t>, középkori témájú stb.);</a:t>
            </a:r>
          </a:p>
          <a:p>
            <a:pPr marL="355600" indent="-355600" algn="just">
              <a:buFont typeface="Arial" panose="020B0604020202020204" pitchFamily="34" charset="0"/>
              <a:buChar char="•"/>
            </a:pPr>
            <a:r>
              <a:rPr lang="hu-HU" dirty="0"/>
              <a:t>a</a:t>
            </a:r>
            <a:r>
              <a:rPr lang="hu-HU" dirty="0" smtClean="0"/>
              <a:t> LEGO kasszasiker filmek </a:t>
            </a:r>
            <a:r>
              <a:rPr lang="hu-HU" dirty="0" err="1" smtClean="0"/>
              <a:t>lisencejogaiba</a:t>
            </a:r>
            <a:r>
              <a:rPr lang="hu-HU" dirty="0" smtClean="0"/>
              <a:t> fektetett (pl. </a:t>
            </a:r>
            <a:r>
              <a:rPr lang="hu-HU" dirty="0" err="1" smtClean="0"/>
              <a:t>Batman</a:t>
            </a:r>
            <a:r>
              <a:rPr lang="hu-HU" dirty="0" smtClean="0"/>
              <a:t>, Star </a:t>
            </a:r>
            <a:r>
              <a:rPr lang="hu-HU" dirty="0" err="1" smtClean="0"/>
              <a:t>Wars</a:t>
            </a:r>
            <a:r>
              <a:rPr lang="hu-HU" dirty="0" smtClean="0"/>
              <a:t>, </a:t>
            </a:r>
            <a:r>
              <a:rPr lang="hu-HU" dirty="0" err="1" smtClean="0"/>
              <a:t>Indiana</a:t>
            </a:r>
            <a:r>
              <a:rPr lang="hu-HU" dirty="0" smtClean="0"/>
              <a:t> Jones témára megalkotott játékok);</a:t>
            </a:r>
          </a:p>
          <a:p>
            <a:pPr marL="355600" indent="-355600" algn="just">
              <a:buFont typeface="Arial" panose="020B0604020202020204" pitchFamily="34" charset="0"/>
              <a:buChar char="•"/>
            </a:pPr>
            <a:r>
              <a:rPr lang="hu-HU" dirty="0" smtClean="0"/>
              <a:t>2005-ben bemutatták a </a:t>
            </a:r>
            <a:r>
              <a:rPr lang="hu-HU" b="1" dirty="0" smtClean="0"/>
              <a:t>LEGO </a:t>
            </a:r>
            <a:r>
              <a:rPr lang="hu-HU" b="1" dirty="0" err="1" smtClean="0"/>
              <a:t>Factory-t</a:t>
            </a:r>
            <a:r>
              <a:rPr lang="hu-HU" b="1" dirty="0" smtClean="0"/>
              <a:t> </a:t>
            </a:r>
            <a:r>
              <a:rPr lang="hu-HU" dirty="0" smtClean="0"/>
              <a:t>= a </a:t>
            </a:r>
            <a:r>
              <a:rPr lang="hu-HU" dirty="0" err="1" smtClean="0"/>
              <a:t>LEGO-felhasználók</a:t>
            </a:r>
            <a:r>
              <a:rPr lang="hu-HU" dirty="0" smtClean="0"/>
              <a:t> megtervezhetik és megrendelhetik személyre szabott játékaikat az interneten keresztül;</a:t>
            </a:r>
          </a:p>
          <a:p>
            <a:pPr marL="355600" indent="-355600" algn="just">
              <a:buFont typeface="Arial" panose="020B0604020202020204" pitchFamily="34" charset="0"/>
              <a:buChar char="•"/>
            </a:pPr>
            <a:r>
              <a:rPr lang="hu-HU" dirty="0"/>
              <a:t>a</a:t>
            </a:r>
            <a:r>
              <a:rPr lang="hu-HU" dirty="0" smtClean="0"/>
              <a:t> </a:t>
            </a:r>
            <a:r>
              <a:rPr lang="hu-HU" b="1" dirty="0" smtClean="0"/>
              <a:t>LEGO Digital </a:t>
            </a:r>
            <a:r>
              <a:rPr lang="hu-HU" b="1" dirty="0" err="1" smtClean="0"/>
              <a:t>Designer</a:t>
            </a:r>
            <a:r>
              <a:rPr lang="hu-HU" b="1" dirty="0" smtClean="0"/>
              <a:t> </a:t>
            </a:r>
            <a:r>
              <a:rPr lang="hu-HU" dirty="0" smtClean="0"/>
              <a:t>program segítségével a felhasználók megtervezhetik a saját épületeiket, járműveiket, karaktereiket, építőelemek ezreiből válogatva. A játék dobozának arculatát is a vásárlók fantáziájára bízzák.</a:t>
            </a:r>
          </a:p>
          <a:p>
            <a:pPr marL="355600" indent="-355600" algn="just">
              <a:buFont typeface="Arial" panose="020B0604020202020204" pitchFamily="34" charset="0"/>
              <a:buChar char="•"/>
            </a:pPr>
            <a:r>
              <a:rPr lang="hu-HU" dirty="0" smtClean="0"/>
              <a:t>a LEGO </a:t>
            </a:r>
            <a:r>
              <a:rPr lang="hu-HU" dirty="0" err="1" smtClean="0"/>
              <a:t>Factoryval</a:t>
            </a:r>
            <a:r>
              <a:rPr lang="hu-HU" dirty="0" smtClean="0"/>
              <a:t> a passzív felhasználók aktív résztvevők lettek;</a:t>
            </a:r>
          </a:p>
          <a:p>
            <a:pPr marL="355600" indent="-355600" algn="just">
              <a:buFont typeface="Arial" panose="020B0604020202020204" pitchFamily="34" charset="0"/>
              <a:buChar char="•"/>
            </a:pPr>
            <a:r>
              <a:rPr lang="hu-HU" dirty="0" smtClean="0"/>
              <a:t>a </a:t>
            </a:r>
            <a:r>
              <a:rPr lang="hu-HU" b="1" dirty="0" smtClean="0"/>
              <a:t>LEGO </a:t>
            </a:r>
            <a:r>
              <a:rPr lang="hu-HU" b="1" dirty="0" err="1" smtClean="0"/>
              <a:t>Users</a:t>
            </a:r>
            <a:r>
              <a:rPr lang="hu-HU" b="1" dirty="0" smtClean="0"/>
              <a:t> </a:t>
            </a:r>
            <a:r>
              <a:rPr lang="hu-HU" b="1" dirty="0" err="1" smtClean="0"/>
              <a:t>Catalog</a:t>
            </a:r>
            <a:r>
              <a:rPr lang="hu-HU" b="1" dirty="0" smtClean="0"/>
              <a:t> </a:t>
            </a:r>
            <a:r>
              <a:rPr lang="hu-HU" dirty="0" smtClean="0"/>
              <a:t>= a LEGO lehetővé teszi a felhasználóinak, hogy online árusíthassák saját terveiket (piacra dobja a felhasználók által tervezett készleteket);</a:t>
            </a:r>
          </a:p>
          <a:p>
            <a:pPr marL="355600" indent="-355600" algn="just">
              <a:buFont typeface="Arial" panose="020B0604020202020204" pitchFamily="34" charset="0"/>
              <a:buChar char="•"/>
            </a:pPr>
            <a:r>
              <a:rPr lang="hu-HU" dirty="0"/>
              <a:t>v</a:t>
            </a:r>
            <a:r>
              <a:rPr lang="hu-HU" dirty="0" smtClean="0"/>
              <a:t>an, ami nagyon jól fogy, mások egyáltalán nem kelendőek – így számos egyedi tervezésű, egyébként kevésé keresett áruval bővíthetik a termékpalettájukat;</a:t>
            </a:r>
          </a:p>
          <a:p>
            <a:pPr marL="355600" indent="-355600" algn="just">
              <a:buFont typeface="Arial" panose="020B0604020202020204" pitchFamily="34" charset="0"/>
              <a:buChar char="•"/>
            </a:pPr>
            <a:r>
              <a:rPr lang="hu-HU" dirty="0" smtClean="0"/>
              <a:t>ma még csak kis szeletét képezik a LEGO teljes bevételének, de ez lehet az 1. lépés a tömeggyártásra épülő modell kiegészítésének/leváltásának.</a:t>
            </a:r>
            <a:endParaRPr lang="hu-HU" dirty="0"/>
          </a:p>
        </p:txBody>
      </p:sp>
    </p:spTree>
    <p:extLst>
      <p:ext uri="{BB962C8B-B14F-4D97-AF65-F5344CB8AC3E}">
        <p14:creationId xmlns:p14="http://schemas.microsoft.com/office/powerpoint/2010/main" val="5124871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65124" y="283633"/>
            <a:ext cx="10772775" cy="783167"/>
          </a:xfrm>
        </p:spPr>
        <p:txBody>
          <a:bodyPr>
            <a:normAutofit/>
          </a:bodyPr>
          <a:lstStyle/>
          <a:p>
            <a:r>
              <a:rPr lang="hu-HU" sz="4400" b="1" dirty="0" smtClean="0"/>
              <a:t>A LEGO új hosszú farok modellje</a:t>
            </a:r>
            <a:endParaRPr lang="hu-HU" sz="4400" b="1" dirty="0"/>
          </a:p>
        </p:txBody>
      </p:sp>
      <p:pic>
        <p:nvPicPr>
          <p:cNvPr id="6" name="Tartalom hely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2800" y="987078"/>
            <a:ext cx="10591800" cy="5845521"/>
          </a:xfrm>
        </p:spPr>
      </p:pic>
    </p:spTree>
    <p:extLst>
      <p:ext uri="{BB962C8B-B14F-4D97-AF65-F5344CB8AC3E}">
        <p14:creationId xmlns:p14="http://schemas.microsoft.com/office/powerpoint/2010/main" val="405893931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Szeminárium: csoportfeladat</a:t>
            </a:r>
            <a:endParaRPr lang="hu-HU" dirty="0"/>
          </a:p>
        </p:txBody>
      </p:sp>
      <p:sp>
        <p:nvSpPr>
          <p:cNvPr id="3" name="Tartalom helye 2"/>
          <p:cNvSpPr>
            <a:spLocks noGrp="1"/>
          </p:cNvSpPr>
          <p:nvPr>
            <p:ph idx="1"/>
          </p:nvPr>
        </p:nvSpPr>
        <p:spPr/>
        <p:txBody>
          <a:bodyPr/>
          <a:lstStyle/>
          <a:p>
            <a:pPr algn="just">
              <a:buFont typeface="Arial" panose="020B0604020202020204" pitchFamily="34" charset="0"/>
              <a:buChar char="•"/>
            </a:pPr>
            <a:r>
              <a:rPr lang="hu-HU" dirty="0" smtClean="0"/>
              <a:t> </a:t>
            </a:r>
            <a:r>
              <a:rPr lang="hu-HU" dirty="0" err="1" smtClean="0"/>
              <a:t>max</a:t>
            </a:r>
            <a:r>
              <a:rPr lang="hu-HU" dirty="0" smtClean="0"/>
              <a:t>. 5 fős csoport</a:t>
            </a:r>
          </a:p>
          <a:p>
            <a:pPr algn="just">
              <a:buFont typeface="Arial" panose="020B0604020202020204" pitchFamily="34" charset="0"/>
              <a:buChar char="•"/>
            </a:pPr>
            <a:r>
              <a:rPr lang="hu-HU" dirty="0"/>
              <a:t> </a:t>
            </a:r>
            <a:r>
              <a:rPr lang="hu-HU" dirty="0" smtClean="0"/>
              <a:t>Egy induló vállalkozás innovatív termékére vonatkozóan tervezze meg a csapat részletesen az üzleti modell vászon 9 építőelemét!</a:t>
            </a:r>
            <a:endParaRPr lang="hu-HU" dirty="0"/>
          </a:p>
        </p:txBody>
      </p:sp>
    </p:spTree>
    <p:extLst>
      <p:ext uri="{BB962C8B-B14F-4D97-AF65-F5344CB8AC3E}">
        <p14:creationId xmlns:p14="http://schemas.microsoft.com/office/powerpoint/2010/main" val="2490050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A666C-98E2-2A46-B39E-822386E784EF}"/>
              </a:ext>
            </a:extLst>
          </p:cNvPr>
          <p:cNvSpPr>
            <a:spLocks noGrp="1"/>
          </p:cNvSpPr>
          <p:nvPr>
            <p:ph type="ctrTitle"/>
          </p:nvPr>
        </p:nvSpPr>
        <p:spPr/>
        <p:txBody>
          <a:bodyPr/>
          <a:lstStyle/>
          <a:p>
            <a:r>
              <a:rPr lang="en-US"/>
              <a:t>UBER</a:t>
            </a:r>
          </a:p>
        </p:txBody>
      </p:sp>
      <p:sp>
        <p:nvSpPr>
          <p:cNvPr id="3" name="Subtitle 2">
            <a:extLst>
              <a:ext uri="{FF2B5EF4-FFF2-40B4-BE49-F238E27FC236}">
                <a16:creationId xmlns:a16="http://schemas.microsoft.com/office/drawing/2014/main" id="{FF789D4A-4D8A-F544-A506-34B8FF0164D2}"/>
              </a:ext>
            </a:extLst>
          </p:cNvPr>
          <p:cNvSpPr>
            <a:spLocks noGrp="1"/>
          </p:cNvSpPr>
          <p:nvPr>
            <p:ph type="subTitle" idx="1"/>
          </p:nvPr>
        </p:nvSpPr>
        <p:spPr/>
        <p:txBody>
          <a:bodyPr/>
          <a:lstStyle/>
          <a:p>
            <a:endParaRPr lang="en-US" dirty="0"/>
          </a:p>
        </p:txBody>
      </p:sp>
      <p:pic>
        <p:nvPicPr>
          <p:cNvPr id="6" name="Picture 6">
            <a:extLst>
              <a:ext uri="{FF2B5EF4-FFF2-40B4-BE49-F238E27FC236}">
                <a16:creationId xmlns:a16="http://schemas.microsoft.com/office/drawing/2014/main" id="{8A226549-E780-1D4D-B838-3EE44ACACBDA}"/>
              </a:ext>
            </a:extLst>
          </p:cNvPr>
          <p:cNvPicPr>
            <a:picLocks noChangeAspect="1"/>
          </p:cNvPicPr>
          <p:nvPr/>
        </p:nvPicPr>
        <p:blipFill>
          <a:blip r:embed="rId3"/>
          <a:stretch>
            <a:fillRect/>
          </a:stretch>
        </p:blipFill>
        <p:spPr>
          <a:xfrm>
            <a:off x="8378414" y="3432981"/>
            <a:ext cx="2289583" cy="2261661"/>
          </a:xfrm>
          <a:prstGeom prst="rect">
            <a:avLst/>
          </a:prstGeom>
        </p:spPr>
      </p:pic>
      <p:pic>
        <p:nvPicPr>
          <p:cNvPr id="5" name="Kép 4">
            <a:extLst>
              <a:ext uri="{FF2B5EF4-FFF2-40B4-BE49-F238E27FC236}">
                <a16:creationId xmlns:a16="http://schemas.microsoft.com/office/drawing/2014/main" id="{8A93D253-9A09-436C-9430-AE8C7438D0BF}"/>
              </a:ext>
            </a:extLst>
          </p:cNvPr>
          <p:cNvPicPr>
            <a:picLocks noChangeAspect="1"/>
          </p:cNvPicPr>
          <p:nvPr/>
        </p:nvPicPr>
        <p:blipFill>
          <a:blip r:embed="rId4"/>
          <a:stretch>
            <a:fillRect/>
          </a:stretch>
        </p:blipFill>
        <p:spPr>
          <a:xfrm>
            <a:off x="6870032" y="857110"/>
            <a:ext cx="3797965" cy="2136355"/>
          </a:xfrm>
          <a:prstGeom prst="rect">
            <a:avLst/>
          </a:prstGeom>
        </p:spPr>
      </p:pic>
    </p:spTree>
    <p:extLst>
      <p:ext uri="{BB962C8B-B14F-4D97-AF65-F5344CB8AC3E}">
        <p14:creationId xmlns:p14="http://schemas.microsoft.com/office/powerpoint/2010/main" val="92988694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01624" y="131233"/>
            <a:ext cx="10772775" cy="1240367"/>
          </a:xfrm>
        </p:spPr>
        <p:txBody>
          <a:bodyPr>
            <a:normAutofit/>
          </a:bodyPr>
          <a:lstStyle/>
          <a:p>
            <a:r>
              <a:rPr lang="hu-HU" sz="4800" b="1" dirty="0"/>
              <a:t>Felhasznált</a:t>
            </a:r>
            <a:r>
              <a:rPr lang="hu-HU" b="1" dirty="0" smtClean="0">
                <a:solidFill>
                  <a:srgbClr val="FF0000"/>
                </a:solidFill>
              </a:rPr>
              <a:t> </a:t>
            </a:r>
            <a:r>
              <a:rPr lang="hu-HU" sz="4800" b="1" dirty="0" smtClean="0"/>
              <a:t>források</a:t>
            </a:r>
            <a:endParaRPr lang="hu-HU" sz="4800" b="1" dirty="0"/>
          </a:p>
        </p:txBody>
      </p:sp>
      <p:sp>
        <p:nvSpPr>
          <p:cNvPr id="3" name="Tartalom helye 2"/>
          <p:cNvSpPr>
            <a:spLocks noGrp="1"/>
          </p:cNvSpPr>
          <p:nvPr>
            <p:ph idx="1"/>
          </p:nvPr>
        </p:nvSpPr>
        <p:spPr>
          <a:xfrm>
            <a:off x="368300" y="1574800"/>
            <a:ext cx="11442700" cy="4177665"/>
          </a:xfrm>
        </p:spPr>
        <p:txBody>
          <a:bodyPr>
            <a:normAutofit/>
          </a:bodyPr>
          <a:lstStyle/>
          <a:p>
            <a:pPr marL="0" indent="0">
              <a:buNone/>
            </a:pPr>
            <a:r>
              <a:rPr lang="hu-HU" dirty="0" smtClean="0"/>
              <a:t>Alexander </a:t>
            </a:r>
            <a:r>
              <a:rPr lang="hu-HU" dirty="0" err="1" smtClean="0"/>
              <a:t>Osterwalder-</a:t>
            </a:r>
            <a:r>
              <a:rPr lang="hu-HU" dirty="0" smtClean="0"/>
              <a:t> Yves </a:t>
            </a:r>
            <a:r>
              <a:rPr lang="hu-HU" dirty="0" err="1" smtClean="0"/>
              <a:t>Pigneur</a:t>
            </a:r>
            <a:r>
              <a:rPr lang="hu-HU" dirty="0" smtClean="0"/>
              <a:t> (2012): Üzletimodell-építés. </a:t>
            </a:r>
            <a:r>
              <a:rPr lang="hu-HU" dirty="0" err="1" smtClean="0"/>
              <a:t>Hexolut</a:t>
            </a:r>
            <a:r>
              <a:rPr lang="hu-HU" dirty="0" smtClean="0"/>
              <a:t> Consulting, pp.16-56., pp.68-76.</a:t>
            </a:r>
          </a:p>
          <a:p>
            <a:pPr marL="0" indent="0">
              <a:buNone/>
            </a:pPr>
            <a:r>
              <a:rPr lang="hu-HU" dirty="0"/>
              <a:t>A vászon</a:t>
            </a:r>
            <a:r>
              <a:rPr lang="hu-HU" dirty="0" smtClean="0"/>
              <a:t>. </a:t>
            </a:r>
            <a:r>
              <a:rPr lang="hu-HU" dirty="0" err="1" smtClean="0"/>
              <a:t>At</a:t>
            </a:r>
            <a:r>
              <a:rPr lang="hu-HU" dirty="0" smtClean="0"/>
              <a:t>: </a:t>
            </a:r>
            <a:r>
              <a:rPr lang="hu-HU" dirty="0"/>
              <a:t>https://uzletimodellek.blog.hu/2013/06/09/eszkozok_154</a:t>
            </a:r>
          </a:p>
        </p:txBody>
      </p:sp>
    </p:spTree>
    <p:extLst>
      <p:ext uri="{BB962C8B-B14F-4D97-AF65-F5344CB8AC3E}">
        <p14:creationId xmlns:p14="http://schemas.microsoft.com/office/powerpoint/2010/main" val="328300532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8F9D56E-21C3-430B-975F-811584241083}"/>
              </a:ext>
            </a:extLst>
          </p:cNvPr>
          <p:cNvSpPr>
            <a:spLocks noGrp="1"/>
          </p:cNvSpPr>
          <p:nvPr>
            <p:ph type="ctrTitle"/>
          </p:nvPr>
        </p:nvSpPr>
        <p:spPr>
          <a:xfrm>
            <a:off x="693815" y="1289756"/>
            <a:ext cx="10782300" cy="3352800"/>
          </a:xfrm>
        </p:spPr>
        <p:txBody>
          <a:bodyPr/>
          <a:lstStyle/>
          <a:p>
            <a:pPr algn="r"/>
            <a:r>
              <a:rPr lang="hu-HU" sz="7200" dirty="0" smtClean="0"/>
              <a:t>Az induló innovatív </a:t>
            </a:r>
            <a:r>
              <a:rPr lang="hu-HU" sz="7200" dirty="0"/>
              <a:t>vállalkozások finanszírozási lehetőségei</a:t>
            </a:r>
            <a:br>
              <a:rPr lang="hu-HU" sz="7200" dirty="0"/>
            </a:br>
            <a:r>
              <a:rPr lang="hu-HU" sz="3200" dirty="0"/>
              <a:t>Innovatív vállalkozás menedzsment </a:t>
            </a:r>
            <a:r>
              <a:rPr lang="hu-HU" sz="3200" dirty="0" smtClean="0"/>
              <a:t/>
            </a:r>
            <a:br>
              <a:rPr lang="hu-HU" sz="3200" dirty="0" smtClean="0"/>
            </a:br>
            <a:r>
              <a:rPr lang="hu-HU" sz="3200" dirty="0" smtClean="0"/>
              <a:t>7. előadás és szeminárium</a:t>
            </a:r>
            <a:br>
              <a:rPr lang="hu-HU" sz="3200" dirty="0" smtClean="0"/>
            </a:br>
            <a:r>
              <a:rPr lang="hu-HU" sz="3200" dirty="0" smtClean="0"/>
              <a:t>Dr. Hegyi Barbara</a:t>
            </a:r>
            <a:r>
              <a:rPr lang="hu-HU" sz="7200" dirty="0"/>
              <a:t/>
            </a:r>
            <a:br>
              <a:rPr lang="hu-HU" sz="7200" dirty="0"/>
            </a:br>
            <a:endParaRPr lang="hu-HU" sz="7200" dirty="0"/>
          </a:p>
        </p:txBody>
      </p:sp>
      <p:sp>
        <p:nvSpPr>
          <p:cNvPr id="3" name="Alcím 2">
            <a:extLst>
              <a:ext uri="{FF2B5EF4-FFF2-40B4-BE49-F238E27FC236}">
                <a16:creationId xmlns:a16="http://schemas.microsoft.com/office/drawing/2014/main" id="{689159BD-0918-4EF4-B15E-6FB9E90617DE}"/>
              </a:ext>
            </a:extLst>
          </p:cNvPr>
          <p:cNvSpPr>
            <a:spLocks noGrp="1"/>
          </p:cNvSpPr>
          <p:nvPr>
            <p:ph type="subTitle" idx="1"/>
          </p:nvPr>
        </p:nvSpPr>
        <p:spPr>
          <a:xfrm>
            <a:off x="603504" y="5212080"/>
            <a:ext cx="9228201" cy="1645920"/>
          </a:xfrm>
        </p:spPr>
        <p:txBody>
          <a:bodyPr/>
          <a:lstStyle/>
          <a:p>
            <a:r>
              <a:rPr lang="hu-HU" dirty="0"/>
              <a:t>Bevételek, kiadások legfőbb típusai, főbb finanszírozási lehetőségek, a pénzügyi tervezés </a:t>
            </a:r>
            <a:r>
              <a:rPr lang="hu-HU" dirty="0" smtClean="0"/>
              <a:t>jelentősége</a:t>
            </a:r>
            <a:endParaRPr lang="hu-HU" dirty="0"/>
          </a:p>
        </p:txBody>
      </p:sp>
      <p:pic>
        <p:nvPicPr>
          <p:cNvPr id="4" name="Kép 3" descr="Digital Economy : Towards an actual valuation of digit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70" y="2164080"/>
            <a:ext cx="2828925" cy="3048000"/>
          </a:xfrm>
          <a:prstGeom prst="rect">
            <a:avLst/>
          </a:prstGeom>
        </p:spPr>
      </p:pic>
    </p:spTree>
    <p:extLst>
      <p:ext uri="{BB962C8B-B14F-4D97-AF65-F5344CB8AC3E}">
        <p14:creationId xmlns:p14="http://schemas.microsoft.com/office/powerpoint/2010/main" val="183417203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Témakörök</a:t>
            </a:r>
            <a:endParaRPr lang="hu-HU" dirty="0"/>
          </a:p>
        </p:txBody>
      </p:sp>
      <p:sp>
        <p:nvSpPr>
          <p:cNvPr id="3" name="Tartalom helye 2"/>
          <p:cNvSpPr>
            <a:spLocks noGrp="1"/>
          </p:cNvSpPr>
          <p:nvPr>
            <p:ph idx="1"/>
          </p:nvPr>
        </p:nvSpPr>
        <p:spPr/>
        <p:txBody>
          <a:bodyPr/>
          <a:lstStyle/>
          <a:p>
            <a:pPr>
              <a:buFont typeface="Arial" panose="020B0604020202020204" pitchFamily="34" charset="0"/>
              <a:buChar char="•"/>
            </a:pPr>
            <a:r>
              <a:rPr lang="hu-HU" dirty="0" smtClean="0"/>
              <a:t> A pénzügyi tervezés és a finanszírozási lehetőségek megismerésének fontossága</a:t>
            </a:r>
          </a:p>
          <a:p>
            <a:pPr>
              <a:buFont typeface="Arial" panose="020B0604020202020204" pitchFamily="34" charset="0"/>
              <a:buChar char="•"/>
            </a:pPr>
            <a:r>
              <a:rPr lang="hu-HU" dirty="0"/>
              <a:t> </a:t>
            </a:r>
            <a:r>
              <a:rPr lang="hu-HU" dirty="0" smtClean="0"/>
              <a:t>Lehetséges finanszírozási formák a vállalkozás fejlődésének különböző szakaszaiban</a:t>
            </a:r>
          </a:p>
          <a:p>
            <a:pPr>
              <a:buFont typeface="Arial" panose="020B0604020202020204" pitchFamily="34" charset="0"/>
              <a:buChar char="•"/>
            </a:pPr>
            <a:r>
              <a:rPr lang="hu-HU" dirty="0"/>
              <a:t> </a:t>
            </a:r>
            <a:r>
              <a:rPr lang="hu-HU" dirty="0" smtClean="0"/>
              <a:t>Az egyes finanszírozási módok jellemzői, tartalma és a bennük rejlő lehetőségek</a:t>
            </a:r>
          </a:p>
          <a:p>
            <a:pPr>
              <a:buFont typeface="Arial" panose="020B0604020202020204" pitchFamily="34" charset="0"/>
              <a:buChar char="•"/>
            </a:pPr>
            <a:r>
              <a:rPr lang="hu-HU" dirty="0"/>
              <a:t> </a:t>
            </a:r>
            <a:r>
              <a:rPr lang="hu-HU" dirty="0" smtClean="0"/>
              <a:t>Példák a különböző finanszírozási formákra</a:t>
            </a:r>
            <a:endParaRPr lang="hu-HU" dirty="0"/>
          </a:p>
        </p:txBody>
      </p:sp>
    </p:spTree>
    <p:extLst>
      <p:ext uri="{BB962C8B-B14F-4D97-AF65-F5344CB8AC3E}">
        <p14:creationId xmlns:p14="http://schemas.microsoft.com/office/powerpoint/2010/main" val="313549355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dirty="0" smtClean="0"/>
              <a:t>A pénzügyi tervezés jelentősége és a főbb finanszírozási lehetőségek</a:t>
            </a:r>
            <a:endParaRPr lang="hu-HU" dirty="0"/>
          </a:p>
        </p:txBody>
      </p:sp>
      <p:sp>
        <p:nvSpPr>
          <p:cNvPr id="3" name="Szöveg helye 2"/>
          <p:cNvSpPr>
            <a:spLocks noGrp="1"/>
          </p:cNvSpPr>
          <p:nvPr>
            <p:ph type="body" idx="1"/>
          </p:nvPr>
        </p:nvSpPr>
        <p:spPr/>
        <p:txBody>
          <a:bodyPr/>
          <a:lstStyle/>
          <a:p>
            <a:r>
              <a:rPr lang="hu-HU" dirty="0" smtClean="0"/>
              <a:t>Kiegészítő részek</a:t>
            </a:r>
            <a:endParaRPr lang="hu-HU" dirty="0"/>
          </a:p>
        </p:txBody>
      </p:sp>
      <p:pic>
        <p:nvPicPr>
          <p:cNvPr id="4" name="Kép 3" descr="Your Blog - Understanding Devices Lease Fund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2471" y="4123267"/>
            <a:ext cx="3543300" cy="2409825"/>
          </a:xfrm>
          <a:prstGeom prst="rect">
            <a:avLst/>
          </a:prstGeom>
        </p:spPr>
      </p:pic>
    </p:spTree>
    <p:extLst>
      <p:ext uri="{BB962C8B-B14F-4D97-AF65-F5344CB8AC3E}">
        <p14:creationId xmlns:p14="http://schemas.microsoft.com/office/powerpoint/2010/main" val="37232400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Finanszírozás vagy önerőből történő indulás</a:t>
            </a:r>
            <a:endParaRPr lang="hu-HU" dirty="0"/>
          </a:p>
        </p:txBody>
      </p:sp>
      <p:sp>
        <p:nvSpPr>
          <p:cNvPr id="3" name="Tartalom helye 2"/>
          <p:cNvSpPr>
            <a:spLocks noGrp="1"/>
          </p:cNvSpPr>
          <p:nvPr>
            <p:ph idx="1"/>
          </p:nvPr>
        </p:nvSpPr>
        <p:spPr/>
        <p:txBody>
          <a:bodyPr>
            <a:normAutofit fontScale="92500" lnSpcReduction="20000"/>
          </a:bodyPr>
          <a:lstStyle/>
          <a:p>
            <a:pPr>
              <a:buFont typeface="Arial" panose="020B0604020202020204" pitchFamily="34" charset="0"/>
              <a:buChar char="•"/>
            </a:pPr>
            <a:r>
              <a:rPr lang="hu-HU" dirty="0" smtClean="0"/>
              <a:t> </a:t>
            </a:r>
            <a:r>
              <a:rPr lang="en-US" dirty="0" smtClean="0"/>
              <a:t> </a:t>
            </a:r>
            <a:r>
              <a:rPr lang="hu-HU" dirty="0" smtClean="0"/>
              <a:t>Kell-e egyáltalán egy induló innovatív vállalkozás alapítóinak azzal foglalkozni, hogy a befektetési lehetőségeket keressenek? És ha igen, mennyire, milyen módon és mikor van erre szükség? </a:t>
            </a:r>
          </a:p>
          <a:p>
            <a:pPr>
              <a:buFont typeface="Arial" panose="020B0604020202020204" pitchFamily="34" charset="0"/>
              <a:buChar char="•"/>
            </a:pPr>
            <a:r>
              <a:rPr lang="hu-HU" dirty="0" smtClean="0"/>
              <a:t>Általánosságban erre az lehet a válasz, hogy a legelső, „lábmegvető” szakaszban szerencsésebb külső forrás bevonása nélkül dolgozni, hiszen jellemzően egyedül, vagy kis csapatban zajlik a munkavégzés, leginkább fizetség nélkül, esetleg az első, korai vásárlóktól származó bevételeket felhasználva! </a:t>
            </a:r>
          </a:p>
          <a:p>
            <a:pPr>
              <a:buFont typeface="Arial" panose="020B0604020202020204" pitchFamily="34" charset="0"/>
              <a:buChar char="•"/>
            </a:pPr>
            <a:r>
              <a:rPr lang="hu-HU" dirty="0"/>
              <a:t> </a:t>
            </a:r>
            <a:r>
              <a:rPr lang="hu-HU" dirty="0" smtClean="0"/>
              <a:t>Minél előbb van mód az első felhasználóktól/vásárlóktól (pl. </a:t>
            </a:r>
            <a:r>
              <a:rPr lang="hu-HU" dirty="0" err="1" smtClean="0"/>
              <a:t>early</a:t>
            </a:r>
            <a:r>
              <a:rPr lang="hu-HU" dirty="0" smtClean="0"/>
              <a:t> </a:t>
            </a:r>
            <a:r>
              <a:rPr lang="hu-HU" dirty="0" err="1" smtClean="0"/>
              <a:t>adopters</a:t>
            </a:r>
            <a:r>
              <a:rPr lang="hu-HU" dirty="0" smtClean="0"/>
              <a:t>) befolyó bevételek realizálására, annál hitelesebb a cég, és annál jobb az alkupozíciója befektetőkkel történő tárgyalások során. </a:t>
            </a:r>
          </a:p>
          <a:p>
            <a:pPr>
              <a:buFont typeface="Arial" panose="020B0604020202020204" pitchFamily="34" charset="0"/>
              <a:buChar char="•"/>
            </a:pPr>
            <a:r>
              <a:rPr lang="hu-HU" dirty="0"/>
              <a:t> </a:t>
            </a:r>
            <a:r>
              <a:rPr lang="hu-HU" dirty="0" smtClean="0"/>
              <a:t>Minden olyan helyzetben, amikor a fejlesztéshez vagy a piacra lépéshez szükséges pénzügyi források a vállalkozásban nem állnak rendelkezésre, amilyen gyorsan csak lehetséges, meg kell találni a megfelelő finanszírozási lehetőségeket! </a:t>
            </a:r>
            <a:endParaRPr lang="hu-HU" dirty="0"/>
          </a:p>
        </p:txBody>
      </p:sp>
    </p:spTree>
    <p:extLst>
      <p:ext uri="{BB962C8B-B14F-4D97-AF65-F5344CB8AC3E}">
        <p14:creationId xmlns:p14="http://schemas.microsoft.com/office/powerpoint/2010/main" val="11410325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12889" y="514666"/>
            <a:ext cx="12192000" cy="835378"/>
          </a:xfrm>
        </p:spPr>
        <p:txBody>
          <a:bodyPr>
            <a:normAutofit fontScale="90000"/>
          </a:bodyPr>
          <a:lstStyle/>
          <a:p>
            <a:r>
              <a:rPr lang="hu-HU" dirty="0" smtClean="0"/>
              <a:t>Finanszírozási alternatívák a vállalkozás különböző életszakaszaiban</a:t>
            </a:r>
            <a:br>
              <a:rPr lang="hu-HU" dirty="0" smtClean="0"/>
            </a:br>
            <a:endParaRPr lang="hu-HU" dirty="0"/>
          </a:p>
        </p:txBody>
      </p:sp>
      <p:sp>
        <p:nvSpPr>
          <p:cNvPr id="3" name="Tartalom helye 2"/>
          <p:cNvSpPr>
            <a:spLocks noGrp="1"/>
          </p:cNvSpPr>
          <p:nvPr>
            <p:ph idx="1"/>
          </p:nvPr>
        </p:nvSpPr>
        <p:spPr/>
        <p:txBody>
          <a:bodyPr/>
          <a:lstStyle/>
          <a:p>
            <a:endParaRPr lang="hu-HU"/>
          </a:p>
        </p:txBody>
      </p:sp>
      <p:pic>
        <p:nvPicPr>
          <p:cNvPr id="4" name="Kép 3"/>
          <p:cNvPicPr>
            <a:picLocks noChangeAspect="1"/>
          </p:cNvPicPr>
          <p:nvPr/>
        </p:nvPicPr>
        <p:blipFill>
          <a:blip r:embed="rId3"/>
          <a:stretch>
            <a:fillRect/>
          </a:stretch>
        </p:blipFill>
        <p:spPr>
          <a:xfrm>
            <a:off x="112889" y="1140177"/>
            <a:ext cx="10538121" cy="5927693"/>
          </a:xfrm>
          <a:prstGeom prst="rect">
            <a:avLst/>
          </a:prstGeom>
        </p:spPr>
      </p:pic>
      <p:sp>
        <p:nvSpPr>
          <p:cNvPr id="5" name="Szövegdoboz 4"/>
          <p:cNvSpPr txBox="1"/>
          <p:nvPr/>
        </p:nvSpPr>
        <p:spPr>
          <a:xfrm rot="5400000">
            <a:off x="9905703" y="5427514"/>
            <a:ext cx="41768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err="1" smtClean="0">
                <a:ln>
                  <a:noFill/>
                </a:ln>
                <a:solidFill>
                  <a:prstClr val="black"/>
                </a:solidFill>
                <a:effectLst/>
                <a:uLnTx/>
                <a:uFillTx/>
                <a:latin typeface="Calibri Light" panose="020F0302020204030204"/>
                <a:ea typeface="+mn-ea"/>
                <a:cs typeface="+mn-cs"/>
              </a:rPr>
              <a:t>Note</a:t>
            </a: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a:t>
            </a:r>
            <a:r>
              <a:rPr kumimoji="0" lang="hu-HU" sz="1800" b="0" i="0" u="none" strike="noStrike" kern="1200" cap="none" spc="0" normalizeH="0" baseline="0" noProof="0" dirty="0" err="1" smtClean="0">
                <a:ln>
                  <a:noFill/>
                </a:ln>
                <a:solidFill>
                  <a:prstClr val="black"/>
                </a:solidFill>
                <a:effectLst/>
                <a:uLnTx/>
                <a:uFillTx/>
                <a:latin typeface="Calibri Light" panose="020F0302020204030204"/>
                <a:ea typeface="+mn-ea"/>
                <a:cs typeface="+mn-cs"/>
              </a:rPr>
              <a:t>Initial</a:t>
            </a: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Public </a:t>
            </a:r>
            <a:r>
              <a:rPr kumimoji="0" lang="hu-HU" sz="1800" b="0" i="0" u="none" strike="noStrike" kern="1200" cap="none" spc="0" normalizeH="0" baseline="0" noProof="0" dirty="0" err="1" smtClean="0">
                <a:ln>
                  <a:noFill/>
                </a:ln>
                <a:solidFill>
                  <a:prstClr val="black"/>
                </a:solidFill>
                <a:effectLst/>
                <a:uLnTx/>
                <a:uFillTx/>
                <a:latin typeface="Calibri Light" panose="020F0302020204030204"/>
                <a:ea typeface="+mn-ea"/>
                <a:cs typeface="+mn-cs"/>
              </a:rPr>
              <a:t>Offering</a:t>
            </a: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(IPO)</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0264598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Finanszírozási alternatívák a vállalkozás különböző életszakaszaiban</a:t>
            </a:r>
            <a:br>
              <a:rPr lang="hu-HU" dirty="0"/>
            </a:br>
            <a:endParaRPr lang="hu-HU" dirty="0"/>
          </a:p>
        </p:txBody>
      </p:sp>
      <p:sp>
        <p:nvSpPr>
          <p:cNvPr id="3" name="Tartalom helye 2"/>
          <p:cNvSpPr>
            <a:spLocks noGrp="1"/>
          </p:cNvSpPr>
          <p:nvPr>
            <p:ph idx="1"/>
          </p:nvPr>
        </p:nvSpPr>
        <p:spPr>
          <a:xfrm>
            <a:off x="676656" y="2011680"/>
            <a:ext cx="10753725" cy="4672367"/>
          </a:xfrm>
        </p:spPr>
        <p:txBody>
          <a:bodyPr>
            <a:normAutofit/>
          </a:bodyPr>
          <a:lstStyle/>
          <a:p>
            <a:pPr>
              <a:buFont typeface="Arial" panose="020B0604020202020204" pitchFamily="34" charset="0"/>
              <a:buChar char="•"/>
            </a:pPr>
            <a:r>
              <a:rPr lang="hu-HU" dirty="0" smtClean="0"/>
              <a:t> Ha az ábra alján a különböző növekedési fázisok szerepelnek, a tetején pedig a különböző finanszírozási fázisok, amelyek között nagyon széles skálán kerülnek megjelenítésre a különböző lehetséges források (a megjelenített összegek csak tájékoztató jellegűek!)</a:t>
            </a:r>
          </a:p>
          <a:p>
            <a:pPr>
              <a:buFont typeface="Arial" panose="020B0604020202020204" pitchFamily="34" charset="0"/>
              <a:buChar char="•"/>
            </a:pPr>
            <a:r>
              <a:rPr lang="hu-HU" dirty="0"/>
              <a:t> </a:t>
            </a:r>
            <a:r>
              <a:rPr lang="hu-HU" dirty="0" smtClean="0"/>
              <a:t>A finanszírozási források annak sorrendjében kerülnek bemutatásra, hogy mennyire nehéz megszerezni őket</a:t>
            </a:r>
            <a:endParaRPr lang="hu-HU" dirty="0"/>
          </a:p>
          <a:p>
            <a:pPr>
              <a:buFont typeface="Arial" panose="020B0604020202020204" pitchFamily="34" charset="0"/>
              <a:buChar char="•"/>
            </a:pPr>
            <a:endParaRPr lang="hu-HU" dirty="0" smtClean="0"/>
          </a:p>
          <a:p>
            <a:pPr marL="0" indent="0">
              <a:buNone/>
            </a:pPr>
            <a:r>
              <a:rPr lang="hu-HU" sz="1400" i="1" dirty="0"/>
              <a:t>Forrás:  I&amp;E </a:t>
            </a:r>
            <a:r>
              <a:rPr lang="hu-HU" sz="1400" i="1" dirty="0" err="1"/>
              <a:t>Basics</a:t>
            </a:r>
            <a:r>
              <a:rPr lang="hu-HU" sz="1400" i="1" dirty="0"/>
              <a:t> </a:t>
            </a:r>
            <a:r>
              <a:rPr lang="hu-HU" sz="1400" i="1" dirty="0" err="1"/>
              <a:t>blueprint</a:t>
            </a:r>
            <a:r>
              <a:rPr lang="hu-HU" sz="1400" i="1" dirty="0"/>
              <a:t> alapján</a:t>
            </a:r>
          </a:p>
          <a:p>
            <a:pPr marL="0" indent="0">
              <a:buNone/>
            </a:pPr>
            <a:endParaRPr lang="hu-HU" dirty="0"/>
          </a:p>
        </p:txBody>
      </p:sp>
      <p:pic>
        <p:nvPicPr>
          <p:cNvPr id="4" name="Kép 3"/>
          <p:cNvPicPr>
            <a:picLocks noChangeAspect="1"/>
          </p:cNvPicPr>
          <p:nvPr/>
        </p:nvPicPr>
        <p:blipFill>
          <a:blip r:embed="rId2"/>
          <a:stretch>
            <a:fillRect/>
          </a:stretch>
        </p:blipFill>
        <p:spPr>
          <a:xfrm>
            <a:off x="7278257" y="4707467"/>
            <a:ext cx="3513920" cy="1976580"/>
          </a:xfrm>
          <a:prstGeom prst="rect">
            <a:avLst/>
          </a:prstGeom>
        </p:spPr>
      </p:pic>
    </p:spTree>
    <p:extLst>
      <p:ext uri="{BB962C8B-B14F-4D97-AF65-F5344CB8AC3E}">
        <p14:creationId xmlns:p14="http://schemas.microsoft.com/office/powerpoint/2010/main" val="20723052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159191"/>
            <a:ext cx="10772775" cy="1658198"/>
          </a:xfrm>
        </p:spPr>
        <p:txBody>
          <a:bodyPr>
            <a:normAutofit fontScale="90000"/>
          </a:bodyPr>
          <a:lstStyle/>
          <a:p>
            <a:r>
              <a:rPr lang="hu-HU" dirty="0"/>
              <a:t>Finanszírozási alternatívák a vállalkozás különböző életszakaszaiban</a:t>
            </a:r>
            <a:br>
              <a:rPr lang="hu-HU" dirty="0"/>
            </a:br>
            <a:endParaRPr lang="hu-HU" dirty="0"/>
          </a:p>
        </p:txBody>
      </p:sp>
      <p:sp>
        <p:nvSpPr>
          <p:cNvPr id="3" name="Tartalom helye 2"/>
          <p:cNvSpPr>
            <a:spLocks noGrp="1"/>
          </p:cNvSpPr>
          <p:nvPr>
            <p:ph idx="1"/>
          </p:nvPr>
        </p:nvSpPr>
        <p:spPr>
          <a:xfrm>
            <a:off x="667130" y="1976580"/>
            <a:ext cx="10753725" cy="5102578"/>
          </a:xfrm>
        </p:spPr>
        <p:txBody>
          <a:bodyPr>
            <a:normAutofit fontScale="92500" lnSpcReduction="20000"/>
          </a:bodyPr>
          <a:lstStyle/>
          <a:p>
            <a:pPr>
              <a:buFont typeface="Arial" panose="020B0604020202020204" pitchFamily="34" charset="0"/>
              <a:buChar char="•"/>
            </a:pPr>
            <a:r>
              <a:rPr lang="hu-HU" dirty="0" smtClean="0"/>
              <a:t> A vállalkozás növekedésének induló szakaszában </a:t>
            </a:r>
            <a:r>
              <a:rPr lang="hu-HU" dirty="0" smtClean="0">
                <a:solidFill>
                  <a:srgbClr val="FF0000"/>
                </a:solidFill>
              </a:rPr>
              <a:t>(</a:t>
            </a:r>
            <a:r>
              <a:rPr lang="hu-HU" dirty="0" err="1" smtClean="0">
                <a:solidFill>
                  <a:srgbClr val="FF0000"/>
                </a:solidFill>
              </a:rPr>
              <a:t>Seed</a:t>
            </a:r>
            <a:r>
              <a:rPr lang="hu-HU" dirty="0" smtClean="0">
                <a:solidFill>
                  <a:srgbClr val="FF0000"/>
                </a:solidFill>
              </a:rPr>
              <a:t> </a:t>
            </a:r>
            <a:r>
              <a:rPr lang="hu-HU" dirty="0" err="1" smtClean="0">
                <a:solidFill>
                  <a:srgbClr val="FF0000"/>
                </a:solidFill>
              </a:rPr>
              <a:t>stage</a:t>
            </a:r>
            <a:r>
              <a:rPr lang="hu-HU" dirty="0" smtClean="0"/>
              <a:t>, „Magvető befektetési szakasz”) a finanszírozási opciók között jellemzően szerepelnek a pályázati források, egyetemi keretprogramok (</a:t>
            </a:r>
            <a:r>
              <a:rPr lang="hu-HU" dirty="0" err="1" smtClean="0"/>
              <a:t>Seed</a:t>
            </a:r>
            <a:r>
              <a:rPr lang="hu-HU" dirty="0" smtClean="0"/>
              <a:t>), amelyek kiegészülnek valamilyen inkubációs támogatással. Ebben a kezdeti szakaszban is felmerülhet a 3F befektetés, az üzleti angyalok és nagyon ritkán kockázati tőkebefektetés. Mindezeket a lehetséges forrásokat </a:t>
            </a:r>
            <a:r>
              <a:rPr lang="hu-HU" dirty="0" err="1" smtClean="0"/>
              <a:t>egybevéve</a:t>
            </a:r>
            <a:r>
              <a:rPr lang="hu-HU" dirty="0" smtClean="0"/>
              <a:t>, a fejlesztési és pilot fázisra akár 1 m EUR összeg is összegyűlhet. </a:t>
            </a:r>
          </a:p>
          <a:p>
            <a:pPr>
              <a:buFont typeface="Arial" panose="020B0604020202020204" pitchFamily="34" charset="0"/>
              <a:buChar char="•"/>
            </a:pPr>
            <a:r>
              <a:rPr lang="hu-HU" dirty="0" smtClean="0"/>
              <a:t> Ha már kialakult a termék, akkor a vállalkozás az induló szakaszból a korai fejlődési szakaszba lép </a:t>
            </a:r>
            <a:r>
              <a:rPr lang="hu-HU" dirty="0" smtClean="0">
                <a:solidFill>
                  <a:srgbClr val="FF0000"/>
                </a:solidFill>
              </a:rPr>
              <a:t>(</a:t>
            </a:r>
            <a:r>
              <a:rPr lang="hu-HU" dirty="0" err="1" smtClean="0">
                <a:solidFill>
                  <a:srgbClr val="FF0000"/>
                </a:solidFill>
              </a:rPr>
              <a:t>Early</a:t>
            </a:r>
            <a:r>
              <a:rPr lang="hu-HU" dirty="0" smtClean="0">
                <a:solidFill>
                  <a:srgbClr val="FF0000"/>
                </a:solidFill>
              </a:rPr>
              <a:t> </a:t>
            </a:r>
            <a:r>
              <a:rPr lang="hu-HU" dirty="0" err="1" smtClean="0">
                <a:solidFill>
                  <a:srgbClr val="FF0000"/>
                </a:solidFill>
              </a:rPr>
              <a:t>stage</a:t>
            </a:r>
            <a:r>
              <a:rPr lang="hu-HU" dirty="0" smtClean="0">
                <a:solidFill>
                  <a:srgbClr val="FF0000"/>
                </a:solidFill>
              </a:rPr>
              <a:t>). </a:t>
            </a:r>
            <a:r>
              <a:rPr lang="hu-HU" dirty="0" smtClean="0"/>
              <a:t>Fontos megjegyezni, hogy A-D* kategóriájú befektetésekről beszélünk, amelyek az új finanszírozási köröket jelenthetik. A kategóriás befektetés jellemzően a korai szakaszban lévő vállalkozás számára érhető el, míg a B kategóriás befektetés korai vagy érett  </a:t>
            </a:r>
            <a:r>
              <a:rPr lang="hu-HU" dirty="0" smtClean="0">
                <a:solidFill>
                  <a:srgbClr val="FF0000"/>
                </a:solidFill>
              </a:rPr>
              <a:t>(</a:t>
            </a:r>
            <a:r>
              <a:rPr lang="hu-HU" dirty="0" err="1" smtClean="0">
                <a:solidFill>
                  <a:srgbClr val="FF0000"/>
                </a:solidFill>
              </a:rPr>
              <a:t>Late</a:t>
            </a:r>
            <a:r>
              <a:rPr lang="hu-HU" dirty="0" smtClean="0">
                <a:solidFill>
                  <a:srgbClr val="FF0000"/>
                </a:solidFill>
              </a:rPr>
              <a:t> </a:t>
            </a:r>
            <a:r>
              <a:rPr lang="hu-HU" dirty="0" err="1" smtClean="0">
                <a:solidFill>
                  <a:srgbClr val="FF0000"/>
                </a:solidFill>
              </a:rPr>
              <a:t>stage</a:t>
            </a:r>
            <a:r>
              <a:rPr lang="hu-HU" dirty="0" smtClean="0">
                <a:solidFill>
                  <a:srgbClr val="FF0000"/>
                </a:solidFill>
              </a:rPr>
              <a:t>) </a:t>
            </a:r>
            <a:r>
              <a:rPr lang="hu-HU" dirty="0" smtClean="0"/>
              <a:t>szakaszban lévő vállalkozás számára is elérhető, a cég jellemzőinek és az iparágnak a függvényében. </a:t>
            </a:r>
          </a:p>
          <a:p>
            <a:pPr lvl="1">
              <a:buFont typeface="Arial" panose="020B0604020202020204" pitchFamily="34" charset="0"/>
              <a:buChar char="•"/>
            </a:pPr>
            <a:r>
              <a:rPr lang="hu-HU" dirty="0" smtClean="0"/>
              <a:t>A pénzügyi eszközök ebben a szakaszban lehetnek: pályázati forrás, közösségi finanszírozás új termék kifejlesztésére, de ez az a pont, amikor a szuper angyal befektetők (</a:t>
            </a:r>
            <a:r>
              <a:rPr lang="hu-HU" dirty="0" err="1" smtClean="0"/>
              <a:t>Super</a:t>
            </a:r>
            <a:r>
              <a:rPr lang="hu-HU" dirty="0" smtClean="0"/>
              <a:t> </a:t>
            </a:r>
            <a:r>
              <a:rPr lang="hu-HU" dirty="0" err="1" smtClean="0"/>
              <a:t>Angels</a:t>
            </a:r>
            <a:r>
              <a:rPr lang="hu-HU" dirty="0" smtClean="0"/>
              <a:t>, nagyon gazdag egyének)  és a kockázati tőkebefektetők megjelennek. Az elérhető összegek széles skálán mozognak, de elérhetik az 5 m EUR-t. </a:t>
            </a:r>
          </a:p>
          <a:p>
            <a:pPr>
              <a:buFont typeface="Arial" panose="020B0604020202020204" pitchFamily="34" charset="0"/>
              <a:buChar char="•"/>
            </a:pPr>
            <a:r>
              <a:rPr lang="hu-HU" dirty="0" smtClean="0"/>
              <a:t>Sokkal későbbi fázisban </a:t>
            </a:r>
            <a:r>
              <a:rPr lang="hu-HU" dirty="0" smtClean="0">
                <a:solidFill>
                  <a:srgbClr val="FF0000"/>
                </a:solidFill>
              </a:rPr>
              <a:t>(</a:t>
            </a:r>
            <a:r>
              <a:rPr lang="hu-HU" dirty="0" err="1" smtClean="0">
                <a:solidFill>
                  <a:srgbClr val="FF0000"/>
                </a:solidFill>
              </a:rPr>
              <a:t>Later</a:t>
            </a:r>
            <a:r>
              <a:rPr lang="hu-HU" dirty="0" smtClean="0">
                <a:solidFill>
                  <a:srgbClr val="FF0000"/>
                </a:solidFill>
              </a:rPr>
              <a:t> </a:t>
            </a:r>
            <a:r>
              <a:rPr lang="hu-HU" dirty="0" err="1" smtClean="0">
                <a:solidFill>
                  <a:srgbClr val="FF0000"/>
                </a:solidFill>
              </a:rPr>
              <a:t>stage</a:t>
            </a:r>
            <a:r>
              <a:rPr lang="hu-HU" dirty="0" smtClean="0">
                <a:solidFill>
                  <a:srgbClr val="FF0000"/>
                </a:solidFill>
              </a:rPr>
              <a:t>),</a:t>
            </a:r>
            <a:r>
              <a:rPr lang="hu-HU" dirty="0" smtClean="0">
                <a:solidFill>
                  <a:schemeClr val="tx1"/>
                </a:solidFill>
              </a:rPr>
              <a:t> amikor a cég gyorsan fejlődik és már elérte a jövedelmezőséget, felmerülhet a részvénykibocsátás vagy a magántőke befektetés. (A számok tájékoztató jellegűek!)</a:t>
            </a:r>
            <a:endParaRPr lang="hu-HU" dirty="0"/>
          </a:p>
        </p:txBody>
      </p:sp>
      <p:pic>
        <p:nvPicPr>
          <p:cNvPr id="4" name="Kép 3"/>
          <p:cNvPicPr>
            <a:picLocks noChangeAspect="1"/>
          </p:cNvPicPr>
          <p:nvPr/>
        </p:nvPicPr>
        <p:blipFill>
          <a:blip r:embed="rId2"/>
          <a:stretch>
            <a:fillRect/>
          </a:stretch>
        </p:blipFill>
        <p:spPr>
          <a:xfrm>
            <a:off x="8678080" y="0"/>
            <a:ext cx="3513920" cy="1976580"/>
          </a:xfrm>
          <a:prstGeom prst="rect">
            <a:avLst/>
          </a:prstGeom>
        </p:spPr>
      </p:pic>
      <p:sp>
        <p:nvSpPr>
          <p:cNvPr id="5" name="Szövegdoboz 4"/>
          <p:cNvSpPr txBox="1"/>
          <p:nvPr/>
        </p:nvSpPr>
        <p:spPr>
          <a:xfrm rot="5400000">
            <a:off x="9821482" y="4343203"/>
            <a:ext cx="41768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srgbClr val="DC6FEC">
                    <a:lumMod val="50000"/>
                  </a:srgbClr>
                </a:solidFill>
                <a:effectLst/>
                <a:uLnTx/>
                <a:uFillTx/>
                <a:latin typeface="Calibri Light" panose="020F0302020204030204"/>
                <a:ea typeface="+mn-ea"/>
                <a:cs typeface="+mn-cs"/>
              </a:rPr>
              <a:t>Kategóriák részletezése a következő dián!</a:t>
            </a:r>
            <a:endParaRPr kumimoji="0" lang="hu-HU" sz="1800" b="0" i="0" u="none" strike="noStrike" kern="1200" cap="none" spc="0" normalizeH="0" baseline="0" noProof="0" dirty="0">
              <a:ln>
                <a:noFill/>
              </a:ln>
              <a:solidFill>
                <a:srgbClr val="DC6FEC">
                  <a:lumMod val="50000"/>
                </a:srgbClr>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7127961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10772775" cy="1658198"/>
          </a:xfrm>
        </p:spPr>
        <p:txBody>
          <a:bodyPr/>
          <a:lstStyle/>
          <a:p>
            <a:r>
              <a:rPr lang="hu-HU" dirty="0" smtClean="0"/>
              <a:t>Finanszírozási típusok</a:t>
            </a:r>
            <a:endParaRPr lang="hu-HU" dirty="0"/>
          </a:p>
        </p:txBody>
      </p:sp>
      <p:sp>
        <p:nvSpPr>
          <p:cNvPr id="3" name="Tartalom helye 2"/>
          <p:cNvSpPr>
            <a:spLocks noGrp="1"/>
          </p:cNvSpPr>
          <p:nvPr>
            <p:ph idx="1"/>
          </p:nvPr>
        </p:nvSpPr>
        <p:spPr>
          <a:xfrm>
            <a:off x="496184" y="1658198"/>
            <a:ext cx="4111912" cy="5150740"/>
          </a:xfrm>
        </p:spPr>
        <p:txBody>
          <a:bodyPr>
            <a:normAutofit fontScale="70000" lnSpcReduction="20000"/>
          </a:bodyPr>
          <a:lstStyle/>
          <a:p>
            <a:pPr>
              <a:buFont typeface="Arial" panose="020B0604020202020204" pitchFamily="34" charset="0"/>
              <a:buChar char="•"/>
            </a:pPr>
            <a:r>
              <a:rPr lang="hu-HU" dirty="0" smtClean="0"/>
              <a:t> </a:t>
            </a:r>
            <a:r>
              <a:rPr lang="hu-HU" b="1" dirty="0" err="1" smtClean="0"/>
              <a:t>Seed</a:t>
            </a:r>
            <a:r>
              <a:rPr lang="hu-HU" b="1" dirty="0" smtClean="0"/>
              <a:t> befektetés: </a:t>
            </a:r>
            <a:r>
              <a:rPr lang="hu-HU" dirty="0" smtClean="0"/>
              <a:t>„magvető befektetés”- az első hivatalos tőkebefektetéssel finanszírozott szakasz</a:t>
            </a:r>
          </a:p>
          <a:p>
            <a:pPr>
              <a:buFont typeface="Arial" panose="020B0604020202020204" pitchFamily="34" charset="0"/>
              <a:buChar char="•"/>
            </a:pPr>
            <a:r>
              <a:rPr lang="hu-HU" dirty="0"/>
              <a:t> </a:t>
            </a:r>
            <a:r>
              <a:rPr lang="hu-HU" b="1" dirty="0" smtClean="0"/>
              <a:t>Series „A” befektetés: </a:t>
            </a:r>
            <a:r>
              <a:rPr lang="hu-HU" dirty="0" smtClean="0"/>
              <a:t>Optimalizálás – nem csak jó ötleteket keresnek a befektetők, hanem erős startégiával is rendelkező cégeket, annak érdekében, hogy a vállalkozást az ötletre alapozva sikeres profittermelő üzletté fejlesszék</a:t>
            </a:r>
          </a:p>
          <a:p>
            <a:pPr>
              <a:buFont typeface="Arial" panose="020B0604020202020204" pitchFamily="34" charset="0"/>
              <a:buChar char="•"/>
            </a:pPr>
            <a:r>
              <a:rPr lang="hu-HU" dirty="0"/>
              <a:t> </a:t>
            </a:r>
            <a:r>
              <a:rPr lang="hu-HU" b="1" dirty="0" smtClean="0"/>
              <a:t>Series „B” befektetés</a:t>
            </a:r>
            <a:r>
              <a:rPr lang="hu-HU" dirty="0" smtClean="0"/>
              <a:t>: Építkezés – azt finanszírozza, hogy a cég képes legyen bővíteni az elérhető piacok körét és fejlessze ennek érdekében a tevékenységét</a:t>
            </a:r>
          </a:p>
          <a:p>
            <a:pPr>
              <a:buFont typeface="Arial" panose="020B0604020202020204" pitchFamily="34" charset="0"/>
              <a:buChar char="•"/>
            </a:pPr>
            <a:r>
              <a:rPr lang="hu-HU" dirty="0"/>
              <a:t> </a:t>
            </a:r>
            <a:r>
              <a:rPr lang="hu-HU" b="1" dirty="0" smtClean="0"/>
              <a:t>Series „C”  befektetés: (</a:t>
            </a:r>
            <a:r>
              <a:rPr lang="hu-HU" dirty="0" err="1" smtClean="0"/>
              <a:t>Let’s</a:t>
            </a:r>
            <a:r>
              <a:rPr lang="hu-HU" dirty="0" smtClean="0"/>
              <a:t> </a:t>
            </a:r>
            <a:r>
              <a:rPr lang="hu-HU" dirty="0" err="1" smtClean="0"/>
              <a:t>scale</a:t>
            </a:r>
            <a:r>
              <a:rPr lang="hu-HU" dirty="0" smtClean="0"/>
              <a:t>) – új termékek kialakítását vagy új piacok elérését célozza</a:t>
            </a:r>
          </a:p>
          <a:p>
            <a:endParaRPr lang="hu-HU" dirty="0"/>
          </a:p>
          <a:p>
            <a:r>
              <a:rPr lang="hu-HU" dirty="0" smtClean="0"/>
              <a:t>Forrás: https</a:t>
            </a:r>
            <a:r>
              <a:rPr lang="hu-HU" dirty="0"/>
              <a:t>://www.investopedia.com/articles/personal-finance/102015/series-b-c-funding-what-it-all-means-and-how-it-works.asp</a:t>
            </a:r>
          </a:p>
        </p:txBody>
      </p:sp>
      <p:pic>
        <p:nvPicPr>
          <p:cNvPr id="4" name="Kép 3"/>
          <p:cNvPicPr>
            <a:picLocks noChangeAspect="1"/>
          </p:cNvPicPr>
          <p:nvPr/>
        </p:nvPicPr>
        <p:blipFill>
          <a:blip r:embed="rId2"/>
          <a:stretch>
            <a:fillRect/>
          </a:stretch>
        </p:blipFill>
        <p:spPr>
          <a:xfrm>
            <a:off x="4806262" y="1658198"/>
            <a:ext cx="7217296" cy="4089801"/>
          </a:xfrm>
          <a:prstGeom prst="rect">
            <a:avLst/>
          </a:prstGeom>
        </p:spPr>
      </p:pic>
    </p:spTree>
    <p:extLst>
      <p:ext uri="{BB962C8B-B14F-4D97-AF65-F5344CB8AC3E}">
        <p14:creationId xmlns:p14="http://schemas.microsoft.com/office/powerpoint/2010/main" val="32786374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smtClean="0"/>
              <a:t>Üzleti angyalok és kockázati tőkebefektetők</a:t>
            </a:r>
            <a:endParaRPr lang="hu-HU" dirty="0"/>
          </a:p>
        </p:txBody>
      </p:sp>
      <p:sp>
        <p:nvSpPr>
          <p:cNvPr id="3" name="Szöveg helye 2"/>
          <p:cNvSpPr>
            <a:spLocks noGrp="1"/>
          </p:cNvSpPr>
          <p:nvPr>
            <p:ph type="body" idx="1"/>
          </p:nvPr>
        </p:nvSpPr>
        <p:spPr/>
        <p:txBody>
          <a:bodyPr/>
          <a:lstStyle/>
          <a:p>
            <a:endParaRPr lang="hu-HU"/>
          </a:p>
        </p:txBody>
      </p:sp>
      <p:pic>
        <p:nvPicPr>
          <p:cNvPr id="4" name="Kép 3" descr="LinkedIn doet iets goed! | Online netwerk | Recruitment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8975" y="3734356"/>
            <a:ext cx="3252592" cy="2450286"/>
          </a:xfrm>
          <a:prstGeom prst="rect">
            <a:avLst/>
          </a:prstGeom>
        </p:spPr>
      </p:pic>
    </p:spTree>
    <p:extLst>
      <p:ext uri="{BB962C8B-B14F-4D97-AF65-F5344CB8AC3E}">
        <p14:creationId xmlns:p14="http://schemas.microsoft.com/office/powerpoint/2010/main" val="2829158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0A97-8F78-6042-BC76-D30B401966BA}"/>
              </a:ext>
            </a:extLst>
          </p:cNvPr>
          <p:cNvSpPr>
            <a:spLocks noGrp="1"/>
          </p:cNvSpPr>
          <p:nvPr>
            <p:ph type="title"/>
          </p:nvPr>
        </p:nvSpPr>
        <p:spPr/>
        <p:txBody>
          <a:bodyPr>
            <a:normAutofit/>
          </a:bodyPr>
          <a:lstStyle/>
          <a:p>
            <a:r>
              <a:rPr lang="en-US" sz="4400" dirty="0"/>
              <a:t>Uber – </a:t>
            </a:r>
            <a:r>
              <a:rPr lang="en-US" sz="4400" dirty="0" err="1"/>
              <a:t>működése</a:t>
            </a:r>
            <a:r>
              <a:rPr lang="en-US" sz="4400" dirty="0"/>
              <a:t>, </a:t>
            </a:r>
            <a:r>
              <a:rPr lang="en-US" sz="4400" dirty="0" err="1"/>
              <a:t>az</a:t>
            </a:r>
            <a:r>
              <a:rPr lang="en-US" sz="4400" dirty="0"/>
              <a:t> </a:t>
            </a:r>
            <a:r>
              <a:rPr lang="en-US" sz="4400" dirty="0" err="1"/>
              <a:t>ötlet</a:t>
            </a:r>
            <a:endParaRPr lang="en-US" sz="4400" dirty="0"/>
          </a:p>
        </p:txBody>
      </p:sp>
      <p:sp>
        <p:nvSpPr>
          <p:cNvPr id="3" name="Content Placeholder 2">
            <a:extLst>
              <a:ext uri="{FF2B5EF4-FFF2-40B4-BE49-F238E27FC236}">
                <a16:creationId xmlns:a16="http://schemas.microsoft.com/office/drawing/2014/main" id="{368635F0-4FD0-4749-A908-BED8DBDA983C}"/>
              </a:ext>
            </a:extLst>
          </p:cNvPr>
          <p:cNvSpPr>
            <a:spLocks noGrp="1"/>
          </p:cNvSpPr>
          <p:nvPr>
            <p:ph idx="1"/>
          </p:nvPr>
        </p:nvSpPr>
        <p:spPr/>
        <p:txBody>
          <a:bodyPr/>
          <a:lstStyle/>
          <a:p>
            <a:r>
              <a:rPr lang="en-US"/>
              <a:t>Travis Kalanick - cég alapítója </a:t>
            </a:r>
          </a:p>
          <a:p>
            <a:r>
              <a:rPr lang="en-US"/>
              <a:t>Utasszállítás új módja </a:t>
            </a:r>
          </a:p>
          <a:p>
            <a:r>
              <a:rPr lang="en-US"/>
              <a:t>Sharing economy </a:t>
            </a:r>
          </a:p>
          <a:p>
            <a:r>
              <a:rPr lang="en-US"/>
              <a:t>Gyors növekedés, ma több mint 60 millió $-t </a:t>
            </a:r>
          </a:p>
          <a:p>
            <a:r>
              <a:rPr lang="en-US"/>
              <a:t>Az ötlet eredete: Jitney Car, majd TNC</a:t>
            </a:r>
          </a:p>
        </p:txBody>
      </p:sp>
      <p:pic>
        <p:nvPicPr>
          <p:cNvPr id="4" name="Picture 4">
            <a:extLst>
              <a:ext uri="{FF2B5EF4-FFF2-40B4-BE49-F238E27FC236}">
                <a16:creationId xmlns:a16="http://schemas.microsoft.com/office/drawing/2014/main" id="{3B853DDF-9156-3048-97AD-F7B67E5C8B00}"/>
              </a:ext>
            </a:extLst>
          </p:cNvPr>
          <p:cNvPicPr>
            <a:picLocks noChangeAspect="1"/>
          </p:cNvPicPr>
          <p:nvPr/>
        </p:nvPicPr>
        <p:blipFill>
          <a:blip r:embed="rId2"/>
          <a:stretch>
            <a:fillRect/>
          </a:stretch>
        </p:blipFill>
        <p:spPr>
          <a:xfrm>
            <a:off x="7320846" y="618518"/>
            <a:ext cx="4111973" cy="5418667"/>
          </a:xfrm>
          <a:prstGeom prst="rect">
            <a:avLst/>
          </a:prstGeom>
        </p:spPr>
      </p:pic>
    </p:spTree>
    <p:extLst>
      <p:ext uri="{BB962C8B-B14F-4D97-AF65-F5344CB8AC3E}">
        <p14:creationId xmlns:p14="http://schemas.microsoft.com/office/powerpoint/2010/main" val="75308937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sp>
        <p:nvSpPr>
          <p:cNvPr id="3" name="Tartalom helye 2"/>
          <p:cNvSpPr>
            <a:spLocks noGrp="1"/>
          </p:cNvSpPr>
          <p:nvPr>
            <p:ph idx="1"/>
          </p:nvPr>
        </p:nvSpPr>
        <p:spPr/>
        <p:txBody>
          <a:bodyPr/>
          <a:lstStyle/>
          <a:p>
            <a:endParaRPr lang="hu-HU"/>
          </a:p>
        </p:txBody>
      </p:sp>
      <p:pic>
        <p:nvPicPr>
          <p:cNvPr id="4" name="Kép 3"/>
          <p:cNvPicPr>
            <a:picLocks noChangeAspect="1"/>
          </p:cNvPicPr>
          <p:nvPr/>
        </p:nvPicPr>
        <p:blipFill>
          <a:blip r:embed="rId2"/>
          <a:stretch>
            <a:fillRect/>
          </a:stretch>
        </p:blipFill>
        <p:spPr>
          <a:xfrm>
            <a:off x="258929" y="0"/>
            <a:ext cx="11519684" cy="6479822"/>
          </a:xfrm>
          <a:prstGeom prst="rect">
            <a:avLst/>
          </a:prstGeom>
        </p:spPr>
      </p:pic>
    </p:spTree>
    <p:extLst>
      <p:ext uri="{BB962C8B-B14F-4D97-AF65-F5344CB8AC3E}">
        <p14:creationId xmlns:p14="http://schemas.microsoft.com/office/powerpoint/2010/main" val="21525467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12192000" cy="1658198"/>
          </a:xfrm>
        </p:spPr>
        <p:txBody>
          <a:bodyPr>
            <a:normAutofit/>
          </a:bodyPr>
          <a:lstStyle/>
          <a:p>
            <a:r>
              <a:rPr lang="hu-HU" dirty="0" smtClean="0"/>
              <a:t>Üzleti angyalok és kockázati tőkebefektetők</a:t>
            </a:r>
            <a:endParaRPr lang="hu-HU" dirty="0"/>
          </a:p>
        </p:txBody>
      </p:sp>
      <p:sp>
        <p:nvSpPr>
          <p:cNvPr id="3" name="Tartalom helye 2"/>
          <p:cNvSpPr>
            <a:spLocks noGrp="1"/>
          </p:cNvSpPr>
          <p:nvPr>
            <p:ph idx="1"/>
          </p:nvPr>
        </p:nvSpPr>
        <p:spPr>
          <a:xfrm>
            <a:off x="19050" y="1458525"/>
            <a:ext cx="10753725" cy="4434276"/>
          </a:xfrm>
        </p:spPr>
        <p:txBody>
          <a:bodyPr>
            <a:normAutofit fontScale="92500" lnSpcReduction="10000"/>
          </a:bodyPr>
          <a:lstStyle/>
          <a:p>
            <a:pPr>
              <a:buFont typeface="Arial" panose="020B0604020202020204" pitchFamily="34" charset="0"/>
              <a:buChar char="•"/>
            </a:pPr>
            <a:r>
              <a:rPr lang="hu-HU" dirty="0" smtClean="0"/>
              <a:t> Az üzleti angyalok és a kockázati tőkebefektetők között sok hasonlóság, e több különbség fedezhető fel</a:t>
            </a:r>
          </a:p>
          <a:p>
            <a:pPr>
              <a:buFont typeface="Arial" panose="020B0604020202020204" pitchFamily="34" charset="0"/>
              <a:buChar char="•"/>
            </a:pPr>
            <a:r>
              <a:rPr lang="hu-HU" dirty="0" smtClean="0"/>
              <a:t> Az üzleti angyalok tehetős egyének, akik a saját pénzüket fektetik be várhatóan jövedelmező üzleti lehetőségekbe, jellemzően van tapasztalatuk az adott üzleti területen.  A kockázati tőkebefektetők cégeket képviselnek, akik több személy vagy társaság pénzét fektetik be abból azokból az alapokból, amelyeket menedzselnek </a:t>
            </a:r>
            <a:r>
              <a:rPr lang="hu-HU" dirty="0" smtClean="0">
                <a:sym typeface="Wingdings" panose="05000000000000000000" pitchFamily="2" charset="2"/>
              </a:rPr>
              <a:t> ez a különbség meghatározza a befektetéssel kapcsolatos kockázatvállalási képességüket és a befektetés hatókörét</a:t>
            </a:r>
            <a:endParaRPr lang="hu-HU" dirty="0" smtClean="0"/>
          </a:p>
          <a:p>
            <a:pPr>
              <a:buFont typeface="Arial" panose="020B0604020202020204" pitchFamily="34" charset="0"/>
              <a:buChar char="•"/>
            </a:pPr>
            <a:r>
              <a:rPr lang="hu-HU" dirty="0" smtClean="0"/>
              <a:t> Az üzleti angyalok jellemzően egy vállalkozásba a nagyon korai szakaszban fektetnek be, jellemzően olyan területen, amelyen tudással, tapasztalattal rendelkeznek, ezért nem csak befektetést ajánlanak, hanem személyes kapcsolati hálójukat és üzletépítési </a:t>
            </a:r>
            <a:r>
              <a:rPr lang="hu-HU" dirty="0" err="1" smtClean="0"/>
              <a:t>know-howjukat</a:t>
            </a:r>
            <a:r>
              <a:rPr lang="hu-HU" dirty="0" smtClean="0"/>
              <a:t>. </a:t>
            </a:r>
          </a:p>
          <a:p>
            <a:pPr>
              <a:buFont typeface="Arial" panose="020B0604020202020204" pitchFamily="34" charset="0"/>
              <a:buChar char="•"/>
            </a:pPr>
            <a:r>
              <a:rPr lang="hu-HU" dirty="0" smtClean="0"/>
              <a:t> A kockázati tőkebefektetők jellemzően későbbi szakaszban fektetnek be vállalkozásokba, amikor azok már elindították működésüket és a kockázat valamelyest emiatt kisebb. A céljuk az, hogy addig tartsák befektetésüket a vállalkozásban, amíg az gyorsan növekszik és készen áll arra, hogy felvásárolják vagy részvényt bocsásson ki. </a:t>
            </a:r>
            <a:endParaRPr lang="hu-HU" dirty="0"/>
          </a:p>
        </p:txBody>
      </p:sp>
      <p:pic>
        <p:nvPicPr>
          <p:cNvPr id="4" name="Kép 3"/>
          <p:cNvPicPr>
            <a:picLocks noChangeAspect="1"/>
          </p:cNvPicPr>
          <p:nvPr/>
        </p:nvPicPr>
        <p:blipFill>
          <a:blip r:embed="rId2"/>
          <a:stretch>
            <a:fillRect/>
          </a:stretch>
        </p:blipFill>
        <p:spPr>
          <a:xfrm>
            <a:off x="9286454" y="5223630"/>
            <a:ext cx="2905546" cy="1634370"/>
          </a:xfrm>
          <a:prstGeom prst="rect">
            <a:avLst/>
          </a:prstGeom>
        </p:spPr>
      </p:pic>
    </p:spTree>
    <p:extLst>
      <p:ext uri="{BB962C8B-B14F-4D97-AF65-F5344CB8AC3E}">
        <p14:creationId xmlns:p14="http://schemas.microsoft.com/office/powerpoint/2010/main" val="32919220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12007516" cy="1658198"/>
          </a:xfrm>
        </p:spPr>
        <p:txBody>
          <a:bodyPr/>
          <a:lstStyle/>
          <a:p>
            <a:r>
              <a:rPr lang="hu-HU" dirty="0"/>
              <a:t>Üzleti angyalok és kockázati tőkebefektetők</a:t>
            </a:r>
          </a:p>
        </p:txBody>
      </p:sp>
      <p:sp>
        <p:nvSpPr>
          <p:cNvPr id="3" name="Tartalom helye 2"/>
          <p:cNvSpPr>
            <a:spLocks noGrp="1"/>
          </p:cNvSpPr>
          <p:nvPr>
            <p:ph idx="1"/>
          </p:nvPr>
        </p:nvSpPr>
        <p:spPr>
          <a:xfrm>
            <a:off x="191234" y="1368213"/>
            <a:ext cx="10753725" cy="3766185"/>
          </a:xfrm>
        </p:spPr>
        <p:txBody>
          <a:bodyPr>
            <a:normAutofit fontScale="92500"/>
          </a:bodyPr>
          <a:lstStyle/>
          <a:p>
            <a:pPr>
              <a:buFont typeface="Arial" panose="020B0604020202020204" pitchFamily="34" charset="0"/>
              <a:buChar char="•"/>
            </a:pPr>
            <a:r>
              <a:rPr lang="hu-HU" dirty="0" smtClean="0"/>
              <a:t> Az üzleti angyalok korábban fektetnek be, korábban, mint a kockázati tőkebefektetők, így nagyobb a kockázat is, amit vállalnak. 5 éven túl a befektetett tőkéjük 9-10-szeres megtérülésére számítanak. </a:t>
            </a:r>
          </a:p>
          <a:p>
            <a:pPr>
              <a:buFont typeface="Arial" panose="020B0604020202020204" pitchFamily="34" charset="0"/>
              <a:buChar char="•"/>
            </a:pPr>
            <a:r>
              <a:rPr lang="hu-HU" dirty="0" smtClean="0"/>
              <a:t> Amiért ilyen nagyon magas megtérüléssel számolnak a sikeres befektetések esetén, az az ok, hogy a befektetéseik másik fele elég a sikertelen vállalkozásoknál. </a:t>
            </a:r>
          </a:p>
          <a:p>
            <a:pPr>
              <a:buFont typeface="Arial" panose="020B0604020202020204" pitchFamily="34" charset="0"/>
              <a:buChar char="•"/>
            </a:pPr>
            <a:r>
              <a:rPr lang="hu-HU" dirty="0" smtClean="0"/>
              <a:t> Tehát mind az üzleti angyalok, mind pedig a kockázati tőkebefektetők 20-30%-</a:t>
            </a:r>
            <a:r>
              <a:rPr lang="hu-HU" dirty="0" err="1" smtClean="0"/>
              <a:t>os</a:t>
            </a:r>
            <a:r>
              <a:rPr lang="hu-HU" dirty="0" smtClean="0"/>
              <a:t> éves átlagos megtérüléssel számolnak. </a:t>
            </a:r>
          </a:p>
          <a:p>
            <a:pPr>
              <a:buFont typeface="Arial" panose="020B0604020202020204" pitchFamily="34" charset="0"/>
              <a:buChar char="•"/>
            </a:pPr>
            <a:r>
              <a:rPr lang="hu-HU" dirty="0" smtClean="0"/>
              <a:t> Az üzleti angyalokkal kötendő megállapodás gyors, mivel minimális tárgyalásokra és átvilágításra kell számítani, de a kockázati tőkebefektetők esetében hosszadalmas, több hónapon át tartó egyeztetésekkel kell kalkulálni. A kockázati tőkebefektetők alapos cégátvilágítást végeznek, megvizsgálják a piaci lehetőségeket és a csapatösszetételt is. </a:t>
            </a:r>
            <a:endParaRPr lang="hu-HU" dirty="0"/>
          </a:p>
        </p:txBody>
      </p:sp>
      <p:pic>
        <p:nvPicPr>
          <p:cNvPr id="4" name="Kép 3"/>
          <p:cNvPicPr>
            <a:picLocks noChangeAspect="1"/>
          </p:cNvPicPr>
          <p:nvPr/>
        </p:nvPicPr>
        <p:blipFill>
          <a:blip r:embed="rId2"/>
          <a:stretch>
            <a:fillRect/>
          </a:stretch>
        </p:blipFill>
        <p:spPr>
          <a:xfrm>
            <a:off x="9286454" y="5223630"/>
            <a:ext cx="2905546" cy="1634370"/>
          </a:xfrm>
          <a:prstGeom prst="rect">
            <a:avLst/>
          </a:prstGeom>
        </p:spPr>
      </p:pic>
    </p:spTree>
    <p:extLst>
      <p:ext uri="{BB962C8B-B14F-4D97-AF65-F5344CB8AC3E}">
        <p14:creationId xmlns:p14="http://schemas.microsoft.com/office/powerpoint/2010/main" val="264551382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11534776" cy="1658198"/>
          </a:xfrm>
        </p:spPr>
        <p:txBody>
          <a:bodyPr/>
          <a:lstStyle/>
          <a:p>
            <a:r>
              <a:rPr lang="hu-HU" dirty="0"/>
              <a:t>Üzleti angyalok és kockázati tőkebefektetők</a:t>
            </a:r>
          </a:p>
        </p:txBody>
      </p:sp>
      <p:sp>
        <p:nvSpPr>
          <p:cNvPr id="3" name="Tartalom helye 2"/>
          <p:cNvSpPr>
            <a:spLocks noGrp="1"/>
          </p:cNvSpPr>
          <p:nvPr>
            <p:ph idx="1"/>
          </p:nvPr>
        </p:nvSpPr>
        <p:spPr/>
        <p:txBody>
          <a:bodyPr>
            <a:normAutofit/>
          </a:bodyPr>
          <a:lstStyle/>
          <a:p>
            <a:pPr>
              <a:buFont typeface="Arial" panose="020B0604020202020204" pitchFamily="34" charset="0"/>
              <a:buChar char="•"/>
            </a:pPr>
            <a:r>
              <a:rPr lang="hu-HU" dirty="0" smtClean="0"/>
              <a:t> A kockázati tőkebefektetők nem avatkoznak be a cég mindennapos folyamataiba, de nagy elkötelezettséget és felelősséget várnak el, és van egy helyük az igazgatói tanácsban. </a:t>
            </a:r>
          </a:p>
          <a:p>
            <a:pPr>
              <a:buFont typeface="Arial" panose="020B0604020202020204" pitchFamily="34" charset="0"/>
              <a:buChar char="•"/>
            </a:pPr>
            <a:r>
              <a:rPr lang="hu-HU" dirty="0" smtClean="0"/>
              <a:t>Ugyanakkor az üzleti angyalok sokkal inkább napi kapcsolatban állnak a menedzsmenttel és mentori kapcsolatban állnak a céggel. </a:t>
            </a:r>
          </a:p>
          <a:p>
            <a:pPr>
              <a:buFont typeface="Arial" panose="020B0604020202020204" pitchFamily="34" charset="0"/>
              <a:buChar char="•"/>
            </a:pPr>
            <a:r>
              <a:rPr lang="hu-HU" dirty="0"/>
              <a:t> </a:t>
            </a:r>
            <a:r>
              <a:rPr lang="hu-HU" dirty="0" smtClean="0"/>
              <a:t>Legvégül nagyon fontos megjegyezni, hogy ha a külső finanszírozási lehetőségek közül e kettő bármelyikét választja a cég, óriási felelősséget jelent: a cég tőkéjéből kapnak részesedést! </a:t>
            </a:r>
            <a:endParaRPr lang="hu-HU" dirty="0"/>
          </a:p>
        </p:txBody>
      </p:sp>
      <p:pic>
        <p:nvPicPr>
          <p:cNvPr id="4" name="Kép 3"/>
          <p:cNvPicPr>
            <a:picLocks noChangeAspect="1"/>
          </p:cNvPicPr>
          <p:nvPr/>
        </p:nvPicPr>
        <p:blipFill>
          <a:blip r:embed="rId2"/>
          <a:stretch>
            <a:fillRect/>
          </a:stretch>
        </p:blipFill>
        <p:spPr>
          <a:xfrm>
            <a:off x="9286454" y="5223630"/>
            <a:ext cx="2905546" cy="1634370"/>
          </a:xfrm>
          <a:prstGeom prst="rect">
            <a:avLst/>
          </a:prstGeom>
        </p:spPr>
      </p:pic>
    </p:spTree>
    <p:extLst>
      <p:ext uri="{BB962C8B-B14F-4D97-AF65-F5344CB8AC3E}">
        <p14:creationId xmlns:p14="http://schemas.microsoft.com/office/powerpoint/2010/main" val="336082345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45192" y="499533"/>
            <a:ext cx="10772775" cy="1658198"/>
          </a:xfrm>
        </p:spPr>
        <p:txBody>
          <a:bodyPr>
            <a:normAutofit/>
          </a:bodyPr>
          <a:lstStyle/>
          <a:p>
            <a:r>
              <a:rPr lang="hu-HU" dirty="0" smtClean="0"/>
              <a:t>Mit várnak a kockázati tőkebefektetők egy </a:t>
            </a:r>
            <a:r>
              <a:rPr lang="hu-HU" dirty="0" err="1" smtClean="0"/>
              <a:t>startuptól</a:t>
            </a:r>
            <a:r>
              <a:rPr lang="hu-HU" dirty="0" smtClean="0"/>
              <a:t>? </a:t>
            </a:r>
            <a:endParaRPr lang="hu-HU" dirty="0"/>
          </a:p>
        </p:txBody>
      </p:sp>
      <p:sp>
        <p:nvSpPr>
          <p:cNvPr id="3" name="Tartalom helye 2"/>
          <p:cNvSpPr>
            <a:spLocks noGrp="1"/>
          </p:cNvSpPr>
          <p:nvPr>
            <p:ph idx="1"/>
          </p:nvPr>
        </p:nvSpPr>
        <p:spPr>
          <a:xfrm>
            <a:off x="339771" y="2288407"/>
            <a:ext cx="10753725" cy="3766185"/>
          </a:xfrm>
        </p:spPr>
        <p:txBody>
          <a:bodyPr>
            <a:normAutofit fontScale="92500" lnSpcReduction="10000"/>
          </a:bodyPr>
          <a:lstStyle/>
          <a:p>
            <a:pPr>
              <a:buFont typeface="Arial" panose="020B0604020202020204" pitchFamily="34" charset="0"/>
              <a:buChar char="•"/>
            </a:pPr>
            <a:r>
              <a:rPr lang="hu-HU" dirty="0" smtClean="0"/>
              <a:t> Kockázati tőkebefektetők (kockázati befektetők és üzleti angyalok):</a:t>
            </a:r>
          </a:p>
          <a:p>
            <a:pPr lvl="1">
              <a:buFont typeface="Arial" panose="020B0604020202020204" pitchFamily="34" charset="0"/>
              <a:buChar char="•"/>
            </a:pPr>
            <a:r>
              <a:rPr lang="hu-HU" dirty="0" smtClean="0"/>
              <a:t>Csapat</a:t>
            </a:r>
          </a:p>
          <a:p>
            <a:pPr lvl="1">
              <a:buFont typeface="Arial" panose="020B0604020202020204" pitchFamily="34" charset="0"/>
              <a:buChar char="•"/>
            </a:pPr>
            <a:r>
              <a:rPr lang="hu-HU" dirty="0" smtClean="0"/>
              <a:t>Piac </a:t>
            </a:r>
          </a:p>
          <a:p>
            <a:pPr lvl="1">
              <a:buFont typeface="Arial" panose="020B0604020202020204" pitchFamily="34" charset="0"/>
              <a:buChar char="•"/>
            </a:pPr>
            <a:r>
              <a:rPr lang="hu-HU" dirty="0" smtClean="0"/>
              <a:t>Üzleti modell</a:t>
            </a:r>
          </a:p>
          <a:p>
            <a:pPr lvl="1">
              <a:buFont typeface="Arial" panose="020B0604020202020204" pitchFamily="34" charset="0"/>
              <a:buChar char="•"/>
            </a:pPr>
            <a:r>
              <a:rPr lang="hu-HU" dirty="0" smtClean="0"/>
              <a:t>Finanszírozási igény</a:t>
            </a:r>
          </a:p>
          <a:p>
            <a:pPr lvl="1">
              <a:buFont typeface="Arial" panose="020B0604020202020204" pitchFamily="34" charset="0"/>
              <a:buChar char="•"/>
            </a:pPr>
            <a:r>
              <a:rPr lang="hu-HU" dirty="0" smtClean="0"/>
              <a:t>Kilépési potenciál</a:t>
            </a:r>
          </a:p>
          <a:p>
            <a:pPr lvl="2">
              <a:buFont typeface="Arial" panose="020B0604020202020204" pitchFamily="34" charset="0"/>
              <a:buChar char="•"/>
            </a:pPr>
            <a:r>
              <a:rPr lang="hu-HU" dirty="0" smtClean="0"/>
              <a:t>Ha egy kockázati befektetés történik, a befektetők egyszer – jellemzően 5-7 éven belül – el akarja adni a részesedését. </a:t>
            </a:r>
          </a:p>
          <a:p>
            <a:pPr lvl="2">
              <a:buFont typeface="Arial" panose="020B0604020202020204" pitchFamily="34" charset="0"/>
              <a:buChar char="•"/>
            </a:pPr>
            <a:r>
              <a:rPr lang="hu-HU" dirty="0" smtClean="0"/>
              <a:t>A </a:t>
            </a:r>
            <a:r>
              <a:rPr lang="hu-HU" dirty="0" err="1" smtClean="0"/>
              <a:t>startupnak</a:t>
            </a:r>
            <a:r>
              <a:rPr lang="hu-HU" dirty="0" smtClean="0"/>
              <a:t> tisztában kell lennie azzal, hogy mennyi ideig tervezi a befektetők a pénzét ilyen módon lekötni. Szükséges egyeztetni arról, hogy várhatóan kik vásárolják fel a céget vagy van egy részvénykibocsátási célunk. Általánosságban a befektetők alacsony befektetésért cserébe magas eladási árat céloznak (</a:t>
            </a:r>
            <a:r>
              <a:rPr lang="en-US" dirty="0" smtClean="0"/>
              <a:t>“</a:t>
            </a:r>
            <a:r>
              <a:rPr lang="en-US" dirty="0"/>
              <a:t>buy low and sell high</a:t>
            </a:r>
            <a:r>
              <a:rPr lang="en-US" dirty="0" smtClean="0"/>
              <a:t>”</a:t>
            </a:r>
            <a:r>
              <a:rPr lang="hu-HU" dirty="0" smtClean="0"/>
              <a:t>)</a:t>
            </a:r>
            <a:r>
              <a:rPr lang="en-US" dirty="0" smtClean="0"/>
              <a:t>, </a:t>
            </a:r>
            <a:r>
              <a:rPr lang="hu-HU" dirty="0" smtClean="0"/>
              <a:t>inkább mintsem részesedéseket halmozzanak</a:t>
            </a:r>
            <a:r>
              <a:rPr lang="en-US" dirty="0" smtClean="0"/>
              <a:t>.</a:t>
            </a:r>
            <a:endParaRPr lang="hu-HU" dirty="0"/>
          </a:p>
        </p:txBody>
      </p:sp>
      <p:pic>
        <p:nvPicPr>
          <p:cNvPr id="4" name="Kép 3" descr="Here is Why Losing Money in Investing Can Cause You t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1446" y="1480499"/>
            <a:ext cx="3610554" cy="2172612"/>
          </a:xfrm>
          <a:prstGeom prst="rect">
            <a:avLst/>
          </a:prstGeom>
        </p:spPr>
      </p:pic>
    </p:spTree>
    <p:extLst>
      <p:ext uri="{BB962C8B-B14F-4D97-AF65-F5344CB8AC3E}">
        <p14:creationId xmlns:p14="http://schemas.microsoft.com/office/powerpoint/2010/main" val="32297167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10772775" cy="986367"/>
          </a:xfrm>
        </p:spPr>
        <p:txBody>
          <a:bodyPr/>
          <a:lstStyle/>
          <a:p>
            <a:r>
              <a:rPr lang="hu-HU" dirty="0" smtClean="0"/>
              <a:t>Kockázati tőkealap-kezelő</a:t>
            </a:r>
            <a:endParaRPr lang="hu-HU" dirty="0"/>
          </a:p>
        </p:txBody>
      </p:sp>
      <p:pic>
        <p:nvPicPr>
          <p:cNvPr id="4" name="Tartalom helye 3"/>
          <p:cNvPicPr>
            <a:picLocks noGrp="1" noChangeAspect="1"/>
          </p:cNvPicPr>
          <p:nvPr>
            <p:ph idx="1"/>
          </p:nvPr>
        </p:nvPicPr>
        <p:blipFill>
          <a:blip r:embed="rId2"/>
          <a:stretch>
            <a:fillRect/>
          </a:stretch>
        </p:blipFill>
        <p:spPr>
          <a:xfrm>
            <a:off x="777240" y="986367"/>
            <a:ext cx="10264139" cy="5773579"/>
          </a:xfrm>
          <a:prstGeom prst="rect">
            <a:avLst/>
          </a:prstGeom>
        </p:spPr>
      </p:pic>
    </p:spTree>
    <p:extLst>
      <p:ext uri="{BB962C8B-B14F-4D97-AF65-F5344CB8AC3E}">
        <p14:creationId xmlns:p14="http://schemas.microsoft.com/office/powerpoint/2010/main" val="157031235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Közösségi finanszírozás</a:t>
            </a:r>
            <a:endParaRPr lang="hu-HU" dirty="0"/>
          </a:p>
        </p:txBody>
      </p:sp>
      <p:sp>
        <p:nvSpPr>
          <p:cNvPr id="3" name="Szöveg helye 2"/>
          <p:cNvSpPr>
            <a:spLocks noGrp="1"/>
          </p:cNvSpPr>
          <p:nvPr>
            <p:ph type="body" idx="1"/>
          </p:nvPr>
        </p:nvSpPr>
        <p:spPr/>
        <p:txBody>
          <a:bodyPr/>
          <a:lstStyle/>
          <a:p>
            <a:endParaRPr lang="hu-HU"/>
          </a:p>
        </p:txBody>
      </p:sp>
      <p:pic>
        <p:nvPicPr>
          <p:cNvPr id="4" name="Kép 3" descr="Crowdfunding: l'Italia è il primo paese Europeo a regolarl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4618" y="3832964"/>
            <a:ext cx="4033381" cy="3025036"/>
          </a:xfrm>
          <a:prstGeom prst="rect">
            <a:avLst/>
          </a:prstGeom>
        </p:spPr>
      </p:pic>
    </p:spTree>
    <p:extLst>
      <p:ext uri="{BB962C8B-B14F-4D97-AF65-F5344CB8AC3E}">
        <p14:creationId xmlns:p14="http://schemas.microsoft.com/office/powerpoint/2010/main" val="48926276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15803" y="222806"/>
            <a:ext cx="10772775" cy="1658198"/>
          </a:xfrm>
        </p:spPr>
        <p:txBody>
          <a:bodyPr/>
          <a:lstStyle/>
          <a:p>
            <a:r>
              <a:rPr lang="hu-HU" dirty="0" err="1" smtClean="0"/>
              <a:t>Crowdfunding</a:t>
            </a:r>
            <a:r>
              <a:rPr lang="hu-HU" dirty="0" smtClean="0"/>
              <a:t> – </a:t>
            </a:r>
            <a:br>
              <a:rPr lang="hu-HU" dirty="0" smtClean="0"/>
            </a:br>
            <a:r>
              <a:rPr lang="hu-HU" dirty="0" smtClean="0"/>
              <a:t>Közösségi finanszírozás</a:t>
            </a:r>
            <a:endParaRPr lang="hu-HU" dirty="0"/>
          </a:p>
        </p:txBody>
      </p:sp>
      <p:sp>
        <p:nvSpPr>
          <p:cNvPr id="3" name="Tartalom helye 2"/>
          <p:cNvSpPr>
            <a:spLocks noGrp="1"/>
          </p:cNvSpPr>
          <p:nvPr>
            <p:ph idx="1"/>
          </p:nvPr>
        </p:nvSpPr>
        <p:spPr>
          <a:xfrm>
            <a:off x="337607" y="2979915"/>
            <a:ext cx="10753725" cy="3766185"/>
          </a:xfrm>
        </p:spPr>
        <p:txBody>
          <a:bodyPr>
            <a:normAutofit fontScale="92500" lnSpcReduction="10000"/>
          </a:bodyPr>
          <a:lstStyle/>
          <a:p>
            <a:pPr>
              <a:buFont typeface="Arial" panose="020B0604020202020204" pitchFamily="34" charset="0"/>
              <a:buChar char="•"/>
            </a:pPr>
            <a:r>
              <a:rPr lang="hu-HU" dirty="0" smtClean="0"/>
              <a:t> Egy másik, egyre terjedő forma a közösségi finanszírozás: nagy számú kis hozzájárulás, amelynek nagyon sok formája lehet. </a:t>
            </a:r>
          </a:p>
          <a:p>
            <a:pPr>
              <a:buFont typeface="Arial" panose="020B0604020202020204" pitchFamily="34" charset="0"/>
              <a:buChar char="•"/>
            </a:pPr>
            <a:r>
              <a:rPr lang="hu-HU" dirty="0"/>
              <a:t> </a:t>
            </a:r>
            <a:r>
              <a:rPr lang="hu-HU" dirty="0" smtClean="0"/>
              <a:t>A közösségi finanszírozás nemcsak ahhoz segíti hozzá a vállalkozást, hogy tömegek előtt </a:t>
            </a:r>
            <a:r>
              <a:rPr lang="hu-HU" dirty="0" err="1" smtClean="0"/>
              <a:t>pitcheljen</a:t>
            </a:r>
            <a:r>
              <a:rPr lang="hu-HU" dirty="0" smtClean="0"/>
              <a:t>, hanem ahhoz is, hogy tesztelje a termék vagy szolgáltatás iránti szükségletet és sikeres fogadtatás esetén finanszírozást is kapjon. Ráadásul a közösségi finanszírozásban résztvevők érzelmileg is elkötelezettek a hozzájárulásuk révén. </a:t>
            </a:r>
          </a:p>
          <a:p>
            <a:pPr>
              <a:buFont typeface="Arial" panose="020B0604020202020204" pitchFamily="34" charset="0"/>
              <a:buChar char="•"/>
            </a:pPr>
            <a:r>
              <a:rPr lang="hu-HU" dirty="0"/>
              <a:t> </a:t>
            </a:r>
            <a:r>
              <a:rPr lang="hu-HU" dirty="0" smtClean="0"/>
              <a:t>A közösségi finanszírozás nem képes egy-egy fejlődési szakaszt megfinanszírozni, csak annak egy részét, jellemzően termékfejlesztést célzó kampányok sikeresek – amelyek pedig hozzájárulnak a marketing üzenetek megfogalmazásához is!</a:t>
            </a:r>
          </a:p>
          <a:p>
            <a:pPr>
              <a:buFont typeface="Arial" panose="020B0604020202020204" pitchFamily="34" charset="0"/>
              <a:buChar char="•"/>
            </a:pPr>
            <a:endParaRPr lang="hu-HU" dirty="0" smtClean="0"/>
          </a:p>
          <a:p>
            <a:pPr>
              <a:buFont typeface="Arial" panose="020B0604020202020204" pitchFamily="34" charset="0"/>
              <a:buChar char="•"/>
            </a:pPr>
            <a:r>
              <a:rPr lang="hu-HU" dirty="0" smtClean="0"/>
              <a:t> Közösségi finanszírozási platformok pl.: </a:t>
            </a:r>
            <a:r>
              <a:rPr lang="en-US" dirty="0" smtClean="0"/>
              <a:t>Kickstarter</a:t>
            </a:r>
            <a:r>
              <a:rPr lang="hu-HU" dirty="0" smtClean="0"/>
              <a:t>, </a:t>
            </a:r>
            <a:r>
              <a:rPr lang="en-US" dirty="0" smtClean="0"/>
              <a:t>Indi</a:t>
            </a:r>
            <a:r>
              <a:rPr lang="hu-HU" dirty="0" smtClean="0"/>
              <a:t>e</a:t>
            </a:r>
            <a:r>
              <a:rPr lang="en-US" dirty="0" err="1" smtClean="0"/>
              <a:t>gogo</a:t>
            </a:r>
            <a:r>
              <a:rPr lang="hu-HU" dirty="0" smtClean="0"/>
              <a:t>, </a:t>
            </a:r>
            <a:r>
              <a:rPr lang="hu-HU" dirty="0" err="1" smtClean="0"/>
              <a:t>Gofundme</a:t>
            </a:r>
            <a:endParaRPr lang="hu-HU" dirty="0" smtClean="0"/>
          </a:p>
        </p:txBody>
      </p:sp>
      <p:pic>
        <p:nvPicPr>
          <p:cNvPr id="7" name="Kép 6" descr="Crowd Sourcing - Sharinga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7866" y="0"/>
            <a:ext cx="5554133" cy="2777067"/>
          </a:xfrm>
          <a:prstGeom prst="rect">
            <a:avLst/>
          </a:prstGeom>
        </p:spPr>
      </p:pic>
    </p:spTree>
    <p:extLst>
      <p:ext uri="{BB962C8B-B14F-4D97-AF65-F5344CB8AC3E}">
        <p14:creationId xmlns:p14="http://schemas.microsoft.com/office/powerpoint/2010/main" val="34566117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Kickstarter</a:t>
            </a:r>
            <a:endParaRPr lang="hu-HU" dirty="0"/>
          </a:p>
        </p:txBody>
      </p:sp>
      <p:pic>
        <p:nvPicPr>
          <p:cNvPr id="3" name="Kép 2"/>
          <p:cNvPicPr>
            <a:picLocks noChangeAspect="1"/>
          </p:cNvPicPr>
          <p:nvPr/>
        </p:nvPicPr>
        <p:blipFill rotWithShape="1">
          <a:blip r:embed="rId2"/>
          <a:srcRect t="1221"/>
          <a:stretch/>
        </p:blipFill>
        <p:spPr>
          <a:xfrm>
            <a:off x="4078705" y="2294272"/>
            <a:ext cx="8113295" cy="4563728"/>
          </a:xfrm>
          <a:prstGeom prst="rect">
            <a:avLst/>
          </a:prstGeom>
        </p:spPr>
      </p:pic>
    </p:spTree>
    <p:extLst>
      <p:ext uri="{BB962C8B-B14F-4D97-AF65-F5344CB8AC3E}">
        <p14:creationId xmlns:p14="http://schemas.microsoft.com/office/powerpoint/2010/main" val="34314161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Indiegogo</a:t>
            </a:r>
            <a:endParaRPr lang="hu-HU" dirty="0"/>
          </a:p>
        </p:txBody>
      </p:sp>
      <p:pic>
        <p:nvPicPr>
          <p:cNvPr id="3" name="Kép 2"/>
          <p:cNvPicPr>
            <a:picLocks noChangeAspect="1"/>
          </p:cNvPicPr>
          <p:nvPr/>
        </p:nvPicPr>
        <p:blipFill>
          <a:blip r:embed="rId2"/>
          <a:stretch>
            <a:fillRect/>
          </a:stretch>
        </p:blipFill>
        <p:spPr>
          <a:xfrm>
            <a:off x="3272589" y="1828269"/>
            <a:ext cx="8919411" cy="5017169"/>
          </a:xfrm>
          <a:prstGeom prst="rect">
            <a:avLst/>
          </a:prstGeom>
        </p:spPr>
      </p:pic>
    </p:spTree>
    <p:extLst>
      <p:ext uri="{BB962C8B-B14F-4D97-AF65-F5344CB8AC3E}">
        <p14:creationId xmlns:p14="http://schemas.microsoft.com/office/powerpoint/2010/main" val="3328681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182C6-0384-C348-B959-A5477EBC892D}"/>
              </a:ext>
            </a:extLst>
          </p:cNvPr>
          <p:cNvSpPr>
            <a:spLocks noGrp="1"/>
          </p:cNvSpPr>
          <p:nvPr>
            <p:ph type="title"/>
          </p:nvPr>
        </p:nvSpPr>
        <p:spPr/>
        <p:txBody>
          <a:bodyPr/>
          <a:lstStyle/>
          <a:p>
            <a:r>
              <a:rPr lang="en-US"/>
              <a:t>Kockázatok</a:t>
            </a:r>
          </a:p>
        </p:txBody>
      </p:sp>
      <p:sp>
        <p:nvSpPr>
          <p:cNvPr id="3" name="Content Placeholder 2">
            <a:extLst>
              <a:ext uri="{FF2B5EF4-FFF2-40B4-BE49-F238E27FC236}">
                <a16:creationId xmlns:a16="http://schemas.microsoft.com/office/drawing/2014/main" id="{42DB80D0-C2E4-7C43-AEDA-158B3A1EC55C}"/>
              </a:ext>
            </a:extLst>
          </p:cNvPr>
          <p:cNvSpPr>
            <a:spLocks noGrp="1"/>
          </p:cNvSpPr>
          <p:nvPr>
            <p:ph idx="1"/>
          </p:nvPr>
        </p:nvSpPr>
        <p:spPr>
          <a:xfrm>
            <a:off x="724200" y="2366388"/>
            <a:ext cx="6639322" cy="3541714"/>
          </a:xfrm>
        </p:spPr>
        <p:txBody>
          <a:bodyPr/>
          <a:lstStyle/>
          <a:p>
            <a:r>
              <a:rPr lang="hu-HU" dirty="0" smtClean="0"/>
              <a:t>- </a:t>
            </a:r>
            <a:r>
              <a:rPr lang="en-US" dirty="0" err="1" smtClean="0"/>
              <a:t>Kiket</a:t>
            </a:r>
            <a:r>
              <a:rPr lang="en-US" dirty="0" smtClean="0"/>
              <a:t> </a:t>
            </a:r>
            <a:r>
              <a:rPr lang="en-US" dirty="0" err="1"/>
              <a:t>szólít</a:t>
            </a:r>
            <a:r>
              <a:rPr lang="en-US" dirty="0"/>
              <a:t> meg a </a:t>
            </a:r>
            <a:r>
              <a:rPr lang="en-US" dirty="0" err="1"/>
              <a:t>szolgáltatás</a:t>
            </a:r>
            <a:r>
              <a:rPr lang="en-US" dirty="0"/>
              <a:t> - </a:t>
            </a:r>
            <a:r>
              <a:rPr lang="en-US" dirty="0" err="1"/>
              <a:t>kezdetben</a:t>
            </a:r>
            <a:r>
              <a:rPr lang="en-US" dirty="0"/>
              <a:t> </a:t>
            </a:r>
            <a:r>
              <a:rPr lang="en-US" dirty="0" err="1"/>
              <a:t>luxusautók</a:t>
            </a:r>
            <a:r>
              <a:rPr lang="en-US" dirty="0"/>
              <a:t>, a taxi </a:t>
            </a:r>
            <a:r>
              <a:rPr lang="en-US" dirty="0" err="1"/>
              <a:t>árának</a:t>
            </a:r>
            <a:r>
              <a:rPr lang="en-US" dirty="0"/>
              <a:t> </a:t>
            </a:r>
            <a:r>
              <a:rPr lang="en-US" dirty="0" err="1"/>
              <a:t>másfélszerese</a:t>
            </a:r>
            <a:r>
              <a:rPr lang="en-US" dirty="0"/>
              <a:t> </a:t>
            </a:r>
          </a:p>
          <a:p>
            <a:r>
              <a:rPr lang="hu-HU" dirty="0" smtClean="0"/>
              <a:t>- </a:t>
            </a:r>
            <a:r>
              <a:rPr lang="en-US" dirty="0" err="1" smtClean="0"/>
              <a:t>jogi</a:t>
            </a:r>
            <a:r>
              <a:rPr lang="en-US" dirty="0" smtClean="0"/>
              <a:t> </a:t>
            </a:r>
            <a:r>
              <a:rPr lang="en-US" dirty="0" err="1"/>
              <a:t>nehézségek</a:t>
            </a:r>
            <a:r>
              <a:rPr lang="en-US" dirty="0"/>
              <a:t>, </a:t>
            </a:r>
            <a:r>
              <a:rPr lang="en-US" dirty="0" err="1"/>
              <a:t>taxisok</a:t>
            </a:r>
            <a:r>
              <a:rPr lang="en-US" dirty="0"/>
              <a:t> </a:t>
            </a:r>
            <a:r>
              <a:rPr lang="en-US" dirty="0" err="1"/>
              <a:t>ellenállása</a:t>
            </a:r>
            <a:r>
              <a:rPr lang="en-US" dirty="0"/>
              <a:t> </a:t>
            </a:r>
          </a:p>
          <a:p>
            <a:r>
              <a:rPr lang="hu-HU" dirty="0" smtClean="0"/>
              <a:t>- </a:t>
            </a:r>
            <a:r>
              <a:rPr lang="en-US" dirty="0" err="1" smtClean="0"/>
              <a:t>Sikerül</a:t>
            </a:r>
            <a:r>
              <a:rPr lang="en-US" dirty="0" smtClean="0"/>
              <a:t>-e </a:t>
            </a:r>
            <a:r>
              <a:rPr lang="en-US" dirty="0" err="1"/>
              <a:t>betörni</a:t>
            </a:r>
            <a:r>
              <a:rPr lang="en-US" dirty="0"/>
              <a:t> </a:t>
            </a:r>
            <a:r>
              <a:rPr lang="en-US" dirty="0" err="1"/>
              <a:t>az</a:t>
            </a:r>
            <a:r>
              <a:rPr lang="en-US" dirty="0"/>
              <a:t> </a:t>
            </a:r>
            <a:r>
              <a:rPr lang="en-US" dirty="0" err="1"/>
              <a:t>utasszállítás</a:t>
            </a:r>
            <a:r>
              <a:rPr lang="en-US" dirty="0"/>
              <a:t> </a:t>
            </a:r>
            <a:r>
              <a:rPr lang="en-US" dirty="0" err="1"/>
              <a:t>piacára</a:t>
            </a:r>
            <a:endParaRPr lang="en-US" dirty="0"/>
          </a:p>
          <a:p>
            <a:r>
              <a:rPr lang="hu-HU" dirty="0" smtClean="0"/>
              <a:t>- </a:t>
            </a:r>
            <a:r>
              <a:rPr lang="en-US" dirty="0" smtClean="0"/>
              <a:t>Van-e </a:t>
            </a:r>
            <a:r>
              <a:rPr lang="en-US" dirty="0" err="1"/>
              <a:t>elég</a:t>
            </a:r>
            <a:r>
              <a:rPr lang="en-US" dirty="0"/>
              <a:t> </a:t>
            </a:r>
            <a:r>
              <a:rPr lang="en-US" dirty="0" err="1"/>
              <a:t>embernek</a:t>
            </a:r>
            <a:r>
              <a:rPr lang="en-US" dirty="0"/>
              <a:t> </a:t>
            </a:r>
            <a:r>
              <a:rPr lang="en-US" dirty="0" err="1" smtClean="0"/>
              <a:t>okostelefon</a:t>
            </a:r>
            <a:r>
              <a:rPr lang="hu-HU" dirty="0" smtClean="0"/>
              <a:t> alkalmazása</a:t>
            </a:r>
            <a:r>
              <a:rPr lang="en-US" dirty="0" smtClean="0"/>
              <a:t> </a:t>
            </a:r>
            <a:endParaRPr lang="en-US" dirty="0"/>
          </a:p>
          <a:p>
            <a:r>
              <a:rPr lang="hu-HU" dirty="0" smtClean="0"/>
              <a:t>- </a:t>
            </a:r>
            <a:r>
              <a:rPr lang="en-US" dirty="0" err="1" smtClean="0"/>
              <a:t>Versenytársak</a:t>
            </a:r>
            <a:r>
              <a:rPr lang="en-US" dirty="0"/>
              <a:t>: </a:t>
            </a:r>
            <a:r>
              <a:rPr lang="en-US" dirty="0" err="1"/>
              <a:t>taxisok</a:t>
            </a:r>
            <a:r>
              <a:rPr lang="en-US" dirty="0"/>
              <a:t> </a:t>
            </a:r>
            <a:r>
              <a:rPr lang="en-US" dirty="0" err="1"/>
              <a:t>és</a:t>
            </a:r>
            <a:r>
              <a:rPr lang="en-US" dirty="0"/>
              <a:t> TNC</a:t>
            </a:r>
          </a:p>
        </p:txBody>
      </p:sp>
      <p:pic>
        <p:nvPicPr>
          <p:cNvPr id="5" name="Kép 4">
            <a:extLst>
              <a:ext uri="{FF2B5EF4-FFF2-40B4-BE49-F238E27FC236}">
                <a16:creationId xmlns:a16="http://schemas.microsoft.com/office/drawing/2014/main" id="{D83F6B33-416F-4FE3-8931-7E81F2CABEE6}"/>
              </a:ext>
            </a:extLst>
          </p:cNvPr>
          <p:cNvPicPr>
            <a:picLocks noChangeAspect="1"/>
          </p:cNvPicPr>
          <p:nvPr/>
        </p:nvPicPr>
        <p:blipFill>
          <a:blip r:embed="rId2"/>
          <a:stretch>
            <a:fillRect/>
          </a:stretch>
        </p:blipFill>
        <p:spPr>
          <a:xfrm>
            <a:off x="6705880" y="1004948"/>
            <a:ext cx="5486120" cy="3886974"/>
          </a:xfrm>
          <a:prstGeom prst="rect">
            <a:avLst/>
          </a:prstGeom>
        </p:spPr>
      </p:pic>
    </p:spTree>
    <p:extLst>
      <p:ext uri="{BB962C8B-B14F-4D97-AF65-F5344CB8AC3E}">
        <p14:creationId xmlns:p14="http://schemas.microsoft.com/office/powerpoint/2010/main" val="228433155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53400" y="3084734"/>
            <a:ext cx="10780776" cy="3355848"/>
          </a:xfrm>
        </p:spPr>
        <p:txBody>
          <a:bodyPr/>
          <a:lstStyle/>
          <a:p>
            <a:r>
              <a:rPr lang="hu-HU" dirty="0" smtClean="0"/>
              <a:t>Pályázati források</a:t>
            </a:r>
            <a:endParaRPr lang="hu-HU" dirty="0"/>
          </a:p>
        </p:txBody>
      </p:sp>
      <p:pic>
        <p:nvPicPr>
          <p:cNvPr id="4" name="Kép 3" descr="Support Groups - Bloomington-Normal - LocalWik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5100" y="0"/>
            <a:ext cx="4406900" cy="4394200"/>
          </a:xfrm>
          <a:prstGeom prst="rect">
            <a:avLst/>
          </a:prstGeom>
        </p:spPr>
      </p:pic>
    </p:spTree>
    <p:extLst>
      <p:ext uri="{BB962C8B-B14F-4D97-AF65-F5344CB8AC3E}">
        <p14:creationId xmlns:p14="http://schemas.microsoft.com/office/powerpoint/2010/main" val="275408081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Public </a:t>
            </a:r>
            <a:r>
              <a:rPr lang="hu-HU" dirty="0" err="1" smtClean="0"/>
              <a:t>grants</a:t>
            </a:r>
            <a:r>
              <a:rPr lang="hu-HU" dirty="0" smtClean="0"/>
              <a:t>// pályázati források</a:t>
            </a:r>
            <a:endParaRPr lang="hu-HU" dirty="0"/>
          </a:p>
        </p:txBody>
      </p:sp>
      <p:sp>
        <p:nvSpPr>
          <p:cNvPr id="3" name="Tartalom helye 2"/>
          <p:cNvSpPr>
            <a:spLocks noGrp="1"/>
          </p:cNvSpPr>
          <p:nvPr>
            <p:ph idx="1"/>
          </p:nvPr>
        </p:nvSpPr>
        <p:spPr/>
        <p:txBody>
          <a:bodyPr>
            <a:normAutofit fontScale="92500" lnSpcReduction="20000"/>
          </a:bodyPr>
          <a:lstStyle/>
          <a:p>
            <a:pPr>
              <a:buFont typeface="Arial" panose="020B0604020202020204" pitchFamily="34" charset="0"/>
              <a:buChar char="•"/>
            </a:pPr>
            <a:r>
              <a:rPr lang="hu-HU" dirty="0" smtClean="0"/>
              <a:t> A támogatások pályázati felhívásokra beadott projektjavaslatok révén érhetők el</a:t>
            </a:r>
          </a:p>
          <a:p>
            <a:pPr>
              <a:buFont typeface="Arial" panose="020B0604020202020204" pitchFamily="34" charset="0"/>
              <a:buChar char="•"/>
            </a:pPr>
            <a:r>
              <a:rPr lang="hu-HU" dirty="0"/>
              <a:t> </a:t>
            </a:r>
            <a:r>
              <a:rPr lang="hu-HU" dirty="0" smtClean="0"/>
              <a:t>Különböző időszakokban, különböző kiíróknál más témákban vagy tevékenységekre érhetők el pályázati források</a:t>
            </a:r>
            <a:endParaRPr lang="hu-HU" dirty="0"/>
          </a:p>
          <a:p>
            <a:pPr>
              <a:buFont typeface="Arial" panose="020B0604020202020204" pitchFamily="34" charset="0"/>
              <a:buChar char="•"/>
            </a:pPr>
            <a:r>
              <a:rPr lang="hu-HU" dirty="0" smtClean="0"/>
              <a:t> Az elérhető pályázati támogatási formák (támogatási arány, feltételek) az egyes pályázati felhívásokban változnak</a:t>
            </a:r>
            <a:endParaRPr lang="hu-HU" dirty="0"/>
          </a:p>
          <a:p>
            <a:pPr>
              <a:buFont typeface="Arial" panose="020B0604020202020204" pitchFamily="34" charset="0"/>
              <a:buChar char="•"/>
            </a:pPr>
            <a:r>
              <a:rPr lang="hu-HU" dirty="0" smtClean="0"/>
              <a:t> Mindig vannak nyitott felhívások, de nem mindegyik felel meg az aktuális finanszírozási igényünknek…. </a:t>
            </a:r>
            <a:endParaRPr lang="hu-HU" dirty="0"/>
          </a:p>
          <a:p>
            <a:pPr>
              <a:buFont typeface="Arial" panose="020B0604020202020204" pitchFamily="34" charset="0"/>
              <a:buChar char="•"/>
            </a:pPr>
            <a:r>
              <a:rPr lang="hu-HU" dirty="0"/>
              <a:t> </a:t>
            </a:r>
            <a:r>
              <a:rPr lang="hu-HU" dirty="0" smtClean="0"/>
              <a:t>Az innovatív folyamatok támogatásának kiemelt szerepe van az EU-s és a hazai támogatási keretprogramokban is</a:t>
            </a:r>
          </a:p>
          <a:p>
            <a:pPr>
              <a:buFont typeface="Arial" panose="020B0604020202020204" pitchFamily="34" charset="0"/>
              <a:buChar char="•"/>
            </a:pPr>
            <a:r>
              <a:rPr lang="hu-HU" dirty="0"/>
              <a:t> </a:t>
            </a:r>
            <a:r>
              <a:rPr lang="hu-HU" dirty="0" smtClean="0"/>
              <a:t>Példák: </a:t>
            </a:r>
          </a:p>
          <a:p>
            <a:pPr lvl="1">
              <a:buFont typeface="Arial" panose="020B0604020202020204" pitchFamily="34" charset="0"/>
              <a:buChar char="•"/>
            </a:pPr>
            <a:r>
              <a:rPr lang="hu-HU" dirty="0" smtClean="0"/>
              <a:t>NKFIH – </a:t>
            </a:r>
            <a:r>
              <a:rPr lang="hu-HU" dirty="0" err="1" smtClean="0"/>
              <a:t>Calls</a:t>
            </a:r>
            <a:r>
              <a:rPr lang="hu-HU" dirty="0" smtClean="0"/>
              <a:t> </a:t>
            </a:r>
            <a:r>
              <a:rPr lang="hu-HU" dirty="0" err="1" smtClean="0"/>
              <a:t>for</a:t>
            </a:r>
            <a:r>
              <a:rPr lang="hu-HU" dirty="0" smtClean="0"/>
              <a:t> </a:t>
            </a:r>
            <a:r>
              <a:rPr lang="hu-HU" dirty="0" err="1" smtClean="0"/>
              <a:t>SMEs</a:t>
            </a:r>
            <a:r>
              <a:rPr lang="hu-HU" dirty="0" smtClean="0"/>
              <a:t>, </a:t>
            </a:r>
            <a:r>
              <a:rPr lang="hu-HU" dirty="0" err="1" smtClean="0"/>
              <a:t>startups</a:t>
            </a:r>
            <a:endParaRPr lang="hu-HU" dirty="0" smtClean="0"/>
          </a:p>
          <a:p>
            <a:pPr lvl="1">
              <a:buFont typeface="Arial" panose="020B0604020202020204" pitchFamily="34" charset="0"/>
              <a:buChar char="•"/>
            </a:pPr>
            <a:r>
              <a:rPr lang="hu-HU" dirty="0" smtClean="0"/>
              <a:t>H2020 EU </a:t>
            </a:r>
            <a:r>
              <a:rPr lang="hu-HU" dirty="0" err="1" smtClean="0"/>
              <a:t>grants</a:t>
            </a:r>
            <a:endParaRPr lang="hu-HU" dirty="0"/>
          </a:p>
        </p:txBody>
      </p:sp>
      <p:pic>
        <p:nvPicPr>
          <p:cNvPr id="4" name="Kép 3" descr="June | 2014 | University of Lincoln Research Blog | P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0" y="0"/>
            <a:ext cx="2857500" cy="1600200"/>
          </a:xfrm>
          <a:prstGeom prst="rect">
            <a:avLst/>
          </a:prstGeom>
        </p:spPr>
      </p:pic>
      <p:sp>
        <p:nvSpPr>
          <p:cNvPr id="5" name="Szövegdoboz 4"/>
          <p:cNvSpPr txBox="1"/>
          <p:nvPr/>
        </p:nvSpPr>
        <p:spPr>
          <a:xfrm>
            <a:off x="676656" y="6189345"/>
            <a:ext cx="97348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srgbClr val="F56447">
                    <a:lumMod val="75000"/>
                  </a:srgbClr>
                </a:solidFill>
                <a:effectLst/>
                <a:uLnTx/>
                <a:uFillTx/>
                <a:latin typeface="Calibri Light" panose="020F0302020204030204"/>
                <a:ea typeface="+mn-ea"/>
                <a:cs typeface="+mn-cs"/>
              </a:rPr>
              <a:t>Vissza nem térítendő támogatás, de nem ajándék!</a:t>
            </a:r>
            <a:r>
              <a:rPr kumimoji="0" lang="hu-HU" sz="1800" b="0" i="0" u="none" strike="noStrike" kern="1200" cap="none" spc="0" normalizeH="0" baseline="0" noProof="0" dirty="0" smtClean="0">
                <a:ln>
                  <a:noFill/>
                </a:ln>
                <a:solidFill>
                  <a:srgbClr val="F56447">
                    <a:lumMod val="75000"/>
                  </a:srgbClr>
                </a:solidFill>
                <a:effectLst/>
                <a:uLnTx/>
                <a:uFillTx/>
                <a:latin typeface="Calibri Light" panose="020F0302020204030204"/>
                <a:ea typeface="+mn-ea"/>
                <a:cs typeface="+mn-cs"/>
                <a:sym typeface="Wingdings" panose="05000000000000000000" pitchFamily="2" charset="2"/>
              </a:rPr>
              <a:t> </a:t>
            </a:r>
            <a:r>
              <a:rPr kumimoji="0" lang="hu-HU" sz="1800" b="0" i="0" u="none" strike="noStrike" kern="1200" cap="none" spc="0" normalizeH="0" baseline="0" noProof="0" dirty="0" err="1" smtClean="0">
                <a:ln>
                  <a:noFill/>
                </a:ln>
                <a:solidFill>
                  <a:srgbClr val="F56447">
                    <a:lumMod val="75000"/>
                  </a:srgbClr>
                </a:solidFill>
                <a:effectLst/>
                <a:uLnTx/>
                <a:uFillTx/>
                <a:latin typeface="Calibri Light" panose="020F0302020204030204"/>
                <a:ea typeface="+mn-ea"/>
                <a:cs typeface="+mn-cs"/>
                <a:sym typeface="Wingdings" panose="05000000000000000000" pitchFamily="2" charset="2"/>
              </a:rPr>
              <a:t>ld</a:t>
            </a:r>
            <a:r>
              <a:rPr kumimoji="0" lang="hu-HU" sz="1800" b="0" i="0" u="none" strike="noStrike" kern="1200" cap="none" spc="0" normalizeH="0" baseline="0" noProof="0" dirty="0" smtClean="0">
                <a:ln>
                  <a:noFill/>
                </a:ln>
                <a:solidFill>
                  <a:srgbClr val="F56447">
                    <a:lumMod val="75000"/>
                  </a:srgbClr>
                </a:solidFill>
                <a:effectLst/>
                <a:uLnTx/>
                <a:uFillTx/>
                <a:latin typeface="Calibri Light" panose="020F0302020204030204"/>
                <a:ea typeface="+mn-ea"/>
                <a:cs typeface="+mn-cs"/>
                <a:sym typeface="Wingdings" panose="05000000000000000000" pitchFamily="2" charset="2"/>
              </a:rPr>
              <a:t>! később tervezési és finanszírozási sajátosságok </a:t>
            </a:r>
            <a:endParaRPr kumimoji="0" lang="hu-HU" sz="1800" b="0" i="0" u="none" strike="noStrike" kern="1200" cap="none" spc="0" normalizeH="0" baseline="0" noProof="0" dirty="0">
              <a:ln>
                <a:noFill/>
              </a:ln>
              <a:solidFill>
                <a:srgbClr val="F56447">
                  <a:lumMod val="75000"/>
                </a:srgbClr>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9013755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524000" y="-857250"/>
            <a:ext cx="15240000" cy="8572500"/>
          </a:xfrm>
          <a:prstGeom prst="rect">
            <a:avLst/>
          </a:prstGeom>
        </p:spPr>
      </p:pic>
      <p:sp>
        <p:nvSpPr>
          <p:cNvPr id="3" name="Szövegdoboz 2"/>
          <p:cNvSpPr txBox="1"/>
          <p:nvPr/>
        </p:nvSpPr>
        <p:spPr>
          <a:xfrm>
            <a:off x="7399421" y="6673334"/>
            <a:ext cx="2622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smtClean="0">
                <a:ln>
                  <a:noFill/>
                </a:ln>
                <a:solidFill>
                  <a:srgbClr val="F56447">
                    <a:lumMod val="75000"/>
                  </a:srgbClr>
                </a:solidFill>
                <a:effectLst/>
                <a:uLnTx/>
                <a:uFillTx/>
                <a:latin typeface="Calibri Light" panose="020F0302020204030204"/>
                <a:ea typeface="+mn-ea"/>
                <a:cs typeface="+mn-cs"/>
              </a:rPr>
              <a:t>NKFIH</a:t>
            </a:r>
            <a:endParaRPr kumimoji="0" lang="hu-HU" sz="3200" b="0" i="0" u="none" strike="noStrike" kern="1200" cap="none" spc="0" normalizeH="0" baseline="0" noProof="0" dirty="0">
              <a:ln>
                <a:noFill/>
              </a:ln>
              <a:solidFill>
                <a:srgbClr val="F56447">
                  <a:lumMod val="75000"/>
                </a:srgbClr>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3721384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sp>
        <p:nvSpPr>
          <p:cNvPr id="3" name="Tartalom helye 2"/>
          <p:cNvSpPr>
            <a:spLocks noGrp="1"/>
          </p:cNvSpPr>
          <p:nvPr>
            <p:ph idx="1"/>
          </p:nvPr>
        </p:nvSpPr>
        <p:spPr/>
        <p:txBody>
          <a:bodyPr/>
          <a:lstStyle/>
          <a:p>
            <a:endParaRPr lang="hu-HU"/>
          </a:p>
        </p:txBody>
      </p:sp>
      <p:pic>
        <p:nvPicPr>
          <p:cNvPr id="4" name="Kép 3"/>
          <p:cNvPicPr>
            <a:picLocks noChangeAspect="1"/>
          </p:cNvPicPr>
          <p:nvPr/>
        </p:nvPicPr>
        <p:blipFill>
          <a:blip r:embed="rId2"/>
          <a:stretch>
            <a:fillRect/>
          </a:stretch>
        </p:blipFill>
        <p:spPr>
          <a:xfrm>
            <a:off x="0" y="41886"/>
            <a:ext cx="11798588" cy="6636706"/>
          </a:xfrm>
          <a:prstGeom prst="rect">
            <a:avLst/>
          </a:prstGeom>
        </p:spPr>
      </p:pic>
    </p:spTree>
    <p:extLst>
      <p:ext uri="{BB962C8B-B14F-4D97-AF65-F5344CB8AC3E}">
        <p14:creationId xmlns:p14="http://schemas.microsoft.com/office/powerpoint/2010/main" val="195926030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p:cNvSpPr>
            <a:spLocks noGrp="1"/>
          </p:cNvSpPr>
          <p:nvPr>
            <p:ph type="body" sz="quarter" idx="15"/>
          </p:nvPr>
        </p:nvSpPr>
        <p:spPr/>
        <p:txBody>
          <a:bodyPr>
            <a:normAutofit fontScale="92500" lnSpcReduction="10000"/>
          </a:bodyPr>
          <a:lstStyle/>
          <a:p>
            <a:r>
              <a:rPr lang="hu-HU" dirty="0" err="1"/>
              <a:t>How</a:t>
            </a:r>
            <a:r>
              <a:rPr lang="hu-HU" dirty="0"/>
              <a:t> </a:t>
            </a:r>
            <a:r>
              <a:rPr lang="hu-HU" dirty="0" err="1"/>
              <a:t>to</a:t>
            </a:r>
            <a:r>
              <a:rPr lang="hu-HU" dirty="0"/>
              <a:t> </a:t>
            </a:r>
            <a:r>
              <a:rPr lang="hu-HU" dirty="0" err="1"/>
              <a:t>get</a:t>
            </a:r>
            <a:r>
              <a:rPr lang="hu-HU" dirty="0"/>
              <a:t> </a:t>
            </a:r>
            <a:r>
              <a:rPr lang="hu-HU" dirty="0" err="1"/>
              <a:t>funding</a:t>
            </a:r>
            <a:r>
              <a:rPr lang="hu-HU" dirty="0"/>
              <a:t>?- </a:t>
            </a:r>
            <a:r>
              <a:rPr lang="hu-HU" dirty="0" err="1"/>
              <a:t>Example</a:t>
            </a:r>
            <a:r>
              <a:rPr lang="hu-HU" dirty="0"/>
              <a:t> H2020</a:t>
            </a:r>
          </a:p>
        </p:txBody>
      </p:sp>
      <p:sp>
        <p:nvSpPr>
          <p:cNvPr id="3" name="Szöveg helye 2"/>
          <p:cNvSpPr>
            <a:spLocks noGrp="1"/>
          </p:cNvSpPr>
          <p:nvPr>
            <p:ph type="body" sz="quarter" idx="16"/>
          </p:nvPr>
        </p:nvSpPr>
        <p:spPr>
          <a:xfrm>
            <a:off x="150860" y="1327759"/>
            <a:ext cx="3832417" cy="4176713"/>
          </a:xfrm>
        </p:spPr>
        <p:txBody>
          <a:bodyPr/>
          <a:lstStyle/>
          <a:p>
            <a:r>
              <a:rPr lang="hu-HU" u="sng" dirty="0">
                <a:hlinkClick r:id="rId2"/>
              </a:rPr>
              <a:t>General </a:t>
            </a:r>
            <a:r>
              <a:rPr lang="hu-HU" u="sng" dirty="0" err="1">
                <a:hlinkClick r:id="rId2"/>
              </a:rPr>
              <a:t>information</a:t>
            </a:r>
            <a:endParaRPr lang="hu-HU" u="sng" dirty="0">
              <a:hlinkClick r:id="rId2"/>
            </a:endParaRPr>
          </a:p>
          <a:p>
            <a:r>
              <a:rPr lang="hu-HU" dirty="0">
                <a:hlinkClick r:id="rId2"/>
              </a:rPr>
              <a:t>https://ec.europa.eu/programmes/horizon2020/en/how-get-funding</a:t>
            </a:r>
            <a:endParaRPr lang="hu-HU" dirty="0"/>
          </a:p>
          <a:p>
            <a:endParaRPr lang="hu-HU" dirty="0"/>
          </a:p>
        </p:txBody>
      </p:sp>
      <p:pic>
        <p:nvPicPr>
          <p:cNvPr id="4" name="Kép 3"/>
          <p:cNvPicPr>
            <a:picLocks noChangeAspect="1"/>
          </p:cNvPicPr>
          <p:nvPr/>
        </p:nvPicPr>
        <p:blipFill rotWithShape="1">
          <a:blip r:embed="rId3"/>
          <a:srcRect l="21104" t="16691" r="24026"/>
          <a:stretch/>
        </p:blipFill>
        <p:spPr>
          <a:xfrm>
            <a:off x="5841304" y="1327759"/>
            <a:ext cx="6350696" cy="5423738"/>
          </a:xfrm>
          <a:prstGeom prst="rect">
            <a:avLst/>
          </a:prstGeom>
        </p:spPr>
      </p:pic>
    </p:spTree>
    <p:extLst>
      <p:ext uri="{BB962C8B-B14F-4D97-AF65-F5344CB8AC3E}">
        <p14:creationId xmlns:p14="http://schemas.microsoft.com/office/powerpoint/2010/main" val="210717665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p:cNvSpPr>
            <a:spLocks noGrp="1"/>
          </p:cNvSpPr>
          <p:nvPr>
            <p:ph type="body" sz="quarter" idx="15"/>
          </p:nvPr>
        </p:nvSpPr>
        <p:spPr/>
        <p:txBody>
          <a:bodyPr>
            <a:normAutofit fontScale="92500" lnSpcReduction="10000"/>
          </a:bodyPr>
          <a:lstStyle/>
          <a:p>
            <a:r>
              <a:rPr lang="hu-HU" dirty="0"/>
              <a:t>H2020 </a:t>
            </a:r>
            <a:r>
              <a:rPr lang="hu-HU" dirty="0" err="1"/>
              <a:t>work</a:t>
            </a:r>
            <a:r>
              <a:rPr lang="hu-HU" dirty="0"/>
              <a:t> </a:t>
            </a:r>
            <a:r>
              <a:rPr lang="hu-HU" dirty="0" err="1"/>
              <a:t>programme</a:t>
            </a:r>
            <a:r>
              <a:rPr lang="hu-HU" dirty="0"/>
              <a:t> and </a:t>
            </a:r>
            <a:r>
              <a:rPr lang="hu-HU" dirty="0" err="1"/>
              <a:t>programme</a:t>
            </a:r>
            <a:r>
              <a:rPr lang="hu-HU" dirty="0"/>
              <a:t> </a:t>
            </a:r>
            <a:r>
              <a:rPr lang="hu-HU" dirty="0" err="1"/>
              <a:t>sections</a:t>
            </a:r>
            <a:endParaRPr lang="hu-HU" dirty="0"/>
          </a:p>
        </p:txBody>
      </p:sp>
      <p:sp>
        <p:nvSpPr>
          <p:cNvPr id="3" name="Szöveg helye 2"/>
          <p:cNvSpPr>
            <a:spLocks noGrp="1"/>
          </p:cNvSpPr>
          <p:nvPr>
            <p:ph type="body" sz="quarter" idx="16"/>
          </p:nvPr>
        </p:nvSpPr>
        <p:spPr>
          <a:xfrm>
            <a:off x="2207569" y="1700809"/>
            <a:ext cx="5904681" cy="4176713"/>
          </a:xfrm>
        </p:spPr>
        <p:txBody>
          <a:bodyPr/>
          <a:lstStyle/>
          <a:p>
            <a:r>
              <a:rPr lang="hu-HU" dirty="0">
                <a:hlinkClick r:id="rId2"/>
              </a:rPr>
              <a:t>https://ec.europa.eu/programmes/horizon2020/en/what-work-programme</a:t>
            </a:r>
            <a:r>
              <a:rPr lang="hu-HU" dirty="0"/>
              <a:t>       //</a:t>
            </a:r>
            <a:r>
              <a:rPr lang="hu-HU" dirty="0" err="1"/>
              <a:t>overview</a:t>
            </a:r>
            <a:r>
              <a:rPr lang="hu-HU" dirty="0"/>
              <a:t>//</a:t>
            </a:r>
          </a:p>
          <a:p>
            <a:r>
              <a:rPr lang="hu-HU" dirty="0">
                <a:hlinkClick r:id="rId3"/>
              </a:rPr>
              <a:t>https://ec.europa.eu/programmes/horizon2020/en/h2020-sections</a:t>
            </a:r>
            <a:endParaRPr lang="hu-HU" dirty="0"/>
          </a:p>
          <a:p>
            <a:endParaRPr lang="hu-HU" dirty="0"/>
          </a:p>
          <a:p>
            <a:endParaRPr lang="hu-HU" dirty="0"/>
          </a:p>
          <a:p>
            <a:r>
              <a:rPr lang="hu-HU" dirty="0" err="1"/>
              <a:t>Find</a:t>
            </a:r>
            <a:r>
              <a:rPr lang="hu-HU" dirty="0"/>
              <a:t> </a:t>
            </a:r>
            <a:r>
              <a:rPr lang="hu-HU" dirty="0" err="1"/>
              <a:t>your</a:t>
            </a:r>
            <a:r>
              <a:rPr lang="hu-HU" dirty="0"/>
              <a:t> </a:t>
            </a:r>
            <a:r>
              <a:rPr lang="hu-HU" dirty="0" err="1"/>
              <a:t>area</a:t>
            </a:r>
            <a:r>
              <a:rPr lang="hu-HU" dirty="0"/>
              <a:t>:</a:t>
            </a:r>
          </a:p>
          <a:p>
            <a:r>
              <a:rPr lang="hu-HU" dirty="0">
                <a:hlinkClick r:id="rId4"/>
              </a:rPr>
              <a:t>https://ec.europa.eu/programmes/horizon2020/find-your-area</a:t>
            </a:r>
            <a:endParaRPr lang="hu-HU" dirty="0"/>
          </a:p>
          <a:p>
            <a:endParaRPr lang="hu-HU" dirty="0"/>
          </a:p>
          <a:p>
            <a:endParaRPr lang="hu-HU" dirty="0"/>
          </a:p>
        </p:txBody>
      </p:sp>
    </p:spTree>
    <p:extLst>
      <p:ext uri="{BB962C8B-B14F-4D97-AF65-F5344CB8AC3E}">
        <p14:creationId xmlns:p14="http://schemas.microsoft.com/office/powerpoint/2010/main" val="21559477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p:cNvSpPr>
            <a:spLocks noGrp="1"/>
          </p:cNvSpPr>
          <p:nvPr>
            <p:ph type="body" sz="quarter" idx="15"/>
          </p:nvPr>
        </p:nvSpPr>
        <p:spPr/>
        <p:txBody>
          <a:bodyPr>
            <a:normAutofit fontScale="92500" lnSpcReduction="10000"/>
          </a:bodyPr>
          <a:lstStyle/>
          <a:p>
            <a:r>
              <a:rPr lang="hu-HU" dirty="0" err="1"/>
              <a:t>Startup</a:t>
            </a:r>
            <a:r>
              <a:rPr lang="hu-HU" dirty="0"/>
              <a:t> Europe</a:t>
            </a:r>
          </a:p>
        </p:txBody>
      </p:sp>
      <p:sp>
        <p:nvSpPr>
          <p:cNvPr id="3" name="Szöveg helye 2"/>
          <p:cNvSpPr>
            <a:spLocks noGrp="1"/>
          </p:cNvSpPr>
          <p:nvPr>
            <p:ph type="body" sz="quarter" idx="16"/>
          </p:nvPr>
        </p:nvSpPr>
        <p:spPr/>
        <p:txBody>
          <a:bodyPr/>
          <a:lstStyle/>
          <a:p>
            <a:r>
              <a:rPr lang="hu-HU" dirty="0">
                <a:hlinkClick r:id="rId2"/>
              </a:rPr>
              <a:t>https://ec.europa.eu/digital-single-market/en/startup-europe</a:t>
            </a:r>
            <a:endParaRPr lang="hu-HU" dirty="0"/>
          </a:p>
          <a:p>
            <a:endParaRPr lang="hu-HU" dirty="0"/>
          </a:p>
          <a:p>
            <a:r>
              <a:rPr lang="hu-HU" dirty="0" err="1">
                <a:solidFill>
                  <a:srgbClr val="FF0000"/>
                </a:solidFill>
              </a:rPr>
              <a:t>Support</a:t>
            </a:r>
            <a:r>
              <a:rPr lang="hu-HU" dirty="0">
                <a:solidFill>
                  <a:srgbClr val="FF0000"/>
                </a:solidFill>
              </a:rPr>
              <a:t> EU </a:t>
            </a:r>
            <a:r>
              <a:rPr lang="hu-HU" dirty="0" err="1">
                <a:solidFill>
                  <a:srgbClr val="FF0000"/>
                </a:solidFill>
              </a:rPr>
              <a:t>provides</a:t>
            </a:r>
            <a:endParaRPr lang="hu-HU" dirty="0">
              <a:solidFill>
                <a:srgbClr val="FF0000"/>
              </a:solidFill>
            </a:endParaRPr>
          </a:p>
          <a:p>
            <a:r>
              <a:rPr lang="hu-HU" dirty="0">
                <a:hlinkClick r:id="rId3"/>
              </a:rPr>
              <a:t>http://ec.europa.eu/growth/smes/promoting-entrepreneurship/support_en</a:t>
            </a:r>
            <a:endParaRPr lang="hu-HU" dirty="0"/>
          </a:p>
          <a:p>
            <a:pPr indent="0">
              <a:buNone/>
            </a:pPr>
            <a:endParaRPr lang="hu-HU" dirty="0"/>
          </a:p>
          <a:p>
            <a:pPr indent="0">
              <a:buNone/>
            </a:pPr>
            <a:endParaRPr lang="hu-HU" dirty="0"/>
          </a:p>
          <a:p>
            <a:pPr marL="342900" indent="-342900"/>
            <a:r>
              <a:rPr lang="hu-HU" dirty="0" err="1">
                <a:solidFill>
                  <a:srgbClr val="FF0000"/>
                </a:solidFill>
              </a:rPr>
              <a:t>Advice</a:t>
            </a:r>
            <a:r>
              <a:rPr lang="hu-HU" dirty="0">
                <a:solidFill>
                  <a:srgbClr val="FF0000"/>
                </a:solidFill>
              </a:rPr>
              <a:t> and </a:t>
            </a:r>
            <a:r>
              <a:rPr lang="hu-HU" dirty="0" err="1">
                <a:solidFill>
                  <a:srgbClr val="FF0000"/>
                </a:solidFill>
              </a:rPr>
              <a:t>opportunities</a:t>
            </a:r>
            <a:endParaRPr lang="hu-HU" dirty="0">
              <a:solidFill>
                <a:srgbClr val="FF0000"/>
              </a:solidFill>
            </a:endParaRPr>
          </a:p>
          <a:p>
            <a:pPr marL="342900" indent="-342900"/>
            <a:r>
              <a:rPr lang="hu-HU" dirty="0"/>
              <a:t>http://ec.europa.eu/growth/smes/promoting-entrepreneurship/advice-opportunities_en</a:t>
            </a:r>
          </a:p>
        </p:txBody>
      </p:sp>
    </p:spTree>
    <p:extLst>
      <p:ext uri="{BB962C8B-B14F-4D97-AF65-F5344CB8AC3E}">
        <p14:creationId xmlns:p14="http://schemas.microsoft.com/office/powerpoint/2010/main" val="35646801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p:cNvSpPr>
            <a:spLocks noGrp="1"/>
          </p:cNvSpPr>
          <p:nvPr>
            <p:ph type="body" sz="quarter" idx="15"/>
          </p:nvPr>
        </p:nvSpPr>
        <p:spPr/>
        <p:txBody>
          <a:bodyPr>
            <a:normAutofit fontScale="92500" lnSpcReduction="10000"/>
          </a:bodyPr>
          <a:lstStyle/>
          <a:p>
            <a:r>
              <a:rPr lang="hu-HU" dirty="0" err="1"/>
              <a:t>Advice</a:t>
            </a:r>
            <a:r>
              <a:rPr lang="hu-HU" dirty="0"/>
              <a:t> and </a:t>
            </a:r>
            <a:r>
              <a:rPr lang="hu-HU" dirty="0" err="1"/>
              <a:t>opportunities</a:t>
            </a:r>
            <a:endParaRPr lang="hu-HU" dirty="0"/>
          </a:p>
        </p:txBody>
      </p:sp>
      <p:sp>
        <p:nvSpPr>
          <p:cNvPr id="3" name="Szöveg helye 2"/>
          <p:cNvSpPr>
            <a:spLocks noGrp="1"/>
          </p:cNvSpPr>
          <p:nvPr>
            <p:ph type="body" sz="quarter" idx="16"/>
          </p:nvPr>
        </p:nvSpPr>
        <p:spPr/>
        <p:txBody>
          <a:bodyPr/>
          <a:lstStyle/>
          <a:p>
            <a:r>
              <a:rPr lang="hu-HU" dirty="0">
                <a:hlinkClick r:id="rId2"/>
              </a:rPr>
              <a:t>http://ec.europa.eu/growth/smes/promoting-entrepreneurship/advice-opportunities/start-up-procedures_en</a:t>
            </a:r>
            <a:endParaRPr lang="hu-HU" dirty="0"/>
          </a:p>
          <a:p>
            <a:r>
              <a:rPr lang="hu-HU" dirty="0">
                <a:sym typeface="Wingdings" panose="05000000000000000000" pitchFamily="2" charset="2"/>
              </a:rPr>
              <a:t></a:t>
            </a:r>
            <a:r>
              <a:rPr lang="hu-HU" dirty="0" err="1">
                <a:sym typeface="Wingdings" panose="05000000000000000000" pitchFamily="2" charset="2"/>
              </a:rPr>
              <a:t>available</a:t>
            </a:r>
            <a:r>
              <a:rPr lang="hu-HU" dirty="0">
                <a:sym typeface="Wingdings" panose="05000000000000000000" pitchFamily="2" charset="2"/>
              </a:rPr>
              <a:t> </a:t>
            </a:r>
            <a:r>
              <a:rPr lang="hu-HU" dirty="0" err="1">
                <a:sym typeface="Wingdings" panose="05000000000000000000" pitchFamily="2" charset="2"/>
              </a:rPr>
              <a:t>support</a:t>
            </a:r>
            <a:r>
              <a:rPr lang="hu-HU" dirty="0">
                <a:sym typeface="Wingdings" panose="05000000000000000000" pitchFamily="2" charset="2"/>
              </a:rPr>
              <a:t>!</a:t>
            </a:r>
          </a:p>
          <a:p>
            <a:pPr indent="0">
              <a:buNone/>
            </a:pPr>
            <a:endParaRPr lang="hu-HU" dirty="0">
              <a:sym typeface="Wingdings" panose="05000000000000000000" pitchFamily="2" charset="2"/>
            </a:endParaRPr>
          </a:p>
        </p:txBody>
      </p:sp>
    </p:spTree>
    <p:extLst>
      <p:ext uri="{BB962C8B-B14F-4D97-AF65-F5344CB8AC3E}">
        <p14:creationId xmlns:p14="http://schemas.microsoft.com/office/powerpoint/2010/main" val="222669941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 helye 1"/>
          <p:cNvSpPr>
            <a:spLocks noGrp="1"/>
          </p:cNvSpPr>
          <p:nvPr>
            <p:ph type="body" sz="quarter" idx="15"/>
          </p:nvPr>
        </p:nvSpPr>
        <p:spPr/>
        <p:txBody>
          <a:bodyPr>
            <a:normAutofit fontScale="92500" lnSpcReduction="10000"/>
          </a:bodyPr>
          <a:lstStyle/>
          <a:p>
            <a:r>
              <a:rPr lang="hu-HU" dirty="0" err="1"/>
              <a:t>Contracts</a:t>
            </a:r>
            <a:r>
              <a:rPr lang="hu-HU" dirty="0"/>
              <a:t> and </a:t>
            </a:r>
            <a:r>
              <a:rPr lang="hu-HU" dirty="0" err="1"/>
              <a:t>grants</a:t>
            </a:r>
            <a:endParaRPr lang="hu-HU" dirty="0"/>
          </a:p>
        </p:txBody>
      </p:sp>
      <p:sp>
        <p:nvSpPr>
          <p:cNvPr id="3" name="Szöveg helye 2"/>
          <p:cNvSpPr>
            <a:spLocks noGrp="1"/>
          </p:cNvSpPr>
          <p:nvPr>
            <p:ph type="body" sz="quarter" idx="16"/>
          </p:nvPr>
        </p:nvSpPr>
        <p:spPr/>
        <p:txBody>
          <a:bodyPr/>
          <a:lstStyle/>
          <a:p>
            <a:r>
              <a:rPr lang="hu-HU" dirty="0">
                <a:hlinkClick r:id="rId2"/>
              </a:rPr>
              <a:t>http://ec.europa.eu/growth/contracts-grants/calls-for-proposals/about-our-grants_en?field_section_tid=144</a:t>
            </a:r>
            <a:endParaRPr lang="hu-HU" dirty="0"/>
          </a:p>
          <a:p>
            <a:r>
              <a:rPr lang="hu-HU" dirty="0"/>
              <a:t>///</a:t>
            </a:r>
            <a:r>
              <a:rPr lang="hu-HU" dirty="0" err="1"/>
              <a:t>subcategories</a:t>
            </a:r>
            <a:r>
              <a:rPr lang="hu-HU" dirty="0"/>
              <a:t>!!!///</a:t>
            </a:r>
          </a:p>
          <a:p>
            <a:pPr indent="0">
              <a:buNone/>
            </a:pPr>
            <a:endParaRPr lang="hu-HU" dirty="0"/>
          </a:p>
          <a:p>
            <a:pPr indent="0">
              <a:buNone/>
            </a:pPr>
            <a:endParaRPr lang="hu-HU" dirty="0"/>
          </a:p>
          <a:p>
            <a:pPr indent="0">
              <a:buNone/>
            </a:pPr>
            <a:r>
              <a:rPr lang="hu-HU" dirty="0"/>
              <a:t>NCP:</a:t>
            </a:r>
          </a:p>
          <a:p>
            <a:pPr indent="0">
              <a:buNone/>
            </a:pPr>
            <a:r>
              <a:rPr lang="hu-HU" dirty="0"/>
              <a:t>http://ec.europa.eu/research/participants/portal/desktop/en/support/national_contact_points.html</a:t>
            </a:r>
          </a:p>
        </p:txBody>
      </p:sp>
    </p:spTree>
    <p:extLst>
      <p:ext uri="{BB962C8B-B14F-4D97-AF65-F5344CB8AC3E}">
        <p14:creationId xmlns:p14="http://schemas.microsoft.com/office/powerpoint/2010/main" val="121607763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ctr"/>
            <a:r>
              <a:rPr lang="hu-HU" dirty="0" smtClean="0"/>
              <a:t>Banki </a:t>
            </a:r>
            <a:r>
              <a:rPr lang="hu-HU" dirty="0" err="1" smtClean="0"/>
              <a:t>startup</a:t>
            </a:r>
            <a:r>
              <a:rPr lang="hu-HU" dirty="0" smtClean="0"/>
              <a:t> támogatás és banki hitelek kisvállalkozásoknak</a:t>
            </a:r>
            <a:endParaRPr lang="hu-HU" dirty="0"/>
          </a:p>
        </p:txBody>
      </p:sp>
      <p:sp>
        <p:nvSpPr>
          <p:cNvPr id="3" name="Szöveg helye 2"/>
          <p:cNvSpPr>
            <a:spLocks noGrp="1"/>
          </p:cNvSpPr>
          <p:nvPr>
            <p:ph type="body" idx="1"/>
          </p:nvPr>
        </p:nvSpPr>
        <p:spPr/>
        <p:txBody>
          <a:bodyPr/>
          <a:lstStyle/>
          <a:p>
            <a:endParaRPr lang="hu-HU"/>
          </a:p>
        </p:txBody>
      </p:sp>
      <p:pic>
        <p:nvPicPr>
          <p:cNvPr id="4" name="Kép 3" descr="3碼銀行代碼列表、7碼分行代碼查詢 @ 符碼記憶"/>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6280" y="3895725"/>
            <a:ext cx="3048000" cy="2962275"/>
          </a:xfrm>
          <a:prstGeom prst="rect">
            <a:avLst/>
          </a:prstGeom>
        </p:spPr>
      </p:pic>
    </p:spTree>
    <p:extLst>
      <p:ext uri="{BB962C8B-B14F-4D97-AF65-F5344CB8AC3E}">
        <p14:creationId xmlns:p14="http://schemas.microsoft.com/office/powerpoint/2010/main" val="2916781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69EE7-095E-A04A-909E-038EC99E6013}"/>
              </a:ext>
            </a:extLst>
          </p:cNvPr>
          <p:cNvSpPr>
            <a:spLocks noGrp="1"/>
          </p:cNvSpPr>
          <p:nvPr>
            <p:ph type="title"/>
          </p:nvPr>
        </p:nvSpPr>
        <p:spPr/>
        <p:txBody>
          <a:bodyPr/>
          <a:lstStyle/>
          <a:p>
            <a:r>
              <a:rPr lang="en-US"/>
              <a:t>Porter modell</a:t>
            </a:r>
          </a:p>
        </p:txBody>
      </p:sp>
      <p:sp>
        <p:nvSpPr>
          <p:cNvPr id="3" name="Content Placeholder 2">
            <a:extLst>
              <a:ext uri="{FF2B5EF4-FFF2-40B4-BE49-F238E27FC236}">
                <a16:creationId xmlns:a16="http://schemas.microsoft.com/office/drawing/2014/main" id="{2F377A2B-4D34-F748-A6AE-22C8ED6CF63D}"/>
              </a:ext>
            </a:extLst>
          </p:cNvPr>
          <p:cNvSpPr>
            <a:spLocks noGrp="1"/>
          </p:cNvSpPr>
          <p:nvPr>
            <p:ph idx="1"/>
          </p:nvPr>
        </p:nvSpPr>
        <p:spPr/>
        <p:txBody>
          <a:bodyPr/>
          <a:lstStyle/>
          <a:p>
            <a:r>
              <a:rPr lang="en-US"/>
              <a:t>Riválisok: Didi, Lyft, Ola, Careem, Otto </a:t>
            </a:r>
          </a:p>
          <a:p>
            <a:r>
              <a:rPr lang="en-US"/>
              <a:t>Erőforrások: okostelefon, autó, app </a:t>
            </a:r>
          </a:p>
          <a:p>
            <a:r>
              <a:rPr lang="en-US"/>
              <a:t>Vásárlóerő: árérzékeny felhasználók </a:t>
            </a:r>
          </a:p>
          <a:p>
            <a:r>
              <a:rPr lang="en-US"/>
              <a:t>Helyettesítő szolgáltatás: taxi, tömegközlekedés, más TNC-k </a:t>
            </a:r>
          </a:p>
          <a:p>
            <a:r>
              <a:rPr lang="en-US"/>
              <a:t>Új belépők: nagyon könnyű belépni, óriási verseny </a:t>
            </a:r>
          </a:p>
        </p:txBody>
      </p:sp>
    </p:spTree>
    <p:extLst>
      <p:ext uri="{BB962C8B-B14F-4D97-AF65-F5344CB8AC3E}">
        <p14:creationId xmlns:p14="http://schemas.microsoft.com/office/powerpoint/2010/main" val="88102207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 y="0"/>
            <a:ext cx="7435516" cy="902368"/>
          </a:xfrm>
        </p:spPr>
        <p:txBody>
          <a:bodyPr>
            <a:normAutofit fontScale="90000"/>
          </a:bodyPr>
          <a:lstStyle/>
          <a:p>
            <a:r>
              <a:rPr lang="hu-HU" sz="3600" dirty="0" smtClean="0"/>
              <a:t>Banki </a:t>
            </a:r>
            <a:r>
              <a:rPr lang="hu-HU" sz="3600" dirty="0" err="1" smtClean="0"/>
              <a:t>startup</a:t>
            </a:r>
            <a:r>
              <a:rPr lang="hu-HU" sz="3600" dirty="0" smtClean="0"/>
              <a:t> támogatás </a:t>
            </a:r>
            <a:br>
              <a:rPr lang="hu-HU" sz="3600" dirty="0" smtClean="0"/>
            </a:br>
            <a:r>
              <a:rPr lang="hu-HU" sz="3600" dirty="0" smtClean="0"/>
              <a:t>OTPSTARTUP www.otpstartup.com</a:t>
            </a:r>
            <a:endParaRPr lang="hu-HU" sz="3600" dirty="0"/>
          </a:p>
        </p:txBody>
      </p:sp>
      <p:pic>
        <p:nvPicPr>
          <p:cNvPr id="3" name="Kép 2"/>
          <p:cNvPicPr>
            <a:picLocks noChangeAspect="1"/>
          </p:cNvPicPr>
          <p:nvPr/>
        </p:nvPicPr>
        <p:blipFill>
          <a:blip r:embed="rId2"/>
          <a:stretch>
            <a:fillRect/>
          </a:stretch>
        </p:blipFill>
        <p:spPr>
          <a:xfrm>
            <a:off x="2096170" y="1179095"/>
            <a:ext cx="10095830" cy="5678905"/>
          </a:xfrm>
          <a:prstGeom prst="rect">
            <a:avLst/>
          </a:prstGeom>
        </p:spPr>
      </p:pic>
    </p:spTree>
    <p:extLst>
      <p:ext uri="{BB962C8B-B14F-4D97-AF65-F5344CB8AC3E}">
        <p14:creationId xmlns:p14="http://schemas.microsoft.com/office/powerpoint/2010/main" val="17589714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OTP </a:t>
            </a:r>
            <a:r>
              <a:rPr lang="hu-HU" dirty="0" err="1" smtClean="0"/>
              <a:t>Startup</a:t>
            </a:r>
            <a:endParaRPr lang="hu-HU" dirty="0"/>
          </a:p>
        </p:txBody>
      </p:sp>
      <p:sp>
        <p:nvSpPr>
          <p:cNvPr id="3" name="Tartalom helye 2"/>
          <p:cNvSpPr>
            <a:spLocks noGrp="1"/>
          </p:cNvSpPr>
          <p:nvPr>
            <p:ph idx="1"/>
          </p:nvPr>
        </p:nvSpPr>
        <p:spPr/>
        <p:txBody>
          <a:bodyPr/>
          <a:lstStyle/>
          <a:p>
            <a:pPr>
              <a:buFont typeface="Arial" panose="020B0604020202020204" pitchFamily="34" charset="0"/>
              <a:buChar char="•"/>
            </a:pPr>
            <a:r>
              <a:rPr lang="en-US" dirty="0"/>
              <a:t>OTP Startup Program is an intensive three-month program seeking post product/market fit startups and </a:t>
            </a:r>
            <a:r>
              <a:rPr lang="en-US" dirty="0" err="1"/>
              <a:t>scaleups</a:t>
            </a:r>
            <a:r>
              <a:rPr lang="en-US" dirty="0"/>
              <a:t> from all over the world, with the chance to build goal-oriented, business-focused, and mutually beneficial partnerships with </a:t>
            </a:r>
            <a:br>
              <a:rPr lang="en-US" dirty="0"/>
            </a:br>
            <a:r>
              <a:rPr lang="en-US" dirty="0">
                <a:hlinkClick r:id="rId2"/>
              </a:rPr>
              <a:t>OTP Bank</a:t>
            </a:r>
            <a:r>
              <a:rPr lang="en-US" dirty="0"/>
              <a:t>, a top tier player of the financial industry in Central and Eastern Europe.</a:t>
            </a:r>
          </a:p>
          <a:p>
            <a:pPr>
              <a:buFont typeface="Arial" panose="020B0604020202020204" pitchFamily="34" charset="0"/>
              <a:buChar char="•"/>
            </a:pPr>
            <a:r>
              <a:rPr lang="en-US" dirty="0"/>
              <a:t>The program provides a unique opportunity to refine your product, grow your business, expand your networks, and hone your business development skills through selected training and mentoring sessions. It is brought to you by OTP LAB, OTP Bank’s innovation hub.</a:t>
            </a:r>
          </a:p>
        </p:txBody>
      </p:sp>
    </p:spTree>
    <p:extLst>
      <p:ext uri="{BB962C8B-B14F-4D97-AF65-F5344CB8AC3E}">
        <p14:creationId xmlns:p14="http://schemas.microsoft.com/office/powerpoint/2010/main" val="289242655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57224" y="61123"/>
            <a:ext cx="10772775" cy="1658198"/>
          </a:xfrm>
        </p:spPr>
        <p:txBody>
          <a:bodyPr/>
          <a:lstStyle/>
          <a:p>
            <a:r>
              <a:rPr lang="hu-HU" dirty="0" smtClean="0"/>
              <a:t>Banki </a:t>
            </a:r>
            <a:r>
              <a:rPr lang="hu-HU" dirty="0" err="1" smtClean="0"/>
              <a:t>startup</a:t>
            </a:r>
            <a:r>
              <a:rPr lang="hu-HU" dirty="0" smtClean="0"/>
              <a:t> támogatás – MKB </a:t>
            </a:r>
            <a:r>
              <a:rPr lang="hu-HU" dirty="0" err="1" smtClean="0"/>
              <a:t>Fintech</a:t>
            </a:r>
            <a:r>
              <a:rPr lang="hu-HU" dirty="0" smtClean="0"/>
              <a:t> </a:t>
            </a:r>
            <a:r>
              <a:rPr lang="hu-HU" dirty="0" err="1" smtClean="0"/>
              <a:t>Lab</a:t>
            </a:r>
            <a:endParaRPr lang="hu-HU" dirty="0"/>
          </a:p>
        </p:txBody>
      </p:sp>
      <p:pic>
        <p:nvPicPr>
          <p:cNvPr id="4" name="Tartalom helye 3"/>
          <p:cNvPicPr>
            <a:picLocks noGrp="1" noChangeAspect="1"/>
          </p:cNvPicPr>
          <p:nvPr>
            <p:ph idx="1"/>
          </p:nvPr>
        </p:nvPicPr>
        <p:blipFill>
          <a:blip r:embed="rId2"/>
          <a:stretch>
            <a:fillRect/>
          </a:stretch>
        </p:blipFill>
        <p:spPr>
          <a:xfrm>
            <a:off x="2704570" y="1334959"/>
            <a:ext cx="9207681" cy="5179321"/>
          </a:xfrm>
          <a:prstGeom prst="rect">
            <a:avLst/>
          </a:prstGeom>
        </p:spPr>
      </p:pic>
    </p:spTree>
    <p:extLst>
      <p:ext uri="{BB962C8B-B14F-4D97-AF65-F5344CB8AC3E}">
        <p14:creationId xmlns:p14="http://schemas.microsoft.com/office/powerpoint/2010/main" val="253290895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524000" y="-857250"/>
            <a:ext cx="15240000" cy="8572500"/>
          </a:xfrm>
          <a:prstGeom prst="rect">
            <a:avLst/>
          </a:prstGeom>
        </p:spPr>
      </p:pic>
    </p:spTree>
    <p:extLst>
      <p:ext uri="{BB962C8B-B14F-4D97-AF65-F5344CB8AC3E}">
        <p14:creationId xmlns:p14="http://schemas.microsoft.com/office/powerpoint/2010/main" val="331550416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06704" y="11958"/>
            <a:ext cx="10772775" cy="1658198"/>
          </a:xfrm>
        </p:spPr>
        <p:txBody>
          <a:bodyPr/>
          <a:lstStyle/>
          <a:p>
            <a:r>
              <a:rPr lang="hu-HU" dirty="0" smtClean="0"/>
              <a:t>Banki hitelek </a:t>
            </a:r>
            <a:endParaRPr lang="hu-HU" dirty="0"/>
          </a:p>
        </p:txBody>
      </p:sp>
      <p:sp>
        <p:nvSpPr>
          <p:cNvPr id="3" name="Tartalom helye 2"/>
          <p:cNvSpPr>
            <a:spLocks noGrp="1"/>
          </p:cNvSpPr>
          <p:nvPr>
            <p:ph idx="1"/>
          </p:nvPr>
        </p:nvSpPr>
        <p:spPr/>
        <p:txBody>
          <a:bodyPr/>
          <a:lstStyle/>
          <a:p>
            <a:endParaRPr lang="hu-HU"/>
          </a:p>
        </p:txBody>
      </p:sp>
      <p:pic>
        <p:nvPicPr>
          <p:cNvPr id="4" name="Kép 3"/>
          <p:cNvPicPr>
            <a:picLocks noChangeAspect="1"/>
          </p:cNvPicPr>
          <p:nvPr/>
        </p:nvPicPr>
        <p:blipFill>
          <a:blip r:embed="rId3"/>
          <a:stretch>
            <a:fillRect/>
          </a:stretch>
        </p:blipFill>
        <p:spPr>
          <a:xfrm>
            <a:off x="2091846" y="1328632"/>
            <a:ext cx="9720197" cy="5467611"/>
          </a:xfrm>
          <a:prstGeom prst="rect">
            <a:avLst/>
          </a:prstGeom>
        </p:spPr>
      </p:pic>
    </p:spTree>
    <p:extLst>
      <p:ext uri="{BB962C8B-B14F-4D97-AF65-F5344CB8AC3E}">
        <p14:creationId xmlns:p14="http://schemas.microsoft.com/office/powerpoint/2010/main" val="302994239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651353" y="366386"/>
            <a:ext cx="11540647" cy="6491614"/>
          </a:xfrm>
          <a:prstGeom prst="rect">
            <a:avLst/>
          </a:prstGeom>
        </p:spPr>
      </p:pic>
    </p:spTree>
    <p:extLst>
      <p:ext uri="{BB962C8B-B14F-4D97-AF65-F5344CB8AC3E}">
        <p14:creationId xmlns:p14="http://schemas.microsoft.com/office/powerpoint/2010/main" val="81729444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567847" y="194936"/>
            <a:ext cx="11419562" cy="6423504"/>
          </a:xfrm>
          <a:prstGeom prst="rect">
            <a:avLst/>
          </a:prstGeom>
        </p:spPr>
      </p:pic>
    </p:spTree>
    <p:extLst>
      <p:ext uri="{BB962C8B-B14F-4D97-AF65-F5344CB8AC3E}">
        <p14:creationId xmlns:p14="http://schemas.microsoft.com/office/powerpoint/2010/main" val="3302014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Hitelekkel kapcsolatos kockázatok</a:t>
            </a:r>
            <a:endParaRPr lang="hu-HU" dirty="0"/>
          </a:p>
        </p:txBody>
      </p:sp>
      <p:sp>
        <p:nvSpPr>
          <p:cNvPr id="3" name="Tartalom helye 2"/>
          <p:cNvSpPr>
            <a:spLocks noGrp="1"/>
          </p:cNvSpPr>
          <p:nvPr>
            <p:ph idx="1"/>
          </p:nvPr>
        </p:nvSpPr>
        <p:spPr/>
        <p:txBody>
          <a:bodyPr>
            <a:normAutofit fontScale="92500"/>
          </a:bodyPr>
          <a:lstStyle/>
          <a:p>
            <a:pPr>
              <a:buFont typeface="Arial" panose="020B0604020202020204" pitchFamily="34" charset="0"/>
              <a:buChar char="•"/>
            </a:pPr>
            <a:r>
              <a:rPr lang="hu-HU" dirty="0" smtClean="0"/>
              <a:t> általánosságban elmondható, hogy okosan tesszük, ha hitelfelvételeinket a vállalkozásba befektetett tőke 25-35%-ára korlátozzuk.</a:t>
            </a:r>
          </a:p>
          <a:p>
            <a:pPr>
              <a:buFont typeface="Arial" panose="020B0604020202020204" pitchFamily="34" charset="0"/>
              <a:buChar char="•"/>
            </a:pPr>
            <a:r>
              <a:rPr lang="hu-HU" dirty="0"/>
              <a:t> </a:t>
            </a:r>
            <a:r>
              <a:rPr lang="hu-HU" dirty="0" smtClean="0"/>
              <a:t>50%-</a:t>
            </a:r>
            <a:r>
              <a:rPr lang="hu-HU" dirty="0" err="1" smtClean="0"/>
              <a:t>nál</a:t>
            </a:r>
            <a:r>
              <a:rPr lang="hu-HU" dirty="0" smtClean="0"/>
              <a:t> magasabb arány már túl magas kockázati szintet jelent egy vállalkozás számára</a:t>
            </a:r>
          </a:p>
          <a:p>
            <a:pPr>
              <a:buFont typeface="Arial" panose="020B0604020202020204" pitchFamily="34" charset="0"/>
              <a:buChar char="•"/>
            </a:pPr>
            <a:r>
              <a:rPr lang="hu-HU" dirty="0"/>
              <a:t> </a:t>
            </a:r>
            <a:r>
              <a:rPr lang="hu-HU" dirty="0" smtClean="0"/>
              <a:t>a vállalkozás vezetőinek nemcsak a magas profitra kell törekedniük, hanem arra is, hogy a céget hosszú távon biztonságosan fenn tudják tartani</a:t>
            </a:r>
          </a:p>
          <a:p>
            <a:pPr>
              <a:buFont typeface="Arial" panose="020B0604020202020204" pitchFamily="34" charset="0"/>
              <a:buChar char="•"/>
            </a:pPr>
            <a:r>
              <a:rPr lang="hu-HU" dirty="0"/>
              <a:t> </a:t>
            </a:r>
            <a:r>
              <a:rPr lang="hu-HU" dirty="0" smtClean="0"/>
              <a:t>számolni kell azzal, hogy a hitel visszafizetése milyen időtartamra milyen forrásból történik</a:t>
            </a:r>
          </a:p>
          <a:p>
            <a:pPr>
              <a:buFont typeface="Arial" panose="020B0604020202020204" pitchFamily="34" charset="0"/>
              <a:buChar char="•"/>
            </a:pPr>
            <a:r>
              <a:rPr lang="hu-HU" dirty="0"/>
              <a:t> </a:t>
            </a:r>
            <a:r>
              <a:rPr lang="hu-HU" dirty="0" smtClean="0"/>
              <a:t>milyen fejlesztési lehetőséghez segít hozzá vs. milyen terhet jelent hosszú távon</a:t>
            </a:r>
          </a:p>
          <a:p>
            <a:pPr>
              <a:buFont typeface="Arial" panose="020B0604020202020204" pitchFamily="34" charset="0"/>
              <a:buChar char="•"/>
            </a:pPr>
            <a:r>
              <a:rPr lang="hu-HU" dirty="0"/>
              <a:t> </a:t>
            </a:r>
            <a:r>
              <a:rPr lang="hu-HU" dirty="0" smtClean="0"/>
              <a:t>a hitelfelvétel, amely korábban még előmozdította a nyereség növelését, most már komoly cash-flow problémákat okoz a cégeknek </a:t>
            </a:r>
            <a:endParaRPr lang="hu-HU" dirty="0"/>
          </a:p>
        </p:txBody>
      </p:sp>
    </p:spTree>
    <p:extLst>
      <p:ext uri="{BB962C8B-B14F-4D97-AF65-F5344CB8AC3E}">
        <p14:creationId xmlns:p14="http://schemas.microsoft.com/office/powerpoint/2010/main" val="203812561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Általános adatbázis befektetésekről</a:t>
            </a:r>
            <a:endParaRPr lang="hu-HU" dirty="0"/>
          </a:p>
        </p:txBody>
      </p:sp>
      <p:sp>
        <p:nvSpPr>
          <p:cNvPr id="3" name="Szöveg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396663392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87914" y="0"/>
            <a:ext cx="10772775" cy="1658198"/>
          </a:xfrm>
        </p:spPr>
        <p:txBody>
          <a:bodyPr/>
          <a:lstStyle/>
          <a:p>
            <a:r>
              <a:rPr lang="hu-HU" dirty="0" err="1" smtClean="0"/>
              <a:t>Startup</a:t>
            </a:r>
            <a:r>
              <a:rPr lang="hu-HU" dirty="0" smtClean="0"/>
              <a:t> finanszírozási adatbázis</a:t>
            </a:r>
            <a:endParaRPr lang="hu-HU" dirty="0"/>
          </a:p>
        </p:txBody>
      </p:sp>
      <p:pic>
        <p:nvPicPr>
          <p:cNvPr id="4" name="Tartalom helye 3"/>
          <p:cNvPicPr>
            <a:picLocks noGrp="1" noChangeAspect="1"/>
          </p:cNvPicPr>
          <p:nvPr>
            <p:ph idx="1"/>
          </p:nvPr>
        </p:nvPicPr>
        <p:blipFill>
          <a:blip r:embed="rId2"/>
          <a:stretch>
            <a:fillRect/>
          </a:stretch>
        </p:blipFill>
        <p:spPr>
          <a:xfrm>
            <a:off x="1515650" y="1342595"/>
            <a:ext cx="9645040" cy="5425335"/>
          </a:xfrm>
          <a:prstGeom prst="rect">
            <a:avLst/>
          </a:prstGeom>
        </p:spPr>
      </p:pic>
    </p:spTree>
    <p:extLst>
      <p:ext uri="{BB962C8B-B14F-4D97-AF65-F5344CB8AC3E}">
        <p14:creationId xmlns:p14="http://schemas.microsoft.com/office/powerpoint/2010/main" val="1485702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5CB4C-F947-FC4A-A419-9C93070F7FCD}"/>
              </a:ext>
            </a:extLst>
          </p:cNvPr>
          <p:cNvSpPr>
            <a:spLocks noGrp="1"/>
          </p:cNvSpPr>
          <p:nvPr>
            <p:ph type="title"/>
          </p:nvPr>
        </p:nvSpPr>
        <p:spPr/>
        <p:txBody>
          <a:bodyPr/>
          <a:lstStyle/>
          <a:p>
            <a:r>
              <a:rPr lang="en-US" dirty="0" smtClean="0"/>
              <a:t>P</a:t>
            </a:r>
            <a:r>
              <a:rPr lang="hu-HU" dirty="0" smtClean="0"/>
              <a:t>ESTEL</a:t>
            </a:r>
            <a:r>
              <a:rPr lang="en-US" dirty="0" smtClean="0"/>
              <a:t> </a:t>
            </a:r>
            <a:r>
              <a:rPr lang="en-US" dirty="0" err="1"/>
              <a:t>elemzés</a:t>
            </a:r>
            <a:r>
              <a:rPr lang="en-US" dirty="0"/>
              <a:t> </a:t>
            </a:r>
          </a:p>
        </p:txBody>
      </p:sp>
      <p:sp>
        <p:nvSpPr>
          <p:cNvPr id="3" name="Content Placeholder 2">
            <a:extLst>
              <a:ext uri="{FF2B5EF4-FFF2-40B4-BE49-F238E27FC236}">
                <a16:creationId xmlns:a16="http://schemas.microsoft.com/office/drawing/2014/main" id="{8BAA5D17-5B90-634C-85AC-8E6C34FB00A6}"/>
              </a:ext>
            </a:extLst>
          </p:cNvPr>
          <p:cNvSpPr>
            <a:spLocks noGrp="1"/>
          </p:cNvSpPr>
          <p:nvPr>
            <p:ph idx="1"/>
          </p:nvPr>
        </p:nvSpPr>
        <p:spPr/>
        <p:txBody>
          <a:bodyPr/>
          <a:lstStyle/>
          <a:p>
            <a:r>
              <a:rPr lang="en-US" dirty="0" err="1"/>
              <a:t>Politikai</a:t>
            </a:r>
            <a:r>
              <a:rPr lang="en-US" dirty="0"/>
              <a:t> </a:t>
            </a:r>
            <a:r>
              <a:rPr lang="en-US" dirty="0" err="1"/>
              <a:t>tényezők</a:t>
            </a:r>
            <a:r>
              <a:rPr lang="en-US" dirty="0"/>
              <a:t>: </a:t>
            </a:r>
            <a:r>
              <a:rPr lang="en-US" dirty="0" err="1"/>
              <a:t>jogi</a:t>
            </a:r>
            <a:r>
              <a:rPr lang="en-US" dirty="0"/>
              <a:t> </a:t>
            </a:r>
            <a:r>
              <a:rPr lang="en-US" dirty="0" err="1"/>
              <a:t>bizonytalanságok</a:t>
            </a:r>
            <a:r>
              <a:rPr lang="en-US" dirty="0"/>
              <a:t> </a:t>
            </a:r>
          </a:p>
          <a:p>
            <a:r>
              <a:rPr lang="en-US" dirty="0" err="1"/>
              <a:t>Gazdasági</a:t>
            </a:r>
            <a:r>
              <a:rPr lang="en-US" dirty="0"/>
              <a:t> </a:t>
            </a:r>
            <a:r>
              <a:rPr lang="en-US" dirty="0" err="1"/>
              <a:t>tényezők</a:t>
            </a:r>
            <a:r>
              <a:rPr lang="en-US" dirty="0"/>
              <a:t>: sharing economy, </a:t>
            </a:r>
            <a:r>
              <a:rPr lang="en-US" dirty="0" err="1"/>
              <a:t>új</a:t>
            </a:r>
            <a:r>
              <a:rPr lang="en-US" dirty="0"/>
              <a:t> </a:t>
            </a:r>
            <a:r>
              <a:rPr lang="en-US" dirty="0" err="1"/>
              <a:t>piacot</a:t>
            </a:r>
            <a:r>
              <a:rPr lang="en-US" dirty="0"/>
              <a:t> </a:t>
            </a:r>
            <a:r>
              <a:rPr lang="en-US" dirty="0" err="1"/>
              <a:t>teremtett</a:t>
            </a:r>
            <a:endParaRPr lang="en-US" dirty="0"/>
          </a:p>
          <a:p>
            <a:r>
              <a:rPr lang="en-US" dirty="0" err="1"/>
              <a:t>Szociális</a:t>
            </a:r>
            <a:r>
              <a:rPr lang="en-US" dirty="0"/>
              <a:t> </a:t>
            </a:r>
            <a:r>
              <a:rPr lang="en-US" dirty="0" err="1"/>
              <a:t>tényezők</a:t>
            </a:r>
            <a:r>
              <a:rPr lang="en-US" dirty="0"/>
              <a:t>: </a:t>
            </a:r>
            <a:r>
              <a:rPr lang="en-US" dirty="0" err="1"/>
              <a:t>új</a:t>
            </a:r>
            <a:r>
              <a:rPr lang="en-US" dirty="0"/>
              <a:t> </a:t>
            </a:r>
            <a:r>
              <a:rPr lang="en-US" dirty="0" err="1"/>
              <a:t>életstílus</a:t>
            </a:r>
            <a:r>
              <a:rPr lang="en-US" dirty="0"/>
              <a:t>, </a:t>
            </a:r>
            <a:r>
              <a:rPr lang="en-US" dirty="0" err="1"/>
              <a:t>könnyen</a:t>
            </a:r>
            <a:r>
              <a:rPr lang="en-US" dirty="0"/>
              <a:t> </a:t>
            </a:r>
            <a:r>
              <a:rPr lang="en-US" dirty="0" err="1"/>
              <a:t>kezelhető</a:t>
            </a:r>
            <a:r>
              <a:rPr lang="en-US" dirty="0"/>
              <a:t> </a:t>
            </a:r>
          </a:p>
          <a:p>
            <a:r>
              <a:rPr lang="en-US" dirty="0" err="1"/>
              <a:t>Technológiai</a:t>
            </a:r>
            <a:r>
              <a:rPr lang="en-US" dirty="0"/>
              <a:t> </a:t>
            </a:r>
            <a:r>
              <a:rPr lang="en-US" dirty="0" err="1"/>
              <a:t>tényezők</a:t>
            </a:r>
            <a:r>
              <a:rPr lang="en-US" dirty="0"/>
              <a:t>: </a:t>
            </a:r>
            <a:r>
              <a:rPr lang="en-US" dirty="0" smtClean="0"/>
              <a:t>k</a:t>
            </a:r>
            <a:r>
              <a:rPr lang="hu-HU" dirty="0" smtClean="0"/>
              <a:t>ö</a:t>
            </a:r>
            <a:r>
              <a:rPr lang="en-US" dirty="0" smtClean="0"/>
              <a:t>z</a:t>
            </a:r>
            <a:r>
              <a:rPr lang="hu-HU" dirty="0" smtClean="0"/>
              <a:t>ö</a:t>
            </a:r>
            <a:r>
              <a:rPr lang="en-US" dirty="0" err="1" smtClean="0"/>
              <a:t>ssegi</a:t>
            </a:r>
            <a:r>
              <a:rPr lang="en-US" dirty="0" smtClean="0"/>
              <a:t> m</a:t>
            </a:r>
            <a:r>
              <a:rPr lang="hu-HU" dirty="0" smtClean="0"/>
              <a:t>é</a:t>
            </a:r>
            <a:r>
              <a:rPr lang="en-US" dirty="0" err="1" smtClean="0"/>
              <a:t>dia</a:t>
            </a:r>
            <a:r>
              <a:rPr lang="en-US" dirty="0" smtClean="0"/>
              <a:t> </a:t>
            </a:r>
            <a:r>
              <a:rPr lang="en-US" dirty="0" err="1"/>
              <a:t>ereje</a:t>
            </a:r>
            <a:r>
              <a:rPr lang="en-US" dirty="0"/>
              <a:t>, app</a:t>
            </a:r>
          </a:p>
          <a:p>
            <a:r>
              <a:rPr lang="en-US" dirty="0" err="1"/>
              <a:t>Környezeti</a:t>
            </a:r>
            <a:r>
              <a:rPr lang="en-US" dirty="0"/>
              <a:t> </a:t>
            </a:r>
            <a:r>
              <a:rPr lang="en-US" dirty="0" err="1"/>
              <a:t>tényezők</a:t>
            </a:r>
            <a:r>
              <a:rPr lang="en-US" dirty="0"/>
              <a:t>:  2015-ben 2.1 </a:t>
            </a:r>
            <a:r>
              <a:rPr lang="en-US" dirty="0" err="1"/>
              <a:t>tonnával</a:t>
            </a:r>
            <a:r>
              <a:rPr lang="en-US" dirty="0"/>
              <a:t> </a:t>
            </a:r>
            <a:r>
              <a:rPr lang="en-US" dirty="0" err="1"/>
              <a:t>kevesebb</a:t>
            </a:r>
            <a:r>
              <a:rPr lang="en-US" dirty="0"/>
              <a:t> CO2</a:t>
            </a:r>
          </a:p>
          <a:p>
            <a:r>
              <a:rPr lang="en-US" dirty="0"/>
              <a:t>Jogi </a:t>
            </a:r>
            <a:r>
              <a:rPr lang="en-US" dirty="0" err="1"/>
              <a:t>környezet</a:t>
            </a:r>
            <a:r>
              <a:rPr lang="en-US" dirty="0"/>
              <a:t>: </a:t>
            </a:r>
            <a:r>
              <a:rPr lang="en-US" dirty="0" err="1"/>
              <a:t>Európai</a:t>
            </a:r>
            <a:r>
              <a:rPr lang="en-US" dirty="0"/>
              <a:t> </a:t>
            </a:r>
            <a:r>
              <a:rPr lang="en-US" dirty="0" err="1"/>
              <a:t>Bíróság</a:t>
            </a:r>
            <a:r>
              <a:rPr lang="hu-HU" dirty="0"/>
              <a:t> döntése</a:t>
            </a:r>
            <a:r>
              <a:rPr lang="en-US" dirty="0"/>
              <a:t>, </a:t>
            </a:r>
            <a:r>
              <a:rPr lang="en-US" dirty="0" err="1"/>
              <a:t>kitiltások</a:t>
            </a:r>
            <a:r>
              <a:rPr lang="en-US" dirty="0"/>
              <a:t>, </a:t>
            </a:r>
            <a:r>
              <a:rPr lang="en-US" dirty="0" err="1"/>
              <a:t>munkajogi</a:t>
            </a:r>
            <a:r>
              <a:rPr lang="en-US" dirty="0"/>
              <a:t> </a:t>
            </a:r>
            <a:r>
              <a:rPr lang="en-US" dirty="0" err="1"/>
              <a:t>kérdések</a:t>
            </a:r>
            <a:endParaRPr lang="en-US" dirty="0"/>
          </a:p>
        </p:txBody>
      </p:sp>
    </p:spTree>
    <p:extLst>
      <p:ext uri="{BB962C8B-B14F-4D97-AF65-F5344CB8AC3E}">
        <p14:creationId xmlns:p14="http://schemas.microsoft.com/office/powerpoint/2010/main" val="308123131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Szemináriumi csoportfeladatok</a:t>
            </a:r>
            <a:endParaRPr lang="hu-HU" dirty="0"/>
          </a:p>
        </p:txBody>
      </p:sp>
      <p:sp>
        <p:nvSpPr>
          <p:cNvPr id="3" name="Szöveg helye 2"/>
          <p:cNvSpPr>
            <a:spLocks noGrp="1"/>
          </p:cNvSpPr>
          <p:nvPr>
            <p:ph type="body" idx="1"/>
          </p:nvPr>
        </p:nvSpPr>
        <p:spPr/>
        <p:txBody>
          <a:bodyPr/>
          <a:lstStyle/>
          <a:p>
            <a:pPr marL="457200" indent="-457200">
              <a:buFontTx/>
              <a:buChar char="-"/>
            </a:pPr>
            <a:r>
              <a:rPr lang="hu-HU" dirty="0" smtClean="0"/>
              <a:t>Összefoglalni a finanszírozási lehetőség jellemzőit:</a:t>
            </a:r>
          </a:p>
          <a:p>
            <a:pPr marL="914400" lvl="1" indent="-457200">
              <a:buFontTx/>
              <a:buChar char="-"/>
            </a:pPr>
            <a:r>
              <a:rPr lang="hu-HU" dirty="0" smtClean="0"/>
              <a:t>Célcsoport, feltételek, elérhető finanszírozás vagy </a:t>
            </a:r>
            <a:r>
              <a:rPr lang="hu-HU" dirty="0" err="1" smtClean="0"/>
              <a:t>startup</a:t>
            </a:r>
            <a:r>
              <a:rPr lang="hu-HU" dirty="0" smtClean="0"/>
              <a:t> támogató szolgáltatások</a:t>
            </a:r>
          </a:p>
          <a:p>
            <a:pPr marL="914400" lvl="1" indent="-457200">
              <a:buFontTx/>
              <a:buChar char="-"/>
            </a:pPr>
            <a:r>
              <a:rPr lang="hu-HU" dirty="0" smtClean="0"/>
              <a:t>Lehetőségek és veszélyek</a:t>
            </a:r>
            <a:endParaRPr lang="hu-HU" dirty="0"/>
          </a:p>
        </p:txBody>
      </p:sp>
    </p:spTree>
    <p:extLst>
      <p:ext uri="{BB962C8B-B14F-4D97-AF65-F5344CB8AC3E}">
        <p14:creationId xmlns:p14="http://schemas.microsoft.com/office/powerpoint/2010/main" val="413772571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cstate="print">
            <a:extLst>
              <a:ext uri="{28A0092B-C50C-407E-A947-70E740481C1C}">
                <a14:useLocalDpi xmlns:a14="http://schemas.microsoft.com/office/drawing/2010/main" val="0"/>
              </a:ext>
            </a:extLst>
          </a:blip>
          <a:srcRect t="3786"/>
          <a:stretch/>
        </p:blipFill>
        <p:spPr>
          <a:xfrm>
            <a:off x="3048000" y="259644"/>
            <a:ext cx="9144000" cy="6598356"/>
          </a:xfrm>
          <a:prstGeom prst="rect">
            <a:avLst/>
          </a:prstGeom>
        </p:spPr>
      </p:pic>
      <p:sp>
        <p:nvSpPr>
          <p:cNvPr id="3" name="Szövegdoboz 2"/>
          <p:cNvSpPr txBox="1"/>
          <p:nvPr/>
        </p:nvSpPr>
        <p:spPr>
          <a:xfrm>
            <a:off x="637674" y="2430379"/>
            <a:ext cx="19611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srgbClr val="C00000"/>
                </a:solidFill>
                <a:effectLst/>
                <a:uLnTx/>
                <a:uFillTx/>
                <a:latin typeface="Calibri Light" panose="020F0302020204030204"/>
                <a:ea typeface="+mn-ea"/>
                <a:cs typeface="+mn-cs"/>
              </a:rPr>
              <a:t>H2020 pályázati keretrendszer</a:t>
            </a:r>
            <a:endParaRPr kumimoji="0" lang="hu-HU" sz="1800" b="0"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08216720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rotWithShape="1">
          <a:blip r:embed="rId2" cstate="print">
            <a:extLst>
              <a:ext uri="{28A0092B-C50C-407E-A947-70E740481C1C}">
                <a14:useLocalDpi xmlns:a14="http://schemas.microsoft.com/office/drawing/2010/main" val="0"/>
              </a:ext>
            </a:extLst>
          </a:blip>
          <a:srcRect l="3221" t="3549"/>
          <a:stretch/>
        </p:blipFill>
        <p:spPr>
          <a:xfrm>
            <a:off x="3815643" y="349955"/>
            <a:ext cx="8218943" cy="6143337"/>
          </a:xfrm>
          <a:prstGeom prst="rect">
            <a:avLst/>
          </a:prstGeom>
        </p:spPr>
      </p:pic>
      <p:sp>
        <p:nvSpPr>
          <p:cNvPr id="2" name="Szövegdoboz 1"/>
          <p:cNvSpPr txBox="1"/>
          <p:nvPr/>
        </p:nvSpPr>
        <p:spPr>
          <a:xfrm>
            <a:off x="288758" y="2478505"/>
            <a:ext cx="27552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srgbClr val="C00000"/>
                </a:solidFill>
                <a:effectLst/>
                <a:uLnTx/>
                <a:uFillTx/>
                <a:latin typeface="Calibri Light" panose="020F0302020204030204"/>
                <a:ea typeface="+mn-ea"/>
                <a:cs typeface="+mn-cs"/>
              </a:rPr>
              <a:t>NKFIH innováció finanszírozás</a:t>
            </a:r>
            <a:endParaRPr kumimoji="0" lang="hu-HU" sz="1800" b="0"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93321704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cstate="print">
            <a:extLst>
              <a:ext uri="{28A0092B-C50C-407E-A947-70E740481C1C}">
                <a14:useLocalDpi xmlns:a14="http://schemas.microsoft.com/office/drawing/2010/main" val="0"/>
              </a:ext>
            </a:extLst>
          </a:blip>
          <a:srcRect l="1112" t="5597"/>
          <a:stretch/>
        </p:blipFill>
        <p:spPr>
          <a:xfrm>
            <a:off x="3149600" y="383822"/>
            <a:ext cx="9042400" cy="6474178"/>
          </a:xfrm>
          <a:prstGeom prst="rect">
            <a:avLst/>
          </a:prstGeom>
        </p:spPr>
      </p:pic>
      <p:sp>
        <p:nvSpPr>
          <p:cNvPr id="3" name="Szövegdoboz 2"/>
          <p:cNvSpPr txBox="1"/>
          <p:nvPr/>
        </p:nvSpPr>
        <p:spPr>
          <a:xfrm>
            <a:off x="613611" y="2983832"/>
            <a:ext cx="16362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srgbClr val="C00000"/>
                </a:solidFill>
                <a:effectLst/>
                <a:uLnTx/>
                <a:uFillTx/>
                <a:latin typeface="Calibri Light" panose="020F0302020204030204"/>
                <a:ea typeface="+mn-ea"/>
                <a:cs typeface="+mn-cs"/>
              </a:rPr>
              <a:t>Kockázati befektetés</a:t>
            </a:r>
            <a:endParaRPr kumimoji="0" lang="hu-HU" sz="1800" b="0"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57906552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28624" y="2690138"/>
            <a:ext cx="10772775" cy="1658198"/>
          </a:xfrm>
        </p:spPr>
        <p:txBody>
          <a:bodyPr>
            <a:normAutofit/>
          </a:bodyPr>
          <a:lstStyle/>
          <a:p>
            <a:r>
              <a:rPr lang="hu-HU" sz="2800" dirty="0" smtClean="0"/>
              <a:t>Inkubátorok</a:t>
            </a:r>
            <a:endParaRPr lang="hu-HU" sz="2800" dirty="0"/>
          </a:p>
        </p:txBody>
      </p:sp>
      <p:pic>
        <p:nvPicPr>
          <p:cNvPr id="3" name="Kép 2"/>
          <p:cNvPicPr>
            <a:picLocks noChangeAspect="1"/>
          </p:cNvPicPr>
          <p:nvPr/>
        </p:nvPicPr>
        <p:blipFill rotWithShape="1">
          <a:blip r:embed="rId2" cstate="print">
            <a:extLst>
              <a:ext uri="{28A0092B-C50C-407E-A947-70E740481C1C}">
                <a14:useLocalDpi xmlns:a14="http://schemas.microsoft.com/office/drawing/2010/main" val="0"/>
              </a:ext>
            </a:extLst>
          </a:blip>
          <a:srcRect t="4491"/>
          <a:stretch/>
        </p:blipFill>
        <p:spPr>
          <a:xfrm>
            <a:off x="2807368" y="316088"/>
            <a:ext cx="9384632" cy="6722385"/>
          </a:xfrm>
          <a:prstGeom prst="rect">
            <a:avLst/>
          </a:prstGeom>
        </p:spPr>
      </p:pic>
    </p:spTree>
    <p:extLst>
      <p:ext uri="{BB962C8B-B14F-4D97-AF65-F5344CB8AC3E}">
        <p14:creationId xmlns:p14="http://schemas.microsoft.com/office/powerpoint/2010/main" val="220531559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smtClean="0"/>
              <a:t>Pitch</a:t>
            </a:r>
            <a:r>
              <a:rPr lang="hu-HU" dirty="0" smtClean="0"/>
              <a:t> és finanszírozási rész követelmények (hallgatói egyéni kiselőadás)</a:t>
            </a:r>
            <a:endParaRPr lang="hu-HU" dirty="0"/>
          </a:p>
        </p:txBody>
      </p:sp>
      <p:sp>
        <p:nvSpPr>
          <p:cNvPr id="3" name="Szöveg helye 2"/>
          <p:cNvSpPr>
            <a:spLocks noGrp="1"/>
          </p:cNvSpPr>
          <p:nvPr>
            <p:ph type="body" idx="1"/>
          </p:nvPr>
        </p:nvSpPr>
        <p:spPr/>
        <p:txBody>
          <a:bodyPr/>
          <a:lstStyle/>
          <a:p>
            <a:pPr marL="457200" indent="-457200">
              <a:buFontTx/>
              <a:buChar char="-"/>
            </a:pPr>
            <a:r>
              <a:rPr lang="hu-HU" dirty="0" smtClean="0"/>
              <a:t>Finanszírozási igény megjelölése az első szakaszra (finanszírozási forma(</a:t>
            </a:r>
            <a:r>
              <a:rPr lang="hu-HU" dirty="0" err="1" smtClean="0"/>
              <a:t>ák</a:t>
            </a:r>
            <a:r>
              <a:rPr lang="hu-HU" dirty="0" smtClean="0"/>
              <a:t>) és összeg)</a:t>
            </a:r>
          </a:p>
          <a:p>
            <a:pPr marL="457200" indent="-457200">
              <a:buFontTx/>
              <a:buChar char="-"/>
            </a:pPr>
            <a:r>
              <a:rPr lang="hu-HU" dirty="0" smtClean="0"/>
              <a:t>Induló bevételek és kiadások</a:t>
            </a:r>
            <a:endParaRPr lang="hu-HU" dirty="0"/>
          </a:p>
        </p:txBody>
      </p:sp>
    </p:spTree>
    <p:extLst>
      <p:ext uri="{BB962C8B-B14F-4D97-AF65-F5344CB8AC3E}">
        <p14:creationId xmlns:p14="http://schemas.microsoft.com/office/powerpoint/2010/main" val="259711320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Felhasznált források</a:t>
            </a:r>
            <a:endParaRPr lang="hu-HU" dirty="0"/>
          </a:p>
        </p:txBody>
      </p:sp>
      <p:sp>
        <p:nvSpPr>
          <p:cNvPr id="3" name="Tartalom helye 2"/>
          <p:cNvSpPr>
            <a:spLocks noGrp="1"/>
          </p:cNvSpPr>
          <p:nvPr>
            <p:ph idx="1"/>
          </p:nvPr>
        </p:nvSpPr>
        <p:spPr/>
        <p:txBody>
          <a:bodyPr/>
          <a:lstStyle/>
          <a:p>
            <a:r>
              <a:rPr lang="hu-HU" dirty="0">
                <a:hlinkClick r:id="rId2"/>
              </a:rPr>
              <a:t>https://www.investopedia.com/articles/personal-finance/102015/series-b-c-funding-what-it-all-means-and-how-it-works.asp</a:t>
            </a:r>
            <a:endParaRPr lang="hu-HU" dirty="0"/>
          </a:p>
          <a:p>
            <a:r>
              <a:rPr lang="hu-HU" dirty="0"/>
              <a:t>I&amp;E </a:t>
            </a:r>
            <a:r>
              <a:rPr lang="hu-HU" dirty="0" err="1"/>
              <a:t>Basics</a:t>
            </a:r>
            <a:r>
              <a:rPr lang="hu-HU" dirty="0"/>
              <a:t> </a:t>
            </a:r>
            <a:r>
              <a:rPr lang="hu-HU" dirty="0" err="1"/>
              <a:t>Blueprint</a:t>
            </a:r>
            <a:r>
              <a:rPr lang="hu-HU" dirty="0"/>
              <a:t>, EIT Digital, 2016</a:t>
            </a:r>
          </a:p>
          <a:p>
            <a:r>
              <a:rPr lang="hu-HU" dirty="0">
                <a:hlinkClick r:id="rId3"/>
              </a:rPr>
              <a:t>https://ec.europa.eu/programmes/horizon2020/en/how-get-funding</a:t>
            </a:r>
            <a:endParaRPr lang="hu-HU" dirty="0"/>
          </a:p>
          <a:p>
            <a:r>
              <a:rPr lang="hu-HU" dirty="0">
                <a:hlinkClick r:id="rId4"/>
              </a:rPr>
              <a:t>www.otpstartup.com</a:t>
            </a:r>
            <a:endParaRPr lang="hu-HU" dirty="0"/>
          </a:p>
          <a:p>
            <a:r>
              <a:rPr lang="hu-HU" dirty="0"/>
              <a:t>www.fintechlab.hu</a:t>
            </a:r>
          </a:p>
          <a:p>
            <a:endParaRPr lang="hu-HU" dirty="0"/>
          </a:p>
        </p:txBody>
      </p:sp>
    </p:spTree>
    <p:extLst>
      <p:ext uri="{BB962C8B-B14F-4D97-AF65-F5344CB8AC3E}">
        <p14:creationId xmlns:p14="http://schemas.microsoft.com/office/powerpoint/2010/main" val="24878470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a:bodyPr>
          <a:lstStyle/>
          <a:p>
            <a:r>
              <a:rPr lang="hu-HU" b="1" dirty="0">
                <a:solidFill>
                  <a:schemeClr val="bg1"/>
                </a:solidFill>
              </a:rPr>
              <a:t>Innovatív vállalkozás menedzsment</a:t>
            </a:r>
            <a:r>
              <a:rPr lang="hu-HU" dirty="0">
                <a:solidFill>
                  <a:schemeClr val="bg1"/>
                </a:solidFill>
              </a:rPr>
              <a:t/>
            </a:r>
            <a:br>
              <a:rPr lang="hu-HU" dirty="0">
                <a:solidFill>
                  <a:schemeClr val="bg1"/>
                </a:solidFill>
              </a:rPr>
            </a:br>
            <a:endParaRPr lang="hu-HU" dirty="0">
              <a:solidFill>
                <a:schemeClr val="bg1"/>
              </a:solidFill>
            </a:endParaRPr>
          </a:p>
        </p:txBody>
      </p:sp>
      <p:sp>
        <p:nvSpPr>
          <p:cNvPr id="3" name="Alcím 2"/>
          <p:cNvSpPr>
            <a:spLocks noGrp="1"/>
          </p:cNvSpPr>
          <p:nvPr>
            <p:ph type="subTitle" idx="1"/>
          </p:nvPr>
        </p:nvSpPr>
        <p:spPr>
          <a:xfrm>
            <a:off x="616712" y="3686176"/>
            <a:ext cx="10368788" cy="1645920"/>
          </a:xfrm>
        </p:spPr>
        <p:txBody>
          <a:bodyPr>
            <a:noAutofit/>
          </a:bodyPr>
          <a:lstStyle/>
          <a:p>
            <a:r>
              <a:rPr lang="hu-HU" sz="5400" b="1" dirty="0" err="1" smtClean="0"/>
              <a:t>Intrapreneurship</a:t>
            </a:r>
            <a:r>
              <a:rPr lang="hu-HU" sz="5400" b="1" dirty="0" smtClean="0"/>
              <a:t>, </a:t>
            </a:r>
            <a:r>
              <a:rPr lang="hu-HU" sz="5400" b="1" dirty="0" err="1" smtClean="0"/>
              <a:t>startupok</a:t>
            </a:r>
            <a:r>
              <a:rPr lang="hu-HU" sz="5400" b="1" dirty="0" smtClean="0"/>
              <a:t> és nagy vállalatok közötti együttműködések</a:t>
            </a:r>
            <a:endParaRPr lang="hu-HU" sz="5400" dirty="0"/>
          </a:p>
          <a:p>
            <a:r>
              <a:rPr lang="hu-HU" sz="3600" dirty="0"/>
              <a:t/>
            </a:r>
            <a:br>
              <a:rPr lang="hu-HU" sz="3600" dirty="0"/>
            </a:br>
            <a:endParaRPr lang="hu-HU" sz="3600" dirty="0"/>
          </a:p>
        </p:txBody>
      </p:sp>
      <p:sp>
        <p:nvSpPr>
          <p:cNvPr id="4" name="Szövegdoboz 3"/>
          <p:cNvSpPr txBox="1"/>
          <p:nvPr/>
        </p:nvSpPr>
        <p:spPr>
          <a:xfrm>
            <a:off x="7924800" y="5467171"/>
            <a:ext cx="4178300" cy="923330"/>
          </a:xfrm>
          <a:prstGeom prst="rect">
            <a:avLst/>
          </a:prstGeom>
          <a:noFill/>
        </p:spPr>
        <p:txBody>
          <a:bodyPr wrap="square" rtlCol="0">
            <a:spAutoFit/>
          </a:bodyPr>
          <a:lstStyle/>
          <a:p>
            <a:r>
              <a:rPr lang="hu-HU" b="1" dirty="0" smtClean="0">
                <a:solidFill>
                  <a:prstClr val="white"/>
                </a:solidFill>
              </a:rPr>
              <a:t>8. előadás és szeminárium </a:t>
            </a:r>
          </a:p>
          <a:p>
            <a:r>
              <a:rPr lang="hu-HU" b="1" dirty="0" smtClean="0">
                <a:solidFill>
                  <a:prstClr val="white"/>
                </a:solidFill>
              </a:rPr>
              <a:t> </a:t>
            </a:r>
            <a:r>
              <a:rPr lang="hu-HU" b="1" dirty="0">
                <a:solidFill>
                  <a:prstClr val="white"/>
                </a:solidFill>
              </a:rPr>
              <a:t>Dr. Hegyi Barbara</a:t>
            </a:r>
          </a:p>
          <a:p>
            <a:r>
              <a:rPr lang="hu-HU" b="1" dirty="0">
                <a:solidFill>
                  <a:prstClr val="white"/>
                </a:solidFill>
              </a:rPr>
              <a:t>	</a:t>
            </a:r>
            <a:r>
              <a:rPr lang="hu-HU" b="1" dirty="0" smtClean="0">
                <a:solidFill>
                  <a:prstClr val="white"/>
                </a:solidFill>
                <a:cs typeface="Lucida Sans Unicode"/>
              </a:rPr>
              <a:t>bhegyi@inf.elte.hu</a:t>
            </a:r>
            <a:endParaRPr lang="hu-HU" b="1" dirty="0">
              <a:solidFill>
                <a:prstClr val="white"/>
              </a:solidFill>
            </a:endParaRPr>
          </a:p>
        </p:txBody>
      </p:sp>
    </p:spTree>
    <p:extLst>
      <p:ext uri="{BB962C8B-B14F-4D97-AF65-F5344CB8AC3E}">
        <p14:creationId xmlns:p14="http://schemas.microsoft.com/office/powerpoint/2010/main" val="231859432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15979A9-3AC0-4A06-8CF8-5915513F11B5}"/>
              </a:ext>
            </a:extLst>
          </p:cNvPr>
          <p:cNvSpPr>
            <a:spLocks noGrp="1"/>
          </p:cNvSpPr>
          <p:nvPr>
            <p:ph type="title"/>
          </p:nvPr>
        </p:nvSpPr>
        <p:spPr>
          <a:xfrm>
            <a:off x="342900" y="0"/>
            <a:ext cx="10772775" cy="1658198"/>
          </a:xfrm>
        </p:spPr>
        <p:txBody>
          <a:bodyPr>
            <a:normAutofit/>
          </a:bodyPr>
          <a:lstStyle/>
          <a:p>
            <a:r>
              <a:rPr lang="hu-HU" sz="4800" b="1" dirty="0"/>
              <a:t>Mai elméletek és feladatok</a:t>
            </a:r>
          </a:p>
        </p:txBody>
      </p:sp>
      <p:sp>
        <p:nvSpPr>
          <p:cNvPr id="3" name="Tartalom helye 2">
            <a:extLst>
              <a:ext uri="{FF2B5EF4-FFF2-40B4-BE49-F238E27FC236}">
                <a16:creationId xmlns:a16="http://schemas.microsoft.com/office/drawing/2014/main" id="{28AE39AD-EBD9-43BC-AFB9-120CE41D3F71}"/>
              </a:ext>
            </a:extLst>
          </p:cNvPr>
          <p:cNvSpPr>
            <a:spLocks noGrp="1"/>
          </p:cNvSpPr>
          <p:nvPr>
            <p:ph idx="1"/>
          </p:nvPr>
        </p:nvSpPr>
        <p:spPr>
          <a:xfrm>
            <a:off x="676656" y="1659467"/>
            <a:ext cx="11515344" cy="4993124"/>
          </a:xfrm>
        </p:spPr>
        <p:txBody>
          <a:bodyPr>
            <a:normAutofit/>
          </a:bodyPr>
          <a:lstStyle/>
          <a:p>
            <a:pPr marL="355600" indent="-355600" algn="just">
              <a:buFont typeface="Wingdings" panose="05000000000000000000" pitchFamily="2" charset="2"/>
              <a:buChar char="§"/>
            </a:pPr>
            <a:r>
              <a:rPr lang="en-US" sz="2800" dirty="0">
                <a:solidFill>
                  <a:schemeClr val="tx1"/>
                </a:solidFill>
              </a:rPr>
              <a:t>Entrepreneurship vs. </a:t>
            </a:r>
            <a:r>
              <a:rPr lang="en-US" sz="2800" dirty="0" err="1">
                <a:solidFill>
                  <a:schemeClr val="tx1"/>
                </a:solidFill>
              </a:rPr>
              <a:t>Intrapreneurship</a:t>
            </a:r>
            <a:r>
              <a:rPr lang="en-US" sz="2800" dirty="0">
                <a:solidFill>
                  <a:schemeClr val="tx1"/>
                </a:solidFill>
              </a:rPr>
              <a:t>: </a:t>
            </a:r>
            <a:r>
              <a:rPr lang="hu-HU" sz="2800" dirty="0" smtClean="0">
                <a:solidFill>
                  <a:schemeClr val="tx1"/>
                </a:solidFill>
              </a:rPr>
              <a:t>mik a fő különbségek</a:t>
            </a:r>
            <a:r>
              <a:rPr lang="en-US" sz="2800" dirty="0" smtClean="0">
                <a:solidFill>
                  <a:schemeClr val="tx1"/>
                </a:solidFill>
              </a:rPr>
              <a:t>?</a:t>
            </a:r>
            <a:endParaRPr lang="en-US" sz="2800" dirty="0">
              <a:solidFill>
                <a:schemeClr val="tx1"/>
              </a:solidFill>
            </a:endParaRPr>
          </a:p>
          <a:p>
            <a:pPr marL="355600" indent="-355600" algn="just">
              <a:buFont typeface="Wingdings" panose="05000000000000000000" pitchFamily="2" charset="2"/>
              <a:buChar char="§"/>
            </a:pPr>
            <a:r>
              <a:rPr lang="en-US" sz="2800" dirty="0" smtClean="0">
                <a:solidFill>
                  <a:schemeClr val="tx1"/>
                </a:solidFill>
              </a:rPr>
              <a:t>Startup </a:t>
            </a:r>
            <a:r>
              <a:rPr lang="hu-HU" sz="2800" dirty="0" smtClean="0">
                <a:solidFill>
                  <a:schemeClr val="tx1"/>
                </a:solidFill>
              </a:rPr>
              <a:t>ökoszisztémák</a:t>
            </a:r>
            <a:endParaRPr lang="en-US" sz="2800" dirty="0">
              <a:solidFill>
                <a:schemeClr val="tx1"/>
              </a:solidFill>
            </a:endParaRPr>
          </a:p>
          <a:p>
            <a:pPr marL="355600" indent="-355600" algn="just">
              <a:buFont typeface="Wingdings" panose="05000000000000000000" pitchFamily="2" charset="2"/>
              <a:buChar char="§"/>
            </a:pPr>
            <a:r>
              <a:rPr lang="en-US" sz="2800" dirty="0">
                <a:solidFill>
                  <a:schemeClr val="tx1"/>
                </a:solidFill>
              </a:rPr>
              <a:t>Startup – </a:t>
            </a:r>
            <a:r>
              <a:rPr lang="hu-HU" sz="2800" dirty="0" smtClean="0">
                <a:solidFill>
                  <a:schemeClr val="tx1"/>
                </a:solidFill>
              </a:rPr>
              <a:t>nagy vállalat együttműködések</a:t>
            </a:r>
            <a:endParaRPr lang="en-US" sz="2800" dirty="0">
              <a:solidFill>
                <a:schemeClr val="tx1"/>
              </a:solidFill>
            </a:endParaRPr>
          </a:p>
          <a:p>
            <a:pPr marL="355600" indent="-355600" algn="just">
              <a:buFont typeface="Wingdings" panose="05000000000000000000" pitchFamily="2" charset="2"/>
              <a:buChar char="§"/>
            </a:pPr>
            <a:r>
              <a:rPr lang="en-US" sz="2800" dirty="0">
                <a:solidFill>
                  <a:schemeClr val="tx1"/>
                </a:solidFill>
              </a:rPr>
              <a:t>Triple-helix </a:t>
            </a:r>
            <a:r>
              <a:rPr lang="en-US" sz="2800" dirty="0" smtClean="0">
                <a:solidFill>
                  <a:schemeClr val="tx1"/>
                </a:solidFill>
              </a:rPr>
              <a:t>model</a:t>
            </a:r>
            <a:r>
              <a:rPr lang="hu-HU" sz="2800" dirty="0" smtClean="0">
                <a:solidFill>
                  <a:schemeClr val="tx1"/>
                </a:solidFill>
              </a:rPr>
              <a:t>lek</a:t>
            </a:r>
            <a:r>
              <a:rPr lang="hu-HU" sz="2800" dirty="0">
                <a:solidFill>
                  <a:schemeClr val="tx1"/>
                </a:solidFill>
              </a:rPr>
              <a:t> </a:t>
            </a:r>
            <a:r>
              <a:rPr lang="hu-HU" sz="2800" dirty="0" smtClean="0">
                <a:solidFill>
                  <a:schemeClr val="tx1"/>
                </a:solidFill>
              </a:rPr>
              <a:t>és együttműködések</a:t>
            </a:r>
            <a:endParaRPr lang="hu-HU" sz="2800" dirty="0">
              <a:solidFill>
                <a:schemeClr val="tx1"/>
              </a:solidFill>
            </a:endParaRPr>
          </a:p>
        </p:txBody>
      </p:sp>
      <p:pic>
        <p:nvPicPr>
          <p:cNvPr id="4" name="Kép helye 1" descr="Tech Tour 2017, a Roma le migliori startup italiane - Wired"/>
          <p:cNvPicPr>
            <a:picLocks noChangeAspect="1"/>
          </p:cNvPicPr>
          <p:nvPr/>
        </p:nvPicPr>
        <p:blipFill>
          <a:blip r:embed="rId2">
            <a:extLst>
              <a:ext uri="{28A0092B-C50C-407E-A947-70E740481C1C}">
                <a14:useLocalDpi xmlns:a14="http://schemas.microsoft.com/office/drawing/2010/main" val="0"/>
              </a:ext>
            </a:extLst>
          </a:blip>
          <a:srcRect l="12676" r="12676"/>
          <a:stretch>
            <a:fillRect/>
          </a:stretch>
        </p:blipFill>
        <p:spPr>
          <a:xfrm>
            <a:off x="7620000" y="3425906"/>
            <a:ext cx="4572000" cy="3429893"/>
          </a:xfrm>
          <a:prstGeom prst="rect">
            <a:avLst/>
          </a:prstGeom>
        </p:spPr>
      </p:pic>
    </p:spTree>
    <p:extLst>
      <p:ext uri="{BB962C8B-B14F-4D97-AF65-F5344CB8AC3E}">
        <p14:creationId xmlns:p14="http://schemas.microsoft.com/office/powerpoint/2010/main" val="25437817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527304" y="1381125"/>
            <a:ext cx="10782300" cy="3352800"/>
          </a:xfrm>
        </p:spPr>
        <p:txBody>
          <a:bodyPr/>
          <a:lstStyle/>
          <a:p>
            <a:r>
              <a:rPr lang="hu-HU" b="1" dirty="0" err="1"/>
              <a:t>Intrapreneurship</a:t>
            </a:r>
            <a:endParaRPr lang="hu-HU" b="1" dirty="0"/>
          </a:p>
        </p:txBody>
      </p:sp>
      <p:pic>
        <p:nvPicPr>
          <p:cNvPr id="4" name="Kép 3"/>
          <p:cNvPicPr>
            <a:picLocks noChangeAspect="1"/>
          </p:cNvPicPr>
          <p:nvPr/>
        </p:nvPicPr>
        <p:blipFill>
          <a:blip r:embed="rId2"/>
          <a:stretch>
            <a:fillRect/>
          </a:stretch>
        </p:blipFill>
        <p:spPr>
          <a:xfrm>
            <a:off x="7264400" y="12701"/>
            <a:ext cx="4913932" cy="2921060"/>
          </a:xfrm>
          <a:prstGeom prst="rect">
            <a:avLst/>
          </a:prstGeom>
        </p:spPr>
      </p:pic>
    </p:spTree>
    <p:extLst>
      <p:ext uri="{BB962C8B-B14F-4D97-AF65-F5344CB8AC3E}">
        <p14:creationId xmlns:p14="http://schemas.microsoft.com/office/powerpoint/2010/main" val="3874307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C5E88-28B7-8343-AD15-B3F6D6BEB505}"/>
              </a:ext>
            </a:extLst>
          </p:cNvPr>
          <p:cNvSpPr>
            <a:spLocks noGrp="1"/>
          </p:cNvSpPr>
          <p:nvPr>
            <p:ph type="title"/>
          </p:nvPr>
        </p:nvSpPr>
        <p:spPr/>
        <p:txBody>
          <a:bodyPr/>
          <a:lstStyle/>
          <a:p>
            <a:r>
              <a:rPr lang="en-US" dirty="0" smtClean="0"/>
              <a:t>S</a:t>
            </a:r>
            <a:r>
              <a:rPr lang="hu-HU" dirty="0" smtClean="0"/>
              <a:t>WOT </a:t>
            </a:r>
            <a:r>
              <a:rPr lang="en-US" dirty="0" err="1" smtClean="0"/>
              <a:t>elemzés</a:t>
            </a:r>
            <a:r>
              <a:rPr lang="en-US" dirty="0" smtClean="0"/>
              <a:t> </a:t>
            </a:r>
            <a:endParaRPr lang="en-US" dirty="0"/>
          </a:p>
        </p:txBody>
      </p:sp>
      <p:sp>
        <p:nvSpPr>
          <p:cNvPr id="3" name="Content Placeholder 2">
            <a:extLst>
              <a:ext uri="{FF2B5EF4-FFF2-40B4-BE49-F238E27FC236}">
                <a16:creationId xmlns:a16="http://schemas.microsoft.com/office/drawing/2014/main" id="{E3EE3C60-D28E-144E-83FC-74FDED2C37BB}"/>
              </a:ext>
            </a:extLst>
          </p:cNvPr>
          <p:cNvSpPr>
            <a:spLocks noGrp="1"/>
          </p:cNvSpPr>
          <p:nvPr>
            <p:ph idx="1"/>
          </p:nvPr>
        </p:nvSpPr>
        <p:spPr/>
        <p:txBody>
          <a:bodyPr>
            <a:normAutofit/>
          </a:bodyPr>
          <a:lstStyle/>
          <a:p>
            <a:r>
              <a:rPr lang="en-US"/>
              <a:t>Strenght: technológia, brand, olcsó, kényelmes, meghódítható piacok</a:t>
            </a:r>
          </a:p>
          <a:p>
            <a:r>
              <a:rPr lang="en-US"/>
              <a:t>Weakness: negatív sajtóvisszhang, adatlopások, Travis lemond, #deleteUber, nincs kapcsolat a sofőrrel, jó ötlet, ami könnyen másolható </a:t>
            </a:r>
          </a:p>
          <a:p>
            <a:r>
              <a:rPr lang="en-US"/>
              <a:t>Opportunities: UBERfood, UBERfreight, új piacok felé nyitni, szállítás iskolába, kórházba, új célcsoportok (idősebbek), önvezető autó, riválisok felvásárlása </a:t>
            </a:r>
          </a:p>
          <a:p>
            <a:r>
              <a:rPr lang="en-US"/>
              <a:t>Threats: sofőrök céget váltanak, kitiltások, önvezető autó, negatív sajtó tönkreteszi a céget </a:t>
            </a:r>
          </a:p>
        </p:txBody>
      </p:sp>
    </p:spTree>
    <p:extLst>
      <p:ext uri="{BB962C8B-B14F-4D97-AF65-F5344CB8AC3E}">
        <p14:creationId xmlns:p14="http://schemas.microsoft.com/office/powerpoint/2010/main" val="334736363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31824" y="118533"/>
            <a:ext cx="10772775" cy="1176867"/>
          </a:xfrm>
        </p:spPr>
        <p:txBody>
          <a:bodyPr>
            <a:normAutofit fontScale="90000"/>
          </a:bodyPr>
          <a:lstStyle/>
          <a:p>
            <a:r>
              <a:rPr lang="hu-HU" sz="4800" b="1" dirty="0" smtClean="0"/>
              <a:t>Emlékeztető: A technológiai vállalkozás fogalma!</a:t>
            </a:r>
            <a:endParaRPr lang="hu-HU" sz="4800" b="1" dirty="0"/>
          </a:p>
        </p:txBody>
      </p:sp>
      <p:sp>
        <p:nvSpPr>
          <p:cNvPr id="3" name="Tartalom helye 2"/>
          <p:cNvSpPr>
            <a:spLocks noGrp="1"/>
          </p:cNvSpPr>
          <p:nvPr>
            <p:ph idx="1"/>
          </p:nvPr>
        </p:nvSpPr>
        <p:spPr>
          <a:xfrm>
            <a:off x="110359" y="1248978"/>
            <a:ext cx="11824138" cy="5025697"/>
          </a:xfrm>
        </p:spPr>
        <p:txBody>
          <a:bodyPr>
            <a:normAutofit/>
          </a:bodyPr>
          <a:lstStyle/>
          <a:p>
            <a:pPr marL="357188" indent="-357188" algn="just">
              <a:lnSpc>
                <a:spcPct val="100000"/>
              </a:lnSpc>
              <a:spcBef>
                <a:spcPts val="600"/>
              </a:spcBef>
              <a:buFont typeface="Arial" panose="020B0604020202020204" pitchFamily="34" charset="0"/>
              <a:buChar char="•"/>
            </a:pPr>
            <a:r>
              <a:rPr lang="hu-HU" sz="2800" dirty="0" smtClean="0"/>
              <a:t>a </a:t>
            </a:r>
            <a:r>
              <a:rPr lang="hu-HU" sz="2800" dirty="0"/>
              <a:t>technológiai vállalkozó </a:t>
            </a:r>
            <a:r>
              <a:rPr lang="hu-HU" sz="2800" b="1" dirty="0"/>
              <a:t>új technológiai és üzleti megoldások sikeres kombinációjaként alkot piacképes terméket</a:t>
            </a:r>
            <a:r>
              <a:rPr lang="hu-HU" sz="2800" dirty="0"/>
              <a:t>, ehhez képes hozzárendelni meglévő és új erőforrásokat megfelelő kombinációban és időben </a:t>
            </a:r>
          </a:p>
          <a:p>
            <a:pPr marL="357188" indent="-357188" algn="just">
              <a:lnSpc>
                <a:spcPct val="100000"/>
              </a:lnSpc>
              <a:spcBef>
                <a:spcPts val="600"/>
              </a:spcBef>
              <a:buFont typeface="Arial" panose="020B0604020202020204" pitchFamily="34" charset="0"/>
              <a:buChar char="•"/>
            </a:pPr>
            <a:r>
              <a:rPr lang="hu-HU" sz="2800" dirty="0" smtClean="0"/>
              <a:t>a </a:t>
            </a:r>
            <a:r>
              <a:rPr lang="hu-HU" sz="2800" dirty="0"/>
              <a:t>vállalkozó újszerű folyamatok, </a:t>
            </a:r>
            <a:r>
              <a:rPr lang="hu-HU" sz="2800" b="1" dirty="0"/>
              <a:t>kísérletezés </a:t>
            </a:r>
            <a:r>
              <a:rPr lang="hu-HU" sz="2800" dirty="0"/>
              <a:t>(</a:t>
            </a:r>
            <a:r>
              <a:rPr lang="hu-HU" sz="2800" dirty="0" err="1"/>
              <a:t>experimentation</a:t>
            </a:r>
            <a:r>
              <a:rPr lang="hu-HU" sz="2800" dirty="0"/>
              <a:t>) révén jut el új megoldásokhoz, </a:t>
            </a:r>
            <a:r>
              <a:rPr lang="hu-HU" sz="2800" dirty="0" smtClean="0"/>
              <a:t>amelyek </a:t>
            </a:r>
            <a:r>
              <a:rPr lang="hu-HU" sz="2800" dirty="0"/>
              <a:t>technológiai/tudományos értelemben </a:t>
            </a:r>
            <a:r>
              <a:rPr lang="hu-HU" sz="2800" b="1" dirty="0"/>
              <a:t>új értéket </a:t>
            </a:r>
            <a:r>
              <a:rPr lang="hu-HU" sz="2800" dirty="0"/>
              <a:t>jelentenek </a:t>
            </a:r>
            <a:endParaRPr lang="hu-HU" sz="2800" dirty="0" smtClean="0"/>
          </a:p>
          <a:p>
            <a:pPr marL="357188" indent="-357188" algn="just">
              <a:lnSpc>
                <a:spcPct val="100000"/>
              </a:lnSpc>
              <a:spcBef>
                <a:spcPts val="600"/>
              </a:spcBef>
              <a:buFont typeface="Arial" panose="020B0604020202020204" pitchFamily="34" charset="0"/>
              <a:buChar char="•"/>
            </a:pPr>
            <a:r>
              <a:rPr lang="hu-HU" sz="2800" dirty="0" smtClean="0"/>
              <a:t>a </a:t>
            </a:r>
            <a:r>
              <a:rPr lang="hu-HU" sz="2800" dirty="0"/>
              <a:t>technológiai vállalkozás sajátossága, hogy </a:t>
            </a:r>
            <a:r>
              <a:rPr lang="hu-HU" sz="2800" b="1" dirty="0"/>
              <a:t>folyamatos megújulás</a:t>
            </a:r>
            <a:r>
              <a:rPr lang="hu-HU" sz="2800" dirty="0"/>
              <a:t>ra</a:t>
            </a:r>
            <a:r>
              <a:rPr lang="hu-HU" sz="2800" b="1" dirty="0"/>
              <a:t> </a:t>
            </a:r>
            <a:r>
              <a:rPr lang="hu-HU" sz="2800" dirty="0"/>
              <a:t>van szükség és nem mindig az első kitalált/kidolgozott verzió vezet sikerre</a:t>
            </a:r>
          </a:p>
          <a:p>
            <a:pPr marL="357188" indent="-357188" algn="just">
              <a:lnSpc>
                <a:spcPct val="100000"/>
              </a:lnSpc>
              <a:spcBef>
                <a:spcPts val="600"/>
              </a:spcBef>
              <a:buFont typeface="Arial" panose="020B0604020202020204" pitchFamily="34" charset="0"/>
              <a:buChar char="•"/>
            </a:pPr>
            <a:endParaRPr lang="hu-HU" sz="2800" dirty="0"/>
          </a:p>
        </p:txBody>
      </p:sp>
      <p:sp>
        <p:nvSpPr>
          <p:cNvPr id="5" name="Szövegdoboz 4"/>
          <p:cNvSpPr txBox="1"/>
          <p:nvPr/>
        </p:nvSpPr>
        <p:spPr>
          <a:xfrm>
            <a:off x="5160578" y="5454557"/>
            <a:ext cx="7031421" cy="1200329"/>
          </a:xfrm>
          <a:prstGeom prst="rect">
            <a:avLst/>
          </a:prstGeom>
          <a:noFill/>
        </p:spPr>
        <p:txBody>
          <a:bodyPr wrap="square" rtlCol="0">
            <a:spAutoFit/>
          </a:bodyPr>
          <a:lstStyle/>
          <a:p>
            <a:pPr algn="just">
              <a:spcBef>
                <a:spcPts val="600"/>
              </a:spcBef>
            </a:pPr>
            <a:r>
              <a:rPr lang="hu-HU" sz="2400" i="1" dirty="0" smtClean="0"/>
              <a:t>A </a:t>
            </a:r>
            <a:r>
              <a:rPr lang="hu-HU" sz="2400" i="1" dirty="0"/>
              <a:t>vállalkozók olyan emberek, akik rálelnek a </a:t>
            </a:r>
            <a:r>
              <a:rPr lang="hu-HU" sz="2400" i="1" dirty="0">
                <a:solidFill>
                  <a:schemeClr val="tx1">
                    <a:lumMod val="85000"/>
                    <a:lumOff val="15000"/>
                  </a:schemeClr>
                </a:solidFill>
              </a:rPr>
              <a:t>lehetőségekre a szükségletek és a kihívások között és </a:t>
            </a:r>
            <a:r>
              <a:rPr lang="hu-HU" sz="2400" i="1" dirty="0" smtClean="0">
                <a:solidFill>
                  <a:schemeClr val="tx1">
                    <a:lumMod val="85000"/>
                    <a:lumOff val="15000"/>
                  </a:schemeClr>
                </a:solidFill>
              </a:rPr>
              <a:t>keresik </a:t>
            </a:r>
            <a:r>
              <a:rPr lang="hu-HU" sz="2400" i="1" dirty="0">
                <a:solidFill>
                  <a:schemeClr val="tx1">
                    <a:lumMod val="85000"/>
                    <a:lumOff val="15000"/>
                  </a:schemeClr>
                </a:solidFill>
              </a:rPr>
              <a:t>a megoldásokat </a:t>
            </a:r>
            <a:r>
              <a:rPr lang="hu-HU" sz="2400" i="1" dirty="0" smtClean="0">
                <a:solidFill>
                  <a:schemeClr val="tx1">
                    <a:lumMod val="85000"/>
                    <a:lumOff val="15000"/>
                  </a:schemeClr>
                </a:solidFill>
              </a:rPr>
              <a:t>az azonosított </a:t>
            </a:r>
            <a:r>
              <a:rPr lang="hu-HU" sz="2400" i="1" dirty="0">
                <a:solidFill>
                  <a:schemeClr val="tx1">
                    <a:lumMod val="85000"/>
                    <a:lumOff val="15000"/>
                  </a:schemeClr>
                </a:solidFill>
              </a:rPr>
              <a:t>problémákra</a:t>
            </a:r>
            <a:r>
              <a:rPr lang="hu-HU" sz="2400" i="1" dirty="0" smtClean="0">
                <a:solidFill>
                  <a:schemeClr val="tx1">
                    <a:lumMod val="85000"/>
                    <a:lumOff val="15000"/>
                  </a:schemeClr>
                </a:solidFill>
              </a:rPr>
              <a:t>.</a:t>
            </a:r>
            <a:endParaRPr lang="hu-HU" sz="2400" i="1" dirty="0">
              <a:solidFill>
                <a:schemeClr val="tx1">
                  <a:lumMod val="85000"/>
                  <a:lumOff val="15000"/>
                </a:schemeClr>
              </a:solidFill>
            </a:endParaRPr>
          </a:p>
        </p:txBody>
      </p:sp>
    </p:spTree>
    <p:extLst>
      <p:ext uri="{BB962C8B-B14F-4D97-AF65-F5344CB8AC3E}">
        <p14:creationId xmlns:p14="http://schemas.microsoft.com/office/powerpoint/2010/main" val="267902712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62606" y="0"/>
            <a:ext cx="11655973" cy="1198179"/>
          </a:xfrm>
        </p:spPr>
        <p:txBody>
          <a:bodyPr>
            <a:normAutofit/>
          </a:bodyPr>
          <a:lstStyle/>
          <a:p>
            <a:r>
              <a:rPr lang="hu-HU" sz="4400" b="1" dirty="0" err="1" smtClean="0"/>
              <a:t>Intrapreneur</a:t>
            </a:r>
            <a:r>
              <a:rPr lang="hu-HU" sz="4400" b="1" dirty="0" smtClean="0"/>
              <a:t> („belső vállalkozó”)</a:t>
            </a:r>
            <a:endParaRPr lang="hu-HU" sz="4400" b="1" dirty="0"/>
          </a:p>
        </p:txBody>
      </p:sp>
      <p:sp>
        <p:nvSpPr>
          <p:cNvPr id="3" name="Tartalom helye 2"/>
          <p:cNvSpPr>
            <a:spLocks noGrp="1"/>
          </p:cNvSpPr>
          <p:nvPr>
            <p:ph idx="1"/>
          </p:nvPr>
        </p:nvSpPr>
        <p:spPr>
          <a:xfrm>
            <a:off x="115614" y="1154439"/>
            <a:ext cx="7047186" cy="4840013"/>
          </a:xfrm>
        </p:spPr>
        <p:txBody>
          <a:bodyPr>
            <a:normAutofit lnSpcReduction="10000"/>
          </a:bodyPr>
          <a:lstStyle/>
          <a:p>
            <a:pPr marL="361950" indent="-361950" algn="just">
              <a:buFont typeface="Arial" panose="020B0604020202020204" pitchFamily="34" charset="0"/>
              <a:buChar char="•"/>
            </a:pPr>
            <a:r>
              <a:rPr lang="hu-HU" sz="2800" dirty="0" smtClean="0"/>
              <a:t>A vállalkozóhoz hasonló magatartást tanúsít miközben egy nagy szervezeten belül dolgozik alkalmazottként.</a:t>
            </a:r>
          </a:p>
          <a:p>
            <a:pPr marL="361950" indent="-361950" algn="just">
              <a:buFont typeface="Arial" panose="020B0604020202020204" pitchFamily="34" charset="0"/>
              <a:buChar char="•"/>
            </a:pPr>
            <a:r>
              <a:rPr lang="hu-HU" sz="2800" dirty="0" smtClean="0"/>
              <a:t>Az </a:t>
            </a:r>
            <a:r>
              <a:rPr lang="hu-HU" sz="2800" dirty="0" err="1" smtClean="0"/>
              <a:t>intrapreneur</a:t>
            </a:r>
            <a:r>
              <a:rPr lang="hu-HU" sz="2800" dirty="0" smtClean="0"/>
              <a:t> nem létezik a nagy szervezet nélkül, mivel annak keretein belül működik.</a:t>
            </a:r>
          </a:p>
          <a:p>
            <a:pPr marL="361950" indent="-361950" algn="just">
              <a:buFont typeface="Arial" panose="020B0604020202020204" pitchFamily="34" charset="0"/>
              <a:buChar char="•"/>
            </a:pPr>
            <a:r>
              <a:rPr lang="hu-HU" sz="2800" dirty="0" smtClean="0"/>
              <a:t>Az </a:t>
            </a:r>
            <a:r>
              <a:rPr lang="hu-HU" sz="2800" dirty="0" err="1" smtClean="0"/>
              <a:t>Intrapreneurship</a:t>
            </a:r>
            <a:r>
              <a:rPr lang="hu-HU" sz="2800" dirty="0" smtClean="0"/>
              <a:t> az, amikor egy személy integrálja a kockázatvállalást a management megközelítésében.</a:t>
            </a:r>
          </a:p>
          <a:p>
            <a:pPr marL="361950" indent="-361950" algn="just">
              <a:buFont typeface="Arial" panose="020B0604020202020204" pitchFamily="34" charset="0"/>
              <a:buChar char="•"/>
            </a:pPr>
            <a:r>
              <a:rPr lang="hu-HU" sz="2800" dirty="0" smtClean="0"/>
              <a:t>„</a:t>
            </a:r>
            <a:r>
              <a:rPr lang="hu-HU" sz="2800" i="1" dirty="0" smtClean="0"/>
              <a:t>Egy személy, aki a nagy vállalaton belül közvetlen felelősséget vállal azért, hogy egy innovatív ötletből nyereséges végterméket állítson elő tudatos kockázatvállalással</a:t>
            </a:r>
            <a:r>
              <a:rPr lang="hu-HU" sz="2800" dirty="0" smtClean="0"/>
              <a:t>”</a:t>
            </a:r>
            <a:r>
              <a:rPr lang="en-US" sz="2800" dirty="0" smtClean="0"/>
              <a:t> </a:t>
            </a:r>
            <a:r>
              <a:rPr lang="hu-HU" sz="2800" dirty="0" smtClean="0"/>
              <a:t>(</a:t>
            </a:r>
            <a:r>
              <a:rPr lang="hu-HU" sz="2800" dirty="0"/>
              <a:t>American </a:t>
            </a:r>
            <a:r>
              <a:rPr lang="hu-HU" sz="2800" dirty="0" err="1"/>
              <a:t>Heritage</a:t>
            </a:r>
            <a:r>
              <a:rPr lang="hu-HU" sz="2800" dirty="0"/>
              <a:t> </a:t>
            </a:r>
            <a:r>
              <a:rPr lang="hu-HU" sz="2800" dirty="0" err="1"/>
              <a:t>Dictionary</a:t>
            </a:r>
            <a:r>
              <a:rPr lang="hu-HU" sz="2800" dirty="0"/>
              <a:t>)</a:t>
            </a:r>
            <a:endParaRPr lang="en-US" sz="2800" dirty="0"/>
          </a:p>
          <a:p>
            <a:endParaRPr lang="hu-HU" dirty="0"/>
          </a:p>
        </p:txBody>
      </p:sp>
      <p:sp>
        <p:nvSpPr>
          <p:cNvPr id="4" name="Téglalap 3"/>
          <p:cNvSpPr/>
          <p:nvPr/>
        </p:nvSpPr>
        <p:spPr>
          <a:xfrm>
            <a:off x="115614" y="5994452"/>
            <a:ext cx="11902966" cy="707886"/>
          </a:xfrm>
          <a:prstGeom prst="rect">
            <a:avLst/>
          </a:prstGeom>
        </p:spPr>
        <p:txBody>
          <a:bodyPr wrap="square">
            <a:spAutoFit/>
          </a:bodyPr>
          <a:lstStyle/>
          <a:p>
            <a:pPr algn="just"/>
            <a:r>
              <a:rPr lang="hu-HU" sz="2000" dirty="0" smtClean="0"/>
              <a:t>Forrás</a:t>
            </a:r>
            <a:r>
              <a:rPr lang="en-US" sz="2000" dirty="0" smtClean="0"/>
              <a:t>: </a:t>
            </a:r>
            <a:r>
              <a:rPr lang="en-US" sz="2000" dirty="0" err="1"/>
              <a:t>inBusiness</a:t>
            </a:r>
            <a:r>
              <a:rPr lang="en-US" sz="2000" dirty="0"/>
              <a:t> Blog - www.in-business.org.uk: </a:t>
            </a:r>
            <a:r>
              <a:rPr lang="en-US" sz="2000" dirty="0" err="1"/>
              <a:t>Russel</a:t>
            </a:r>
            <a:r>
              <a:rPr lang="en-US" sz="2000" dirty="0"/>
              <a:t> Bowyer: Difference between entrepreneurship and </a:t>
            </a:r>
            <a:r>
              <a:rPr lang="en-US" sz="2000" dirty="0" err="1"/>
              <a:t>intrapreneurship</a:t>
            </a:r>
            <a:endParaRPr lang="en-US" sz="2000" dirty="0"/>
          </a:p>
        </p:txBody>
      </p:sp>
      <p:pic>
        <p:nvPicPr>
          <p:cNvPr id="5" name="Kép 4" descr="Vinod Bidwaik : Personality Types of Intrapreneur leader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8471" y="1299082"/>
            <a:ext cx="4667250" cy="3267075"/>
          </a:xfrm>
          <a:prstGeom prst="rect">
            <a:avLst/>
          </a:prstGeom>
        </p:spPr>
      </p:pic>
    </p:spTree>
    <p:extLst>
      <p:ext uri="{BB962C8B-B14F-4D97-AF65-F5344CB8AC3E}">
        <p14:creationId xmlns:p14="http://schemas.microsoft.com/office/powerpoint/2010/main" val="99786143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9187" y="168457"/>
            <a:ext cx="11729544" cy="1658198"/>
          </a:xfrm>
        </p:spPr>
        <p:txBody>
          <a:bodyPr>
            <a:normAutofit/>
          </a:bodyPr>
          <a:lstStyle/>
          <a:p>
            <a:r>
              <a:rPr lang="hu-HU" sz="4400" b="1" dirty="0" smtClean="0"/>
              <a:t>Különbségek az </a:t>
            </a:r>
            <a:r>
              <a:rPr lang="en-US" sz="4400" b="1" dirty="0" smtClean="0"/>
              <a:t>entrepreneurship </a:t>
            </a:r>
            <a:r>
              <a:rPr lang="hu-HU" sz="4400" b="1" dirty="0" smtClean="0"/>
              <a:t>és az </a:t>
            </a:r>
            <a:r>
              <a:rPr lang="en-US" sz="4400" b="1" dirty="0" err="1" smtClean="0"/>
              <a:t>intrapreneurship</a:t>
            </a:r>
            <a:r>
              <a:rPr lang="hu-HU" sz="4400" b="1" dirty="0" smtClean="0"/>
              <a:t> között</a:t>
            </a:r>
            <a:endParaRPr lang="hu-HU" sz="4400" b="1" dirty="0"/>
          </a:p>
        </p:txBody>
      </p:sp>
      <p:sp>
        <p:nvSpPr>
          <p:cNvPr id="3" name="Tartalom helye 2"/>
          <p:cNvSpPr>
            <a:spLocks noGrp="1"/>
          </p:cNvSpPr>
          <p:nvPr>
            <p:ph idx="1"/>
          </p:nvPr>
        </p:nvSpPr>
        <p:spPr>
          <a:xfrm>
            <a:off x="157655" y="1765738"/>
            <a:ext cx="11887199" cy="4824248"/>
          </a:xfrm>
        </p:spPr>
        <p:txBody>
          <a:bodyPr/>
          <a:lstStyle/>
          <a:p>
            <a:pPr marL="457200" indent="-457200">
              <a:buFont typeface="+mj-lt"/>
              <a:buAutoNum type="arabicPeriod"/>
            </a:pPr>
            <a:r>
              <a:rPr lang="hu-HU" sz="3200" b="1" dirty="0" smtClean="0"/>
              <a:t>Az üzlet tulajdonosa</a:t>
            </a:r>
            <a:endParaRPr lang="en-US" sz="3200" b="1" dirty="0"/>
          </a:p>
          <a:p>
            <a:pPr marL="361950" indent="-361950" algn="just">
              <a:buFont typeface="Arial" panose="020B0604020202020204" pitchFamily="34" charset="0"/>
              <a:buChar char="•"/>
            </a:pPr>
            <a:r>
              <a:rPr lang="en-US" sz="2800" dirty="0"/>
              <a:t> </a:t>
            </a:r>
            <a:r>
              <a:rPr lang="hu-HU" sz="2800" dirty="0" smtClean="0"/>
              <a:t>A vállalkozó olyan személy, aki elindít egy vállalkozást és ő a tulajdonosa is egyben. </a:t>
            </a:r>
          </a:p>
          <a:p>
            <a:pPr marL="361950" indent="-361950" algn="just">
              <a:buFont typeface="Arial" panose="020B0604020202020204" pitchFamily="34" charset="0"/>
              <a:buChar char="•"/>
            </a:pPr>
            <a:r>
              <a:rPr lang="hu-HU" sz="2800" dirty="0" smtClean="0"/>
              <a:t>Ezzel szemben, az </a:t>
            </a:r>
            <a:r>
              <a:rPr lang="hu-HU" sz="2800" dirty="0" err="1" smtClean="0"/>
              <a:t>intrapreneur</a:t>
            </a:r>
            <a:r>
              <a:rPr lang="hu-HU" sz="2800" dirty="0" smtClean="0"/>
              <a:t> egy vállalkozás alkalmazottja és nem szerez tulajdonjogot abban.</a:t>
            </a:r>
          </a:p>
          <a:p>
            <a:pPr marL="361950" indent="-361950" algn="just">
              <a:buFont typeface="Arial" panose="020B0604020202020204" pitchFamily="34" charset="0"/>
              <a:buChar char="•"/>
            </a:pPr>
            <a:r>
              <a:rPr lang="hu-HU" sz="2800" dirty="0" smtClean="0"/>
              <a:t>A vállalkozó teljes kontrollal rendelkezik az üzlet felett.</a:t>
            </a:r>
            <a:endParaRPr lang="en-US" sz="2800" dirty="0"/>
          </a:p>
          <a:p>
            <a:pPr marL="361950" indent="-361950" algn="just">
              <a:buFont typeface="Arial" panose="020B0604020202020204" pitchFamily="34" charset="0"/>
              <a:buChar char="•"/>
            </a:pPr>
            <a:r>
              <a:rPr lang="hu-HU" sz="2800" dirty="0" smtClean="0"/>
              <a:t>Az </a:t>
            </a:r>
            <a:r>
              <a:rPr lang="hu-HU" sz="2800" dirty="0" err="1" smtClean="0"/>
              <a:t>intrapreneur</a:t>
            </a:r>
            <a:r>
              <a:rPr lang="hu-HU" sz="2800" dirty="0" smtClean="0"/>
              <a:t> ugyan vállal kockázatokat a szervezeten belül, ahol dolgozik, ám végső soron az üzlet tulajdonosa vállalja a teljes felelősséget az üzletért.</a:t>
            </a:r>
          </a:p>
          <a:p>
            <a:endParaRPr lang="hu-HU" dirty="0"/>
          </a:p>
        </p:txBody>
      </p:sp>
    </p:spTree>
    <p:extLst>
      <p:ext uri="{BB962C8B-B14F-4D97-AF65-F5344CB8AC3E}">
        <p14:creationId xmlns:p14="http://schemas.microsoft.com/office/powerpoint/2010/main" val="62820424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9187" y="168457"/>
            <a:ext cx="11729544" cy="1658198"/>
          </a:xfrm>
        </p:spPr>
        <p:txBody>
          <a:bodyPr>
            <a:normAutofit/>
          </a:bodyPr>
          <a:lstStyle/>
          <a:p>
            <a:r>
              <a:rPr lang="hu-HU" sz="4400" b="1" dirty="0" smtClean="0"/>
              <a:t>Különbségek az </a:t>
            </a:r>
            <a:r>
              <a:rPr lang="en-US" sz="4400" b="1" dirty="0" smtClean="0"/>
              <a:t>entrepreneurship </a:t>
            </a:r>
            <a:r>
              <a:rPr lang="hu-HU" sz="4400" b="1" dirty="0" smtClean="0"/>
              <a:t>és az </a:t>
            </a:r>
            <a:r>
              <a:rPr lang="en-US" sz="4400" b="1" dirty="0" err="1" smtClean="0"/>
              <a:t>intrapreneurship</a:t>
            </a:r>
            <a:r>
              <a:rPr lang="hu-HU" sz="4400" b="1" dirty="0" smtClean="0"/>
              <a:t> között</a:t>
            </a:r>
            <a:endParaRPr lang="hu-HU" sz="4400" b="1" dirty="0"/>
          </a:p>
        </p:txBody>
      </p:sp>
      <p:sp>
        <p:nvSpPr>
          <p:cNvPr id="3" name="Tartalom helye 2"/>
          <p:cNvSpPr>
            <a:spLocks noGrp="1"/>
          </p:cNvSpPr>
          <p:nvPr>
            <p:ph idx="1"/>
          </p:nvPr>
        </p:nvSpPr>
        <p:spPr>
          <a:xfrm>
            <a:off x="157655" y="1860330"/>
            <a:ext cx="11887199" cy="4729655"/>
          </a:xfrm>
        </p:spPr>
        <p:txBody>
          <a:bodyPr/>
          <a:lstStyle/>
          <a:p>
            <a:pPr marL="514350" indent="-514350">
              <a:buFont typeface="+mj-lt"/>
              <a:buAutoNum type="arabicPeriod" startAt="2"/>
            </a:pPr>
            <a:r>
              <a:rPr lang="hu-HU" sz="3200" b="1" dirty="0" smtClean="0"/>
              <a:t>Pénzügyi veszteség</a:t>
            </a:r>
            <a:endParaRPr lang="en-US" sz="3200" b="1" dirty="0"/>
          </a:p>
          <a:p>
            <a:pPr marL="361950" indent="-361950" algn="just">
              <a:lnSpc>
                <a:spcPct val="100000"/>
              </a:lnSpc>
              <a:buFont typeface="Arial" panose="020B0604020202020204" pitchFamily="34" charset="0"/>
              <a:buChar char="•"/>
            </a:pPr>
            <a:r>
              <a:rPr lang="hu-HU" sz="2800" dirty="0" smtClean="0"/>
              <a:t>A vállalkozónak magának kell viselnie a várható veszteségeket.</a:t>
            </a:r>
          </a:p>
          <a:p>
            <a:pPr marL="361950" indent="-361950" algn="just">
              <a:lnSpc>
                <a:spcPct val="100000"/>
              </a:lnSpc>
              <a:buFont typeface="Arial" panose="020B0604020202020204" pitchFamily="34" charset="0"/>
              <a:buChar char="•"/>
            </a:pPr>
            <a:r>
              <a:rPr lang="hu-HU" sz="2800" dirty="0" smtClean="0"/>
              <a:t>A vállalkozó gyakran a saját vagyonát is felhasználja az üzlet indításakor.</a:t>
            </a:r>
          </a:p>
          <a:p>
            <a:pPr marL="361950" indent="-361950" algn="just">
              <a:lnSpc>
                <a:spcPct val="100000"/>
              </a:lnSpc>
              <a:buFont typeface="Arial" panose="020B0604020202020204" pitchFamily="34" charset="0"/>
              <a:buChar char="•"/>
            </a:pPr>
            <a:r>
              <a:rPr lang="hu-HU" sz="2800" dirty="0" smtClean="0"/>
              <a:t>Az </a:t>
            </a:r>
            <a:r>
              <a:rPr lang="hu-HU" sz="2800" dirty="0" err="1" smtClean="0"/>
              <a:t>intrapreneur</a:t>
            </a:r>
            <a:r>
              <a:rPr lang="hu-HU" sz="2800" dirty="0" smtClean="0"/>
              <a:t> a cég erőforrásait használja, nem a saját tőkéjét.</a:t>
            </a:r>
            <a:endParaRPr lang="en-US" sz="2800" dirty="0"/>
          </a:p>
          <a:p>
            <a:pPr marL="361950" indent="-361950" algn="just">
              <a:lnSpc>
                <a:spcPct val="100000"/>
              </a:lnSpc>
              <a:buFont typeface="Arial" panose="020B0604020202020204" pitchFamily="34" charset="0"/>
              <a:buChar char="•"/>
            </a:pPr>
            <a:r>
              <a:rPr lang="hu-HU" sz="2800" dirty="0" smtClean="0"/>
              <a:t>Míg a vállalkozó mindent elveszíthet, ha a vállalkozása elbukik, addig az </a:t>
            </a:r>
            <a:r>
              <a:rPr lang="hu-HU" sz="2800" dirty="0" err="1" smtClean="0"/>
              <a:t>intrapreneur</a:t>
            </a:r>
            <a:r>
              <a:rPr lang="hu-HU" sz="2800" dirty="0" smtClean="0"/>
              <a:t> csak elsétál, nem kell a következményeket viselnie…</a:t>
            </a:r>
          </a:p>
        </p:txBody>
      </p:sp>
    </p:spTree>
    <p:extLst>
      <p:ext uri="{BB962C8B-B14F-4D97-AF65-F5344CB8AC3E}">
        <p14:creationId xmlns:p14="http://schemas.microsoft.com/office/powerpoint/2010/main" val="28549983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9187" y="168457"/>
            <a:ext cx="11729544" cy="1658198"/>
          </a:xfrm>
        </p:spPr>
        <p:txBody>
          <a:bodyPr>
            <a:normAutofit/>
          </a:bodyPr>
          <a:lstStyle/>
          <a:p>
            <a:r>
              <a:rPr lang="hu-HU" sz="4400" b="1" dirty="0" smtClean="0"/>
              <a:t>Különbségek az </a:t>
            </a:r>
            <a:r>
              <a:rPr lang="en-US" sz="4400" b="1" dirty="0" smtClean="0"/>
              <a:t>entrepreneurship </a:t>
            </a:r>
            <a:r>
              <a:rPr lang="hu-HU" sz="4400" b="1" dirty="0" smtClean="0"/>
              <a:t>és az </a:t>
            </a:r>
            <a:r>
              <a:rPr lang="en-US" sz="4400" b="1" dirty="0" err="1" smtClean="0"/>
              <a:t>intrapreneurship</a:t>
            </a:r>
            <a:r>
              <a:rPr lang="hu-HU" sz="4400" b="1" dirty="0" smtClean="0"/>
              <a:t> között</a:t>
            </a:r>
            <a:endParaRPr lang="hu-HU" sz="4400" b="1" dirty="0"/>
          </a:p>
        </p:txBody>
      </p:sp>
      <p:sp>
        <p:nvSpPr>
          <p:cNvPr id="3" name="Tartalom helye 2"/>
          <p:cNvSpPr>
            <a:spLocks noGrp="1"/>
          </p:cNvSpPr>
          <p:nvPr>
            <p:ph idx="1"/>
          </p:nvPr>
        </p:nvSpPr>
        <p:spPr>
          <a:xfrm>
            <a:off x="157655" y="1860330"/>
            <a:ext cx="11887199" cy="4729655"/>
          </a:xfrm>
        </p:spPr>
        <p:txBody>
          <a:bodyPr>
            <a:normAutofit/>
          </a:bodyPr>
          <a:lstStyle/>
          <a:p>
            <a:pPr marL="514350" indent="-514350">
              <a:buFont typeface="+mj-lt"/>
              <a:buAutoNum type="arabicPeriod" startAt="3"/>
            </a:pPr>
            <a:r>
              <a:rPr lang="hu-HU" sz="3200" b="1" dirty="0" smtClean="0"/>
              <a:t>Pénzügyi nyereség</a:t>
            </a:r>
          </a:p>
          <a:p>
            <a:pPr marL="361950" indent="-361950" algn="just">
              <a:lnSpc>
                <a:spcPct val="100000"/>
              </a:lnSpc>
              <a:buFont typeface="Arial" panose="020B0604020202020204" pitchFamily="34" charset="0"/>
              <a:buChar char="•"/>
            </a:pPr>
            <a:r>
              <a:rPr lang="hu-HU" sz="2800" dirty="0" smtClean="0"/>
              <a:t>A pénzügyi veszteséggel ellentétben, a vállalkozó az a személy, aki élvezheti a munka gyümölcsét siker esetén. </a:t>
            </a:r>
          </a:p>
          <a:p>
            <a:pPr marL="361950" indent="-361950" algn="just">
              <a:lnSpc>
                <a:spcPct val="100000"/>
              </a:lnSpc>
              <a:buFont typeface="Arial" panose="020B0604020202020204" pitchFamily="34" charset="0"/>
              <a:buChar char="•"/>
            </a:pPr>
            <a:r>
              <a:rPr lang="hu-HU" sz="2800" dirty="0" smtClean="0"/>
              <a:t>A pénzügyi nyereség kettős. Egyrészt, ha a vállalkozás profitra tesz szert, a vállalkozó osztalék formájában jutalmazhatja magát a profitból. Másrészt a vállalkozó nyer a legtöbbet az üzlet eladásán.</a:t>
            </a:r>
          </a:p>
          <a:p>
            <a:pPr marL="361950" indent="-361950" algn="just">
              <a:lnSpc>
                <a:spcPct val="100000"/>
              </a:lnSpc>
              <a:buFont typeface="Arial" panose="020B0604020202020204" pitchFamily="34" charset="0"/>
              <a:buChar char="•"/>
            </a:pPr>
            <a:r>
              <a:rPr lang="hu-HU" sz="2800" dirty="0" smtClean="0"/>
              <a:t>Az </a:t>
            </a:r>
            <a:r>
              <a:rPr lang="hu-HU" sz="2800" dirty="0" err="1" smtClean="0"/>
              <a:t>intrapreneur</a:t>
            </a:r>
            <a:r>
              <a:rPr lang="hu-HU" sz="2800" dirty="0" smtClean="0"/>
              <a:t> is köthet </a:t>
            </a:r>
            <a:r>
              <a:rPr lang="hu-HU" sz="2800" dirty="0" err="1" smtClean="0"/>
              <a:t>nyereségmegosztási</a:t>
            </a:r>
            <a:r>
              <a:rPr lang="hu-HU" sz="2800" dirty="0" smtClean="0"/>
              <a:t> megállapodást. Az </a:t>
            </a:r>
            <a:r>
              <a:rPr lang="hu-HU" sz="2800" dirty="0" err="1" smtClean="0"/>
              <a:t>intrapreneur-nek</a:t>
            </a:r>
            <a:r>
              <a:rPr lang="hu-HU" sz="2800" dirty="0" smtClean="0"/>
              <a:t> általában nem származik nyeresége az üzlet értékesítéséből, kivéve, ha előzetesen az üzlet tulajdonosával megállapodást kötött erre vonatkozóan.</a:t>
            </a:r>
          </a:p>
          <a:p>
            <a:pPr marL="361950" indent="-361950" algn="just">
              <a:lnSpc>
                <a:spcPct val="100000"/>
              </a:lnSpc>
              <a:buFont typeface="Arial" panose="020B0604020202020204" pitchFamily="34" charset="0"/>
              <a:buChar char="•"/>
            </a:pPr>
            <a:endParaRPr lang="hu-HU" sz="2800" dirty="0" smtClean="0"/>
          </a:p>
        </p:txBody>
      </p:sp>
    </p:spTree>
    <p:extLst>
      <p:ext uri="{BB962C8B-B14F-4D97-AF65-F5344CB8AC3E}">
        <p14:creationId xmlns:p14="http://schemas.microsoft.com/office/powerpoint/2010/main" val="258718103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9187" y="168457"/>
            <a:ext cx="11729544" cy="1658198"/>
          </a:xfrm>
        </p:spPr>
        <p:txBody>
          <a:bodyPr>
            <a:normAutofit/>
          </a:bodyPr>
          <a:lstStyle/>
          <a:p>
            <a:r>
              <a:rPr lang="hu-HU" sz="4400" b="1" dirty="0" smtClean="0"/>
              <a:t>Különbségek az </a:t>
            </a:r>
            <a:r>
              <a:rPr lang="en-US" sz="4400" b="1" dirty="0" smtClean="0"/>
              <a:t>entrepreneurship </a:t>
            </a:r>
            <a:r>
              <a:rPr lang="hu-HU" sz="4400" b="1" dirty="0" smtClean="0"/>
              <a:t>és az </a:t>
            </a:r>
            <a:r>
              <a:rPr lang="en-US" sz="4400" b="1" dirty="0" err="1" smtClean="0"/>
              <a:t>intrapreneurship</a:t>
            </a:r>
            <a:r>
              <a:rPr lang="hu-HU" sz="4400" b="1" dirty="0" smtClean="0"/>
              <a:t> között</a:t>
            </a:r>
            <a:endParaRPr lang="hu-HU" sz="4400" b="1" dirty="0"/>
          </a:p>
        </p:txBody>
      </p:sp>
      <p:sp>
        <p:nvSpPr>
          <p:cNvPr id="3" name="Tartalom helye 2"/>
          <p:cNvSpPr>
            <a:spLocks noGrp="1"/>
          </p:cNvSpPr>
          <p:nvPr>
            <p:ph idx="1"/>
          </p:nvPr>
        </p:nvSpPr>
        <p:spPr>
          <a:xfrm>
            <a:off x="157655" y="1860330"/>
            <a:ext cx="11887199" cy="4729655"/>
          </a:xfrm>
        </p:spPr>
        <p:txBody>
          <a:bodyPr>
            <a:normAutofit fontScale="92500"/>
          </a:bodyPr>
          <a:lstStyle/>
          <a:p>
            <a:pPr marL="514350" indent="-514350">
              <a:buFont typeface="+mj-lt"/>
              <a:buAutoNum type="arabicPeriod" startAt="4"/>
            </a:pPr>
            <a:r>
              <a:rPr lang="hu-HU" sz="3200" b="1" dirty="0" smtClean="0"/>
              <a:t>Függés egymástól</a:t>
            </a:r>
          </a:p>
          <a:p>
            <a:pPr marL="361950" indent="-361950" algn="just">
              <a:lnSpc>
                <a:spcPct val="100000"/>
              </a:lnSpc>
              <a:buFont typeface="Arial" panose="020B0604020202020204" pitchFamily="34" charset="0"/>
              <a:buChar char="•"/>
            </a:pPr>
            <a:r>
              <a:rPr lang="hu-HU" sz="2800" dirty="0" smtClean="0"/>
              <a:t>Az </a:t>
            </a:r>
            <a:r>
              <a:rPr lang="hu-HU" sz="2800" dirty="0" err="1" smtClean="0"/>
              <a:t>intrapreneur-ök</a:t>
            </a:r>
            <a:r>
              <a:rPr lang="hu-HU" sz="2800" dirty="0" smtClean="0"/>
              <a:t> függnek a vállalkozóktól, hiszen a vállalkozók indítják el az üzletet, így nélkülük nem léteznének.</a:t>
            </a:r>
          </a:p>
          <a:p>
            <a:pPr marL="361950" indent="-361950" algn="just">
              <a:lnSpc>
                <a:spcPct val="100000"/>
              </a:lnSpc>
              <a:buFont typeface="Arial" panose="020B0604020202020204" pitchFamily="34" charset="0"/>
              <a:buChar char="•"/>
            </a:pPr>
            <a:r>
              <a:rPr lang="hu-HU" sz="2800" dirty="0" smtClean="0"/>
              <a:t>A kezdeti szikrát a vállalkozó biztosítja.</a:t>
            </a:r>
          </a:p>
          <a:p>
            <a:pPr marL="361950" indent="-361950" algn="just">
              <a:lnSpc>
                <a:spcPct val="100000"/>
              </a:lnSpc>
              <a:buFont typeface="Arial" panose="020B0604020202020204" pitchFamily="34" charset="0"/>
              <a:buChar char="•"/>
            </a:pPr>
            <a:r>
              <a:rPr lang="hu-HU" sz="2800" dirty="0" smtClean="0"/>
              <a:t>A jó vállalkozók ugyanakkor </a:t>
            </a:r>
            <a:r>
              <a:rPr lang="hu-HU" sz="2800" dirty="0" err="1" smtClean="0"/>
              <a:t>intrapreneur-ökkel</a:t>
            </a:r>
            <a:r>
              <a:rPr lang="hu-HU" sz="2800" dirty="0" smtClean="0"/>
              <a:t> veszi körbe magukat az üzletükben.</a:t>
            </a:r>
          </a:p>
          <a:p>
            <a:pPr marL="361950" indent="-361950" algn="just">
              <a:lnSpc>
                <a:spcPct val="100000"/>
              </a:lnSpc>
              <a:buFont typeface="Arial" panose="020B0604020202020204" pitchFamily="34" charset="0"/>
              <a:buChar char="•"/>
            </a:pPr>
            <a:r>
              <a:rPr lang="hu-HU" sz="2800" dirty="0" smtClean="0"/>
              <a:t>Ha a vállalkozó elveszít egy kulcsalkalmazottat, aki  </a:t>
            </a:r>
            <a:r>
              <a:rPr lang="hu-HU" sz="2800" dirty="0" err="1" smtClean="0"/>
              <a:t>intrapreneurként</a:t>
            </a:r>
            <a:r>
              <a:rPr lang="hu-HU" sz="2800" dirty="0" smtClean="0"/>
              <a:t> tevékenykedett a cégében, nagyon nehéz lesz őt pótolni.</a:t>
            </a:r>
          </a:p>
          <a:p>
            <a:pPr marL="361950" indent="-361950" algn="just">
              <a:lnSpc>
                <a:spcPct val="100000"/>
              </a:lnSpc>
              <a:buFont typeface="Arial" panose="020B0604020202020204" pitchFamily="34" charset="0"/>
              <a:buChar char="•"/>
            </a:pPr>
            <a:r>
              <a:rPr lang="hu-HU" sz="2800" dirty="0" smtClean="0"/>
              <a:t>A vállalkozó feladata, hogy bátorítsa a vállalkozásán belül az </a:t>
            </a:r>
            <a:r>
              <a:rPr lang="hu-HU" sz="2800" dirty="0" err="1" smtClean="0"/>
              <a:t>intrapreneship-et</a:t>
            </a:r>
            <a:r>
              <a:rPr lang="hu-HU" sz="2800" dirty="0"/>
              <a:t>,</a:t>
            </a:r>
            <a:r>
              <a:rPr lang="hu-HU" sz="2800" dirty="0" smtClean="0"/>
              <a:t> keressen és támogassa az  </a:t>
            </a:r>
            <a:r>
              <a:rPr lang="hu-HU" sz="2800" dirty="0" err="1" smtClean="0"/>
              <a:t>intrapreneur-öket</a:t>
            </a:r>
            <a:r>
              <a:rPr lang="hu-HU" sz="2800" dirty="0" smtClean="0"/>
              <a:t>.</a:t>
            </a:r>
          </a:p>
        </p:txBody>
      </p:sp>
    </p:spTree>
    <p:extLst>
      <p:ext uri="{BB962C8B-B14F-4D97-AF65-F5344CB8AC3E}">
        <p14:creationId xmlns:p14="http://schemas.microsoft.com/office/powerpoint/2010/main" val="231765888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9187" y="168457"/>
            <a:ext cx="11729544" cy="1658198"/>
          </a:xfrm>
        </p:spPr>
        <p:txBody>
          <a:bodyPr>
            <a:normAutofit/>
          </a:bodyPr>
          <a:lstStyle/>
          <a:p>
            <a:r>
              <a:rPr lang="hu-HU" sz="4400" b="1" dirty="0" smtClean="0"/>
              <a:t>Különbségek az </a:t>
            </a:r>
            <a:r>
              <a:rPr lang="en-US" sz="4400" b="1" dirty="0" smtClean="0"/>
              <a:t>entrepreneurship </a:t>
            </a:r>
            <a:r>
              <a:rPr lang="hu-HU" sz="4400" b="1" dirty="0" smtClean="0"/>
              <a:t>és az </a:t>
            </a:r>
            <a:r>
              <a:rPr lang="en-US" sz="4400" b="1" dirty="0" err="1" smtClean="0"/>
              <a:t>intrapreneurship</a:t>
            </a:r>
            <a:r>
              <a:rPr lang="hu-HU" sz="4400" b="1" dirty="0" smtClean="0"/>
              <a:t> között</a:t>
            </a:r>
            <a:endParaRPr lang="hu-HU" sz="4400" b="1" dirty="0"/>
          </a:p>
        </p:txBody>
      </p:sp>
      <p:sp>
        <p:nvSpPr>
          <p:cNvPr id="3" name="Tartalom helye 2"/>
          <p:cNvSpPr>
            <a:spLocks noGrp="1"/>
          </p:cNvSpPr>
          <p:nvPr>
            <p:ph idx="1"/>
          </p:nvPr>
        </p:nvSpPr>
        <p:spPr>
          <a:xfrm>
            <a:off x="157655" y="1860330"/>
            <a:ext cx="11887199" cy="4729655"/>
          </a:xfrm>
        </p:spPr>
        <p:txBody>
          <a:bodyPr>
            <a:normAutofit/>
          </a:bodyPr>
          <a:lstStyle/>
          <a:p>
            <a:pPr marL="514350" indent="-514350">
              <a:buFont typeface="+mj-lt"/>
              <a:buAutoNum type="arabicPeriod" startAt="5"/>
            </a:pPr>
            <a:r>
              <a:rPr lang="hu-HU" sz="3200" b="1" dirty="0" smtClean="0"/>
              <a:t>Erőforrások</a:t>
            </a:r>
          </a:p>
          <a:p>
            <a:pPr marL="361950" indent="-361950" algn="just">
              <a:lnSpc>
                <a:spcPct val="100000"/>
              </a:lnSpc>
              <a:buFont typeface="Arial" panose="020B0604020202020204" pitchFamily="34" charset="0"/>
              <a:buChar char="•"/>
            </a:pPr>
            <a:r>
              <a:rPr lang="hu-HU" sz="2800" dirty="0" smtClean="0"/>
              <a:t>A vállalkozó maga teremti elő az általa használt erőforrásokat.</a:t>
            </a:r>
            <a:endParaRPr lang="en-US" sz="2800" dirty="0"/>
          </a:p>
          <a:p>
            <a:pPr marL="361950" indent="-361950" algn="just">
              <a:lnSpc>
                <a:spcPct val="100000"/>
              </a:lnSpc>
              <a:buFont typeface="Arial" panose="020B0604020202020204" pitchFamily="34" charset="0"/>
              <a:buChar char="•"/>
            </a:pPr>
            <a:r>
              <a:rPr lang="hu-HU" sz="2800" dirty="0" smtClean="0"/>
              <a:t>Míg az </a:t>
            </a:r>
            <a:r>
              <a:rPr lang="hu-HU" sz="2800" dirty="0" err="1" smtClean="0"/>
              <a:t>intrapreneur-nek</a:t>
            </a:r>
            <a:r>
              <a:rPr lang="hu-HU" sz="2800" dirty="0" smtClean="0"/>
              <a:t> nem saját magának kell beszereznie a szükséges erőforrásokat.</a:t>
            </a:r>
          </a:p>
          <a:p>
            <a:pPr marL="361950" indent="-361950" algn="just">
              <a:lnSpc>
                <a:spcPct val="100000"/>
              </a:lnSpc>
              <a:buFont typeface="Arial" panose="020B0604020202020204" pitchFamily="34" charset="0"/>
              <a:buChar char="•"/>
            </a:pPr>
            <a:r>
              <a:rPr lang="hu-HU" sz="2800" dirty="0" smtClean="0"/>
              <a:t>A különböző vállalkozások és a különböző üzlettípusok olykor speciális erőforrásokat igényelnek, de sosem várják el, hogy az </a:t>
            </a:r>
            <a:r>
              <a:rPr lang="hu-HU" sz="2800" dirty="0" err="1" smtClean="0"/>
              <a:t>intrapreneur</a:t>
            </a:r>
            <a:r>
              <a:rPr lang="hu-HU" sz="2800" dirty="0" smtClean="0"/>
              <a:t> saját zsebéből fizesse ezeket, hanem cégen belül kell átcsoportosítani a szükséges erőforrásokat.</a:t>
            </a:r>
          </a:p>
        </p:txBody>
      </p:sp>
    </p:spTree>
    <p:extLst>
      <p:ext uri="{BB962C8B-B14F-4D97-AF65-F5344CB8AC3E}">
        <p14:creationId xmlns:p14="http://schemas.microsoft.com/office/powerpoint/2010/main" val="381746992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9187" y="168457"/>
            <a:ext cx="11729544" cy="1658198"/>
          </a:xfrm>
        </p:spPr>
        <p:txBody>
          <a:bodyPr>
            <a:normAutofit/>
          </a:bodyPr>
          <a:lstStyle/>
          <a:p>
            <a:r>
              <a:rPr lang="hu-HU" sz="4400" b="1" dirty="0" smtClean="0"/>
              <a:t>Különbségek az </a:t>
            </a:r>
            <a:r>
              <a:rPr lang="en-US" sz="4400" b="1" dirty="0" smtClean="0"/>
              <a:t>entrepreneurship </a:t>
            </a:r>
            <a:r>
              <a:rPr lang="hu-HU" sz="4400" b="1" dirty="0" smtClean="0"/>
              <a:t>és az </a:t>
            </a:r>
            <a:r>
              <a:rPr lang="en-US" sz="4400" b="1" dirty="0" err="1" smtClean="0"/>
              <a:t>intrapreneurship</a:t>
            </a:r>
            <a:r>
              <a:rPr lang="hu-HU" sz="4400" b="1" dirty="0" smtClean="0"/>
              <a:t> között</a:t>
            </a:r>
            <a:endParaRPr lang="hu-HU" sz="4400" b="1" dirty="0"/>
          </a:p>
        </p:txBody>
      </p:sp>
      <p:sp>
        <p:nvSpPr>
          <p:cNvPr id="3" name="Tartalom helye 2"/>
          <p:cNvSpPr>
            <a:spLocks noGrp="1"/>
          </p:cNvSpPr>
          <p:nvPr>
            <p:ph idx="1"/>
          </p:nvPr>
        </p:nvSpPr>
        <p:spPr>
          <a:xfrm>
            <a:off x="157655" y="1860330"/>
            <a:ext cx="11887199" cy="4729655"/>
          </a:xfrm>
        </p:spPr>
        <p:txBody>
          <a:bodyPr>
            <a:normAutofit/>
          </a:bodyPr>
          <a:lstStyle/>
          <a:p>
            <a:pPr marL="514350" indent="-514350">
              <a:buFont typeface="+mj-lt"/>
              <a:buAutoNum type="arabicPeriod" startAt="6"/>
            </a:pPr>
            <a:r>
              <a:rPr lang="hu-HU" sz="3200" b="1" dirty="0" smtClean="0"/>
              <a:t>Döntés </a:t>
            </a:r>
          </a:p>
          <a:p>
            <a:pPr marL="457200" indent="-457200" algn="just">
              <a:buFont typeface="Arial" panose="020B0604020202020204" pitchFamily="34" charset="0"/>
              <a:buChar char="•"/>
            </a:pPr>
            <a:r>
              <a:rPr lang="hu-HU" sz="2800" dirty="0" smtClean="0"/>
              <a:t>Mindig a vállalkozóé a végső szó, hogy mi történjen a cégben.</a:t>
            </a:r>
          </a:p>
          <a:p>
            <a:pPr marL="457200" indent="-457200" algn="just">
              <a:buFont typeface="Arial" panose="020B0604020202020204" pitchFamily="34" charset="0"/>
              <a:buChar char="•"/>
            </a:pPr>
            <a:r>
              <a:rPr lang="hu-HU" sz="2800" dirty="0" smtClean="0"/>
              <a:t>Habár az </a:t>
            </a:r>
            <a:r>
              <a:rPr lang="hu-HU" sz="2800" dirty="0" err="1" smtClean="0"/>
              <a:t>intrapreneur-ök</a:t>
            </a:r>
            <a:r>
              <a:rPr lang="hu-HU" sz="2800" dirty="0" smtClean="0"/>
              <a:t> nagyfokú autonómiával és kreativitással rendelkeznek, a vállalkozó teljes kontrolja, irányítása alatt állnak. </a:t>
            </a:r>
            <a:endParaRPr lang="hu-HU" sz="2800" dirty="0"/>
          </a:p>
          <a:p>
            <a:pPr marL="457200" indent="-457200" algn="just">
              <a:buFont typeface="Arial" panose="020B0604020202020204" pitchFamily="34" charset="0"/>
              <a:buChar char="•"/>
            </a:pPr>
            <a:r>
              <a:rPr lang="hu-HU" sz="2800" dirty="0" smtClean="0"/>
              <a:t>Míg a vállalkozó bármilyen döntést hozhat a szervezetben, addig az </a:t>
            </a:r>
            <a:r>
              <a:rPr lang="hu-HU" sz="2800" dirty="0" err="1" smtClean="0"/>
              <a:t>intrapreneur</a:t>
            </a:r>
            <a:r>
              <a:rPr lang="hu-HU" sz="2800" dirty="0" smtClean="0"/>
              <a:t> a szervezeti korlátokat, szabályokat betartva dolgozhat.</a:t>
            </a:r>
          </a:p>
          <a:p>
            <a:pPr marL="0" indent="0">
              <a:buNone/>
            </a:pPr>
            <a:endParaRPr lang="en-US" sz="2800" dirty="0"/>
          </a:p>
        </p:txBody>
      </p:sp>
    </p:spTree>
    <p:extLst>
      <p:ext uri="{BB962C8B-B14F-4D97-AF65-F5344CB8AC3E}">
        <p14:creationId xmlns:p14="http://schemas.microsoft.com/office/powerpoint/2010/main" val="332610910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rtalom helye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1264" y="3521150"/>
            <a:ext cx="10384572" cy="2975903"/>
          </a:xfrm>
        </p:spPr>
      </p:pic>
      <p:sp>
        <p:nvSpPr>
          <p:cNvPr id="2" name="Cím 1"/>
          <p:cNvSpPr>
            <a:spLocks noGrp="1"/>
          </p:cNvSpPr>
          <p:nvPr>
            <p:ph type="title"/>
          </p:nvPr>
        </p:nvSpPr>
        <p:spPr>
          <a:xfrm>
            <a:off x="666749" y="239651"/>
            <a:ext cx="10772775" cy="857629"/>
          </a:xfrm>
        </p:spPr>
        <p:txBody>
          <a:bodyPr>
            <a:normAutofit/>
          </a:bodyPr>
          <a:lstStyle/>
          <a:p>
            <a:pPr algn="ctr"/>
            <a:r>
              <a:rPr lang="hu-HU" sz="4800" b="1" dirty="0"/>
              <a:t>E</a:t>
            </a:r>
            <a:r>
              <a:rPr lang="en-US" sz="4800" b="1" dirty="0" err="1" smtClean="0"/>
              <a:t>ntrepreneurship</a:t>
            </a:r>
            <a:r>
              <a:rPr lang="en-US" sz="4800" b="1" dirty="0" smtClean="0"/>
              <a:t> </a:t>
            </a:r>
            <a:r>
              <a:rPr lang="hu-HU" sz="4800" b="1" dirty="0" smtClean="0"/>
              <a:t>vs. I</a:t>
            </a:r>
            <a:r>
              <a:rPr lang="en-US" sz="4800" b="1" dirty="0" err="1" smtClean="0"/>
              <a:t>ntrapreneurship</a:t>
            </a:r>
            <a:endParaRPr lang="hu-HU" sz="4800" dirty="0"/>
          </a:p>
        </p:txBody>
      </p:sp>
      <p:sp>
        <p:nvSpPr>
          <p:cNvPr id="8" name="Szövegdoboz 7"/>
          <p:cNvSpPr txBox="1"/>
          <p:nvPr/>
        </p:nvSpPr>
        <p:spPr>
          <a:xfrm>
            <a:off x="481265" y="1443789"/>
            <a:ext cx="5053262" cy="2031325"/>
          </a:xfrm>
          <a:prstGeom prst="rect">
            <a:avLst/>
          </a:prstGeom>
          <a:noFill/>
        </p:spPr>
        <p:txBody>
          <a:bodyPr wrap="square" rtlCol="0">
            <a:spAutoFit/>
          </a:bodyPr>
          <a:lstStyle/>
          <a:p>
            <a:r>
              <a:rPr lang="hu-HU" sz="2800" b="1" dirty="0" err="1"/>
              <a:t>Intrapreneurship</a:t>
            </a:r>
            <a:r>
              <a:rPr lang="hu-HU" sz="2800" b="1" dirty="0"/>
              <a:t>	</a:t>
            </a:r>
            <a:endParaRPr lang="hu-HU" sz="2800" b="1" dirty="0" smtClean="0"/>
          </a:p>
          <a:p>
            <a:endParaRPr lang="hu-HU" b="1" dirty="0" smtClean="0"/>
          </a:p>
          <a:p>
            <a:pPr marL="285750" indent="-285750" algn="just">
              <a:buFont typeface="Arial" panose="020B0604020202020204" pitchFamily="34" charset="0"/>
              <a:buChar char="•"/>
            </a:pPr>
            <a:r>
              <a:rPr lang="hu-HU" sz="2000" dirty="0"/>
              <a:t>e</a:t>
            </a:r>
            <a:r>
              <a:rPr lang="hu-HU" sz="2000" dirty="0" smtClean="0"/>
              <a:t>gy </a:t>
            </a:r>
            <a:r>
              <a:rPr lang="hu-HU" sz="2000" dirty="0"/>
              <a:t>ballon felfújása mélyen a víz </a:t>
            </a:r>
            <a:r>
              <a:rPr lang="hu-HU" sz="2000" dirty="0" smtClean="0"/>
              <a:t>alatt</a:t>
            </a:r>
          </a:p>
          <a:p>
            <a:pPr marL="285750" indent="-285750" algn="just">
              <a:buFont typeface="Arial" panose="020B0604020202020204" pitchFamily="34" charset="0"/>
              <a:buChar char="•"/>
            </a:pPr>
            <a:r>
              <a:rPr lang="hu-HU" sz="2000" dirty="0"/>
              <a:t>s</a:t>
            </a:r>
            <a:r>
              <a:rPr lang="hu-HU" sz="2000" dirty="0" smtClean="0"/>
              <a:t>ok erőforrás áll rendelkezésre, ugyanakkor az erős szervezeti „nyomás” megnehezíti a ballon tágulását</a:t>
            </a:r>
            <a:endParaRPr lang="hu-HU" sz="2000" dirty="0"/>
          </a:p>
        </p:txBody>
      </p:sp>
      <p:sp>
        <p:nvSpPr>
          <p:cNvPr id="9" name="Szövegdoboz 8"/>
          <p:cNvSpPr txBox="1"/>
          <p:nvPr/>
        </p:nvSpPr>
        <p:spPr>
          <a:xfrm>
            <a:off x="6053136" y="1443788"/>
            <a:ext cx="5053262" cy="1723549"/>
          </a:xfrm>
          <a:prstGeom prst="rect">
            <a:avLst/>
          </a:prstGeom>
          <a:noFill/>
        </p:spPr>
        <p:txBody>
          <a:bodyPr wrap="square" rtlCol="0">
            <a:spAutoFit/>
          </a:bodyPr>
          <a:lstStyle/>
          <a:p>
            <a:r>
              <a:rPr lang="hu-HU" sz="2800" b="1" dirty="0" err="1" smtClean="0"/>
              <a:t>Entrepreneurship</a:t>
            </a:r>
            <a:r>
              <a:rPr lang="hu-HU" sz="2800" b="1" dirty="0"/>
              <a:t>	</a:t>
            </a:r>
            <a:endParaRPr lang="hu-HU" sz="2800" b="1" dirty="0" smtClean="0"/>
          </a:p>
          <a:p>
            <a:endParaRPr lang="hu-HU" b="1" dirty="0" smtClean="0"/>
          </a:p>
          <a:p>
            <a:pPr marL="285750" indent="-285750" algn="just">
              <a:buFont typeface="Arial" panose="020B0604020202020204" pitchFamily="34" charset="0"/>
              <a:buChar char="•"/>
            </a:pPr>
            <a:r>
              <a:rPr lang="hu-HU" sz="2000" dirty="0"/>
              <a:t>e</a:t>
            </a:r>
            <a:r>
              <a:rPr lang="hu-HU" sz="2000" dirty="0" smtClean="0"/>
              <a:t>gy </a:t>
            </a:r>
            <a:r>
              <a:rPr lang="hu-HU" sz="2000" dirty="0"/>
              <a:t>ballon felfújása </a:t>
            </a:r>
            <a:r>
              <a:rPr lang="hu-HU" sz="2000" dirty="0" smtClean="0"/>
              <a:t>a világűrben</a:t>
            </a:r>
          </a:p>
          <a:p>
            <a:pPr marL="285750" indent="-285750" algn="just">
              <a:buFont typeface="Arial" panose="020B0604020202020204" pitchFamily="34" charset="0"/>
              <a:buChar char="•"/>
            </a:pPr>
            <a:r>
              <a:rPr lang="hu-HU" sz="2000" dirty="0"/>
              <a:t>n</a:t>
            </a:r>
            <a:r>
              <a:rPr lang="hu-HU" sz="2000" dirty="0" smtClean="0"/>
              <a:t>incs ellenállás, ellenkezés,</a:t>
            </a:r>
          </a:p>
          <a:p>
            <a:pPr marL="285750" indent="-285750" algn="just">
              <a:buFont typeface="Arial" panose="020B0604020202020204" pitchFamily="34" charset="0"/>
              <a:buChar char="•"/>
            </a:pPr>
            <a:r>
              <a:rPr lang="hu-HU" sz="2000" dirty="0" smtClean="0"/>
              <a:t>de erőforrások sincsenek</a:t>
            </a:r>
            <a:endParaRPr lang="hu-HU" sz="2000" dirty="0"/>
          </a:p>
        </p:txBody>
      </p:sp>
    </p:spTree>
    <p:extLst>
      <p:ext uri="{BB962C8B-B14F-4D97-AF65-F5344CB8AC3E}">
        <p14:creationId xmlns:p14="http://schemas.microsoft.com/office/powerpoint/2010/main" val="265799026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28601" y="0"/>
            <a:ext cx="11863136" cy="890337"/>
          </a:xfrm>
        </p:spPr>
        <p:txBody>
          <a:bodyPr>
            <a:normAutofit/>
          </a:bodyPr>
          <a:lstStyle/>
          <a:p>
            <a:r>
              <a:rPr lang="hu-HU" sz="4400" b="1" dirty="0" smtClean="0"/>
              <a:t>10 dolog, amit tudni kell az </a:t>
            </a:r>
            <a:r>
              <a:rPr lang="hu-HU" sz="4400" b="1" dirty="0" err="1" smtClean="0"/>
              <a:t>intrapreneurship-ről</a:t>
            </a:r>
            <a:endParaRPr lang="hu-HU" sz="4400" b="1" dirty="0"/>
          </a:p>
        </p:txBody>
      </p:sp>
      <p:sp>
        <p:nvSpPr>
          <p:cNvPr id="3" name="Tartalom helye 2"/>
          <p:cNvSpPr>
            <a:spLocks noGrp="1"/>
          </p:cNvSpPr>
          <p:nvPr>
            <p:ph idx="1"/>
          </p:nvPr>
        </p:nvSpPr>
        <p:spPr>
          <a:xfrm>
            <a:off x="228601" y="974558"/>
            <a:ext cx="11562345" cy="5317958"/>
          </a:xfrm>
        </p:spPr>
        <p:txBody>
          <a:bodyPr/>
          <a:lstStyle/>
          <a:p>
            <a:pPr marL="457200" indent="-457200">
              <a:buFont typeface="+mj-lt"/>
              <a:buAutoNum type="arabicPeriod"/>
            </a:pPr>
            <a:r>
              <a:rPr lang="hu-HU" b="1" dirty="0" smtClean="0"/>
              <a:t>Fókusz</a:t>
            </a:r>
          </a:p>
          <a:p>
            <a:pPr marL="360363" indent="-360363" algn="just">
              <a:buFont typeface="Arial" panose="020B0604020202020204" pitchFamily="34" charset="0"/>
              <a:buChar char="•"/>
            </a:pPr>
            <a:r>
              <a:rPr lang="hu-HU" dirty="0" smtClean="0"/>
              <a:t>Amíg a vállalkozó saját vízióval rendelkezik a vállalkozás egészére vonatkozóan, addig az </a:t>
            </a:r>
            <a:r>
              <a:rPr lang="hu-HU" dirty="0" err="1" smtClean="0"/>
              <a:t>intrapreneur-nek</a:t>
            </a:r>
            <a:r>
              <a:rPr lang="hu-HU" dirty="0" smtClean="0"/>
              <a:t> csupán </a:t>
            </a:r>
            <a:r>
              <a:rPr lang="hu-HU" b="1" dirty="0" smtClean="0"/>
              <a:t>a tágabb vízió egy részét kell látnia.</a:t>
            </a:r>
          </a:p>
          <a:p>
            <a:pPr marL="360363" indent="-360363" algn="just">
              <a:buFont typeface="Arial" panose="020B0604020202020204" pitchFamily="34" charset="0"/>
              <a:buChar char="•"/>
            </a:pPr>
            <a:r>
              <a:rPr lang="hu-HU" dirty="0" smtClean="0"/>
              <a:t>Az </a:t>
            </a:r>
            <a:r>
              <a:rPr lang="hu-HU" dirty="0" err="1" smtClean="0"/>
              <a:t>intrapreneur</a:t>
            </a:r>
            <a:r>
              <a:rPr lang="hu-HU" dirty="0" smtClean="0"/>
              <a:t> csupán végrehajtója a cég víziójának.</a:t>
            </a:r>
          </a:p>
          <a:p>
            <a:pPr marL="360363" indent="-360363" algn="just">
              <a:buFont typeface="Arial" panose="020B0604020202020204" pitchFamily="34" charset="0"/>
              <a:buChar char="•"/>
            </a:pPr>
            <a:r>
              <a:rPr lang="hu-HU" dirty="0" smtClean="0"/>
              <a:t>Az </a:t>
            </a:r>
            <a:r>
              <a:rPr lang="hu-HU" dirty="0" err="1" smtClean="0"/>
              <a:t>intrapreneur</a:t>
            </a:r>
            <a:r>
              <a:rPr lang="hu-HU" dirty="0" smtClean="0"/>
              <a:t> a cégen belül egy speciális probléma megoldásán dolgozik. Az </a:t>
            </a:r>
            <a:r>
              <a:rPr lang="hu-HU" dirty="0" err="1" smtClean="0"/>
              <a:t>intrapreneur</a:t>
            </a:r>
            <a:r>
              <a:rPr lang="hu-HU" dirty="0" smtClean="0"/>
              <a:t> is vállal kockázatot, de csupán a cégen belüli munkájával kapcsolatban.</a:t>
            </a:r>
          </a:p>
          <a:p>
            <a:pPr marL="360363" indent="-360363" algn="just">
              <a:buFont typeface="Arial" panose="020B0604020202020204" pitchFamily="34" charset="0"/>
              <a:buChar char="•"/>
            </a:pPr>
            <a:r>
              <a:rPr lang="hu-HU" dirty="0" smtClean="0"/>
              <a:t>A vállalkozótól eltérően az </a:t>
            </a:r>
            <a:r>
              <a:rPr lang="hu-HU" dirty="0" err="1" smtClean="0"/>
              <a:t>intrapreneur</a:t>
            </a:r>
            <a:r>
              <a:rPr lang="hu-HU" dirty="0" smtClean="0"/>
              <a:t> nem az egész vállalkozásra fókuszál, csupán annak adott folyamataira.</a:t>
            </a:r>
          </a:p>
          <a:p>
            <a:pPr marL="457200" indent="-457200">
              <a:buFont typeface="+mj-lt"/>
              <a:buAutoNum type="arabicPeriod" startAt="2"/>
            </a:pPr>
            <a:r>
              <a:rPr lang="hu-HU" b="1" dirty="0" smtClean="0"/>
              <a:t>Hatékonyság</a:t>
            </a:r>
          </a:p>
          <a:p>
            <a:pPr marL="360363" indent="-360363" algn="just">
              <a:buFont typeface="Arial" panose="020B0604020202020204" pitchFamily="34" charset="0"/>
              <a:buChar char="•"/>
            </a:pPr>
            <a:r>
              <a:rPr lang="hu-HU" dirty="0" smtClean="0"/>
              <a:t>Mind a vállalkozó, mind az </a:t>
            </a:r>
            <a:r>
              <a:rPr lang="hu-HU" dirty="0" err="1" smtClean="0"/>
              <a:t>intrapreneur</a:t>
            </a:r>
            <a:r>
              <a:rPr lang="hu-HU" dirty="0" smtClean="0"/>
              <a:t> arra törekszik, hogy minél hatékonyabban végezzék el a feladataikat a cég termelékenységének növelése érdekében.</a:t>
            </a:r>
          </a:p>
          <a:p>
            <a:pPr marL="360363" indent="-360363" algn="just">
              <a:buFont typeface="Arial" panose="020B0604020202020204" pitchFamily="34" charset="0"/>
              <a:buChar char="•"/>
            </a:pPr>
            <a:r>
              <a:rPr lang="hu-HU" dirty="0" smtClean="0"/>
              <a:t>Az </a:t>
            </a:r>
            <a:r>
              <a:rPr lang="hu-HU" dirty="0" err="1" smtClean="0"/>
              <a:t>intrapreneur</a:t>
            </a:r>
            <a:r>
              <a:rPr lang="hu-HU" dirty="0" smtClean="0"/>
              <a:t> alapvetően </a:t>
            </a:r>
            <a:r>
              <a:rPr lang="hu-HU" b="1" dirty="0" smtClean="0"/>
              <a:t>egy képzett problémamegoldó</a:t>
            </a:r>
            <a:r>
              <a:rPr lang="hu-HU" dirty="0" smtClean="0"/>
              <a:t>, aki a cégen belül fontos feladatokat teljesít.</a:t>
            </a:r>
          </a:p>
          <a:p>
            <a:pPr marL="360363" indent="-360363" algn="just">
              <a:buFont typeface="Arial" panose="020B0604020202020204" pitchFamily="34" charset="0"/>
              <a:buChar char="•"/>
            </a:pPr>
            <a:endParaRPr lang="hu-HU" dirty="0"/>
          </a:p>
        </p:txBody>
      </p:sp>
    </p:spTree>
    <p:extLst>
      <p:ext uri="{BB962C8B-B14F-4D97-AF65-F5344CB8AC3E}">
        <p14:creationId xmlns:p14="http://schemas.microsoft.com/office/powerpoint/2010/main" val="1975361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61EB-E62D-C74A-A561-44BC9397A88D}"/>
              </a:ext>
            </a:extLst>
          </p:cNvPr>
          <p:cNvSpPr>
            <a:spLocks noGrp="1"/>
          </p:cNvSpPr>
          <p:nvPr>
            <p:ph type="title"/>
          </p:nvPr>
        </p:nvSpPr>
        <p:spPr/>
        <p:txBody>
          <a:bodyPr/>
          <a:lstStyle/>
          <a:p>
            <a:r>
              <a:rPr lang="en-US"/>
              <a:t>Társadalmi politikai szabályozási kérdések </a:t>
            </a:r>
          </a:p>
        </p:txBody>
      </p:sp>
      <p:sp>
        <p:nvSpPr>
          <p:cNvPr id="3" name="Content Placeholder 2">
            <a:extLst>
              <a:ext uri="{FF2B5EF4-FFF2-40B4-BE49-F238E27FC236}">
                <a16:creationId xmlns:a16="http://schemas.microsoft.com/office/drawing/2014/main" id="{0C72D39C-AD70-CC4D-A3BF-97BD5D691174}"/>
              </a:ext>
            </a:extLst>
          </p:cNvPr>
          <p:cNvSpPr>
            <a:spLocks noGrp="1"/>
          </p:cNvSpPr>
          <p:nvPr>
            <p:ph idx="1"/>
          </p:nvPr>
        </p:nvSpPr>
        <p:spPr/>
        <p:txBody>
          <a:bodyPr>
            <a:normAutofit/>
          </a:bodyPr>
          <a:lstStyle/>
          <a:p>
            <a:r>
              <a:rPr lang="en-US"/>
              <a:t>Dinamikus, gyorsan fejlődő ágazatok, ismeretlen területeken jelennek meg </a:t>
            </a:r>
          </a:p>
          <a:p>
            <a:pPr lvl="1"/>
            <a:r>
              <a:rPr lang="en-US"/>
              <a:t>Pl: Uber, Lyft, Taskrabbit, Airbnb, eBay, Coolquest, Vatera, Rukkola </a:t>
            </a:r>
          </a:p>
          <a:p>
            <a:r>
              <a:rPr lang="en-US"/>
              <a:t> ezek a teruletek kevésbé vannak szabályozva</a:t>
            </a:r>
          </a:p>
          <a:p>
            <a:pPr lvl="1"/>
            <a:r>
              <a:rPr lang="en-US"/>
              <a:t>Adófizetés </a:t>
            </a:r>
          </a:p>
          <a:p>
            <a:pPr lvl="1"/>
            <a:r>
              <a:rPr lang="en-US"/>
              <a:t>Képzettség </a:t>
            </a:r>
          </a:p>
          <a:p>
            <a:pPr lvl="1"/>
            <a:r>
              <a:rPr lang="en-US"/>
              <a:t>Versenyjog </a:t>
            </a:r>
          </a:p>
          <a:p>
            <a:pPr lvl="1"/>
            <a:r>
              <a:rPr lang="en-US"/>
              <a:t>Fogyasztóvédelem </a:t>
            </a:r>
          </a:p>
          <a:p>
            <a:pPr lvl="1"/>
            <a:r>
              <a:rPr lang="en-US"/>
              <a:t>Bírói joggyakorlat</a:t>
            </a:r>
          </a:p>
        </p:txBody>
      </p:sp>
    </p:spTree>
    <p:extLst>
      <p:ext uri="{BB962C8B-B14F-4D97-AF65-F5344CB8AC3E}">
        <p14:creationId xmlns:p14="http://schemas.microsoft.com/office/powerpoint/2010/main" val="117393251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28601" y="0"/>
            <a:ext cx="11863136" cy="890337"/>
          </a:xfrm>
        </p:spPr>
        <p:txBody>
          <a:bodyPr>
            <a:normAutofit/>
          </a:bodyPr>
          <a:lstStyle/>
          <a:p>
            <a:r>
              <a:rPr lang="hu-HU" sz="4400" b="1" dirty="0" smtClean="0"/>
              <a:t>10 dolog, amit tudni kell az </a:t>
            </a:r>
            <a:r>
              <a:rPr lang="hu-HU" sz="4400" b="1" dirty="0" err="1" smtClean="0"/>
              <a:t>intrapreneurship-ről</a:t>
            </a:r>
            <a:endParaRPr lang="hu-HU" sz="4400" b="1" dirty="0"/>
          </a:p>
        </p:txBody>
      </p:sp>
      <p:sp>
        <p:nvSpPr>
          <p:cNvPr id="3" name="Tartalom helye 2"/>
          <p:cNvSpPr>
            <a:spLocks noGrp="1"/>
          </p:cNvSpPr>
          <p:nvPr>
            <p:ph idx="1"/>
          </p:nvPr>
        </p:nvSpPr>
        <p:spPr>
          <a:xfrm>
            <a:off x="228601" y="974558"/>
            <a:ext cx="11562345" cy="5317958"/>
          </a:xfrm>
        </p:spPr>
        <p:txBody>
          <a:bodyPr/>
          <a:lstStyle/>
          <a:p>
            <a:pPr marL="457200" indent="-457200">
              <a:buFont typeface="+mj-lt"/>
              <a:buAutoNum type="arabicPeriod" startAt="3"/>
            </a:pPr>
            <a:r>
              <a:rPr lang="hu-HU" b="1" dirty="0" smtClean="0"/>
              <a:t>Piaci megoldás</a:t>
            </a:r>
          </a:p>
          <a:p>
            <a:pPr marL="360363" indent="-360363" algn="just">
              <a:buFont typeface="Arial" panose="020B0604020202020204" pitchFamily="34" charset="0"/>
              <a:buChar char="•"/>
            </a:pPr>
            <a:r>
              <a:rPr lang="hu-HU" dirty="0" smtClean="0"/>
              <a:t>Az </a:t>
            </a:r>
            <a:r>
              <a:rPr lang="hu-HU" dirty="0" err="1" smtClean="0"/>
              <a:t>intrapreneur-ök</a:t>
            </a:r>
            <a:r>
              <a:rPr lang="hu-HU" dirty="0" smtClean="0"/>
              <a:t> a vállalaton belüli </a:t>
            </a:r>
            <a:r>
              <a:rPr lang="hu-HU" b="1" dirty="0" smtClean="0"/>
              <a:t>innovációk fő forrásai</a:t>
            </a:r>
            <a:r>
              <a:rPr lang="hu-HU" dirty="0" smtClean="0"/>
              <a:t>. </a:t>
            </a:r>
          </a:p>
          <a:p>
            <a:pPr marL="360363" indent="-360363" algn="just">
              <a:buFont typeface="Arial" panose="020B0604020202020204" pitchFamily="34" charset="0"/>
              <a:buChar char="•"/>
            </a:pPr>
            <a:r>
              <a:rPr lang="hu-HU" dirty="0" smtClean="0"/>
              <a:t>Egyedi piaci problémákra keresnek megoldásokat. </a:t>
            </a:r>
          </a:p>
          <a:p>
            <a:pPr marL="360363" indent="-360363" algn="just">
              <a:buFont typeface="Arial" panose="020B0604020202020204" pitchFamily="34" charset="0"/>
              <a:buChar char="•"/>
            </a:pPr>
            <a:r>
              <a:rPr lang="hu-HU" dirty="0" smtClean="0"/>
              <a:t>Amíg a vállalkozóknak saját maguknak kell kialakítaniuk, megszerezniük a piacukat, addig az </a:t>
            </a:r>
            <a:r>
              <a:rPr lang="hu-HU" dirty="0" err="1" smtClean="0"/>
              <a:t>intrapreneur-öknek</a:t>
            </a:r>
            <a:r>
              <a:rPr lang="hu-HU" dirty="0" smtClean="0"/>
              <a:t> már kialakult piacuk van.</a:t>
            </a:r>
          </a:p>
          <a:p>
            <a:pPr marL="360363" indent="-360363" algn="just">
              <a:buFont typeface="Arial" panose="020B0604020202020204" pitchFamily="34" charset="0"/>
              <a:buChar char="•"/>
            </a:pPr>
            <a:r>
              <a:rPr lang="hu-HU" dirty="0" smtClean="0"/>
              <a:t>Olyan eljárásokat, technológiákat és alkalmazásokat keresnek, amelyek segítségével a termelés növelését akadályozó korlátokat megszűntetik, a cég kapacitásait növelik.</a:t>
            </a:r>
          </a:p>
          <a:p>
            <a:pPr marL="457200" indent="-457200" algn="just">
              <a:buFont typeface="+mj-lt"/>
              <a:buAutoNum type="arabicPeriod" startAt="4"/>
            </a:pPr>
            <a:r>
              <a:rPr lang="hu-HU" b="1" dirty="0" err="1" smtClean="0"/>
              <a:t>Intrapreneur-ből</a:t>
            </a:r>
            <a:r>
              <a:rPr lang="hu-HU" b="1" dirty="0" smtClean="0"/>
              <a:t> vállalkozó</a:t>
            </a:r>
          </a:p>
          <a:p>
            <a:pPr marL="360363" indent="-360363" algn="just">
              <a:buFont typeface="Arial" panose="020B0604020202020204" pitchFamily="34" charset="0"/>
              <a:buChar char="•"/>
            </a:pPr>
            <a:r>
              <a:rPr lang="hu-HU" dirty="0" smtClean="0"/>
              <a:t>Az </a:t>
            </a:r>
            <a:r>
              <a:rPr lang="hu-HU" dirty="0" err="1" smtClean="0"/>
              <a:t>intrapreneur</a:t>
            </a:r>
            <a:r>
              <a:rPr lang="hu-HU" dirty="0" smtClean="0"/>
              <a:t> feladatvégzés közben gyakran elsajátítja azokat a képességeket, készségeket, amelyek </a:t>
            </a:r>
            <a:r>
              <a:rPr lang="hu-HU" b="1" dirty="0" smtClean="0"/>
              <a:t>szükségesek ahhoz, hogy vállalkozóvá váljon</a:t>
            </a:r>
            <a:r>
              <a:rPr lang="hu-HU" dirty="0" smtClean="0"/>
              <a:t>. </a:t>
            </a:r>
          </a:p>
          <a:p>
            <a:pPr marL="360363" indent="-360363" algn="just">
              <a:buFont typeface="Arial" panose="020B0604020202020204" pitchFamily="34" charset="0"/>
              <a:buChar char="•"/>
            </a:pPr>
            <a:r>
              <a:rPr lang="hu-HU" dirty="0" smtClean="0"/>
              <a:t>Az </a:t>
            </a:r>
            <a:r>
              <a:rPr lang="hu-HU" dirty="0" err="1" smtClean="0"/>
              <a:t>intrapreneurship</a:t>
            </a:r>
            <a:r>
              <a:rPr lang="hu-HU" dirty="0" smtClean="0"/>
              <a:t> tulajdonképpen az első lépés egy saját üzleti vállalkozás elindításához. </a:t>
            </a:r>
          </a:p>
          <a:p>
            <a:pPr marL="360363" indent="-360363" algn="just">
              <a:buFont typeface="Arial" panose="020B0604020202020204" pitchFamily="34" charset="0"/>
              <a:buChar char="•"/>
            </a:pPr>
            <a:endParaRPr lang="hu-HU" dirty="0" smtClean="0"/>
          </a:p>
          <a:p>
            <a:pPr marL="360363" indent="-360363" algn="just">
              <a:buFont typeface="Arial" panose="020B0604020202020204" pitchFamily="34" charset="0"/>
              <a:buChar char="•"/>
            </a:pPr>
            <a:endParaRPr lang="hu-HU" dirty="0"/>
          </a:p>
        </p:txBody>
      </p:sp>
    </p:spTree>
    <p:extLst>
      <p:ext uri="{BB962C8B-B14F-4D97-AF65-F5344CB8AC3E}">
        <p14:creationId xmlns:p14="http://schemas.microsoft.com/office/powerpoint/2010/main" val="403093444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28601" y="0"/>
            <a:ext cx="11863136" cy="890337"/>
          </a:xfrm>
        </p:spPr>
        <p:txBody>
          <a:bodyPr>
            <a:normAutofit/>
          </a:bodyPr>
          <a:lstStyle/>
          <a:p>
            <a:r>
              <a:rPr lang="hu-HU" sz="4400" b="1" dirty="0" smtClean="0"/>
              <a:t>10 dolog, amit tudni kell az </a:t>
            </a:r>
            <a:r>
              <a:rPr lang="hu-HU" sz="4400" b="1" dirty="0" err="1" smtClean="0"/>
              <a:t>intrapreneurship-ről</a:t>
            </a:r>
            <a:endParaRPr lang="hu-HU" sz="4400" b="1" dirty="0"/>
          </a:p>
        </p:txBody>
      </p:sp>
      <p:sp>
        <p:nvSpPr>
          <p:cNvPr id="3" name="Tartalom helye 2"/>
          <p:cNvSpPr>
            <a:spLocks noGrp="1"/>
          </p:cNvSpPr>
          <p:nvPr>
            <p:ph idx="1"/>
          </p:nvPr>
        </p:nvSpPr>
        <p:spPr>
          <a:xfrm>
            <a:off x="228601" y="974558"/>
            <a:ext cx="11562345" cy="5317958"/>
          </a:xfrm>
        </p:spPr>
        <p:txBody>
          <a:bodyPr/>
          <a:lstStyle/>
          <a:p>
            <a:pPr marL="457200" indent="-457200">
              <a:buFont typeface="+mj-lt"/>
              <a:buAutoNum type="arabicPeriod" startAt="5"/>
            </a:pPr>
            <a:r>
              <a:rPr lang="hu-HU" b="1" dirty="0" smtClean="0"/>
              <a:t>Kísérletezés</a:t>
            </a:r>
          </a:p>
          <a:p>
            <a:pPr marL="360363" indent="-360363" algn="just">
              <a:buFont typeface="Arial" panose="020B0604020202020204" pitchFamily="34" charset="0"/>
              <a:buChar char="•"/>
            </a:pPr>
            <a:r>
              <a:rPr lang="hu-HU" dirty="0" smtClean="0"/>
              <a:t>Mind a vállalkozónak, mind az </a:t>
            </a:r>
            <a:r>
              <a:rPr lang="hu-HU" dirty="0" err="1" smtClean="0"/>
              <a:t>intrapreneur-nek</a:t>
            </a:r>
            <a:r>
              <a:rPr lang="hu-HU" dirty="0" smtClean="0"/>
              <a:t> kísérleteznie kell, újdonságokat kell kitalálnia.</a:t>
            </a:r>
          </a:p>
          <a:p>
            <a:pPr marL="360363" indent="-360363" algn="just">
              <a:buFont typeface="Arial" panose="020B0604020202020204" pitchFamily="34" charset="0"/>
              <a:buChar char="•"/>
            </a:pPr>
            <a:r>
              <a:rPr lang="hu-HU" dirty="0" smtClean="0"/>
              <a:t>Ehhez mozgástérre, </a:t>
            </a:r>
            <a:r>
              <a:rPr lang="hu-HU" b="1" dirty="0" smtClean="0"/>
              <a:t>autonómiára, függetlenségre van szükség</a:t>
            </a:r>
            <a:r>
              <a:rPr lang="hu-HU" dirty="0" smtClean="0"/>
              <a:t>, hogy az adott problémát többféle szemszögből is meg lehessen vizsgálni.</a:t>
            </a:r>
          </a:p>
          <a:p>
            <a:pPr marL="360363" indent="-360363" algn="just">
              <a:buFont typeface="Arial" panose="020B0604020202020204" pitchFamily="34" charset="0"/>
              <a:buChar char="•"/>
            </a:pPr>
            <a:r>
              <a:rPr lang="hu-HU" dirty="0" smtClean="0"/>
              <a:t>Ha a cég vezetése az </a:t>
            </a:r>
            <a:r>
              <a:rPr lang="hu-HU" dirty="0" err="1" smtClean="0"/>
              <a:t>intrapreneur</a:t>
            </a:r>
            <a:r>
              <a:rPr lang="hu-HU" dirty="0" smtClean="0"/>
              <a:t> minden egyes cselekedetét kontrolálni kívánja, akkor azzal akadályozza a kreatív, kísérleti folyamatokat.</a:t>
            </a:r>
          </a:p>
          <a:p>
            <a:pPr marL="457200" indent="-457200" algn="just">
              <a:buFont typeface="+mj-lt"/>
              <a:buAutoNum type="arabicPeriod" startAt="6"/>
            </a:pPr>
            <a:r>
              <a:rPr lang="hu-HU" b="1" dirty="0" smtClean="0"/>
              <a:t>Jövőbeli trendek</a:t>
            </a:r>
          </a:p>
          <a:p>
            <a:pPr marL="360363" indent="-360363" algn="just">
              <a:buFont typeface="Arial" panose="020B0604020202020204" pitchFamily="34" charset="0"/>
              <a:buChar char="•"/>
            </a:pPr>
            <a:r>
              <a:rPr lang="hu-HU" dirty="0" smtClean="0"/>
              <a:t>A sikeres </a:t>
            </a:r>
            <a:r>
              <a:rPr lang="hu-HU" dirty="0" err="1" smtClean="0"/>
              <a:t>intrapreneur-ök</a:t>
            </a:r>
            <a:r>
              <a:rPr lang="hu-HU" dirty="0" smtClean="0"/>
              <a:t> értik a trendeket.</a:t>
            </a:r>
          </a:p>
          <a:p>
            <a:pPr marL="360363" indent="-360363" algn="just">
              <a:buFont typeface="Arial" panose="020B0604020202020204" pitchFamily="34" charset="0"/>
              <a:buChar char="•"/>
            </a:pPr>
            <a:r>
              <a:rPr lang="hu-HU" dirty="0" smtClean="0"/>
              <a:t>A sikeres vállalkozások számos olyan </a:t>
            </a:r>
            <a:r>
              <a:rPr lang="hu-HU" dirty="0" err="1" smtClean="0"/>
              <a:t>intrapreneurt</a:t>
            </a:r>
            <a:r>
              <a:rPr lang="hu-HU" dirty="0" smtClean="0"/>
              <a:t> alkalmaznak, akik látják a jövőbeli trendeket, és még a versenytársak előtt megfelelnek nekik.</a:t>
            </a:r>
          </a:p>
          <a:p>
            <a:pPr marL="360363" indent="-360363" algn="just">
              <a:buFont typeface="Arial" panose="020B0604020202020204" pitchFamily="34" charset="0"/>
              <a:buChar char="•"/>
            </a:pPr>
            <a:r>
              <a:rPr lang="hu-HU" dirty="0" smtClean="0"/>
              <a:t>Ebben az értelemben a jó </a:t>
            </a:r>
            <a:r>
              <a:rPr lang="hu-HU" dirty="0" err="1" smtClean="0"/>
              <a:t>intrapreneur-ök</a:t>
            </a:r>
            <a:r>
              <a:rPr lang="hu-HU" dirty="0" smtClean="0"/>
              <a:t> a vállalkozás </a:t>
            </a:r>
            <a:r>
              <a:rPr lang="hu-HU" b="1" dirty="0" smtClean="0"/>
              <a:t>legfontosabb erőforrásai</a:t>
            </a:r>
            <a:r>
              <a:rPr lang="hu-HU" dirty="0" smtClean="0"/>
              <a:t>.</a:t>
            </a:r>
            <a:endParaRPr lang="hu-HU" dirty="0"/>
          </a:p>
        </p:txBody>
      </p:sp>
    </p:spTree>
    <p:extLst>
      <p:ext uri="{BB962C8B-B14F-4D97-AF65-F5344CB8AC3E}">
        <p14:creationId xmlns:p14="http://schemas.microsoft.com/office/powerpoint/2010/main" val="338940198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28601" y="0"/>
            <a:ext cx="11863136" cy="890337"/>
          </a:xfrm>
        </p:spPr>
        <p:txBody>
          <a:bodyPr>
            <a:normAutofit/>
          </a:bodyPr>
          <a:lstStyle/>
          <a:p>
            <a:r>
              <a:rPr lang="hu-HU" sz="4400" b="1" dirty="0" smtClean="0"/>
              <a:t>10 dolog, amit tudni kell az </a:t>
            </a:r>
            <a:r>
              <a:rPr lang="hu-HU" sz="4400" b="1" dirty="0" err="1" smtClean="0"/>
              <a:t>intrapreneurship-ről</a:t>
            </a:r>
            <a:endParaRPr lang="hu-HU" sz="4400" b="1" dirty="0"/>
          </a:p>
        </p:txBody>
      </p:sp>
      <p:sp>
        <p:nvSpPr>
          <p:cNvPr id="3" name="Tartalom helye 2"/>
          <p:cNvSpPr>
            <a:spLocks noGrp="1"/>
          </p:cNvSpPr>
          <p:nvPr>
            <p:ph idx="1"/>
          </p:nvPr>
        </p:nvSpPr>
        <p:spPr>
          <a:xfrm>
            <a:off x="228601" y="974557"/>
            <a:ext cx="11562345" cy="5618747"/>
          </a:xfrm>
        </p:spPr>
        <p:txBody>
          <a:bodyPr>
            <a:normAutofit lnSpcReduction="10000"/>
          </a:bodyPr>
          <a:lstStyle/>
          <a:p>
            <a:pPr marL="457200" indent="-457200">
              <a:buFont typeface="+mj-lt"/>
              <a:buAutoNum type="arabicPeriod" startAt="7"/>
            </a:pPr>
            <a:r>
              <a:rPr lang="hu-HU" b="1" dirty="0" smtClean="0"/>
              <a:t>A vállalkozás fejlődését meghatározó </a:t>
            </a:r>
            <a:r>
              <a:rPr lang="hu-HU" b="1" dirty="0" err="1" smtClean="0"/>
              <a:t>intrapreneur</a:t>
            </a:r>
            <a:endParaRPr lang="hu-HU" b="1" dirty="0" smtClean="0"/>
          </a:p>
          <a:p>
            <a:pPr marL="360363" indent="-360363" algn="just">
              <a:buFont typeface="Arial" panose="020B0604020202020204" pitchFamily="34" charset="0"/>
              <a:buChar char="•"/>
            </a:pPr>
            <a:r>
              <a:rPr lang="hu-HU" dirty="0" smtClean="0"/>
              <a:t>Az </a:t>
            </a:r>
            <a:r>
              <a:rPr lang="hu-HU" dirty="0" err="1" smtClean="0"/>
              <a:t>intrapreneur-ök</a:t>
            </a:r>
            <a:r>
              <a:rPr lang="hu-HU" dirty="0" smtClean="0"/>
              <a:t> képzik a fejlődés motorját, a </a:t>
            </a:r>
            <a:r>
              <a:rPr lang="hu-HU" b="1" dirty="0" smtClean="0"/>
              <a:t>hajtóerőt a vállalkozásban</a:t>
            </a:r>
            <a:r>
              <a:rPr lang="hu-HU" dirty="0" smtClean="0"/>
              <a:t>.</a:t>
            </a:r>
          </a:p>
          <a:p>
            <a:pPr marL="360363" indent="-360363" algn="just">
              <a:buFont typeface="Arial" panose="020B0604020202020204" pitchFamily="34" charset="0"/>
              <a:buChar char="•"/>
            </a:pPr>
            <a:r>
              <a:rPr lang="hu-HU" dirty="0"/>
              <a:t>Idővel az </a:t>
            </a:r>
            <a:r>
              <a:rPr lang="hu-HU" dirty="0" err="1"/>
              <a:t>intrapreneur-ök</a:t>
            </a:r>
            <a:r>
              <a:rPr lang="hu-HU" dirty="0"/>
              <a:t> a cég vezetőségének az alkotóelemeivé válhatnak</a:t>
            </a:r>
            <a:r>
              <a:rPr lang="hu-HU" dirty="0" smtClean="0"/>
              <a:t>.</a:t>
            </a:r>
          </a:p>
          <a:p>
            <a:pPr marL="360363" indent="-360363" algn="just">
              <a:buFont typeface="Arial" panose="020B0604020202020204" pitchFamily="34" charset="0"/>
              <a:buChar char="•"/>
            </a:pPr>
            <a:r>
              <a:rPr lang="hu-HU" dirty="0" smtClean="0"/>
              <a:t>A cég működésének valamennyi szintjét átlátják. </a:t>
            </a:r>
          </a:p>
          <a:p>
            <a:pPr marL="360363" indent="-360363" algn="just">
              <a:buFont typeface="Arial" panose="020B0604020202020204" pitchFamily="34" charset="0"/>
              <a:buChar char="•"/>
            </a:pPr>
            <a:r>
              <a:rPr lang="hu-HU" dirty="0" smtClean="0"/>
              <a:t>Alulról kezdve, a vállalkozásra úgy tekintenek, mint eljárások összességére, amelyben valamennyi folyamatot fejleszteni kell.</a:t>
            </a:r>
          </a:p>
          <a:p>
            <a:pPr marL="457200" indent="-457200" algn="just">
              <a:buFont typeface="+mj-lt"/>
              <a:buAutoNum type="arabicPeriod" startAt="8"/>
            </a:pPr>
            <a:r>
              <a:rPr lang="hu-HU" b="1" dirty="0" smtClean="0"/>
              <a:t>Az </a:t>
            </a:r>
            <a:r>
              <a:rPr lang="hu-HU" b="1" dirty="0" err="1" smtClean="0"/>
              <a:t>intrapreneur</a:t>
            </a:r>
            <a:r>
              <a:rPr lang="hu-HU" b="1" dirty="0" smtClean="0"/>
              <a:t> személyes fejlődése</a:t>
            </a:r>
          </a:p>
          <a:p>
            <a:pPr marL="360363" indent="-360363" algn="just">
              <a:buFont typeface="Arial" panose="020B0604020202020204" pitchFamily="34" charset="0"/>
              <a:buChar char="•"/>
            </a:pPr>
            <a:r>
              <a:rPr lang="hu-HU" dirty="0" smtClean="0"/>
              <a:t>A vállalkozásnak támogatnia kell és el kell ismernie a sikeres </a:t>
            </a:r>
            <a:r>
              <a:rPr lang="hu-HU" dirty="0" err="1" smtClean="0"/>
              <a:t>intrapreneur-öket</a:t>
            </a:r>
            <a:r>
              <a:rPr lang="hu-HU" dirty="0" smtClean="0"/>
              <a:t>, biztosítani kell számukra </a:t>
            </a:r>
            <a:r>
              <a:rPr lang="hu-HU" b="1" dirty="0" smtClean="0"/>
              <a:t>fejlődési lehetőségeket</a:t>
            </a:r>
            <a:r>
              <a:rPr lang="hu-HU" dirty="0" smtClean="0"/>
              <a:t>.</a:t>
            </a:r>
          </a:p>
          <a:p>
            <a:pPr marL="360363" indent="-360363" algn="just">
              <a:buFont typeface="Arial" panose="020B0604020202020204" pitchFamily="34" charset="0"/>
              <a:buChar char="•"/>
            </a:pPr>
            <a:r>
              <a:rPr lang="hu-HU" dirty="0" smtClean="0"/>
              <a:t>Ha ezt felismeri a vállalkozás, akkor sikeres lesz, növekedni fog, mivel az </a:t>
            </a:r>
            <a:r>
              <a:rPr lang="hu-HU" dirty="0" err="1" smtClean="0"/>
              <a:t>intrapreneur</a:t>
            </a:r>
            <a:r>
              <a:rPr lang="hu-HU" dirty="0" smtClean="0"/>
              <a:t> az egyik legfontosabb alkotóeleme az innovatív, növekvő vállalkozásoknak.</a:t>
            </a:r>
          </a:p>
          <a:p>
            <a:pPr marL="360363" indent="-360363" algn="just">
              <a:buFont typeface="Arial" panose="020B0604020202020204" pitchFamily="34" charset="0"/>
              <a:buChar char="•"/>
            </a:pPr>
            <a:r>
              <a:rPr lang="hu-HU" dirty="0" smtClean="0"/>
              <a:t>A vállalkozásnak minden szinten </a:t>
            </a:r>
            <a:r>
              <a:rPr lang="hu-HU" dirty="0" err="1" smtClean="0"/>
              <a:t>intrapreneur</a:t>
            </a:r>
            <a:r>
              <a:rPr lang="hu-HU" dirty="0" smtClean="0"/>
              <a:t>-ökre van szüksége ahhoz, hogy kezeljék a problémákat és integrálják a folyamatokat egy nagyobb egységbe.</a:t>
            </a:r>
          </a:p>
          <a:p>
            <a:pPr marL="360363" indent="-360363" algn="just">
              <a:buFont typeface="Arial" panose="020B0604020202020204" pitchFamily="34" charset="0"/>
              <a:buChar char="•"/>
            </a:pPr>
            <a:r>
              <a:rPr lang="hu-HU" dirty="0" smtClean="0"/>
              <a:t>Ha az </a:t>
            </a:r>
            <a:r>
              <a:rPr lang="hu-HU" dirty="0" err="1" smtClean="0"/>
              <a:t>intrapreneur</a:t>
            </a:r>
            <a:r>
              <a:rPr lang="hu-HU" dirty="0" smtClean="0"/>
              <a:t> otthagyja a céget, akkor a versenytárs fog fejlődni, növekedni.</a:t>
            </a:r>
          </a:p>
          <a:p>
            <a:pPr marL="360363" indent="-360363" algn="just">
              <a:buFont typeface="Arial" panose="020B0604020202020204" pitchFamily="34" charset="0"/>
              <a:buChar char="•"/>
            </a:pPr>
            <a:endParaRPr lang="hu-HU" dirty="0"/>
          </a:p>
        </p:txBody>
      </p:sp>
    </p:spTree>
    <p:extLst>
      <p:ext uri="{BB962C8B-B14F-4D97-AF65-F5344CB8AC3E}">
        <p14:creationId xmlns:p14="http://schemas.microsoft.com/office/powerpoint/2010/main" val="250522582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28601" y="0"/>
            <a:ext cx="11863136" cy="890337"/>
          </a:xfrm>
        </p:spPr>
        <p:txBody>
          <a:bodyPr>
            <a:normAutofit/>
          </a:bodyPr>
          <a:lstStyle/>
          <a:p>
            <a:r>
              <a:rPr lang="hu-HU" sz="4400" b="1" dirty="0" smtClean="0"/>
              <a:t>10 dolog, amit tudni kell az </a:t>
            </a:r>
            <a:r>
              <a:rPr lang="hu-HU" sz="4400" b="1" dirty="0" err="1" smtClean="0"/>
              <a:t>intrapreneurship-ről</a:t>
            </a:r>
            <a:endParaRPr lang="hu-HU" sz="4400" b="1" dirty="0"/>
          </a:p>
        </p:txBody>
      </p:sp>
      <p:sp>
        <p:nvSpPr>
          <p:cNvPr id="3" name="Tartalom helye 2"/>
          <p:cNvSpPr>
            <a:spLocks noGrp="1"/>
          </p:cNvSpPr>
          <p:nvPr>
            <p:ph idx="1"/>
          </p:nvPr>
        </p:nvSpPr>
        <p:spPr>
          <a:xfrm>
            <a:off x="228601" y="974557"/>
            <a:ext cx="11562345" cy="5618747"/>
          </a:xfrm>
        </p:spPr>
        <p:txBody>
          <a:bodyPr>
            <a:normAutofit/>
          </a:bodyPr>
          <a:lstStyle/>
          <a:p>
            <a:pPr marL="457200" indent="-457200">
              <a:buFont typeface="+mj-lt"/>
              <a:buAutoNum type="arabicPeriod" startAt="9"/>
            </a:pPr>
            <a:r>
              <a:rPr lang="hu-HU" b="1" dirty="0" smtClean="0"/>
              <a:t>Befektetők, nem csak alkalmazottak</a:t>
            </a:r>
          </a:p>
          <a:p>
            <a:pPr marL="360363" indent="-360363" algn="just">
              <a:buFont typeface="Arial" panose="020B0604020202020204" pitchFamily="34" charset="0"/>
              <a:buChar char="•"/>
            </a:pPr>
            <a:r>
              <a:rPr lang="hu-HU" dirty="0" smtClean="0"/>
              <a:t>Az </a:t>
            </a:r>
            <a:r>
              <a:rPr lang="hu-HU" dirty="0" err="1" smtClean="0"/>
              <a:t>intrapreneur-ök</a:t>
            </a:r>
            <a:r>
              <a:rPr lang="hu-HU" dirty="0" smtClean="0"/>
              <a:t> nem csupán az idejüket fektetik az adott vállalkozásba, hanem a képességeiket, készségeiket is.</a:t>
            </a:r>
          </a:p>
          <a:p>
            <a:pPr marL="360363" indent="-360363" algn="just">
              <a:buFont typeface="Arial" panose="020B0604020202020204" pitchFamily="34" charset="0"/>
              <a:buChar char="•"/>
            </a:pPr>
            <a:r>
              <a:rPr lang="hu-HU" dirty="0" smtClean="0"/>
              <a:t>Mivel az </a:t>
            </a:r>
            <a:r>
              <a:rPr lang="hu-HU" dirty="0" err="1" smtClean="0"/>
              <a:t>intrapreneur-ök</a:t>
            </a:r>
            <a:r>
              <a:rPr lang="hu-HU" dirty="0" smtClean="0"/>
              <a:t> is úgy fejlődnek, ha a cég is fejlődik, ezért ebben az értelemben nemcsak alkalmazottak, hanem </a:t>
            </a:r>
            <a:r>
              <a:rPr lang="hu-HU" b="1" dirty="0" smtClean="0"/>
              <a:t>a vállalkozás befektetői is </a:t>
            </a:r>
            <a:r>
              <a:rPr lang="hu-HU" dirty="0" smtClean="0"/>
              <a:t>egyben.</a:t>
            </a:r>
          </a:p>
          <a:p>
            <a:pPr marL="360363" indent="-360363" algn="just">
              <a:buFont typeface="Arial" panose="020B0604020202020204" pitchFamily="34" charset="0"/>
              <a:buChar char="•"/>
            </a:pPr>
            <a:r>
              <a:rPr lang="hu-HU" dirty="0" smtClean="0"/>
              <a:t>Szimbiotikus kapcsolat áll fenn a vállalkozás és az </a:t>
            </a:r>
            <a:r>
              <a:rPr lang="hu-HU" dirty="0" err="1" smtClean="0"/>
              <a:t>intrapreneur</a:t>
            </a:r>
            <a:r>
              <a:rPr lang="hu-HU" dirty="0" smtClean="0"/>
              <a:t> között: ha cég segít neki, cserébe ő is segít a cégnek.</a:t>
            </a:r>
          </a:p>
          <a:p>
            <a:pPr marL="457200" indent="-457200" algn="just">
              <a:buFont typeface="+mj-lt"/>
              <a:buAutoNum type="arabicPeriod" startAt="10"/>
            </a:pPr>
            <a:r>
              <a:rPr lang="hu-HU" b="1" dirty="0" smtClean="0"/>
              <a:t>A vállalkozó feladata jó </a:t>
            </a:r>
            <a:r>
              <a:rPr lang="hu-HU" b="1" dirty="0" err="1" smtClean="0"/>
              <a:t>intrapreneur-öket</a:t>
            </a:r>
            <a:r>
              <a:rPr lang="hu-HU" b="1" dirty="0" smtClean="0"/>
              <a:t> alkalmazni</a:t>
            </a:r>
          </a:p>
          <a:p>
            <a:pPr marL="360363" indent="-360363" algn="just">
              <a:buFont typeface="Arial" panose="020B0604020202020204" pitchFamily="34" charset="0"/>
              <a:buChar char="•"/>
            </a:pPr>
            <a:r>
              <a:rPr lang="hu-HU" dirty="0" smtClean="0"/>
              <a:t>Ha egy vállalkozás nő, agilis, innovatív gondolkodású </a:t>
            </a:r>
            <a:r>
              <a:rPr lang="hu-HU" dirty="0" err="1" smtClean="0"/>
              <a:t>intrapreneur-ök</a:t>
            </a:r>
            <a:r>
              <a:rPr lang="hu-HU" dirty="0" smtClean="0"/>
              <a:t> alkalmazására lesz szükség.</a:t>
            </a:r>
          </a:p>
          <a:p>
            <a:pPr marL="360363" indent="-360363" algn="just">
              <a:buFont typeface="Arial" panose="020B0604020202020204" pitchFamily="34" charset="0"/>
              <a:buChar char="•"/>
            </a:pPr>
            <a:r>
              <a:rPr lang="hu-HU" dirty="0" smtClean="0"/>
              <a:t>Egy fajta körforgás alakul ki, ha egy </a:t>
            </a:r>
            <a:r>
              <a:rPr lang="hu-HU" dirty="0" err="1" smtClean="0"/>
              <a:t>intrapreneur</a:t>
            </a:r>
            <a:r>
              <a:rPr lang="hu-HU" dirty="0" smtClean="0"/>
              <a:t> feljebb lép, a helyére találnia kell maga alatt a cégen belül egy másik tehetséges </a:t>
            </a:r>
            <a:r>
              <a:rPr lang="hu-HU" dirty="0" err="1" smtClean="0"/>
              <a:t>intrapreneurt</a:t>
            </a:r>
            <a:r>
              <a:rPr lang="hu-HU" dirty="0"/>
              <a:t>.</a:t>
            </a:r>
          </a:p>
          <a:p>
            <a:pPr marL="360363" indent="-360363" algn="just">
              <a:buFont typeface="Arial" panose="020B0604020202020204" pitchFamily="34" charset="0"/>
              <a:buChar char="•"/>
            </a:pPr>
            <a:endParaRPr lang="hu-HU" dirty="0"/>
          </a:p>
        </p:txBody>
      </p:sp>
    </p:spTree>
    <p:extLst>
      <p:ext uri="{BB962C8B-B14F-4D97-AF65-F5344CB8AC3E}">
        <p14:creationId xmlns:p14="http://schemas.microsoft.com/office/powerpoint/2010/main" val="244589444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0340" y="0"/>
            <a:ext cx="10772775" cy="842211"/>
          </a:xfrm>
        </p:spPr>
        <p:txBody>
          <a:bodyPr>
            <a:normAutofit/>
          </a:bodyPr>
          <a:lstStyle/>
          <a:p>
            <a:r>
              <a:rPr lang="hu-HU" sz="4400" b="1" dirty="0" smtClean="0"/>
              <a:t>6 </a:t>
            </a:r>
            <a:r>
              <a:rPr lang="hu-HU" sz="4400" b="1" dirty="0" err="1" smtClean="0"/>
              <a:t>Intrapreneurship</a:t>
            </a:r>
            <a:r>
              <a:rPr lang="hu-HU" sz="4400" b="1" dirty="0" smtClean="0"/>
              <a:t> modell</a:t>
            </a:r>
            <a:endParaRPr lang="hu-HU" sz="4400" b="1" dirty="0"/>
          </a:p>
        </p:txBody>
      </p:sp>
      <p:pic>
        <p:nvPicPr>
          <p:cNvPr id="4" name="Picture 2" descr="6 Intrapreneurship Programs">
            <a:extLst>
              <a:ext uri="{FF2B5EF4-FFF2-40B4-BE49-F238E27FC236}">
                <a16:creationId xmlns:a16="http://schemas.microsoft.com/office/drawing/2014/main" id="{A80FFAF1-3DAF-4922-BB06-9DBFA1B92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63" y="830179"/>
            <a:ext cx="11088369" cy="5649642"/>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a:extLst>
              <a:ext uri="{FF2B5EF4-FFF2-40B4-BE49-F238E27FC236}">
                <a16:creationId xmlns:a16="http://schemas.microsoft.com/office/drawing/2014/main" id="{CBB01027-28EE-408F-A2F1-03A43E5C2D8B}"/>
              </a:ext>
            </a:extLst>
          </p:cNvPr>
          <p:cNvSpPr txBox="1"/>
          <p:nvPr/>
        </p:nvSpPr>
        <p:spPr>
          <a:xfrm>
            <a:off x="4847171" y="6488668"/>
            <a:ext cx="7344829" cy="369332"/>
          </a:xfrm>
          <a:prstGeom prst="rect">
            <a:avLst/>
          </a:prstGeom>
          <a:noFill/>
        </p:spPr>
        <p:txBody>
          <a:bodyPr wrap="square" rtlCol="0">
            <a:spAutoFit/>
          </a:bodyPr>
          <a:lstStyle/>
          <a:p>
            <a:r>
              <a:rPr lang="hu-HU" dirty="0" err="1">
                <a:solidFill>
                  <a:srgbClr val="333333"/>
                </a:solidFill>
                <a:latin typeface="Calibri"/>
              </a:rPr>
              <a:t>Source</a:t>
            </a:r>
            <a:r>
              <a:rPr lang="hu-HU" dirty="0">
                <a:solidFill>
                  <a:srgbClr val="333333"/>
                </a:solidFill>
                <a:latin typeface="Calibri"/>
              </a:rPr>
              <a:t>: https://www.whataventure.com/blog/6-intrapreneurship-programs</a:t>
            </a:r>
          </a:p>
        </p:txBody>
      </p:sp>
    </p:spTree>
    <p:extLst>
      <p:ext uri="{BB962C8B-B14F-4D97-AF65-F5344CB8AC3E}">
        <p14:creationId xmlns:p14="http://schemas.microsoft.com/office/powerpoint/2010/main" val="60108574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28600" y="168442"/>
            <a:ext cx="10279480" cy="709863"/>
          </a:xfrm>
        </p:spPr>
        <p:txBody>
          <a:bodyPr>
            <a:normAutofit/>
          </a:bodyPr>
          <a:lstStyle/>
          <a:p>
            <a:r>
              <a:rPr lang="hu-HU" sz="4400" b="1" dirty="0" smtClean="0"/>
              <a:t>6 </a:t>
            </a:r>
            <a:r>
              <a:rPr lang="hu-HU" sz="4400" b="1" dirty="0" err="1" smtClean="0"/>
              <a:t>Intrapreneurship</a:t>
            </a:r>
            <a:r>
              <a:rPr lang="hu-HU" sz="4400" b="1" dirty="0" smtClean="0"/>
              <a:t> Program</a:t>
            </a:r>
            <a:endParaRPr lang="hu-HU" sz="4400" b="1" dirty="0"/>
          </a:p>
        </p:txBody>
      </p:sp>
      <p:sp>
        <p:nvSpPr>
          <p:cNvPr id="3" name="Tartalom helye 2"/>
          <p:cNvSpPr>
            <a:spLocks noGrp="1"/>
          </p:cNvSpPr>
          <p:nvPr>
            <p:ph idx="1"/>
          </p:nvPr>
        </p:nvSpPr>
        <p:spPr>
          <a:xfrm>
            <a:off x="228600" y="1034716"/>
            <a:ext cx="11766884" cy="5847347"/>
          </a:xfrm>
        </p:spPr>
        <p:txBody>
          <a:bodyPr/>
          <a:lstStyle/>
          <a:p>
            <a:pPr marL="457200" indent="-457200">
              <a:buFont typeface="+mj-lt"/>
              <a:buAutoNum type="arabicPeriod"/>
            </a:pPr>
            <a:r>
              <a:rPr lang="hu-HU" sz="3200" b="1" dirty="0" err="1" smtClean="0"/>
              <a:t>Speed</a:t>
            </a:r>
            <a:r>
              <a:rPr lang="hu-HU" sz="3200" b="1" dirty="0" smtClean="0"/>
              <a:t> </a:t>
            </a:r>
            <a:r>
              <a:rPr lang="hu-HU" sz="3200" b="1" dirty="0" err="1" smtClean="0"/>
              <a:t>boat</a:t>
            </a:r>
            <a:r>
              <a:rPr lang="hu-HU" sz="3200" b="1" dirty="0" smtClean="0"/>
              <a:t> modell</a:t>
            </a:r>
          </a:p>
          <a:p>
            <a:pPr marL="360363" indent="-360363" algn="just">
              <a:buFont typeface="Arial" panose="020B0604020202020204" pitchFamily="34" charset="0"/>
              <a:buChar char="•"/>
            </a:pPr>
            <a:r>
              <a:rPr lang="hu-HU" dirty="0" smtClean="0"/>
              <a:t>Különálló részleget hoznak belső szakértőkből, általában </a:t>
            </a:r>
            <a:r>
              <a:rPr lang="hu-HU" dirty="0"/>
              <a:t>10-20 fős csoportot </a:t>
            </a:r>
            <a:r>
              <a:rPr lang="hu-HU" dirty="0" smtClean="0"/>
              <a:t>alakítanak ki.</a:t>
            </a:r>
          </a:p>
          <a:p>
            <a:pPr marL="360363" indent="-360363" algn="just">
              <a:buFont typeface="Arial" panose="020B0604020202020204" pitchFamily="34" charset="0"/>
              <a:buChar char="•"/>
            </a:pPr>
            <a:r>
              <a:rPr lang="hu-HU" dirty="0" smtClean="0"/>
              <a:t>A fő feladatuk, hogy </a:t>
            </a:r>
            <a:r>
              <a:rPr lang="hu-HU" i="1" dirty="0" smtClean="0"/>
              <a:t>új üzleti ötletet generáljanak</a:t>
            </a:r>
            <a:r>
              <a:rPr lang="hu-HU" dirty="0" smtClean="0"/>
              <a:t>, </a:t>
            </a:r>
            <a:r>
              <a:rPr lang="hu-HU" dirty="0" err="1" smtClean="0"/>
              <a:t>validálják</a:t>
            </a:r>
            <a:r>
              <a:rPr lang="hu-HU" dirty="0" smtClean="0"/>
              <a:t> ezeket és bemutassák a cég vezetésének, akik döntést hoznak arról, hogy támogatják-e az elképzelést.</a:t>
            </a:r>
          </a:p>
          <a:p>
            <a:pPr marL="360363" indent="-360363" algn="just">
              <a:buFont typeface="Arial" panose="020B0604020202020204" pitchFamily="34" charset="0"/>
              <a:buChar char="•"/>
            </a:pPr>
            <a:r>
              <a:rPr lang="hu-HU" dirty="0" smtClean="0"/>
              <a:t>Ha pozitív döntés születik, el kezdik megvalósítani az innovatív üzleti ötletet.</a:t>
            </a:r>
          </a:p>
          <a:p>
            <a:pPr marL="360363" indent="-360363" algn="just">
              <a:buFont typeface="Arial" panose="020B0604020202020204" pitchFamily="34" charset="0"/>
              <a:buChar char="•"/>
            </a:pPr>
            <a:r>
              <a:rPr lang="hu-HU" dirty="0"/>
              <a:t>A</a:t>
            </a:r>
            <a:r>
              <a:rPr lang="hu-HU" dirty="0" smtClean="0"/>
              <a:t>z </a:t>
            </a:r>
            <a:r>
              <a:rPr lang="hu-HU" dirty="0" err="1" smtClean="0"/>
              <a:t>intrapreneurship</a:t>
            </a:r>
            <a:r>
              <a:rPr lang="hu-HU" dirty="0" smtClean="0"/>
              <a:t> program két fő folyamatra fókuszál:</a:t>
            </a:r>
          </a:p>
          <a:p>
            <a:pPr marL="616395" lvl="1" indent="-360363" algn="just">
              <a:buFont typeface="Wingdings" panose="05000000000000000000" pitchFamily="2" charset="2"/>
              <a:buChar char="Ø"/>
            </a:pPr>
            <a:r>
              <a:rPr lang="hu-HU" dirty="0"/>
              <a:t>f</a:t>
            </a:r>
            <a:r>
              <a:rPr lang="hu-HU" dirty="0" smtClean="0"/>
              <a:t>olyamatosan új üzleti ötleteket dolgoz ki;</a:t>
            </a:r>
          </a:p>
          <a:p>
            <a:pPr marL="616395" lvl="1" indent="-360363" algn="just">
              <a:buFont typeface="Wingdings" panose="05000000000000000000" pitchFamily="2" charset="2"/>
              <a:buChar char="Ø"/>
            </a:pPr>
            <a:r>
              <a:rPr lang="hu-HU" dirty="0"/>
              <a:t>i</a:t>
            </a:r>
            <a:r>
              <a:rPr lang="hu-HU" dirty="0" smtClean="0"/>
              <a:t>nnovatív projektek végrehajtásához nagy szakértelemmel hatékony és eredményes bázist alakít ki.</a:t>
            </a:r>
            <a:endParaRPr lang="hu-HU" dirty="0"/>
          </a:p>
        </p:txBody>
      </p:sp>
    </p:spTree>
    <p:extLst>
      <p:ext uri="{BB962C8B-B14F-4D97-AF65-F5344CB8AC3E}">
        <p14:creationId xmlns:p14="http://schemas.microsoft.com/office/powerpoint/2010/main" val="30174962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28600" y="168442"/>
            <a:ext cx="10279480" cy="709863"/>
          </a:xfrm>
        </p:spPr>
        <p:txBody>
          <a:bodyPr>
            <a:normAutofit/>
          </a:bodyPr>
          <a:lstStyle/>
          <a:p>
            <a:r>
              <a:rPr lang="hu-HU" sz="4400" b="1" dirty="0" smtClean="0"/>
              <a:t>6 </a:t>
            </a:r>
            <a:r>
              <a:rPr lang="hu-HU" sz="4400" b="1" dirty="0" err="1" smtClean="0"/>
              <a:t>Intrapreneurship</a:t>
            </a:r>
            <a:r>
              <a:rPr lang="hu-HU" sz="4400" b="1" dirty="0" smtClean="0"/>
              <a:t> Program</a:t>
            </a:r>
            <a:endParaRPr lang="hu-HU" sz="4400" b="1" dirty="0"/>
          </a:p>
        </p:txBody>
      </p:sp>
      <p:sp>
        <p:nvSpPr>
          <p:cNvPr id="3" name="Tartalom helye 2"/>
          <p:cNvSpPr>
            <a:spLocks noGrp="1"/>
          </p:cNvSpPr>
          <p:nvPr>
            <p:ph idx="1"/>
          </p:nvPr>
        </p:nvSpPr>
        <p:spPr>
          <a:xfrm>
            <a:off x="228600" y="1034716"/>
            <a:ext cx="11766884" cy="5847347"/>
          </a:xfrm>
        </p:spPr>
        <p:txBody>
          <a:bodyPr/>
          <a:lstStyle/>
          <a:p>
            <a:pPr marL="514350" indent="-514350">
              <a:buFont typeface="+mj-lt"/>
              <a:buAutoNum type="arabicPeriod" startAt="2"/>
            </a:pPr>
            <a:r>
              <a:rPr lang="hu-HU" sz="3200" b="1" dirty="0" smtClean="0"/>
              <a:t>Sprint modell</a:t>
            </a:r>
          </a:p>
          <a:p>
            <a:pPr marL="360363" indent="-360363" algn="just">
              <a:buFont typeface="Arial" panose="020B0604020202020204" pitchFamily="34" charset="0"/>
              <a:buChar char="•"/>
            </a:pPr>
            <a:r>
              <a:rPr lang="hu-HU" dirty="0"/>
              <a:t>a</a:t>
            </a:r>
            <a:r>
              <a:rPr lang="hu-HU" dirty="0" smtClean="0"/>
              <a:t> Google Design Sprint inspirálta;</a:t>
            </a:r>
          </a:p>
          <a:p>
            <a:pPr marL="360363" indent="-360363" algn="just">
              <a:buFont typeface="Arial" panose="020B0604020202020204" pitchFamily="34" charset="0"/>
              <a:buChar char="•"/>
            </a:pPr>
            <a:r>
              <a:rPr lang="hu-HU" dirty="0"/>
              <a:t>i</a:t>
            </a:r>
            <a:r>
              <a:rPr lang="hu-HU" dirty="0" smtClean="0"/>
              <a:t>nnovatív projektek létrehozása céljából rövid időre (4-5 napra) összeáll egy csapat a cég </a:t>
            </a:r>
            <a:r>
              <a:rPr lang="hu-HU" dirty="0" err="1" smtClean="0"/>
              <a:t>alkalmazottaiból</a:t>
            </a:r>
            <a:r>
              <a:rPr lang="hu-HU" dirty="0" smtClean="0"/>
              <a:t>;</a:t>
            </a:r>
          </a:p>
          <a:p>
            <a:pPr marL="360363" indent="-360363" algn="just">
              <a:buFont typeface="Arial" panose="020B0604020202020204" pitchFamily="34" charset="0"/>
              <a:buChar char="•"/>
            </a:pPr>
            <a:r>
              <a:rPr lang="hu-HU" dirty="0"/>
              <a:t>e</a:t>
            </a:r>
            <a:r>
              <a:rPr lang="hu-HU" dirty="0" smtClean="0"/>
              <a:t>z a modell </a:t>
            </a:r>
            <a:r>
              <a:rPr lang="hu-HU" i="1" dirty="0" smtClean="0"/>
              <a:t>gyorsabb döntéshozatalra ösztönöz </a:t>
            </a:r>
            <a:r>
              <a:rPr lang="hu-HU" dirty="0" smtClean="0"/>
              <a:t>(nincs idő arra, hogy megkérdőjelezzék az eredményeket vagy mélyrehatóbban elemezzék az adatokat, amelyek a projekt bizonyos aspektusait támogathatják);</a:t>
            </a:r>
          </a:p>
          <a:p>
            <a:pPr marL="360363" indent="-360363" algn="just">
              <a:buFont typeface="Arial" panose="020B0604020202020204" pitchFamily="34" charset="0"/>
              <a:buChar char="•"/>
            </a:pPr>
            <a:r>
              <a:rPr lang="hu-HU" dirty="0"/>
              <a:t>e</a:t>
            </a:r>
            <a:r>
              <a:rPr lang="hu-HU" dirty="0" smtClean="0"/>
              <a:t>z a modell </a:t>
            </a:r>
            <a:r>
              <a:rPr lang="hu-HU" i="1" dirty="0" smtClean="0"/>
              <a:t>nagy mennyiségű ötlet generálását </a:t>
            </a:r>
            <a:r>
              <a:rPr lang="hu-HU" dirty="0" smtClean="0"/>
              <a:t>segíti elő;</a:t>
            </a:r>
          </a:p>
          <a:p>
            <a:pPr marL="360363" indent="-360363" algn="just">
              <a:buFont typeface="Arial" panose="020B0604020202020204" pitchFamily="34" charset="0"/>
              <a:buChar char="•"/>
            </a:pPr>
            <a:r>
              <a:rPr lang="hu-HU" dirty="0"/>
              <a:t>p</a:t>
            </a:r>
            <a:r>
              <a:rPr lang="hu-HU" dirty="0" smtClean="0"/>
              <a:t>l. APA-</a:t>
            </a:r>
            <a:r>
              <a:rPr lang="hu-HU" dirty="0" err="1" smtClean="0"/>
              <a:t>medilab</a:t>
            </a:r>
            <a:r>
              <a:rPr lang="hu-HU" dirty="0" smtClean="0"/>
              <a:t>, az </a:t>
            </a:r>
            <a:r>
              <a:rPr lang="hu-HU" dirty="0" err="1" smtClean="0"/>
              <a:t>Austria</a:t>
            </a:r>
            <a:r>
              <a:rPr lang="hu-HU" dirty="0" smtClean="0"/>
              <a:t> Press </a:t>
            </a:r>
            <a:r>
              <a:rPr lang="hu-HU" dirty="0" err="1" smtClean="0"/>
              <a:t>Agency</a:t>
            </a:r>
            <a:r>
              <a:rPr lang="hu-HU" dirty="0" smtClean="0"/>
              <a:t> innovációs központja.</a:t>
            </a:r>
          </a:p>
        </p:txBody>
      </p:sp>
    </p:spTree>
    <p:extLst>
      <p:ext uri="{BB962C8B-B14F-4D97-AF65-F5344CB8AC3E}">
        <p14:creationId xmlns:p14="http://schemas.microsoft.com/office/powerpoint/2010/main" val="146073401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28600" y="168442"/>
            <a:ext cx="10279480" cy="709863"/>
          </a:xfrm>
        </p:spPr>
        <p:txBody>
          <a:bodyPr>
            <a:normAutofit/>
          </a:bodyPr>
          <a:lstStyle/>
          <a:p>
            <a:r>
              <a:rPr lang="hu-HU" sz="4400" b="1" dirty="0" smtClean="0"/>
              <a:t>6 </a:t>
            </a:r>
            <a:r>
              <a:rPr lang="hu-HU" sz="4400" b="1" dirty="0" err="1" smtClean="0"/>
              <a:t>Intrapreneurship</a:t>
            </a:r>
            <a:r>
              <a:rPr lang="hu-HU" sz="4400" b="1" dirty="0" smtClean="0"/>
              <a:t> Program</a:t>
            </a:r>
            <a:endParaRPr lang="hu-HU" sz="4400" b="1" dirty="0"/>
          </a:p>
        </p:txBody>
      </p:sp>
      <p:sp>
        <p:nvSpPr>
          <p:cNvPr id="3" name="Tartalom helye 2"/>
          <p:cNvSpPr>
            <a:spLocks noGrp="1"/>
          </p:cNvSpPr>
          <p:nvPr>
            <p:ph idx="1"/>
          </p:nvPr>
        </p:nvSpPr>
        <p:spPr>
          <a:xfrm>
            <a:off x="228600" y="1034716"/>
            <a:ext cx="11766884" cy="5847347"/>
          </a:xfrm>
        </p:spPr>
        <p:txBody>
          <a:bodyPr/>
          <a:lstStyle/>
          <a:p>
            <a:pPr marL="514350" indent="-514350">
              <a:buFont typeface="+mj-lt"/>
              <a:buAutoNum type="arabicPeriod" startAt="3"/>
            </a:pPr>
            <a:r>
              <a:rPr lang="hu-HU" sz="3200" b="1" dirty="0" err="1" smtClean="0"/>
              <a:t>Entrepreneur</a:t>
            </a:r>
            <a:r>
              <a:rPr lang="hu-HU" sz="3200" b="1" dirty="0" smtClean="0"/>
              <a:t> in </a:t>
            </a:r>
            <a:r>
              <a:rPr lang="hu-HU" sz="3200" b="1" dirty="0" err="1" smtClean="0"/>
              <a:t>Residence</a:t>
            </a:r>
            <a:r>
              <a:rPr lang="hu-HU" sz="3200" b="1" dirty="0" smtClean="0"/>
              <a:t> </a:t>
            </a:r>
          </a:p>
          <a:p>
            <a:pPr marL="360363" indent="-360363" algn="just">
              <a:buFont typeface="Arial" panose="020B0604020202020204" pitchFamily="34" charset="0"/>
              <a:buChar char="•"/>
            </a:pPr>
            <a:r>
              <a:rPr lang="hu-HU" dirty="0"/>
              <a:t>e</a:t>
            </a:r>
            <a:r>
              <a:rPr lang="hu-HU" dirty="0" smtClean="0"/>
              <a:t> megközelítés célja, hogy új vállalkozói tehetségeket fedezzen fel az adott cégen kívül és integrálja őket egy újonnan létrehozott pozícióba a cégen belül;</a:t>
            </a:r>
          </a:p>
          <a:p>
            <a:pPr marL="360363" indent="-360363" algn="just">
              <a:buFont typeface="Arial" panose="020B0604020202020204" pitchFamily="34" charset="0"/>
              <a:buChar char="•"/>
            </a:pPr>
            <a:r>
              <a:rPr lang="hu-HU" dirty="0" smtClean="0"/>
              <a:t>az új </a:t>
            </a:r>
            <a:r>
              <a:rPr lang="hu-HU" dirty="0" err="1" smtClean="0"/>
              <a:t>intrapreneur-ök</a:t>
            </a:r>
            <a:r>
              <a:rPr lang="hu-HU" dirty="0" smtClean="0"/>
              <a:t> erőforrásokat kapnak és döntési szabadságot holisztikus, jövőbeli projektek létrehozása céljából;</a:t>
            </a:r>
          </a:p>
          <a:p>
            <a:pPr marL="360363" indent="-360363" algn="just">
              <a:buFont typeface="Arial" panose="020B0604020202020204" pitchFamily="34" charset="0"/>
              <a:buChar char="•"/>
            </a:pPr>
            <a:r>
              <a:rPr lang="hu-HU" dirty="0" smtClean="0"/>
              <a:t>a nagy vállalatok </a:t>
            </a:r>
            <a:r>
              <a:rPr lang="hu-HU" i="1" dirty="0" smtClean="0"/>
              <a:t>külső vállalkozókat azért hívnak meg</a:t>
            </a:r>
            <a:r>
              <a:rPr lang="hu-HU" dirty="0" smtClean="0"/>
              <a:t>, hogy felrázza a céget, szükség van új megközelítésre, új szemléletmódra vagy valamilyen speciális tudásra;</a:t>
            </a:r>
          </a:p>
          <a:p>
            <a:pPr marL="360363" indent="-360363" algn="just">
              <a:buFont typeface="Arial" panose="020B0604020202020204" pitchFamily="34" charset="0"/>
              <a:buChar char="•"/>
            </a:pPr>
            <a:r>
              <a:rPr lang="hu-HU" dirty="0" smtClean="0"/>
              <a:t>Pl. PAYBACK külső vállalkozókat hívott meg </a:t>
            </a:r>
            <a:r>
              <a:rPr lang="hu-HU" dirty="0"/>
              <a:t>az </a:t>
            </a:r>
            <a:r>
              <a:rPr lang="hu-HU" dirty="0" err="1"/>
              <a:t>innovation</a:t>
            </a:r>
            <a:r>
              <a:rPr lang="hu-HU" dirty="0"/>
              <a:t> </a:t>
            </a:r>
            <a:r>
              <a:rPr lang="hu-HU" dirty="0" err="1"/>
              <a:t>lab</a:t>
            </a:r>
            <a:r>
              <a:rPr lang="hu-HU" dirty="0"/>
              <a:t> #</a:t>
            </a:r>
            <a:r>
              <a:rPr lang="hu-HU" dirty="0" smtClean="0"/>
              <a:t>PKT-be.</a:t>
            </a:r>
          </a:p>
          <a:p>
            <a:pPr marL="360363" indent="-360363" algn="just">
              <a:buFont typeface="Arial" panose="020B0604020202020204" pitchFamily="34" charset="0"/>
              <a:buChar char="•"/>
            </a:pPr>
            <a:r>
              <a:rPr lang="hu-HU" dirty="0" smtClean="0"/>
              <a:t>Az </a:t>
            </a:r>
            <a:r>
              <a:rPr lang="hu-HU" dirty="0" err="1" smtClean="0"/>
              <a:t>intrapreneurship</a:t>
            </a:r>
            <a:r>
              <a:rPr lang="hu-HU" dirty="0" smtClean="0"/>
              <a:t> program</a:t>
            </a:r>
          </a:p>
          <a:p>
            <a:pPr marL="616395" lvl="1" indent="-360363" algn="just">
              <a:buFont typeface="Arial" panose="020B0604020202020204" pitchFamily="34" charset="0"/>
              <a:buChar char="•"/>
            </a:pPr>
            <a:r>
              <a:rPr lang="hu-HU" dirty="0"/>
              <a:t>i</a:t>
            </a:r>
            <a:r>
              <a:rPr lang="hu-HU" dirty="0" smtClean="0"/>
              <a:t>nnovatív projektek gyorsabb végrehajtására;</a:t>
            </a:r>
          </a:p>
          <a:p>
            <a:pPr marL="616395" lvl="1" indent="-360363" algn="just">
              <a:buFont typeface="Arial" panose="020B0604020202020204" pitchFamily="34" charset="0"/>
              <a:buChar char="•"/>
            </a:pPr>
            <a:r>
              <a:rPr lang="hu-HU" dirty="0"/>
              <a:t>s</a:t>
            </a:r>
            <a:r>
              <a:rPr lang="hu-HU" dirty="0" smtClean="0"/>
              <a:t>peciális szakértők vállalkozásba való bevonására;</a:t>
            </a:r>
          </a:p>
          <a:p>
            <a:pPr marL="616395" lvl="1" indent="-360363" algn="just">
              <a:buFont typeface="Arial" panose="020B0604020202020204" pitchFamily="34" charset="0"/>
              <a:buChar char="•"/>
            </a:pPr>
            <a:r>
              <a:rPr lang="hu-HU" dirty="0"/>
              <a:t>a</a:t>
            </a:r>
            <a:r>
              <a:rPr lang="hu-HU" dirty="0" smtClean="0"/>
              <a:t> vállalkozói magatartás vállalati kultúrába történő integrálására fókuszál.</a:t>
            </a:r>
          </a:p>
          <a:p>
            <a:pPr marL="616395" lvl="1" indent="-360363" algn="just">
              <a:buFont typeface="Arial" panose="020B0604020202020204" pitchFamily="34" charset="0"/>
              <a:buChar char="•"/>
            </a:pPr>
            <a:endParaRPr lang="hu-HU" dirty="0" smtClean="0"/>
          </a:p>
          <a:p>
            <a:pPr marL="616395" lvl="1" indent="-360363" algn="just">
              <a:buFont typeface="Arial" panose="020B0604020202020204" pitchFamily="34" charset="0"/>
              <a:buChar char="•"/>
            </a:pPr>
            <a:endParaRPr lang="hu-HU" dirty="0" smtClean="0"/>
          </a:p>
        </p:txBody>
      </p:sp>
    </p:spTree>
    <p:extLst>
      <p:ext uri="{BB962C8B-B14F-4D97-AF65-F5344CB8AC3E}">
        <p14:creationId xmlns:p14="http://schemas.microsoft.com/office/powerpoint/2010/main" val="71080210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28600" y="168442"/>
            <a:ext cx="10279480" cy="709863"/>
          </a:xfrm>
        </p:spPr>
        <p:txBody>
          <a:bodyPr>
            <a:normAutofit/>
          </a:bodyPr>
          <a:lstStyle/>
          <a:p>
            <a:r>
              <a:rPr lang="hu-HU" sz="4400" b="1" dirty="0" smtClean="0"/>
              <a:t>6 </a:t>
            </a:r>
            <a:r>
              <a:rPr lang="hu-HU" sz="4400" b="1" dirty="0" err="1" smtClean="0"/>
              <a:t>Intrapreneurship</a:t>
            </a:r>
            <a:r>
              <a:rPr lang="hu-HU" sz="4400" b="1" dirty="0" smtClean="0"/>
              <a:t> Program</a:t>
            </a:r>
            <a:endParaRPr lang="hu-HU" sz="4400" b="1" dirty="0"/>
          </a:p>
        </p:txBody>
      </p:sp>
      <p:sp>
        <p:nvSpPr>
          <p:cNvPr id="3" name="Tartalom helye 2"/>
          <p:cNvSpPr>
            <a:spLocks noGrp="1"/>
          </p:cNvSpPr>
          <p:nvPr>
            <p:ph idx="1"/>
          </p:nvPr>
        </p:nvSpPr>
        <p:spPr>
          <a:xfrm>
            <a:off x="228600" y="1034716"/>
            <a:ext cx="11766884" cy="5847347"/>
          </a:xfrm>
        </p:spPr>
        <p:txBody>
          <a:bodyPr/>
          <a:lstStyle/>
          <a:p>
            <a:pPr marL="514350" indent="-514350">
              <a:buFont typeface="+mj-lt"/>
              <a:buAutoNum type="arabicPeriod" startAt="4"/>
            </a:pPr>
            <a:r>
              <a:rPr lang="hu-HU" sz="3200" b="1" dirty="0" smtClean="0"/>
              <a:t>Time </a:t>
            </a:r>
            <a:r>
              <a:rPr lang="hu-HU" sz="3200" b="1" dirty="0" err="1" smtClean="0"/>
              <a:t>Off</a:t>
            </a:r>
            <a:r>
              <a:rPr lang="hu-HU" sz="3200" b="1" dirty="0" smtClean="0"/>
              <a:t> Modell </a:t>
            </a:r>
          </a:p>
          <a:p>
            <a:pPr marL="360363" indent="-360363" algn="just">
              <a:buFont typeface="Arial" panose="020B0604020202020204" pitchFamily="34" charset="0"/>
              <a:buChar char="•"/>
            </a:pPr>
            <a:r>
              <a:rPr lang="hu-HU" dirty="0" smtClean="0"/>
              <a:t>Fizetett szabadságot kapnak az alkalmazottak, ami alatt nem a szokásos munkájukat végzik.</a:t>
            </a:r>
          </a:p>
          <a:p>
            <a:pPr marL="360363" indent="-360363" algn="just">
              <a:buFont typeface="Arial" panose="020B0604020202020204" pitchFamily="34" charset="0"/>
              <a:buChar char="•"/>
            </a:pPr>
            <a:r>
              <a:rPr lang="hu-HU" dirty="0" smtClean="0"/>
              <a:t>A résztvevőknek valami olyan projekten kell dolgozniuk, amihez </a:t>
            </a:r>
            <a:r>
              <a:rPr lang="hu-HU" i="1" dirty="0" smtClean="0"/>
              <a:t>személyes érdeklődés köti vagy a szervezetnek egy fájó pontja</a:t>
            </a:r>
            <a:r>
              <a:rPr lang="hu-HU" dirty="0" smtClean="0"/>
              <a:t>, előrébb viszi a vállalkozást.</a:t>
            </a:r>
          </a:p>
          <a:p>
            <a:pPr marL="360363" indent="-360363" algn="just">
              <a:buFont typeface="Arial" panose="020B0604020202020204" pitchFamily="34" charset="0"/>
              <a:buChar char="•"/>
            </a:pPr>
            <a:r>
              <a:rPr lang="hu-HU" dirty="0" smtClean="0"/>
              <a:t>Elsőként végig kell gondolni, hogy min dolgoznak és kikkel dolgoznak és hogyan fogják kivitelezni az adott projektet. 24 órán belül le kell tenniük az asztalra egy összefoglalót, hogy mit és miért kívánnak tenni, várhatóan mikorra fejezik be és utána tesztelniük kell az ötletet a kollégáikkal.</a:t>
            </a:r>
          </a:p>
          <a:p>
            <a:pPr marL="360363" indent="-360363" algn="just">
              <a:buFont typeface="Arial" panose="020B0604020202020204" pitchFamily="34" charset="0"/>
              <a:buChar char="•"/>
            </a:pPr>
            <a:r>
              <a:rPr lang="hu-HU" dirty="0" smtClean="0"/>
              <a:t>Végül egy jelentést kell készíteniük, ami lehet video, blog post vagy egy </a:t>
            </a:r>
            <a:r>
              <a:rPr lang="hu-HU" dirty="0" err="1" smtClean="0"/>
              <a:t>screenshot</a:t>
            </a:r>
            <a:r>
              <a:rPr lang="hu-HU" dirty="0" smtClean="0"/>
              <a:t>, amely elmagyarázza, hogy az egyén vagy a csapat mit tett.</a:t>
            </a:r>
          </a:p>
          <a:p>
            <a:pPr marL="360363" indent="-360363" algn="just">
              <a:buFont typeface="Arial" panose="020B0604020202020204" pitchFamily="34" charset="0"/>
              <a:buChar char="•"/>
            </a:pPr>
            <a:r>
              <a:rPr lang="hu-HU" dirty="0" smtClean="0"/>
              <a:t>A Time </a:t>
            </a:r>
            <a:r>
              <a:rPr lang="hu-HU" dirty="0" err="1" smtClean="0"/>
              <a:t>Off</a:t>
            </a:r>
            <a:r>
              <a:rPr lang="hu-HU" dirty="0" smtClean="0"/>
              <a:t> Modell elősegítheti a motiváció növelését, a habozás az alkalmazottak teljesítményének a növelését rövid időn belül.</a:t>
            </a:r>
          </a:p>
          <a:p>
            <a:pPr marL="360363" indent="-360363" algn="just">
              <a:buFont typeface="Arial" panose="020B0604020202020204" pitchFamily="34" charset="0"/>
              <a:buChar char="•"/>
            </a:pPr>
            <a:r>
              <a:rPr lang="hu-HU" dirty="0"/>
              <a:t>Pl. az ausztrál </a:t>
            </a:r>
            <a:r>
              <a:rPr lang="hu-HU" dirty="0" err="1"/>
              <a:t>Atlassian</a:t>
            </a:r>
            <a:r>
              <a:rPr lang="hu-HU" dirty="0"/>
              <a:t> szoftver gyártó cég alkalmazza (</a:t>
            </a:r>
            <a:r>
              <a:rPr lang="hu-HU" dirty="0" err="1"/>
              <a:t>Shiplt</a:t>
            </a:r>
            <a:r>
              <a:rPr lang="hu-HU" dirty="0"/>
              <a:t> </a:t>
            </a:r>
            <a:r>
              <a:rPr lang="hu-HU" dirty="0" err="1"/>
              <a:t>days</a:t>
            </a:r>
            <a:r>
              <a:rPr lang="hu-HU" dirty="0" smtClean="0"/>
              <a:t>).</a:t>
            </a:r>
            <a:endParaRPr lang="hu-HU" dirty="0"/>
          </a:p>
          <a:p>
            <a:pPr marL="0" indent="0" algn="just">
              <a:buNone/>
            </a:pPr>
            <a:endParaRPr lang="hu-HU" dirty="0" smtClean="0"/>
          </a:p>
          <a:p>
            <a:pPr marL="514350" indent="-514350">
              <a:buFont typeface="+mj-lt"/>
              <a:buAutoNum type="arabicPeriod" startAt="4"/>
            </a:pPr>
            <a:endParaRPr lang="hu-HU" dirty="0" smtClean="0"/>
          </a:p>
          <a:p>
            <a:pPr marL="616395" lvl="1" indent="-360363" algn="just">
              <a:buFont typeface="Arial" panose="020B0604020202020204" pitchFamily="34" charset="0"/>
              <a:buChar char="•"/>
            </a:pPr>
            <a:endParaRPr lang="hu-HU" dirty="0" smtClean="0"/>
          </a:p>
        </p:txBody>
      </p:sp>
    </p:spTree>
    <p:extLst>
      <p:ext uri="{BB962C8B-B14F-4D97-AF65-F5344CB8AC3E}">
        <p14:creationId xmlns:p14="http://schemas.microsoft.com/office/powerpoint/2010/main" val="226311122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28600" y="168442"/>
            <a:ext cx="10279480" cy="709863"/>
          </a:xfrm>
        </p:spPr>
        <p:txBody>
          <a:bodyPr>
            <a:normAutofit/>
          </a:bodyPr>
          <a:lstStyle/>
          <a:p>
            <a:r>
              <a:rPr lang="hu-HU" sz="4400" b="1" dirty="0" smtClean="0"/>
              <a:t>6 </a:t>
            </a:r>
            <a:r>
              <a:rPr lang="hu-HU" sz="4400" b="1" dirty="0" err="1" smtClean="0"/>
              <a:t>Intrapreneurship</a:t>
            </a:r>
            <a:r>
              <a:rPr lang="hu-HU" sz="4400" b="1" dirty="0" smtClean="0"/>
              <a:t> Program</a:t>
            </a:r>
            <a:endParaRPr lang="hu-HU" sz="4400" b="1" dirty="0"/>
          </a:p>
        </p:txBody>
      </p:sp>
      <p:sp>
        <p:nvSpPr>
          <p:cNvPr id="3" name="Tartalom helye 2"/>
          <p:cNvSpPr>
            <a:spLocks noGrp="1"/>
          </p:cNvSpPr>
          <p:nvPr>
            <p:ph idx="1"/>
          </p:nvPr>
        </p:nvSpPr>
        <p:spPr>
          <a:xfrm>
            <a:off x="228600" y="1034716"/>
            <a:ext cx="11766884" cy="5847347"/>
          </a:xfrm>
        </p:spPr>
        <p:txBody>
          <a:bodyPr/>
          <a:lstStyle/>
          <a:p>
            <a:pPr marL="514350" indent="-514350">
              <a:buFont typeface="+mj-lt"/>
              <a:buAutoNum type="arabicPeriod" startAt="5"/>
            </a:pPr>
            <a:r>
              <a:rPr lang="hu-HU" sz="3200" b="1" dirty="0" err="1" smtClean="0"/>
              <a:t>Speed</a:t>
            </a:r>
            <a:r>
              <a:rPr lang="hu-HU" sz="3200" b="1" dirty="0" smtClean="0"/>
              <a:t> Lane Modell </a:t>
            </a:r>
          </a:p>
          <a:p>
            <a:pPr marL="360363" indent="-360363" algn="just">
              <a:buFont typeface="Arial" panose="020B0604020202020204" pitchFamily="34" charset="0"/>
              <a:buChar char="•"/>
            </a:pPr>
            <a:r>
              <a:rPr lang="hu-HU" dirty="0" smtClean="0"/>
              <a:t>Ennek az </a:t>
            </a:r>
            <a:r>
              <a:rPr lang="hu-HU" dirty="0" err="1" smtClean="0"/>
              <a:t>intrapreneurship</a:t>
            </a:r>
            <a:r>
              <a:rPr lang="hu-HU" dirty="0" smtClean="0"/>
              <a:t> programnak az a célja, hogy </a:t>
            </a:r>
            <a:r>
              <a:rPr lang="hu-HU" dirty="0" err="1" smtClean="0"/>
              <a:t>összegyűjtsék</a:t>
            </a:r>
            <a:r>
              <a:rPr lang="hu-HU" dirty="0" smtClean="0"/>
              <a:t> a vállalaton belüli legjobb ötleteket, majd </a:t>
            </a:r>
            <a:r>
              <a:rPr lang="hu-HU" i="1" dirty="0" smtClean="0"/>
              <a:t>adnak elég időt ezek megvalósítására</a:t>
            </a:r>
            <a:r>
              <a:rPr lang="hu-HU" dirty="0" smtClean="0"/>
              <a:t>.</a:t>
            </a:r>
          </a:p>
          <a:p>
            <a:pPr marL="360363" indent="-360363" algn="just">
              <a:buFont typeface="Arial" panose="020B0604020202020204" pitchFamily="34" charset="0"/>
              <a:buChar char="•"/>
            </a:pPr>
            <a:r>
              <a:rPr lang="hu-HU" dirty="0" smtClean="0"/>
              <a:t>Első lépésként </a:t>
            </a:r>
            <a:r>
              <a:rPr lang="hu-HU" i="1" dirty="0" smtClean="0"/>
              <a:t>összepárosítják</a:t>
            </a:r>
            <a:r>
              <a:rPr lang="hu-HU" dirty="0" smtClean="0"/>
              <a:t> azokat az alkalmazottakat, akiknek már van egy jó üzleti ötletük azokkal az alkalmazottakkal, akiknek még nincs, de nagyon motiváltak abban, hogy közreműködjenek a megvalósításukban. </a:t>
            </a:r>
          </a:p>
          <a:p>
            <a:pPr marL="360363" indent="-360363" algn="just">
              <a:buFont typeface="Arial" panose="020B0604020202020204" pitchFamily="34" charset="0"/>
              <a:buChar char="•"/>
            </a:pPr>
            <a:r>
              <a:rPr lang="hu-HU" dirty="0" smtClean="0"/>
              <a:t>A következő lépés, hogy egy stratégiai bizottság kiválasztja egy </a:t>
            </a:r>
            <a:r>
              <a:rPr lang="hu-HU" dirty="0" err="1" smtClean="0"/>
              <a:t>pitch</a:t>
            </a:r>
            <a:r>
              <a:rPr lang="hu-HU" dirty="0" smtClean="0"/>
              <a:t> keretében azokat az ötleteket, amelyeket az év során meg fognak valósítani.</a:t>
            </a:r>
          </a:p>
          <a:p>
            <a:pPr marL="360363" indent="-360363" algn="just">
              <a:buFont typeface="Arial" panose="020B0604020202020204" pitchFamily="34" charset="0"/>
              <a:buChar char="•"/>
            </a:pPr>
            <a:r>
              <a:rPr lang="hu-HU" dirty="0" smtClean="0"/>
              <a:t>A kiválasztott projektekhez előre meghatározott költségvetési keretet rendelnek és a csoport tagjai rendelkezésére álló erőforrásaik előre meghatározott hányadát arra a projektre kell, hogy fordítsák.</a:t>
            </a:r>
          </a:p>
          <a:p>
            <a:pPr marL="360363" indent="-360363" algn="just">
              <a:buFont typeface="Arial" panose="020B0604020202020204" pitchFamily="34" charset="0"/>
              <a:buChar char="•"/>
            </a:pPr>
            <a:r>
              <a:rPr lang="hu-HU" dirty="0" smtClean="0"/>
              <a:t>Általában egy második </a:t>
            </a:r>
            <a:r>
              <a:rPr lang="hu-HU" dirty="0" err="1" smtClean="0"/>
              <a:t>pitch</a:t>
            </a:r>
            <a:r>
              <a:rPr lang="hu-HU" dirty="0" smtClean="0"/>
              <a:t>-re is sor kerül, ahol a kiválasztás </a:t>
            </a:r>
            <a:r>
              <a:rPr lang="hu-HU" dirty="0"/>
              <a:t>során </a:t>
            </a:r>
            <a:r>
              <a:rPr lang="hu-HU" dirty="0" smtClean="0"/>
              <a:t>már csak a </a:t>
            </a:r>
            <a:r>
              <a:rPr lang="hu-HU" dirty="0"/>
              <a:t>leginkább releváns ötletekre fókuszálnak</a:t>
            </a:r>
            <a:r>
              <a:rPr lang="hu-HU" dirty="0" smtClean="0"/>
              <a:t>. Ezután a csapat tagjai minden kapacitásukat a szériagyártásnak szentelik.</a:t>
            </a:r>
            <a:endParaRPr lang="hu-HU" dirty="0"/>
          </a:p>
          <a:p>
            <a:pPr marL="360363" indent="-360363" algn="just">
              <a:buFont typeface="Arial" panose="020B0604020202020204" pitchFamily="34" charset="0"/>
              <a:buChar char="•"/>
            </a:pPr>
            <a:endParaRPr lang="hu-HU" dirty="0" smtClean="0"/>
          </a:p>
          <a:p>
            <a:pPr marL="360363" indent="-360363" algn="just">
              <a:buFont typeface="Arial" panose="020B0604020202020204" pitchFamily="34" charset="0"/>
              <a:buChar char="•"/>
            </a:pPr>
            <a:endParaRPr lang="hu-HU" dirty="0" smtClean="0"/>
          </a:p>
          <a:p>
            <a:pPr marL="514350" indent="-514350">
              <a:buFont typeface="+mj-lt"/>
              <a:buAutoNum type="arabicPeriod" startAt="4"/>
            </a:pPr>
            <a:endParaRPr lang="hu-HU" dirty="0" smtClean="0"/>
          </a:p>
          <a:p>
            <a:pPr marL="616395" lvl="1" indent="-360363" algn="just">
              <a:buFont typeface="Arial" panose="020B0604020202020204" pitchFamily="34" charset="0"/>
              <a:buChar char="•"/>
            </a:pPr>
            <a:endParaRPr lang="hu-HU" dirty="0" smtClean="0"/>
          </a:p>
        </p:txBody>
      </p:sp>
    </p:spTree>
    <p:extLst>
      <p:ext uri="{BB962C8B-B14F-4D97-AF65-F5344CB8AC3E}">
        <p14:creationId xmlns:p14="http://schemas.microsoft.com/office/powerpoint/2010/main" val="2137255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cím 2">
            <a:extLst>
              <a:ext uri="{FF2B5EF4-FFF2-40B4-BE49-F238E27FC236}">
                <a16:creationId xmlns:a16="http://schemas.microsoft.com/office/drawing/2014/main" id="{93DAB726-5F0C-4B31-9421-47C6CFBE9452}"/>
              </a:ext>
            </a:extLst>
          </p:cNvPr>
          <p:cNvSpPr>
            <a:spLocks noGrp="1"/>
          </p:cNvSpPr>
          <p:nvPr>
            <p:ph type="subTitle" idx="1"/>
          </p:nvPr>
        </p:nvSpPr>
        <p:spPr/>
        <p:txBody>
          <a:bodyPr>
            <a:normAutofit fontScale="62500" lnSpcReduction="20000"/>
          </a:bodyPr>
          <a:lstStyle/>
          <a:p>
            <a:r>
              <a:rPr lang="hu-HU" dirty="0" smtClean="0"/>
              <a:t>1. előadás és </a:t>
            </a:r>
            <a:r>
              <a:rPr lang="hu-HU" dirty="0" smtClean="0"/>
              <a:t>szeminárium – kiegészítő példák (piaci versenyelemzéshez)</a:t>
            </a:r>
            <a:br>
              <a:rPr lang="hu-HU" dirty="0" smtClean="0"/>
            </a:br>
            <a:r>
              <a:rPr lang="hu-HU" dirty="0" smtClean="0"/>
              <a:t>Piacelemzés lehetséges módszere</a:t>
            </a:r>
            <a:endParaRPr lang="hu-HU" dirty="0" smtClean="0"/>
          </a:p>
          <a:p>
            <a:endParaRPr lang="hu-HU" dirty="0" smtClean="0"/>
          </a:p>
          <a:p>
            <a:r>
              <a:rPr lang="hu-HU" dirty="0" smtClean="0"/>
              <a:t>Dr. Hegyi Barbara </a:t>
            </a:r>
          </a:p>
          <a:p>
            <a:r>
              <a:rPr lang="hu-HU" dirty="0" smtClean="0"/>
              <a:t>bhegyi@inf.elte.hu</a:t>
            </a:r>
            <a:endParaRPr lang="hu-HU" dirty="0"/>
          </a:p>
        </p:txBody>
      </p:sp>
      <p:sp>
        <p:nvSpPr>
          <p:cNvPr id="5" name="Szövegdoboz 4">
            <a:extLst>
              <a:ext uri="{FF2B5EF4-FFF2-40B4-BE49-F238E27FC236}">
                <a16:creationId xmlns:a16="http://schemas.microsoft.com/office/drawing/2014/main" id="{D166FA48-55B7-4076-93AA-8C30C3E72087}"/>
              </a:ext>
            </a:extLst>
          </p:cNvPr>
          <p:cNvSpPr txBox="1"/>
          <p:nvPr/>
        </p:nvSpPr>
        <p:spPr>
          <a:xfrm>
            <a:off x="6096000" y="407963"/>
            <a:ext cx="5684765"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hu-HU" sz="4400" b="1" i="0" u="none" strike="noStrike" kern="1200" cap="none" spc="0" normalizeH="0" baseline="0" noProof="0" dirty="0">
                <a:ln>
                  <a:noFill/>
                </a:ln>
                <a:solidFill>
                  <a:srgbClr val="002060"/>
                </a:solidFill>
                <a:effectLst/>
                <a:uLnTx/>
                <a:uFillTx/>
                <a:latin typeface="Calibri Light" panose="020F0302020204030204"/>
                <a:ea typeface="+mn-ea"/>
                <a:cs typeface="+mn-cs"/>
              </a:rPr>
              <a:t>Innovatív vállalkozás menedzsment</a:t>
            </a:r>
            <a:endParaRPr kumimoji="0" lang="hu-HU" sz="4400" b="0"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
        <p:nvSpPr>
          <p:cNvPr id="2" name="AutoShape 2" descr="ELTE IK logÃ³ja"/>
          <p:cNvSpPr>
            <a:spLocks noChangeAspect="1" noChangeArrowheads="1"/>
          </p:cNvSpPr>
          <p:nvPr/>
        </p:nvSpPr>
        <p:spPr bwMode="auto">
          <a:xfrm>
            <a:off x="6387933" y="3124199"/>
            <a:ext cx="1998078" cy="19980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95020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smtClean="0"/>
              <a:t>Példa: piaci rés megtalálása</a:t>
            </a:r>
            <a:endParaRPr lang="hu-HU" dirty="0"/>
          </a:p>
        </p:txBody>
      </p:sp>
      <p:sp>
        <p:nvSpPr>
          <p:cNvPr id="3" name="Alcím 2"/>
          <p:cNvSpPr>
            <a:spLocks noGrp="1"/>
          </p:cNvSpPr>
          <p:nvPr>
            <p:ph type="subTitle" idx="1"/>
          </p:nvPr>
        </p:nvSpPr>
        <p:spPr/>
        <p:txBody>
          <a:bodyPr>
            <a:normAutofit/>
          </a:bodyPr>
          <a:lstStyle/>
          <a:p>
            <a:r>
              <a:rPr lang="hu-HU" dirty="0" err="1" smtClean="0"/>
              <a:t>Snapple</a:t>
            </a:r>
            <a:endParaRPr lang="hu-HU" dirty="0" smtClean="0"/>
          </a:p>
          <a:p>
            <a:endParaRPr lang="hu-HU" dirty="0"/>
          </a:p>
          <a:p>
            <a:r>
              <a:rPr lang="hu-HU" sz="1200" dirty="0" smtClean="0"/>
              <a:t>Forrás: A business nagykönyve, 23.o.</a:t>
            </a:r>
            <a:endParaRPr lang="hu-HU" sz="1200" dirty="0"/>
          </a:p>
        </p:txBody>
      </p:sp>
    </p:spTree>
    <p:extLst>
      <p:ext uri="{BB962C8B-B14F-4D97-AF65-F5344CB8AC3E}">
        <p14:creationId xmlns:p14="http://schemas.microsoft.com/office/powerpoint/2010/main" val="161484970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28600" y="168442"/>
            <a:ext cx="10279480" cy="709863"/>
          </a:xfrm>
        </p:spPr>
        <p:txBody>
          <a:bodyPr>
            <a:normAutofit/>
          </a:bodyPr>
          <a:lstStyle/>
          <a:p>
            <a:r>
              <a:rPr lang="hu-HU" sz="4400" b="1" dirty="0" smtClean="0"/>
              <a:t>6 </a:t>
            </a:r>
            <a:r>
              <a:rPr lang="hu-HU" sz="4400" b="1" dirty="0" err="1" smtClean="0"/>
              <a:t>Intrapreneurship</a:t>
            </a:r>
            <a:r>
              <a:rPr lang="hu-HU" sz="4400" b="1" dirty="0" smtClean="0"/>
              <a:t> Program</a:t>
            </a:r>
            <a:endParaRPr lang="hu-HU" sz="4400" b="1" dirty="0"/>
          </a:p>
        </p:txBody>
      </p:sp>
      <p:sp>
        <p:nvSpPr>
          <p:cNvPr id="3" name="Tartalom helye 2"/>
          <p:cNvSpPr>
            <a:spLocks noGrp="1"/>
          </p:cNvSpPr>
          <p:nvPr>
            <p:ph idx="1"/>
          </p:nvPr>
        </p:nvSpPr>
        <p:spPr>
          <a:xfrm>
            <a:off x="228600" y="1034716"/>
            <a:ext cx="11766884" cy="5847347"/>
          </a:xfrm>
        </p:spPr>
        <p:txBody>
          <a:bodyPr/>
          <a:lstStyle/>
          <a:p>
            <a:pPr marL="514350" indent="-514350">
              <a:buFont typeface="+mj-lt"/>
              <a:buAutoNum type="arabicPeriod" startAt="6"/>
            </a:pPr>
            <a:r>
              <a:rPr lang="hu-HU" sz="3200" b="1" dirty="0" err="1" smtClean="0"/>
              <a:t>Tool</a:t>
            </a:r>
            <a:r>
              <a:rPr lang="hu-HU" sz="3200" b="1" dirty="0" smtClean="0"/>
              <a:t> Centered Modell</a:t>
            </a:r>
          </a:p>
          <a:p>
            <a:pPr marL="360363" indent="-360363" algn="just">
              <a:buFont typeface="Arial" panose="020B0604020202020204" pitchFamily="34" charset="0"/>
              <a:buChar char="•"/>
            </a:pPr>
            <a:r>
              <a:rPr lang="hu-HU" dirty="0" smtClean="0"/>
              <a:t>Ezt az </a:t>
            </a:r>
            <a:r>
              <a:rPr lang="hu-HU" dirty="0" err="1" smtClean="0"/>
              <a:t>intrapreneurship</a:t>
            </a:r>
            <a:r>
              <a:rPr lang="hu-HU" dirty="0" smtClean="0"/>
              <a:t> programot akkor szokták alkalmazni, ha nagy mennyiségű humán erőforrás áll rendelkezésre. </a:t>
            </a:r>
          </a:p>
          <a:p>
            <a:pPr marL="360363" indent="-360363" algn="just">
              <a:buFont typeface="Arial" panose="020B0604020202020204" pitchFamily="34" charset="0"/>
              <a:buChar char="•"/>
            </a:pPr>
            <a:r>
              <a:rPr lang="hu-HU" dirty="0" smtClean="0"/>
              <a:t>Az előnye, hogy - a </a:t>
            </a:r>
            <a:r>
              <a:rPr lang="hu-HU" dirty="0" err="1" smtClean="0"/>
              <a:t>Speed</a:t>
            </a:r>
            <a:r>
              <a:rPr lang="hu-HU" dirty="0" smtClean="0"/>
              <a:t> Lane modellel ellentétben - nincs szükség mentorokra.</a:t>
            </a:r>
          </a:p>
          <a:p>
            <a:pPr marL="360363" indent="-360363" algn="just">
              <a:buFont typeface="Arial" panose="020B0604020202020204" pitchFamily="34" charset="0"/>
              <a:buChar char="•"/>
            </a:pPr>
            <a:r>
              <a:rPr lang="hu-HU" dirty="0" smtClean="0"/>
              <a:t>Különböző keretrendszereket, anyagokat, szoftvereket, sablonokat, mintákat kapnak a csapatok, miközben az üzleti ötletükön dolgoznak a csapatok. </a:t>
            </a:r>
          </a:p>
          <a:p>
            <a:pPr marL="360363" indent="-360363" algn="just">
              <a:buFont typeface="Arial" panose="020B0604020202020204" pitchFamily="34" charset="0"/>
              <a:buChar char="•"/>
            </a:pPr>
            <a:r>
              <a:rPr lang="hu-HU" dirty="0" smtClean="0"/>
              <a:t>Pl. </a:t>
            </a:r>
            <a:r>
              <a:rPr lang="hu-HU" dirty="0" err="1" smtClean="0"/>
              <a:t>WhatAVenture</a:t>
            </a:r>
            <a:r>
              <a:rPr lang="hu-HU" dirty="0" smtClean="0"/>
              <a:t> </a:t>
            </a:r>
            <a:r>
              <a:rPr lang="hu-HU" dirty="0" err="1" smtClean="0"/>
              <a:t>Innovation</a:t>
            </a:r>
            <a:r>
              <a:rPr lang="hu-HU" dirty="0" smtClean="0"/>
              <a:t> </a:t>
            </a:r>
            <a:r>
              <a:rPr lang="hu-HU" dirty="0" err="1" smtClean="0"/>
              <a:t>Box</a:t>
            </a:r>
            <a:r>
              <a:rPr lang="hu-HU" dirty="0" smtClean="0"/>
              <a:t> eszközkészlet, amely a vállalkozókat és az alkalmazottakat 6 egyszerű lépésben segíti, hogy az ötlet kialakításától eljussanak a </a:t>
            </a:r>
            <a:r>
              <a:rPr lang="hu-HU" dirty="0" err="1" smtClean="0"/>
              <a:t>validált</a:t>
            </a:r>
            <a:r>
              <a:rPr lang="hu-HU" dirty="0" smtClean="0"/>
              <a:t> üzleti modellig.</a:t>
            </a:r>
          </a:p>
          <a:p>
            <a:pPr marL="360363" indent="-360363" algn="just">
              <a:buFont typeface="Arial" panose="020B0604020202020204" pitchFamily="34" charset="0"/>
              <a:buChar char="•"/>
            </a:pPr>
            <a:r>
              <a:rPr lang="hu-HU" dirty="0" smtClean="0"/>
              <a:t>Ehhez hasonlóan, Adobe kiadta az Adobe Kick-Box-</a:t>
            </a:r>
            <a:r>
              <a:rPr lang="hu-HU" dirty="0" err="1" smtClean="0"/>
              <a:t>ot</a:t>
            </a:r>
            <a:r>
              <a:rPr lang="hu-HU" dirty="0" smtClean="0"/>
              <a:t> 2014-ben, amely szintén egy innovációs módszertani eszköztár.</a:t>
            </a:r>
          </a:p>
          <a:p>
            <a:pPr marL="360363" indent="-360363" algn="just">
              <a:buFont typeface="Arial" panose="020B0604020202020204" pitchFamily="34" charset="0"/>
              <a:buChar char="•"/>
            </a:pPr>
            <a:endParaRPr lang="hu-HU" dirty="0" smtClean="0"/>
          </a:p>
          <a:p>
            <a:pPr marL="514350" indent="-514350">
              <a:buFont typeface="+mj-lt"/>
              <a:buAutoNum type="arabicPeriod" startAt="4"/>
            </a:pPr>
            <a:endParaRPr lang="hu-HU" dirty="0" smtClean="0"/>
          </a:p>
          <a:p>
            <a:pPr marL="616395" lvl="1" indent="-360363" algn="just">
              <a:buFont typeface="Arial" panose="020B0604020202020204" pitchFamily="34" charset="0"/>
              <a:buChar char="•"/>
            </a:pPr>
            <a:endParaRPr lang="hu-HU" dirty="0" smtClean="0"/>
          </a:p>
        </p:txBody>
      </p:sp>
    </p:spTree>
    <p:extLst>
      <p:ext uri="{BB962C8B-B14F-4D97-AF65-F5344CB8AC3E}">
        <p14:creationId xmlns:p14="http://schemas.microsoft.com/office/powerpoint/2010/main" val="341149385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4853" y="0"/>
            <a:ext cx="10447922" cy="1387366"/>
          </a:xfrm>
        </p:spPr>
        <p:txBody>
          <a:bodyPr>
            <a:normAutofit/>
          </a:bodyPr>
          <a:lstStyle/>
          <a:p>
            <a:r>
              <a:rPr lang="hu-HU" sz="4400" b="1" dirty="0"/>
              <a:t>Sikeres </a:t>
            </a:r>
            <a:r>
              <a:rPr lang="hu-HU" sz="4400" b="1" dirty="0" err="1"/>
              <a:t>intrapreneurship</a:t>
            </a:r>
            <a:r>
              <a:rPr lang="hu-HU" sz="4400" b="1" dirty="0"/>
              <a:t> példák</a:t>
            </a:r>
            <a:endParaRPr lang="hu-HU" sz="4400" dirty="0"/>
          </a:p>
        </p:txBody>
      </p:sp>
      <p:sp>
        <p:nvSpPr>
          <p:cNvPr id="3" name="Tartalom helye 2"/>
          <p:cNvSpPr>
            <a:spLocks noGrp="1"/>
          </p:cNvSpPr>
          <p:nvPr>
            <p:ph idx="1"/>
          </p:nvPr>
        </p:nvSpPr>
        <p:spPr>
          <a:xfrm>
            <a:off x="156412" y="2333297"/>
            <a:ext cx="11809616" cy="4383031"/>
          </a:xfrm>
        </p:spPr>
        <p:txBody>
          <a:bodyPr>
            <a:normAutofit/>
          </a:bodyPr>
          <a:lstStyle/>
          <a:p>
            <a:pPr marL="360363" indent="-360363" algn="just">
              <a:buFont typeface="Arial" panose="020B0604020202020204" pitchFamily="34" charset="0"/>
              <a:buChar char="•"/>
            </a:pPr>
            <a:r>
              <a:rPr lang="hu-HU" sz="2800" dirty="0" err="1" smtClean="0"/>
              <a:t>Larry</a:t>
            </a:r>
            <a:r>
              <a:rPr lang="hu-HU" sz="2800" dirty="0" smtClean="0"/>
              <a:t> </a:t>
            </a:r>
            <a:r>
              <a:rPr lang="hu-HU" sz="2800" dirty="0" err="1" smtClean="0"/>
              <a:t>Hornbeck</a:t>
            </a:r>
            <a:r>
              <a:rPr lang="hu-HU" sz="2800" dirty="0" smtClean="0"/>
              <a:t> TI kutató, már majdnem egy évtizede kísérletezett egy olyan technológián, amelyben parányi tükrökkel fotonokat térítettek el.</a:t>
            </a:r>
          </a:p>
          <a:p>
            <a:pPr marL="360363" indent="-360363" algn="just">
              <a:buFont typeface="Arial" panose="020B0604020202020204" pitchFamily="34" charset="0"/>
              <a:buChar char="•"/>
            </a:pPr>
            <a:r>
              <a:rPr lang="hu-HU" sz="2800" dirty="0" smtClean="0"/>
              <a:t>1987-ben csapatával kidolgozta a Digital </a:t>
            </a:r>
            <a:r>
              <a:rPr lang="hu-HU" sz="2800" dirty="0" err="1" smtClean="0"/>
              <a:t>Micromirror</a:t>
            </a:r>
            <a:r>
              <a:rPr lang="hu-HU" sz="2800" dirty="0" smtClean="0"/>
              <a:t> </a:t>
            </a:r>
            <a:r>
              <a:rPr lang="hu-HU" sz="2800" dirty="0" err="1" smtClean="0"/>
              <a:t>Device</a:t>
            </a:r>
            <a:r>
              <a:rPr lang="hu-HU" sz="2800" dirty="0" smtClean="0"/>
              <a:t>-t (DMD), amelyet kezdetben repülőjegyek nyomtatására használtak.</a:t>
            </a:r>
          </a:p>
          <a:p>
            <a:pPr marL="360363" indent="-360363" algn="just">
              <a:buFont typeface="Arial" panose="020B0604020202020204" pitchFamily="34" charset="0"/>
              <a:buChar char="•"/>
            </a:pPr>
            <a:r>
              <a:rPr lang="hu-HU" sz="2800" dirty="0" smtClean="0"/>
              <a:t>Ezután nem sokkal egy </a:t>
            </a:r>
            <a:r>
              <a:rPr lang="hu-HU" sz="2800" dirty="0" err="1" smtClean="0"/>
              <a:t>intrapreneurship</a:t>
            </a:r>
            <a:r>
              <a:rPr lang="hu-HU" sz="2800" dirty="0" smtClean="0"/>
              <a:t> kezdeményezésbe vágott, amely Digital </a:t>
            </a:r>
            <a:r>
              <a:rPr lang="hu-HU" sz="2800" dirty="0" err="1" smtClean="0"/>
              <a:t>Imaging</a:t>
            </a:r>
            <a:r>
              <a:rPr lang="hu-HU" sz="2800" dirty="0" smtClean="0"/>
              <a:t> </a:t>
            </a:r>
            <a:r>
              <a:rPr lang="hu-HU" sz="2800" dirty="0" err="1" smtClean="0"/>
              <a:t>Venture</a:t>
            </a:r>
            <a:r>
              <a:rPr lang="hu-HU" sz="2800" dirty="0" smtClean="0"/>
              <a:t> Projekt néven futott abból a célból, hogy kiterjesszék a technológia alkalmazási területét.</a:t>
            </a:r>
          </a:p>
          <a:p>
            <a:pPr marL="360363" indent="-360363" algn="just">
              <a:buFont typeface="Arial" panose="020B0604020202020204" pitchFamily="34" charset="0"/>
              <a:buChar char="•"/>
            </a:pPr>
            <a:r>
              <a:rPr lang="hu-HU" sz="2800" dirty="0" smtClean="0"/>
              <a:t>Eredmény: felismerte, hogy ez a technológia a digitális projektoroknál is alkalmazható, ezáltal jelentősen csökkenthető a mérete és az előállítási költsége (</a:t>
            </a:r>
            <a:r>
              <a:rPr lang="hu-HU" sz="2800" dirty="0"/>
              <a:t>korábban 15.000</a:t>
            </a:r>
            <a:r>
              <a:rPr lang="hu-HU" sz="2800" dirty="0" smtClean="0"/>
              <a:t>$) Idővel iparági szabvánnyá vált a technológia.</a:t>
            </a:r>
          </a:p>
          <a:p>
            <a:pPr marL="360363" indent="-360363" algn="just">
              <a:buFont typeface="Arial" panose="020B0604020202020204" pitchFamily="34" charset="0"/>
              <a:buChar char="•"/>
            </a:pPr>
            <a:endParaRPr lang="hu-HU" sz="2800" dirty="0"/>
          </a:p>
        </p:txBody>
      </p:sp>
      <p:pic>
        <p:nvPicPr>
          <p:cNvPr id="4" name="Tartalom hely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634" y="945931"/>
            <a:ext cx="3057420" cy="1308536"/>
          </a:xfrm>
          <a:prstGeom prst="rect">
            <a:avLst/>
          </a:prstGeom>
        </p:spPr>
      </p:pic>
    </p:spTree>
    <p:extLst>
      <p:ext uri="{BB962C8B-B14F-4D97-AF65-F5344CB8AC3E}">
        <p14:creationId xmlns:p14="http://schemas.microsoft.com/office/powerpoint/2010/main" val="94252176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4853" y="0"/>
            <a:ext cx="10447922" cy="1658198"/>
          </a:xfrm>
        </p:spPr>
        <p:txBody>
          <a:bodyPr>
            <a:normAutofit/>
          </a:bodyPr>
          <a:lstStyle/>
          <a:p>
            <a:r>
              <a:rPr lang="hu-HU" sz="4400" b="1" dirty="0"/>
              <a:t>Sikeres </a:t>
            </a:r>
            <a:r>
              <a:rPr lang="hu-HU" sz="4400" b="1" dirty="0" err="1"/>
              <a:t>intrapreneurship</a:t>
            </a:r>
            <a:r>
              <a:rPr lang="hu-HU" sz="4400" b="1" dirty="0"/>
              <a:t> példák</a:t>
            </a:r>
            <a:endParaRPr lang="hu-HU" sz="4400" dirty="0"/>
          </a:p>
        </p:txBody>
      </p:sp>
      <p:sp>
        <p:nvSpPr>
          <p:cNvPr id="3" name="Tartalom helye 2"/>
          <p:cNvSpPr>
            <a:spLocks noGrp="1"/>
          </p:cNvSpPr>
          <p:nvPr>
            <p:ph idx="1"/>
          </p:nvPr>
        </p:nvSpPr>
        <p:spPr>
          <a:xfrm>
            <a:off x="180475" y="2723215"/>
            <a:ext cx="11622504" cy="3993113"/>
          </a:xfrm>
        </p:spPr>
        <p:txBody>
          <a:bodyPr>
            <a:normAutofit/>
          </a:bodyPr>
          <a:lstStyle/>
          <a:p>
            <a:pPr marL="360363" indent="-360363" algn="just">
              <a:buFont typeface="Arial" panose="020B0604020202020204" pitchFamily="34" charset="0"/>
              <a:buChar char="•"/>
            </a:pPr>
            <a:r>
              <a:rPr lang="hu-HU" sz="2800" dirty="0" err="1" smtClean="0"/>
              <a:t>W.L.Gore</a:t>
            </a:r>
            <a:r>
              <a:rPr lang="hu-HU" sz="2800" dirty="0" smtClean="0"/>
              <a:t> (</a:t>
            </a:r>
            <a:r>
              <a:rPr lang="hu-HU" sz="2800" dirty="0" err="1" smtClean="0"/>
              <a:t>Gore-Tex</a:t>
            </a:r>
            <a:r>
              <a:rPr lang="hu-HU" sz="2800" dirty="0" smtClean="0"/>
              <a:t> anyag) „</a:t>
            </a:r>
            <a:r>
              <a:rPr lang="hu-HU" sz="2800" dirty="0" err="1" smtClean="0"/>
              <a:t>dabble</a:t>
            </a:r>
            <a:r>
              <a:rPr lang="hu-HU" sz="2800" dirty="0" smtClean="0"/>
              <a:t> </a:t>
            </a:r>
            <a:r>
              <a:rPr lang="hu-HU" sz="2800" dirty="0" err="1" smtClean="0"/>
              <a:t>time</a:t>
            </a:r>
            <a:r>
              <a:rPr lang="hu-HU" sz="2800" dirty="0" smtClean="0"/>
              <a:t>” – kísérletezési időt biztosít vagy a munkaidő 10%-át az alkalmazottak új ötletek fejlesztésére fordíthatják, személyes projekteken dolgozhatnak.</a:t>
            </a:r>
          </a:p>
          <a:p>
            <a:pPr marL="360363" indent="-360363" algn="just">
              <a:buFont typeface="Arial" panose="020B0604020202020204" pitchFamily="34" charset="0"/>
              <a:buChar char="•"/>
            </a:pPr>
            <a:r>
              <a:rPr lang="hu-HU" sz="2800" dirty="0" smtClean="0"/>
              <a:t>Az egyik alkalmazott, </a:t>
            </a:r>
            <a:r>
              <a:rPr lang="hu-HU" sz="2800" dirty="0" err="1" smtClean="0"/>
              <a:t>Dave</a:t>
            </a:r>
            <a:r>
              <a:rPr lang="hu-HU" sz="2800" dirty="0" smtClean="0"/>
              <a:t> </a:t>
            </a:r>
            <a:r>
              <a:rPr lang="hu-HU" sz="2800" dirty="0" err="1" smtClean="0"/>
              <a:t>Myers</a:t>
            </a:r>
            <a:r>
              <a:rPr lang="hu-HU" sz="2800" dirty="0" smtClean="0"/>
              <a:t>, </a:t>
            </a:r>
            <a:r>
              <a:rPr lang="hu-HU" sz="2800" dirty="0" err="1" smtClean="0"/>
              <a:t>ePTE</a:t>
            </a:r>
            <a:r>
              <a:rPr lang="hu-HU" sz="2800" dirty="0" smtClean="0"/>
              <a:t> termékük (</a:t>
            </a:r>
            <a:r>
              <a:rPr lang="hu-HU" sz="2800" dirty="0" err="1" smtClean="0"/>
              <a:t>push-pull</a:t>
            </a:r>
            <a:r>
              <a:rPr lang="hu-HU" sz="2800" dirty="0" smtClean="0"/>
              <a:t> kábel bevonat) esetében felismerte, hogy gitárhúrok esetében is alkalmazható.</a:t>
            </a:r>
          </a:p>
          <a:p>
            <a:pPr marL="360363" indent="-360363" algn="just">
              <a:buFont typeface="Arial" panose="020B0604020202020204" pitchFamily="34" charset="0"/>
              <a:buChar char="•"/>
            </a:pPr>
            <a:r>
              <a:rPr lang="hu-HU" sz="2800" dirty="0" err="1" smtClean="0"/>
              <a:t>W.L.Gore</a:t>
            </a:r>
            <a:r>
              <a:rPr lang="hu-HU" sz="2800" dirty="0" smtClean="0"/>
              <a:t> ELIXIR </a:t>
            </a:r>
            <a:r>
              <a:rPr lang="hu-HU" sz="2800" dirty="0" err="1" smtClean="0"/>
              <a:t>Srings</a:t>
            </a:r>
            <a:r>
              <a:rPr lang="hu-HU" sz="2800" dirty="0" smtClean="0"/>
              <a:t> néven vezette be, ma már a No.1. az akusztikus gitárhúrok között.</a:t>
            </a:r>
            <a:endParaRPr lang="hu-HU" sz="2800" dirty="0"/>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287" y="1223488"/>
            <a:ext cx="2781733" cy="1190420"/>
          </a:xfrm>
          <a:prstGeom prst="rect">
            <a:avLst/>
          </a:prstGeom>
        </p:spPr>
      </p:pic>
    </p:spTree>
    <p:extLst>
      <p:ext uri="{BB962C8B-B14F-4D97-AF65-F5344CB8AC3E}">
        <p14:creationId xmlns:p14="http://schemas.microsoft.com/office/powerpoint/2010/main" val="149906711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4852" y="0"/>
            <a:ext cx="11625409" cy="1658198"/>
          </a:xfrm>
        </p:spPr>
        <p:txBody>
          <a:bodyPr>
            <a:normAutofit/>
          </a:bodyPr>
          <a:lstStyle/>
          <a:p>
            <a:r>
              <a:rPr lang="hu-HU" sz="4400" b="1" dirty="0"/>
              <a:t>Sikeres </a:t>
            </a:r>
            <a:r>
              <a:rPr lang="hu-HU" sz="4400" b="1" dirty="0" err="1"/>
              <a:t>intrapreneurship</a:t>
            </a:r>
            <a:r>
              <a:rPr lang="hu-HU" sz="4400" b="1" dirty="0"/>
              <a:t> </a:t>
            </a:r>
            <a:r>
              <a:rPr lang="hu-HU" sz="4400" b="1" dirty="0" smtClean="0"/>
              <a:t>példák (véletlen felfedezés!)</a:t>
            </a:r>
            <a:endParaRPr lang="hu-HU" sz="4400" dirty="0"/>
          </a:p>
        </p:txBody>
      </p:sp>
      <p:sp>
        <p:nvSpPr>
          <p:cNvPr id="3" name="Tartalom helye 2"/>
          <p:cNvSpPr>
            <a:spLocks noGrp="1"/>
          </p:cNvSpPr>
          <p:nvPr>
            <p:ph idx="1"/>
          </p:nvPr>
        </p:nvSpPr>
        <p:spPr>
          <a:xfrm>
            <a:off x="117412" y="2700457"/>
            <a:ext cx="11769787" cy="3768176"/>
          </a:xfrm>
        </p:spPr>
        <p:txBody>
          <a:bodyPr>
            <a:noAutofit/>
          </a:bodyPr>
          <a:lstStyle/>
          <a:p>
            <a:pPr marL="360363" indent="-360363" algn="just">
              <a:buFont typeface="Arial" panose="020B0604020202020204" pitchFamily="34" charset="0"/>
              <a:buChar char="•"/>
            </a:pPr>
            <a:r>
              <a:rPr lang="hu-HU" sz="2800" dirty="0" smtClean="0"/>
              <a:t>Néha az </a:t>
            </a:r>
            <a:r>
              <a:rPr lang="hu-HU" sz="2800" dirty="0" err="1" smtClean="0"/>
              <a:t>intrapreneuship</a:t>
            </a:r>
            <a:r>
              <a:rPr lang="hu-HU" sz="2800" dirty="0" smtClean="0"/>
              <a:t> véletlen módon alakul ki. Dr. Spencer Silver, a 3M tudósa egy nagyon erős ragasztóanyagon kísérletezet, amelyet az űrtechnológiában használtak. Ehelyett véletlenül egy lágy ragasztót állított elő, amely hozzáragadt bármilyen felülethez és nem hagyott ragacsos nyomot.</a:t>
            </a:r>
          </a:p>
          <a:p>
            <a:pPr marL="360363" indent="-360363" algn="just">
              <a:buFont typeface="Arial" panose="020B0604020202020204" pitchFamily="34" charset="0"/>
              <a:buChar char="•"/>
            </a:pPr>
            <a:r>
              <a:rPr lang="hu-HU" sz="2800" dirty="0" smtClean="0"/>
              <a:t>Ahelyett, hogy elvetette volna az új ragasztóanyagot, ami nem oldotta meg az eredeti problémát, elkezdett azon gondolkodni, hogy mire lehetne használni. Sok év kitartó munka után, összefogott Art </a:t>
            </a:r>
            <a:r>
              <a:rPr lang="hu-HU" sz="2800" dirty="0" err="1" smtClean="0"/>
              <a:t>Fry-jal</a:t>
            </a:r>
            <a:r>
              <a:rPr lang="hu-HU" sz="2800" dirty="0" smtClean="0"/>
              <a:t>, egy másik 3M tudóssal és együtt el kezdtek egy új termék kifejlesztésén dolgozni. Így született meg a </a:t>
            </a:r>
            <a:r>
              <a:rPr lang="hu-HU" sz="2800" dirty="0" err="1" smtClean="0"/>
              <a:t>Post-it</a:t>
            </a:r>
            <a:r>
              <a:rPr lang="hu-HU" sz="2800" dirty="0" smtClean="0"/>
              <a:t>.</a:t>
            </a:r>
            <a:endParaRPr lang="hu-HU" sz="2800"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736" y="1234994"/>
            <a:ext cx="2277906" cy="1370867"/>
          </a:xfrm>
          <a:prstGeom prst="rect">
            <a:avLst/>
          </a:prstGeom>
        </p:spPr>
      </p:pic>
    </p:spTree>
    <p:extLst>
      <p:ext uri="{BB962C8B-B14F-4D97-AF65-F5344CB8AC3E}">
        <p14:creationId xmlns:p14="http://schemas.microsoft.com/office/powerpoint/2010/main" val="265450627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4852" y="0"/>
            <a:ext cx="11625409" cy="1658198"/>
          </a:xfrm>
        </p:spPr>
        <p:txBody>
          <a:bodyPr>
            <a:normAutofit/>
          </a:bodyPr>
          <a:lstStyle/>
          <a:p>
            <a:r>
              <a:rPr lang="hu-HU" sz="4400" b="1" dirty="0"/>
              <a:t>Sikeres </a:t>
            </a:r>
            <a:r>
              <a:rPr lang="hu-HU" sz="4400" b="1" dirty="0" err="1"/>
              <a:t>intrapreneurship</a:t>
            </a:r>
            <a:r>
              <a:rPr lang="hu-HU" sz="4400" b="1" dirty="0"/>
              <a:t> </a:t>
            </a:r>
            <a:r>
              <a:rPr lang="hu-HU" sz="4400" b="1" dirty="0" smtClean="0"/>
              <a:t>példák</a:t>
            </a:r>
            <a:endParaRPr lang="hu-HU" sz="4400" dirty="0"/>
          </a:p>
        </p:txBody>
      </p:sp>
      <p:sp>
        <p:nvSpPr>
          <p:cNvPr id="3" name="Tartalom helye 2"/>
          <p:cNvSpPr>
            <a:spLocks noGrp="1"/>
          </p:cNvSpPr>
          <p:nvPr>
            <p:ph idx="1"/>
          </p:nvPr>
        </p:nvSpPr>
        <p:spPr>
          <a:xfrm>
            <a:off x="180475" y="3026978"/>
            <a:ext cx="11801318" cy="3689349"/>
          </a:xfrm>
        </p:spPr>
        <p:txBody>
          <a:bodyPr>
            <a:normAutofit/>
          </a:bodyPr>
          <a:lstStyle/>
          <a:p>
            <a:pPr marL="360363" indent="-360363" algn="just">
              <a:buFont typeface="Arial" panose="020B0604020202020204" pitchFamily="34" charset="0"/>
              <a:buChar char="•"/>
            </a:pPr>
            <a:r>
              <a:rPr lang="hu-HU" sz="2800" dirty="0" smtClean="0"/>
              <a:t>Egy </a:t>
            </a:r>
            <a:r>
              <a:rPr lang="hu-HU" sz="2800" dirty="0" err="1" smtClean="0"/>
              <a:t>intrapreneur</a:t>
            </a:r>
            <a:r>
              <a:rPr lang="hu-HU" sz="2800" dirty="0" smtClean="0"/>
              <a:t>, </a:t>
            </a:r>
            <a:r>
              <a:rPr lang="en-US" sz="2800" dirty="0" smtClean="0"/>
              <a:t>Paul </a:t>
            </a:r>
            <a:r>
              <a:rPr lang="en-US" sz="2800" dirty="0" err="1" smtClean="0"/>
              <a:t>Buchheit</a:t>
            </a:r>
            <a:r>
              <a:rPr lang="hu-HU" sz="2800" dirty="0" smtClean="0"/>
              <a:t> nevéhez fűződik a </a:t>
            </a:r>
            <a:r>
              <a:rPr lang="en-US" sz="2800" dirty="0" smtClean="0"/>
              <a:t>Gmail.</a:t>
            </a:r>
            <a:endParaRPr lang="hu-HU" sz="2800" dirty="0" smtClean="0"/>
          </a:p>
          <a:p>
            <a:pPr marL="360363" indent="-360363" algn="just">
              <a:buFont typeface="Arial" panose="020B0604020202020204" pitchFamily="34" charset="0"/>
              <a:buChar char="•"/>
            </a:pPr>
            <a:r>
              <a:rPr lang="hu-HU" sz="2800" dirty="0" smtClean="0"/>
              <a:t>A </a:t>
            </a:r>
            <a:r>
              <a:rPr lang="hu-HU" sz="2800" dirty="0" err="1" smtClean="0"/>
              <a:t>Gmail</a:t>
            </a:r>
            <a:r>
              <a:rPr lang="hu-HU" sz="2800" dirty="0" smtClean="0"/>
              <a:t> forradalmasította az e-mailt, amikor a </a:t>
            </a:r>
            <a:r>
              <a:rPr lang="hu-HU" sz="2800" dirty="0" err="1" smtClean="0"/>
              <a:t>Google</a:t>
            </a:r>
            <a:r>
              <a:rPr lang="hu-HU" sz="2800" dirty="0" smtClean="0"/>
              <a:t> 1 GB-os tárhelyet vezetett be.</a:t>
            </a:r>
            <a:endParaRPr lang="en-US" sz="2800" dirty="0"/>
          </a:p>
          <a:p>
            <a:pPr marL="360363" indent="-360363" algn="just">
              <a:buFont typeface="Arial" panose="020B0604020202020204" pitchFamily="34" charset="0"/>
              <a:buChar char="•"/>
            </a:pPr>
            <a:r>
              <a:rPr lang="hu-HU" sz="2800" dirty="0" smtClean="0"/>
              <a:t>A felhasználóknak korábban a szűkös tárhely kapacitások miatt gyakran törölniük kellett az e-maileket. A nagy tárhely azonban </a:t>
            </a:r>
            <a:r>
              <a:rPr lang="hu-HU" sz="2800" dirty="0"/>
              <a:t>lehetővé tette, hogy a felhasználók megőrizhessék az </a:t>
            </a:r>
            <a:r>
              <a:rPr lang="hu-HU" sz="2800" dirty="0" smtClean="0"/>
              <a:t>e-mailjeiket.</a:t>
            </a:r>
            <a:endParaRPr lang="hu-HU" sz="2800" dirty="0"/>
          </a:p>
        </p:txBody>
      </p:sp>
      <p:pic>
        <p:nvPicPr>
          <p:cNvPr id="5" name="Kép 4" descr="Il Times | all the news that's fit to prin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4884" y="1068046"/>
            <a:ext cx="4131274" cy="1721364"/>
          </a:xfrm>
          <a:prstGeom prst="rect">
            <a:avLst/>
          </a:prstGeom>
        </p:spPr>
      </p:pic>
      <p:pic>
        <p:nvPicPr>
          <p:cNvPr id="6" name="Kép 5" descr="Conectados en quint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8138" y="1"/>
            <a:ext cx="2633639" cy="2633639"/>
          </a:xfrm>
          <a:prstGeom prst="rect">
            <a:avLst/>
          </a:prstGeom>
        </p:spPr>
      </p:pic>
    </p:spTree>
    <p:extLst>
      <p:ext uri="{BB962C8B-B14F-4D97-AF65-F5344CB8AC3E}">
        <p14:creationId xmlns:p14="http://schemas.microsoft.com/office/powerpoint/2010/main" val="32205884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4852" y="0"/>
            <a:ext cx="11625409" cy="1658198"/>
          </a:xfrm>
        </p:spPr>
        <p:txBody>
          <a:bodyPr>
            <a:normAutofit/>
          </a:bodyPr>
          <a:lstStyle/>
          <a:p>
            <a:r>
              <a:rPr lang="hu-HU" sz="4400" b="1" dirty="0"/>
              <a:t>Sikeres </a:t>
            </a:r>
            <a:r>
              <a:rPr lang="hu-HU" sz="4400" b="1" dirty="0" err="1"/>
              <a:t>intrapreneurship</a:t>
            </a:r>
            <a:r>
              <a:rPr lang="hu-HU" sz="4400" b="1" dirty="0"/>
              <a:t> </a:t>
            </a:r>
            <a:r>
              <a:rPr lang="hu-HU" sz="4400" b="1" dirty="0" smtClean="0"/>
              <a:t>példák - SAP</a:t>
            </a:r>
            <a:endParaRPr lang="hu-HU" sz="4400" dirty="0"/>
          </a:p>
        </p:txBody>
      </p:sp>
      <p:sp>
        <p:nvSpPr>
          <p:cNvPr id="3" name="Tartalom helye 2"/>
          <p:cNvSpPr>
            <a:spLocks noGrp="1"/>
          </p:cNvSpPr>
          <p:nvPr>
            <p:ph idx="1"/>
          </p:nvPr>
        </p:nvSpPr>
        <p:spPr>
          <a:xfrm>
            <a:off x="180475" y="1608084"/>
            <a:ext cx="11622504" cy="5108244"/>
          </a:xfrm>
        </p:spPr>
        <p:txBody>
          <a:bodyPr/>
          <a:lstStyle/>
          <a:p>
            <a:r>
              <a:rPr lang="hu-HU" dirty="0" err="1"/>
              <a:t>Intrapreneurs</a:t>
            </a:r>
            <a:r>
              <a:rPr lang="hu-HU" dirty="0"/>
              <a:t> </a:t>
            </a:r>
            <a:r>
              <a:rPr lang="hu-HU" dirty="0" err="1"/>
              <a:t>Get</a:t>
            </a:r>
            <a:r>
              <a:rPr lang="hu-HU" dirty="0"/>
              <a:t> </a:t>
            </a:r>
            <a:r>
              <a:rPr lang="hu-HU" dirty="0" err="1"/>
              <a:t>Their</a:t>
            </a:r>
            <a:r>
              <a:rPr lang="hu-HU" dirty="0"/>
              <a:t> </a:t>
            </a:r>
            <a:r>
              <a:rPr lang="hu-HU" dirty="0" err="1"/>
              <a:t>Stripes</a:t>
            </a:r>
            <a:r>
              <a:rPr lang="hu-HU" dirty="0"/>
              <a:t>: </a:t>
            </a:r>
          </a:p>
          <a:p>
            <a:r>
              <a:rPr lang="hu-HU" dirty="0"/>
              <a:t>https://www.youtube.com/watch?v=W3_prUBT7bM</a:t>
            </a:r>
          </a:p>
        </p:txBody>
      </p:sp>
    </p:spTree>
    <p:extLst>
      <p:ext uri="{BB962C8B-B14F-4D97-AF65-F5344CB8AC3E}">
        <p14:creationId xmlns:p14="http://schemas.microsoft.com/office/powerpoint/2010/main" val="269741662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68038" y="1321707"/>
            <a:ext cx="8462294" cy="1658198"/>
          </a:xfrm>
        </p:spPr>
        <p:txBody>
          <a:bodyPr>
            <a:noAutofit/>
          </a:bodyPr>
          <a:lstStyle/>
          <a:p>
            <a:r>
              <a:rPr lang="hu-HU" sz="8000" b="1" dirty="0"/>
              <a:t>Sikeres </a:t>
            </a:r>
            <a:r>
              <a:rPr lang="hu-HU" sz="8000" b="1" dirty="0" smtClean="0"/>
              <a:t/>
            </a:r>
            <a:br>
              <a:rPr lang="hu-HU" sz="8000" b="1" dirty="0" smtClean="0"/>
            </a:br>
            <a:r>
              <a:rPr lang="hu-HU" sz="8000" b="1" dirty="0" smtClean="0"/>
              <a:t>együttműködések </a:t>
            </a:r>
            <a:r>
              <a:rPr lang="hu-HU" sz="8000" b="1" dirty="0"/>
              <a:t/>
            </a:r>
            <a:br>
              <a:rPr lang="hu-HU" sz="8000" b="1" dirty="0"/>
            </a:br>
            <a:r>
              <a:rPr lang="hu-HU" sz="8000" b="1" dirty="0" err="1" smtClean="0"/>
              <a:t>startupokkal</a:t>
            </a:r>
            <a:endParaRPr lang="hu-HU" sz="8000" b="1" dirty="0"/>
          </a:p>
        </p:txBody>
      </p:sp>
      <p:sp>
        <p:nvSpPr>
          <p:cNvPr id="3" name="Tartalom helye 2"/>
          <p:cNvSpPr>
            <a:spLocks noGrp="1"/>
          </p:cNvSpPr>
          <p:nvPr>
            <p:ph idx="1"/>
          </p:nvPr>
        </p:nvSpPr>
        <p:spPr>
          <a:xfrm>
            <a:off x="1438275" y="3091815"/>
            <a:ext cx="10753725" cy="3766185"/>
          </a:xfrm>
        </p:spPr>
        <p:txBody>
          <a:bodyPr>
            <a:noAutofit/>
          </a:bodyPr>
          <a:lstStyle/>
          <a:p>
            <a:endParaRPr lang="hu-HU" sz="5400" b="1" dirty="0" smtClean="0"/>
          </a:p>
          <a:p>
            <a:pPr algn="r"/>
            <a:endParaRPr lang="hu-HU" sz="4000" dirty="0" smtClean="0"/>
          </a:p>
          <a:p>
            <a:pPr algn="r"/>
            <a:endParaRPr lang="hu-HU" sz="4000" dirty="0"/>
          </a:p>
          <a:p>
            <a:pPr algn="r"/>
            <a:r>
              <a:rPr lang="hu-HU" sz="4000" dirty="0" err="1" smtClean="0"/>
              <a:t>Startupokkal</a:t>
            </a:r>
            <a:r>
              <a:rPr lang="hu-HU" sz="4000" dirty="0" smtClean="0"/>
              <a:t> való együttműködések a nagyvállalatok szemszögéből</a:t>
            </a:r>
            <a:endParaRPr lang="hu-HU" sz="4000" dirty="0"/>
          </a:p>
        </p:txBody>
      </p:sp>
      <p:pic>
        <p:nvPicPr>
          <p:cNvPr id="4" name="Kép 3" descr="Fallimento in estensione di una società a responsabilità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1900" y="0"/>
            <a:ext cx="4010100" cy="3909848"/>
          </a:xfrm>
          <a:prstGeom prst="rect">
            <a:avLst/>
          </a:prstGeom>
        </p:spPr>
      </p:pic>
    </p:spTree>
    <p:extLst>
      <p:ext uri="{BB962C8B-B14F-4D97-AF65-F5344CB8AC3E}">
        <p14:creationId xmlns:p14="http://schemas.microsoft.com/office/powerpoint/2010/main" val="131618514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47320" y="0"/>
            <a:ext cx="11608349" cy="1658198"/>
          </a:xfrm>
        </p:spPr>
        <p:txBody>
          <a:bodyPr>
            <a:normAutofit/>
          </a:bodyPr>
          <a:lstStyle/>
          <a:p>
            <a:pPr algn="just"/>
            <a:r>
              <a:rPr lang="hu-HU" sz="4400" b="1" dirty="0" smtClean="0"/>
              <a:t>A </a:t>
            </a:r>
            <a:r>
              <a:rPr lang="hu-HU" sz="4400" b="1" dirty="0" err="1" smtClean="0"/>
              <a:t>startupokkal</a:t>
            </a:r>
            <a:r>
              <a:rPr lang="hu-HU" sz="4400" b="1" dirty="0" smtClean="0"/>
              <a:t> való együttműködés vagy a </a:t>
            </a:r>
            <a:r>
              <a:rPr lang="hu-HU" sz="4400" b="1" dirty="0" err="1" smtClean="0"/>
              <a:t>startup</a:t>
            </a:r>
            <a:r>
              <a:rPr lang="hu-HU" sz="4400" b="1" dirty="0" smtClean="0"/>
              <a:t> módszerek alkalmazásának előnyei</a:t>
            </a:r>
            <a:endParaRPr lang="hu-HU" sz="4400" b="1" dirty="0"/>
          </a:p>
        </p:txBody>
      </p:sp>
      <p:sp>
        <p:nvSpPr>
          <p:cNvPr id="3" name="Tartalom helye 2"/>
          <p:cNvSpPr>
            <a:spLocks noGrp="1"/>
          </p:cNvSpPr>
          <p:nvPr>
            <p:ph idx="1"/>
          </p:nvPr>
        </p:nvSpPr>
        <p:spPr>
          <a:xfrm>
            <a:off x="252248" y="1718440"/>
            <a:ext cx="11729544" cy="5139559"/>
          </a:xfrm>
        </p:spPr>
        <p:txBody>
          <a:bodyPr/>
          <a:lstStyle/>
          <a:p>
            <a:pPr marL="361950" indent="-361950">
              <a:buFont typeface="Arial" panose="020B0604020202020204" pitchFamily="34" charset="0"/>
              <a:buChar char="•"/>
            </a:pPr>
            <a:r>
              <a:rPr lang="hu-HU" sz="2800" dirty="0"/>
              <a:t>ú</a:t>
            </a:r>
            <a:r>
              <a:rPr lang="hu-HU" sz="2800" dirty="0" smtClean="0"/>
              <a:t>j technológia tesztelése vagy elsajátítása;</a:t>
            </a:r>
          </a:p>
          <a:p>
            <a:pPr marL="361950" indent="-361950">
              <a:buFont typeface="Arial" panose="020B0604020202020204" pitchFamily="34" charset="0"/>
              <a:buChar char="•"/>
            </a:pPr>
            <a:r>
              <a:rPr lang="hu-HU" sz="2800" dirty="0" smtClean="0"/>
              <a:t>a márka ismertségének növelése a piacon;</a:t>
            </a:r>
          </a:p>
          <a:p>
            <a:pPr marL="361950" indent="-361950">
              <a:buFont typeface="Arial" panose="020B0604020202020204" pitchFamily="34" charset="0"/>
              <a:buChar char="•"/>
            </a:pPr>
            <a:r>
              <a:rPr lang="hu-HU" sz="2800" dirty="0" smtClean="0"/>
              <a:t>friss tehetségek fellelése és vonzása;</a:t>
            </a:r>
          </a:p>
          <a:p>
            <a:pPr marL="361950" indent="-361950">
              <a:buFont typeface="Arial" panose="020B0604020202020204" pitchFamily="34" charset="0"/>
              <a:buChar char="•"/>
            </a:pPr>
            <a:r>
              <a:rPr lang="hu-HU" sz="2800" dirty="0"/>
              <a:t>i</a:t>
            </a:r>
            <a:r>
              <a:rPr lang="hu-HU" sz="2800" dirty="0" smtClean="0"/>
              <a:t>nnovációkkal új piacok bevonása;</a:t>
            </a:r>
            <a:endParaRPr lang="hu-HU" sz="2800" dirty="0"/>
          </a:p>
          <a:p>
            <a:pPr marL="361950" indent="-361950">
              <a:buFont typeface="Arial" panose="020B0604020202020204" pitchFamily="34" charset="0"/>
              <a:buChar char="•"/>
            </a:pPr>
            <a:r>
              <a:rPr lang="hu-HU" sz="2800" dirty="0" smtClean="0"/>
              <a:t>az eszközök jobb kihasználása;</a:t>
            </a:r>
          </a:p>
          <a:p>
            <a:pPr marL="361950" indent="-361950">
              <a:buFont typeface="Arial" panose="020B0604020202020204" pitchFamily="34" charset="0"/>
              <a:buChar char="•"/>
            </a:pPr>
            <a:r>
              <a:rPr lang="hu-HU" sz="2800" dirty="0"/>
              <a:t>a</a:t>
            </a:r>
            <a:r>
              <a:rPr lang="hu-HU" sz="2800" dirty="0" smtClean="0"/>
              <a:t> fogyasztói trendek gyorsabb és mélyebb megismerése;</a:t>
            </a:r>
          </a:p>
          <a:p>
            <a:pPr marL="361950" indent="-361950">
              <a:buFont typeface="Arial" panose="020B0604020202020204" pitchFamily="34" charset="0"/>
              <a:buChar char="•"/>
            </a:pPr>
            <a:r>
              <a:rPr lang="hu-HU" sz="2800" dirty="0"/>
              <a:t>a</a:t>
            </a:r>
            <a:r>
              <a:rPr lang="hu-HU" sz="2800" dirty="0" smtClean="0"/>
              <a:t>z alkalmazottak motiválása, lelkesítése és </a:t>
            </a:r>
            <a:r>
              <a:rPr lang="hu-HU" sz="2800" dirty="0"/>
              <a:t>pozitív változás </a:t>
            </a:r>
            <a:r>
              <a:rPr lang="hu-HU" sz="2800" dirty="0" smtClean="0"/>
              <a:t>elérése a szervezeti kultúrában;</a:t>
            </a:r>
          </a:p>
          <a:p>
            <a:pPr marL="361950" indent="-361950">
              <a:buFont typeface="Arial" panose="020B0604020202020204" pitchFamily="34" charset="0"/>
              <a:buChar char="•"/>
            </a:pPr>
            <a:r>
              <a:rPr lang="hu-HU" sz="2800" dirty="0"/>
              <a:t>a</a:t>
            </a:r>
            <a:r>
              <a:rPr lang="hu-HU" sz="2800" dirty="0" smtClean="0"/>
              <a:t> vállalat versenyképessé tételének elősegítése;</a:t>
            </a:r>
          </a:p>
          <a:p>
            <a:pPr marL="361950" indent="-361950">
              <a:buFont typeface="Arial" panose="020B0604020202020204" pitchFamily="34" charset="0"/>
              <a:buChar char="•"/>
            </a:pPr>
            <a:endParaRPr lang="hu-HU" dirty="0" smtClean="0"/>
          </a:p>
          <a:p>
            <a:pPr marL="361950" indent="-361950">
              <a:buFont typeface="Arial" panose="020B0604020202020204" pitchFamily="34" charset="0"/>
              <a:buChar char="•"/>
            </a:pPr>
            <a:endParaRPr lang="hu-HU" dirty="0" smtClean="0"/>
          </a:p>
          <a:p>
            <a:pPr marL="361950" indent="-361950">
              <a:buFont typeface="Arial" panose="020B0604020202020204" pitchFamily="34" charset="0"/>
              <a:buChar char="•"/>
            </a:pPr>
            <a:endParaRPr lang="hu-HU" dirty="0"/>
          </a:p>
        </p:txBody>
      </p:sp>
    </p:spTree>
    <p:extLst>
      <p:ext uri="{BB962C8B-B14F-4D97-AF65-F5344CB8AC3E}">
        <p14:creationId xmlns:p14="http://schemas.microsoft.com/office/powerpoint/2010/main" val="294529862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7679" y="152692"/>
            <a:ext cx="10772775" cy="966660"/>
          </a:xfrm>
        </p:spPr>
        <p:txBody>
          <a:bodyPr/>
          <a:lstStyle/>
          <a:p>
            <a:r>
              <a:rPr lang="hu-HU" b="1" dirty="0" smtClean="0"/>
              <a:t>Célok és a fő kihívások</a:t>
            </a:r>
            <a:endParaRPr lang="hu-HU" b="1" dirty="0"/>
          </a:p>
        </p:txBody>
      </p:sp>
      <p:sp>
        <p:nvSpPr>
          <p:cNvPr id="3" name="Tartalom helye 2"/>
          <p:cNvSpPr>
            <a:spLocks noGrp="1"/>
          </p:cNvSpPr>
          <p:nvPr>
            <p:ph idx="1"/>
          </p:nvPr>
        </p:nvSpPr>
        <p:spPr>
          <a:xfrm>
            <a:off x="346841" y="1213945"/>
            <a:ext cx="11587655" cy="5344509"/>
          </a:xfrm>
        </p:spPr>
        <p:txBody>
          <a:bodyPr>
            <a:normAutofit/>
          </a:bodyPr>
          <a:lstStyle/>
          <a:p>
            <a:pPr marL="457200" indent="-457200" algn="just">
              <a:buFont typeface="+mj-lt"/>
              <a:buAutoNum type="arabicPeriod"/>
            </a:pPr>
            <a:r>
              <a:rPr lang="hu-HU" sz="2800" b="1" dirty="0" smtClean="0"/>
              <a:t>Új, innovatív termékek vagy szolgáltatások fejlesztése már meglévő vagy új piacra</a:t>
            </a:r>
          </a:p>
          <a:p>
            <a:pPr marL="361950" indent="-361950" algn="just">
              <a:buFont typeface="Arial" panose="020B0604020202020204" pitchFamily="34" charset="0"/>
              <a:buChar char="•"/>
            </a:pPr>
            <a:r>
              <a:rPr lang="hu-HU" dirty="0"/>
              <a:t>s</a:t>
            </a:r>
            <a:r>
              <a:rPr lang="hu-HU" dirty="0" smtClean="0"/>
              <a:t>egít megerősíteni a jelenlegi piaci pozíciót vagy terjeszkedni új piacon; </a:t>
            </a:r>
          </a:p>
          <a:p>
            <a:pPr marL="361950" indent="-361950" algn="just">
              <a:buFont typeface="Arial" panose="020B0604020202020204" pitchFamily="34" charset="0"/>
              <a:buChar char="•"/>
            </a:pPr>
            <a:r>
              <a:rPr lang="hu-HU" dirty="0"/>
              <a:t>m</a:t>
            </a:r>
            <a:r>
              <a:rPr lang="hu-HU" dirty="0" smtClean="0"/>
              <a:t>ár meglévő fogyasztók igényeit szeretné kielégíteni a cég, de hiányzik az innovatív termék vagy szolgáltatás; </a:t>
            </a:r>
          </a:p>
          <a:p>
            <a:pPr marL="361950" indent="-361950" algn="just">
              <a:buFont typeface="Arial" panose="020B0604020202020204" pitchFamily="34" charset="0"/>
              <a:buChar char="•"/>
            </a:pPr>
            <a:r>
              <a:rPr lang="hu-HU" dirty="0"/>
              <a:t>a </a:t>
            </a:r>
            <a:r>
              <a:rPr lang="hu-HU" dirty="0" smtClean="0"/>
              <a:t>vállalkozás rendelkezésére áll egy új, izgalmas technológia, de nem találják a legjobb alkalmazási területet vagy nem tudnak belépni új piacra, így nem tudják megfelelően kihasználni; </a:t>
            </a:r>
          </a:p>
          <a:p>
            <a:pPr marL="361950" indent="-361950" algn="just">
              <a:buFont typeface="Arial" panose="020B0604020202020204" pitchFamily="34" charset="0"/>
              <a:buChar char="•"/>
            </a:pPr>
            <a:r>
              <a:rPr lang="hu-HU" dirty="0" smtClean="0"/>
              <a:t>a vállalkozás új piacra szeretne betörni vagy másik pozíciót megszerezni az értékláncban, de hiányzik hozzá az innováció; </a:t>
            </a:r>
          </a:p>
          <a:p>
            <a:pPr marL="361950" indent="-361950" algn="just">
              <a:buFont typeface="Arial" panose="020B0604020202020204" pitchFamily="34" charset="0"/>
              <a:buChar char="•"/>
            </a:pPr>
            <a:r>
              <a:rPr lang="hu-HU" dirty="0" smtClean="0"/>
              <a:t>a vállalkozás </a:t>
            </a:r>
            <a:r>
              <a:rPr lang="hu-HU" dirty="0" err="1" smtClean="0"/>
              <a:t>szinergikus</a:t>
            </a:r>
            <a:r>
              <a:rPr lang="hu-HU" dirty="0" smtClean="0"/>
              <a:t> üzleti szegmenseket vagy réseket szeretne összekapcsolni, amelyeknek nagy vagy stratégiai üzleti vagy piaci potenciállal rendelkeznek</a:t>
            </a:r>
            <a:endParaRPr lang="hu-HU" dirty="0"/>
          </a:p>
        </p:txBody>
      </p:sp>
    </p:spTree>
    <p:extLst>
      <p:ext uri="{BB962C8B-B14F-4D97-AF65-F5344CB8AC3E}">
        <p14:creationId xmlns:p14="http://schemas.microsoft.com/office/powerpoint/2010/main" val="311222406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7679" y="152692"/>
            <a:ext cx="10772775" cy="966660"/>
          </a:xfrm>
        </p:spPr>
        <p:txBody>
          <a:bodyPr/>
          <a:lstStyle/>
          <a:p>
            <a:r>
              <a:rPr lang="hu-HU" b="1" dirty="0" smtClean="0"/>
              <a:t>Célok és a fő kihívások</a:t>
            </a:r>
            <a:endParaRPr lang="hu-HU" b="1" dirty="0"/>
          </a:p>
        </p:txBody>
      </p:sp>
      <p:sp>
        <p:nvSpPr>
          <p:cNvPr id="3" name="Tartalom helye 2"/>
          <p:cNvSpPr>
            <a:spLocks noGrp="1"/>
          </p:cNvSpPr>
          <p:nvPr>
            <p:ph idx="1"/>
          </p:nvPr>
        </p:nvSpPr>
        <p:spPr>
          <a:xfrm>
            <a:off x="346841" y="1213945"/>
            <a:ext cx="11587655" cy="5344509"/>
          </a:xfrm>
        </p:spPr>
        <p:txBody>
          <a:bodyPr>
            <a:normAutofit/>
          </a:bodyPr>
          <a:lstStyle/>
          <a:p>
            <a:pPr marL="514350" indent="-514350" algn="just">
              <a:buFont typeface="+mj-lt"/>
              <a:buAutoNum type="arabicPeriod" startAt="2"/>
            </a:pPr>
            <a:r>
              <a:rPr lang="hu-HU" sz="2800" b="1" dirty="0" smtClean="0"/>
              <a:t>Innovatív vállalkozásként való pozícionálás</a:t>
            </a:r>
          </a:p>
          <a:p>
            <a:pPr marL="361950" indent="-361950" algn="just">
              <a:buFont typeface="Arial" panose="020B0604020202020204" pitchFamily="34" charset="0"/>
              <a:buChar char="•"/>
            </a:pPr>
            <a:r>
              <a:rPr lang="hu-HU" dirty="0" smtClean="0"/>
              <a:t>A </a:t>
            </a:r>
            <a:r>
              <a:rPr lang="hu-HU" dirty="0" err="1" smtClean="0"/>
              <a:t>startupokkal</a:t>
            </a:r>
            <a:r>
              <a:rPr lang="hu-HU" dirty="0" smtClean="0"/>
              <a:t> való közös munka segít abban, hogy úgy tekintsenek a nagyvállalatra, mint innovatív vállalkozásra, ami azért fontos, mert tehetségeket és fogyasztókat vonzhat és motiválja az alkalmazottakat is;</a:t>
            </a:r>
          </a:p>
          <a:p>
            <a:pPr marL="361950" indent="-361950" algn="just">
              <a:buFont typeface="Arial" panose="020B0604020202020204" pitchFamily="34" charset="0"/>
              <a:buChar char="•"/>
            </a:pPr>
            <a:r>
              <a:rPr lang="hu-HU" dirty="0" smtClean="0"/>
              <a:t>Lehet a nagyvállalat kiváló az üzleti területén, ám ha nem széles körben ismert, nehéz lesz</a:t>
            </a:r>
          </a:p>
          <a:p>
            <a:pPr marL="617982" lvl="1" indent="-361950" algn="just">
              <a:buFont typeface="Wingdings" panose="05000000000000000000" pitchFamily="2" charset="2"/>
              <a:buChar char="Ø"/>
            </a:pPr>
            <a:r>
              <a:rPr lang="hu-HU" dirty="0" smtClean="0"/>
              <a:t> erős partnereket</a:t>
            </a:r>
          </a:p>
          <a:p>
            <a:pPr marL="617982" lvl="1" indent="-361950" algn="just">
              <a:buFont typeface="Wingdings" panose="05000000000000000000" pitchFamily="2" charset="2"/>
              <a:buChar char="Ø"/>
            </a:pPr>
            <a:r>
              <a:rPr lang="hu-HU" dirty="0" smtClean="0"/>
              <a:t>új fogyasztókat vagy épp</a:t>
            </a:r>
          </a:p>
          <a:p>
            <a:pPr marL="617982" lvl="1" indent="-361950" algn="just">
              <a:buFont typeface="Wingdings" panose="05000000000000000000" pitchFamily="2" charset="2"/>
              <a:buChar char="Ø"/>
            </a:pPr>
            <a:r>
              <a:rPr lang="hu-HU" dirty="0" smtClean="0"/>
              <a:t>új tehetségeket </a:t>
            </a:r>
            <a:r>
              <a:rPr lang="hu-HU" dirty="0"/>
              <a:t>vonzani</a:t>
            </a:r>
            <a:r>
              <a:rPr lang="hu-HU" dirty="0" smtClean="0"/>
              <a:t> vállalkozói szellemmel.</a:t>
            </a:r>
            <a:endParaRPr lang="en-US" dirty="0"/>
          </a:p>
        </p:txBody>
      </p:sp>
    </p:spTree>
    <p:extLst>
      <p:ext uri="{BB962C8B-B14F-4D97-AF65-F5344CB8AC3E}">
        <p14:creationId xmlns:p14="http://schemas.microsoft.com/office/powerpoint/2010/main" val="1800027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cstate="print">
            <a:extLst>
              <a:ext uri="{28A0092B-C50C-407E-A947-70E740481C1C}">
                <a14:useLocalDpi xmlns:a14="http://schemas.microsoft.com/office/drawing/2010/main" val="0"/>
              </a:ext>
            </a:extLst>
          </a:blip>
          <a:srcRect t="15259" r="3383" b="9482"/>
          <a:stretch/>
        </p:blipFill>
        <p:spPr>
          <a:xfrm>
            <a:off x="313690" y="711200"/>
            <a:ext cx="4969510" cy="5161280"/>
          </a:xfrm>
          <a:prstGeom prst="rect">
            <a:avLst/>
          </a:prstGeom>
        </p:spPr>
      </p:pic>
      <p:sp>
        <p:nvSpPr>
          <p:cNvPr id="3" name="Szövegdoboz 2"/>
          <p:cNvSpPr txBox="1"/>
          <p:nvPr/>
        </p:nvSpPr>
        <p:spPr>
          <a:xfrm>
            <a:off x="5770880" y="2225040"/>
            <a:ext cx="4364593"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err="1" smtClean="0">
                <a:ln>
                  <a:noFill/>
                </a:ln>
                <a:solidFill>
                  <a:srgbClr val="F03B5E"/>
                </a:solidFill>
                <a:effectLst/>
                <a:uLnTx/>
                <a:uFillTx/>
                <a:latin typeface="Calibri Light" panose="020F0302020204030204"/>
                <a:ea typeface="+mn-ea"/>
                <a:cs typeface="+mn-cs"/>
              </a:rPr>
              <a:t>Snapple</a:t>
            </a:r>
            <a:endParaRPr kumimoji="0" lang="hu-HU" sz="1800" b="1" i="0" u="none" strike="noStrike" kern="1200" cap="none" spc="0" normalizeH="0" baseline="0" noProof="0" dirty="0" smtClean="0">
              <a:ln>
                <a:noFill/>
              </a:ln>
              <a:solidFill>
                <a:srgbClr val="F03B5E"/>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Egészséges üdítőitalként pozícionálják</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Jó kiszerelés, eladási helyek jó kiválasztása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Nem </a:t>
            </a:r>
            <a:r>
              <a:rPr kumimoji="0" lang="hu-HU" sz="1800" b="0" i="0" u="none" strike="noStrike" kern="1200" cap="none" spc="0" normalizeH="0" baseline="0" noProof="0" dirty="0" err="1" smtClean="0">
                <a:ln>
                  <a:noFill/>
                </a:ln>
                <a:solidFill>
                  <a:prstClr val="black"/>
                </a:solidFill>
                <a:effectLst/>
                <a:uLnTx/>
                <a:uFillTx/>
                <a:latin typeface="Calibri Light" panose="020F0302020204030204"/>
                <a:ea typeface="+mn-ea"/>
                <a:cs typeface="+mn-cs"/>
              </a:rPr>
              <a:t>mainstream</a:t>
            </a: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mégis óriási siker</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02286174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7679" y="152692"/>
            <a:ext cx="10772775" cy="966660"/>
          </a:xfrm>
        </p:spPr>
        <p:txBody>
          <a:bodyPr/>
          <a:lstStyle/>
          <a:p>
            <a:r>
              <a:rPr lang="hu-HU" b="1" dirty="0" smtClean="0"/>
              <a:t>Célok és a fő kihívások</a:t>
            </a:r>
            <a:endParaRPr lang="hu-HU" b="1" dirty="0"/>
          </a:p>
        </p:txBody>
      </p:sp>
      <p:sp>
        <p:nvSpPr>
          <p:cNvPr id="3" name="Tartalom helye 2"/>
          <p:cNvSpPr>
            <a:spLocks noGrp="1"/>
          </p:cNvSpPr>
          <p:nvPr>
            <p:ph idx="1"/>
          </p:nvPr>
        </p:nvSpPr>
        <p:spPr>
          <a:xfrm>
            <a:off x="346841" y="1213945"/>
            <a:ext cx="11587655" cy="5344509"/>
          </a:xfrm>
        </p:spPr>
        <p:txBody>
          <a:bodyPr>
            <a:normAutofit/>
          </a:bodyPr>
          <a:lstStyle/>
          <a:p>
            <a:pPr marL="514350" indent="-514350" algn="just">
              <a:buFont typeface="+mj-lt"/>
              <a:buAutoNum type="arabicPeriod" startAt="3"/>
            </a:pPr>
            <a:r>
              <a:rPr lang="hu-HU" sz="2800" b="1" dirty="0" smtClean="0"/>
              <a:t>Belső innovációs folyamatok fejlesztése</a:t>
            </a:r>
          </a:p>
          <a:p>
            <a:pPr marL="361950" indent="-361950" algn="just">
              <a:buFont typeface="Arial" panose="020B0604020202020204" pitchFamily="34" charset="0"/>
              <a:buChar char="•"/>
            </a:pPr>
            <a:r>
              <a:rPr lang="hu-HU" dirty="0" smtClean="0"/>
              <a:t>A </a:t>
            </a:r>
            <a:r>
              <a:rPr lang="hu-HU" dirty="0" err="1" smtClean="0"/>
              <a:t>startupokkal</a:t>
            </a:r>
            <a:r>
              <a:rPr lang="hu-HU" dirty="0" smtClean="0"/>
              <a:t> való közös munka segít az alkalmazottak körében vállalkozói szellemet kialakítani azáltal, hogy megismerhetik az innovációs módszereket, az új trendeket, technológiákat, termékeket és szolgáltatásokat, emellett számos területen új perspektívákat nyújthatnak.</a:t>
            </a:r>
          </a:p>
          <a:p>
            <a:pPr marL="361950" indent="-361950" algn="just">
              <a:buFont typeface="Arial" panose="020B0604020202020204" pitchFamily="34" charset="0"/>
              <a:buChar char="•"/>
            </a:pPr>
            <a:r>
              <a:rPr lang="hu-HU" dirty="0"/>
              <a:t>a</a:t>
            </a:r>
            <a:r>
              <a:rPr lang="hu-HU" dirty="0" smtClean="0"/>
              <a:t> belső innovációs kultúra fejlesztése;</a:t>
            </a:r>
          </a:p>
          <a:p>
            <a:pPr marL="361950" indent="-361950" algn="just">
              <a:buFont typeface="Arial" panose="020B0604020202020204" pitchFamily="34" charset="0"/>
              <a:buChar char="•"/>
            </a:pPr>
            <a:r>
              <a:rPr lang="hu-HU" dirty="0"/>
              <a:t>a</a:t>
            </a:r>
            <a:r>
              <a:rPr lang="hu-HU" dirty="0" smtClean="0"/>
              <a:t> belső innovációs kezdeményezések hatékonyságának a javítása;</a:t>
            </a:r>
          </a:p>
          <a:p>
            <a:pPr marL="361950" indent="-361950" algn="just">
              <a:buFont typeface="Arial" panose="020B0604020202020204" pitchFamily="34" charset="0"/>
              <a:buChar char="•"/>
            </a:pPr>
            <a:r>
              <a:rPr lang="hu-HU" dirty="0" smtClean="0"/>
              <a:t>a legújabb trendek és a piaci változások követése;</a:t>
            </a:r>
          </a:p>
          <a:p>
            <a:pPr marL="361950" indent="-361950" algn="just">
              <a:buFont typeface="Arial" panose="020B0604020202020204" pitchFamily="34" charset="0"/>
              <a:buChar char="•"/>
            </a:pPr>
            <a:r>
              <a:rPr lang="hu-HU" dirty="0"/>
              <a:t>a</a:t>
            </a:r>
            <a:r>
              <a:rPr lang="hu-HU" dirty="0" smtClean="0"/>
              <a:t> fogyasztók és a szükségleteik jobb megértése;</a:t>
            </a:r>
          </a:p>
        </p:txBody>
      </p:sp>
    </p:spTree>
    <p:extLst>
      <p:ext uri="{BB962C8B-B14F-4D97-AF65-F5344CB8AC3E}">
        <p14:creationId xmlns:p14="http://schemas.microsoft.com/office/powerpoint/2010/main" val="102289967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7679" y="152692"/>
            <a:ext cx="10772775" cy="966660"/>
          </a:xfrm>
        </p:spPr>
        <p:txBody>
          <a:bodyPr/>
          <a:lstStyle/>
          <a:p>
            <a:r>
              <a:rPr lang="hu-HU" b="1" dirty="0" smtClean="0"/>
              <a:t>Célok és a fő kihívások</a:t>
            </a:r>
            <a:endParaRPr lang="hu-HU" b="1" dirty="0"/>
          </a:p>
        </p:txBody>
      </p:sp>
      <p:sp>
        <p:nvSpPr>
          <p:cNvPr id="3" name="Tartalom helye 2"/>
          <p:cNvSpPr>
            <a:spLocks noGrp="1"/>
          </p:cNvSpPr>
          <p:nvPr>
            <p:ph idx="1"/>
          </p:nvPr>
        </p:nvSpPr>
        <p:spPr>
          <a:xfrm>
            <a:off x="346841" y="1213945"/>
            <a:ext cx="11587655" cy="5344509"/>
          </a:xfrm>
        </p:spPr>
        <p:txBody>
          <a:bodyPr>
            <a:normAutofit/>
          </a:bodyPr>
          <a:lstStyle/>
          <a:p>
            <a:pPr marL="514350" indent="-514350" algn="just">
              <a:buFont typeface="+mj-lt"/>
              <a:buAutoNum type="arabicPeriod" startAt="4"/>
            </a:pPr>
            <a:r>
              <a:rPr lang="hu-HU" sz="2800" b="1" dirty="0" smtClean="0"/>
              <a:t>Az általános folyamatok javítása</a:t>
            </a:r>
          </a:p>
          <a:p>
            <a:pPr marL="361950" indent="-361950" algn="just">
              <a:buFont typeface="Arial" panose="020B0604020202020204" pitchFamily="34" charset="0"/>
              <a:buChar char="•"/>
            </a:pPr>
            <a:r>
              <a:rPr lang="hu-HU" dirty="0" smtClean="0"/>
              <a:t>Az új technológiákhoz való hozzáférés segít javítani a folyamatokat és a termékeket annak érdekében, hogy versenyképes maradjon a vállalkozás</a:t>
            </a:r>
            <a:r>
              <a:rPr lang="en-US" dirty="0" smtClean="0"/>
              <a:t>. </a:t>
            </a:r>
            <a:endParaRPr lang="hu-HU" dirty="0" smtClean="0"/>
          </a:p>
          <a:p>
            <a:pPr marL="361950" indent="-361950" algn="just">
              <a:buFont typeface="Arial" panose="020B0604020202020204" pitchFamily="34" charset="0"/>
              <a:buChar char="•"/>
            </a:pPr>
            <a:r>
              <a:rPr lang="hu-HU" dirty="0"/>
              <a:t>a</a:t>
            </a:r>
            <a:r>
              <a:rPr lang="hu-HU" dirty="0" smtClean="0"/>
              <a:t> berendezések kihasználtságának javítása (pl. termelési eszközök);</a:t>
            </a:r>
            <a:endParaRPr lang="en-US" dirty="0"/>
          </a:p>
          <a:p>
            <a:pPr marL="361950" indent="-361950" algn="just">
              <a:buFont typeface="Arial" panose="020B0604020202020204" pitchFamily="34" charset="0"/>
              <a:buChar char="•"/>
            </a:pPr>
            <a:r>
              <a:rPr lang="hu-HU" dirty="0" smtClean="0"/>
              <a:t>a legújabb trendek és a piaci változások követése;</a:t>
            </a:r>
          </a:p>
          <a:p>
            <a:pPr marL="361950" indent="-361950" algn="just">
              <a:buFont typeface="Arial" panose="020B0604020202020204" pitchFamily="34" charset="0"/>
              <a:buChar char="•"/>
            </a:pPr>
            <a:r>
              <a:rPr lang="hu-HU" dirty="0"/>
              <a:t>a</a:t>
            </a:r>
            <a:r>
              <a:rPr lang="hu-HU" dirty="0" smtClean="0"/>
              <a:t> fogyasztók és a szükségleteik jobb megértése;</a:t>
            </a:r>
          </a:p>
          <a:p>
            <a:pPr marL="0" indent="0" algn="just">
              <a:buNone/>
            </a:pPr>
            <a:endParaRPr lang="hu-HU" dirty="0" smtClean="0"/>
          </a:p>
          <a:p>
            <a:pPr marL="514350" indent="-514350" algn="just">
              <a:buFont typeface="+mj-lt"/>
              <a:buAutoNum type="arabicPeriod" startAt="5"/>
            </a:pPr>
            <a:r>
              <a:rPr lang="hu-HU" sz="2800" b="1" dirty="0" smtClean="0"/>
              <a:t>A partnerekkel és a fogyasztókkal közös innovációk létrehozása</a:t>
            </a:r>
          </a:p>
          <a:p>
            <a:pPr marL="361950" indent="-361950" algn="just">
              <a:buFont typeface="Arial" panose="020B0604020202020204" pitchFamily="34" charset="0"/>
              <a:buChar char="•"/>
            </a:pPr>
            <a:r>
              <a:rPr lang="hu-HU" dirty="0" smtClean="0"/>
              <a:t>A vállalat ki akarja terjeszteni az innovációs értékláncát azáltal, hogy néhány kiválasztott fogyasztót és partnert bevon az innováció kialakításába, hogy jobban megértse a piaci elvárásokat, igényeket.</a:t>
            </a:r>
          </a:p>
        </p:txBody>
      </p:sp>
    </p:spTree>
    <p:extLst>
      <p:ext uri="{BB962C8B-B14F-4D97-AF65-F5344CB8AC3E}">
        <p14:creationId xmlns:p14="http://schemas.microsoft.com/office/powerpoint/2010/main" val="33805157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7679" y="152692"/>
            <a:ext cx="10772775" cy="966660"/>
          </a:xfrm>
        </p:spPr>
        <p:txBody>
          <a:bodyPr/>
          <a:lstStyle/>
          <a:p>
            <a:r>
              <a:rPr lang="hu-HU" b="1" dirty="0" smtClean="0"/>
              <a:t>Együttműködési formák</a:t>
            </a:r>
            <a:endParaRPr lang="hu-HU" b="1" dirty="0"/>
          </a:p>
        </p:txBody>
      </p:sp>
      <p:sp>
        <p:nvSpPr>
          <p:cNvPr id="3" name="Tartalom helye 2"/>
          <p:cNvSpPr>
            <a:spLocks noGrp="1"/>
          </p:cNvSpPr>
          <p:nvPr>
            <p:ph idx="1"/>
          </p:nvPr>
        </p:nvSpPr>
        <p:spPr>
          <a:xfrm>
            <a:off x="346841" y="1213945"/>
            <a:ext cx="11587655" cy="5344509"/>
          </a:xfrm>
        </p:spPr>
        <p:txBody>
          <a:bodyPr>
            <a:normAutofit/>
          </a:bodyPr>
          <a:lstStyle/>
          <a:p>
            <a:pPr marL="514350" indent="-514350" algn="just">
              <a:buAutoNum type="arabicPeriod"/>
            </a:pPr>
            <a:r>
              <a:rPr lang="hu-HU" sz="2800" b="1" dirty="0" err="1" smtClean="0"/>
              <a:t>Startup</a:t>
            </a:r>
            <a:r>
              <a:rPr lang="hu-HU" sz="2800" b="1" dirty="0" smtClean="0"/>
              <a:t> </a:t>
            </a:r>
            <a:r>
              <a:rPr lang="hu-HU" sz="2800" b="1" dirty="0" err="1" smtClean="0"/>
              <a:t>pitch</a:t>
            </a:r>
            <a:r>
              <a:rPr lang="hu-HU" sz="2800" b="1" dirty="0" smtClean="0"/>
              <a:t> események</a:t>
            </a:r>
          </a:p>
          <a:p>
            <a:pPr marL="361950" indent="-361950" algn="just">
              <a:buFont typeface="Arial" panose="020B0604020202020204" pitchFamily="34" charset="0"/>
              <a:buChar char="•"/>
            </a:pPr>
            <a:r>
              <a:rPr lang="hu-HU" dirty="0" smtClean="0"/>
              <a:t>A legtöbb esetben, a </a:t>
            </a:r>
            <a:r>
              <a:rPr lang="hu-HU" dirty="0" err="1" smtClean="0"/>
              <a:t>startupok</a:t>
            </a:r>
            <a:r>
              <a:rPr lang="hu-HU" dirty="0" smtClean="0"/>
              <a:t> a termékeiket, szolgáltatásaikat vagy üzleti ötleteiket sok befektetőnek, szakértőnek, a média képviselőinek és vállalatnak mutatják be.</a:t>
            </a:r>
          </a:p>
          <a:p>
            <a:pPr marL="361950" indent="-361950" algn="just">
              <a:buFont typeface="Arial" panose="020B0604020202020204" pitchFamily="34" charset="0"/>
              <a:buChar char="•"/>
            </a:pPr>
            <a:r>
              <a:rPr lang="hu-HU" dirty="0" smtClean="0"/>
              <a:t>Befektetéseket, visszacsatolásokat vagy stratégiai partnereket keresnek, hogy fejlesszék az üzleti ötleteiket. Az események egy kisebb, meghittebb körű eseménytől egészen nagyobb fesztiválig </a:t>
            </a:r>
            <a:r>
              <a:rPr lang="en-US" dirty="0" smtClean="0"/>
              <a:t>(</a:t>
            </a:r>
            <a:r>
              <a:rPr lang="hu-HU" dirty="0" smtClean="0"/>
              <a:t>mint pl. a</a:t>
            </a:r>
            <a:r>
              <a:rPr lang="en-US" dirty="0" smtClean="0"/>
              <a:t> </a:t>
            </a:r>
            <a:r>
              <a:rPr lang="en-US" dirty="0"/>
              <a:t>Web Summit </a:t>
            </a:r>
            <a:r>
              <a:rPr lang="hu-HU" dirty="0" smtClean="0"/>
              <a:t>vagy</a:t>
            </a:r>
            <a:r>
              <a:rPr lang="en-US" dirty="0" smtClean="0"/>
              <a:t> </a:t>
            </a:r>
            <a:r>
              <a:rPr lang="en-US" dirty="0"/>
              <a:t>Pioneers Festival</a:t>
            </a:r>
            <a:r>
              <a:rPr lang="en-US" dirty="0" smtClean="0"/>
              <a:t>)</a:t>
            </a:r>
            <a:r>
              <a:rPr lang="hu-HU" dirty="0" smtClean="0"/>
              <a:t> terjedhetnek</a:t>
            </a:r>
            <a:r>
              <a:rPr lang="en-US" dirty="0" smtClean="0"/>
              <a:t>. </a:t>
            </a:r>
            <a:endParaRPr lang="en-US" dirty="0"/>
          </a:p>
          <a:p>
            <a:pPr marL="361950" indent="-361950" algn="just">
              <a:buFont typeface="Arial" panose="020B0604020202020204" pitchFamily="34" charset="0"/>
              <a:buChar char="•"/>
            </a:pPr>
            <a:r>
              <a:rPr lang="hu-HU" dirty="0" smtClean="0"/>
              <a:t>A nagy vállalatok jellemzően kétféle stratégiát alkalmaznak: </a:t>
            </a:r>
          </a:p>
          <a:p>
            <a:pPr marL="617982" lvl="1" indent="-361950" algn="just">
              <a:buFont typeface="Wingdings" panose="05000000000000000000" pitchFamily="2" charset="2"/>
              <a:buChar char="Ø"/>
            </a:pPr>
            <a:r>
              <a:rPr lang="hu-HU" dirty="0"/>
              <a:t>k</a:t>
            </a:r>
            <a:r>
              <a:rPr lang="hu-HU" dirty="0" smtClean="0"/>
              <a:t>ülső eseményt szponzorálnak;</a:t>
            </a:r>
          </a:p>
          <a:p>
            <a:pPr marL="617982" lvl="1" indent="-361950" algn="just">
              <a:buFont typeface="Wingdings" panose="05000000000000000000" pitchFamily="2" charset="2"/>
              <a:buChar char="Ø"/>
            </a:pPr>
            <a:r>
              <a:rPr lang="hu-HU" dirty="0"/>
              <a:t>s</a:t>
            </a:r>
            <a:r>
              <a:rPr lang="hu-HU" dirty="0" smtClean="0"/>
              <a:t>aját eseményt szerveznek (segít kiépíteni az innovációs kultúrát és tudatosságot és több lehetőséget, teret hagy a cégnek a bemutatott projekttel kapcsolatban)</a:t>
            </a:r>
            <a:r>
              <a:rPr lang="en-US" dirty="0" smtClean="0"/>
              <a:t>.</a:t>
            </a:r>
            <a:endParaRPr lang="en-US" dirty="0"/>
          </a:p>
          <a:p>
            <a:pPr marL="361950" indent="-361950" algn="just">
              <a:buFont typeface="Arial" panose="020B0604020202020204" pitchFamily="34" charset="0"/>
              <a:buChar char="•"/>
            </a:pPr>
            <a:r>
              <a:rPr lang="en-US" dirty="0">
                <a:solidFill>
                  <a:srgbClr val="FF0000"/>
                </a:solidFill>
              </a:rPr>
              <a:t> </a:t>
            </a:r>
            <a:r>
              <a:rPr lang="hu-HU" dirty="0" smtClean="0">
                <a:solidFill>
                  <a:srgbClr val="FF0000"/>
                </a:solidFill>
              </a:rPr>
              <a:t>A nagyvállalat maga is számos másik vállalkozással verseng, hogy felhívja magára a </a:t>
            </a:r>
            <a:r>
              <a:rPr lang="hu-HU" dirty="0" err="1" smtClean="0">
                <a:solidFill>
                  <a:srgbClr val="FF0000"/>
                </a:solidFill>
              </a:rPr>
              <a:t>startupok</a:t>
            </a:r>
            <a:r>
              <a:rPr lang="hu-HU" dirty="0" smtClean="0">
                <a:solidFill>
                  <a:srgbClr val="FF0000"/>
                </a:solidFill>
              </a:rPr>
              <a:t> figyelmét a vele való együttműködésre! </a:t>
            </a:r>
          </a:p>
        </p:txBody>
      </p:sp>
    </p:spTree>
    <p:extLst>
      <p:ext uri="{BB962C8B-B14F-4D97-AF65-F5344CB8AC3E}">
        <p14:creationId xmlns:p14="http://schemas.microsoft.com/office/powerpoint/2010/main" val="231569114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7679" y="152692"/>
            <a:ext cx="10772775" cy="966660"/>
          </a:xfrm>
        </p:spPr>
        <p:txBody>
          <a:bodyPr/>
          <a:lstStyle/>
          <a:p>
            <a:r>
              <a:rPr lang="hu-HU" b="1" dirty="0" smtClean="0"/>
              <a:t>Együttműködési formák</a:t>
            </a:r>
            <a:endParaRPr lang="hu-HU" b="1" dirty="0"/>
          </a:p>
        </p:txBody>
      </p:sp>
      <p:sp>
        <p:nvSpPr>
          <p:cNvPr id="3" name="Tartalom helye 2"/>
          <p:cNvSpPr>
            <a:spLocks noGrp="1"/>
          </p:cNvSpPr>
          <p:nvPr>
            <p:ph idx="1"/>
          </p:nvPr>
        </p:nvSpPr>
        <p:spPr>
          <a:xfrm>
            <a:off x="346841" y="1213945"/>
            <a:ext cx="11587655" cy="5344509"/>
          </a:xfrm>
        </p:spPr>
        <p:txBody>
          <a:bodyPr>
            <a:normAutofit/>
          </a:bodyPr>
          <a:lstStyle/>
          <a:p>
            <a:pPr marL="514350" indent="-514350" algn="just">
              <a:buFont typeface="+mj-lt"/>
              <a:buAutoNum type="arabicPeriod" startAt="2"/>
            </a:pPr>
            <a:r>
              <a:rPr lang="hu-HU" sz="2800" b="1" dirty="0" smtClean="0"/>
              <a:t>Innovációs táborok &amp; </a:t>
            </a:r>
            <a:r>
              <a:rPr lang="hu-HU" sz="2800" b="1" dirty="0" err="1"/>
              <a:t>Hackathons</a:t>
            </a:r>
            <a:r>
              <a:rPr lang="hu-HU" sz="2800" b="1" dirty="0"/>
              <a:t> </a:t>
            </a:r>
            <a:endParaRPr lang="hu-HU" sz="2800" b="1" dirty="0" smtClean="0"/>
          </a:p>
          <a:p>
            <a:pPr marL="361950" indent="-361950" algn="just">
              <a:buFont typeface="Arial" panose="020B0604020202020204" pitchFamily="34" charset="0"/>
              <a:buChar char="•"/>
            </a:pPr>
            <a:r>
              <a:rPr lang="hu-HU" dirty="0" smtClean="0"/>
              <a:t>Ezek a formák új üzleti ötletek kidolgozására vagy technológiai kihívások megoldására szolgálnak.</a:t>
            </a:r>
          </a:p>
          <a:p>
            <a:pPr marL="361950" indent="-361950" algn="just">
              <a:buFont typeface="Arial" panose="020B0604020202020204" pitchFamily="34" charset="0"/>
              <a:buChar char="•"/>
            </a:pPr>
            <a:r>
              <a:rPr lang="hu-HU" dirty="0" smtClean="0"/>
              <a:t>Az ötletek generálása mellett, lehetővé teszik, hogy új tehetségeket vagy csapatokat találjanak még nagyon korai szakaszban.</a:t>
            </a:r>
          </a:p>
          <a:p>
            <a:pPr marL="361950" indent="-361950" algn="just">
              <a:buFont typeface="Arial" panose="020B0604020202020204" pitchFamily="34" charset="0"/>
              <a:buChar char="•"/>
            </a:pPr>
            <a:r>
              <a:rPr lang="hu-HU" dirty="0" smtClean="0"/>
              <a:t>Minél korábbi fázisban vannak, annál kockázatosabbak, ugyanakkor annál nagyobb az esély, hogy hajlandóak lesznek együttműködni. </a:t>
            </a:r>
          </a:p>
          <a:p>
            <a:pPr marL="361950" indent="-361950" algn="just">
              <a:buFont typeface="Arial" panose="020B0604020202020204" pitchFamily="34" charset="0"/>
              <a:buChar char="•"/>
            </a:pPr>
            <a:r>
              <a:rPr lang="hu-HU" dirty="0" smtClean="0"/>
              <a:t>Az ilyen típusú események jellemzően 2-3 napig tartanak.</a:t>
            </a:r>
            <a:endParaRPr lang="hu-HU" dirty="0"/>
          </a:p>
        </p:txBody>
      </p:sp>
    </p:spTree>
    <p:extLst>
      <p:ext uri="{BB962C8B-B14F-4D97-AF65-F5344CB8AC3E}">
        <p14:creationId xmlns:p14="http://schemas.microsoft.com/office/powerpoint/2010/main" val="356054056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7679" y="152692"/>
            <a:ext cx="10772775" cy="966660"/>
          </a:xfrm>
        </p:spPr>
        <p:txBody>
          <a:bodyPr/>
          <a:lstStyle/>
          <a:p>
            <a:r>
              <a:rPr lang="hu-HU" b="1" dirty="0" smtClean="0"/>
              <a:t>Együttműködési formák</a:t>
            </a:r>
            <a:endParaRPr lang="hu-HU" b="1" dirty="0"/>
          </a:p>
        </p:txBody>
      </p:sp>
      <p:sp>
        <p:nvSpPr>
          <p:cNvPr id="3" name="Tartalom helye 2"/>
          <p:cNvSpPr>
            <a:spLocks noGrp="1"/>
          </p:cNvSpPr>
          <p:nvPr>
            <p:ph idx="1"/>
          </p:nvPr>
        </p:nvSpPr>
        <p:spPr>
          <a:xfrm>
            <a:off x="346841" y="1213945"/>
            <a:ext cx="11587655" cy="5344509"/>
          </a:xfrm>
        </p:spPr>
        <p:txBody>
          <a:bodyPr>
            <a:normAutofit/>
          </a:bodyPr>
          <a:lstStyle/>
          <a:p>
            <a:pPr marL="514350" indent="-514350" algn="just">
              <a:buFont typeface="+mj-lt"/>
              <a:buAutoNum type="arabicPeriod" startAt="2"/>
            </a:pPr>
            <a:r>
              <a:rPr lang="hu-HU" sz="2800" b="1" dirty="0" smtClean="0"/>
              <a:t>Innovációs táborok </a:t>
            </a:r>
          </a:p>
          <a:p>
            <a:pPr marL="361950" indent="-361950" algn="just">
              <a:buFont typeface="Arial" panose="020B0604020202020204" pitchFamily="34" charset="0"/>
              <a:buChar char="•"/>
            </a:pPr>
            <a:r>
              <a:rPr lang="hu-HU" dirty="0" smtClean="0"/>
              <a:t>Az egyének és a csapatok azért gyűlnek össze, hogy egy ötlet köré üzleti koncepciót fejlesszenek. </a:t>
            </a:r>
          </a:p>
          <a:p>
            <a:pPr marL="361950" indent="-361950" algn="just">
              <a:buFont typeface="Arial" panose="020B0604020202020204" pitchFamily="34" charset="0"/>
              <a:buChar char="•"/>
            </a:pPr>
            <a:r>
              <a:rPr lang="hu-HU" dirty="0" smtClean="0"/>
              <a:t>Van, hogy az együttműködési formának, nincs kifejezetten fókusza, míg máskor speciális téma vagy technológia köré szervezik. Fontos megjegyezni, hogy ezeket az eseményeket főként inkább azért szervezik, hogy összegyűjtsék a megfelelő embereket, mint a legjobb ötleteket.</a:t>
            </a:r>
            <a:endParaRPr lang="hu-HU" dirty="0"/>
          </a:p>
          <a:p>
            <a:pPr marL="361950" indent="-361950" algn="just">
              <a:buFont typeface="Arial" panose="020B0604020202020204" pitchFamily="34" charset="0"/>
              <a:buChar char="•"/>
            </a:pPr>
            <a:r>
              <a:rPr lang="hu-HU" dirty="0" smtClean="0"/>
              <a:t>A vállalkozás-központú innovációs táborok estében a tábor mögötti motivációt tisztázni kell a külső résztvevőkkel. Új ötlet generálása </a:t>
            </a:r>
            <a:r>
              <a:rPr lang="hu-HU" dirty="0"/>
              <a:t>a cél </a:t>
            </a:r>
            <a:r>
              <a:rPr lang="hu-HU" dirty="0" smtClean="0"/>
              <a:t>vagy épp egy új üzletbe fognának?</a:t>
            </a:r>
          </a:p>
          <a:p>
            <a:pPr marL="361950" indent="-361950" algn="just">
              <a:buFont typeface="Arial" panose="020B0604020202020204" pitchFamily="34" charset="0"/>
              <a:buChar char="•"/>
            </a:pPr>
            <a:r>
              <a:rPr lang="hu-HU" dirty="0" smtClean="0"/>
              <a:t>Minél hosszabb idejű a </a:t>
            </a:r>
            <a:r>
              <a:rPr lang="hu-HU" dirty="0" err="1" smtClean="0"/>
              <a:t>startup</a:t>
            </a:r>
            <a:r>
              <a:rPr lang="hu-HU" dirty="0" smtClean="0"/>
              <a:t> bevonása, annál inkább fontos, hogy olyan </a:t>
            </a:r>
            <a:r>
              <a:rPr lang="hu-HU" dirty="0" err="1" smtClean="0"/>
              <a:t>startupokat</a:t>
            </a:r>
            <a:r>
              <a:rPr lang="hu-HU" dirty="0" smtClean="0"/>
              <a:t> válasszanak, amelyek látják a jövőjüket az adott speciális témában és erős partnereket keresnek.</a:t>
            </a:r>
          </a:p>
        </p:txBody>
      </p:sp>
    </p:spTree>
    <p:extLst>
      <p:ext uri="{BB962C8B-B14F-4D97-AF65-F5344CB8AC3E}">
        <p14:creationId xmlns:p14="http://schemas.microsoft.com/office/powerpoint/2010/main" val="323206351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7679" y="152692"/>
            <a:ext cx="10772775" cy="966660"/>
          </a:xfrm>
        </p:spPr>
        <p:txBody>
          <a:bodyPr/>
          <a:lstStyle/>
          <a:p>
            <a:r>
              <a:rPr lang="hu-HU" b="1" dirty="0" smtClean="0"/>
              <a:t>Együttműködési formák</a:t>
            </a:r>
            <a:endParaRPr lang="hu-HU" b="1" dirty="0"/>
          </a:p>
        </p:txBody>
      </p:sp>
      <p:sp>
        <p:nvSpPr>
          <p:cNvPr id="3" name="Tartalom helye 2"/>
          <p:cNvSpPr>
            <a:spLocks noGrp="1"/>
          </p:cNvSpPr>
          <p:nvPr>
            <p:ph idx="1"/>
          </p:nvPr>
        </p:nvSpPr>
        <p:spPr>
          <a:xfrm>
            <a:off x="346841" y="1213945"/>
            <a:ext cx="11587655" cy="5344509"/>
          </a:xfrm>
        </p:spPr>
        <p:txBody>
          <a:bodyPr>
            <a:normAutofit/>
          </a:bodyPr>
          <a:lstStyle/>
          <a:p>
            <a:pPr marL="514350" indent="-514350" algn="just">
              <a:buFont typeface="+mj-lt"/>
              <a:buAutoNum type="arabicPeriod" startAt="2"/>
            </a:pPr>
            <a:r>
              <a:rPr lang="hu-HU" sz="2800" b="1" dirty="0" err="1" smtClean="0"/>
              <a:t>Hackathons</a:t>
            </a:r>
            <a:r>
              <a:rPr lang="hu-HU" sz="2800" b="1" dirty="0" smtClean="0"/>
              <a:t> </a:t>
            </a:r>
          </a:p>
          <a:p>
            <a:pPr marL="361950" indent="-361950" algn="just">
              <a:buFont typeface="Arial" panose="020B0604020202020204" pitchFamily="34" charset="0"/>
              <a:buChar char="•"/>
            </a:pPr>
            <a:r>
              <a:rPr lang="hu-HU" dirty="0" smtClean="0"/>
              <a:t>Népszerű együttműködési formák jól képzett egyének bevonására </a:t>
            </a:r>
            <a:r>
              <a:rPr lang="hu-HU" dirty="0"/>
              <a:t>a szoftverek és a egyre </a:t>
            </a:r>
            <a:r>
              <a:rPr lang="hu-HU" dirty="0" smtClean="0"/>
              <a:t>inkább </a:t>
            </a:r>
            <a:r>
              <a:rPr lang="hu-HU" dirty="0"/>
              <a:t>a hardverek </a:t>
            </a:r>
            <a:r>
              <a:rPr lang="hu-HU" dirty="0" smtClean="0"/>
              <a:t>területén. </a:t>
            </a:r>
          </a:p>
          <a:p>
            <a:pPr marL="361950" indent="-361950" algn="just">
              <a:buFont typeface="Arial" panose="020B0604020202020204" pitchFamily="34" charset="0"/>
              <a:buChar char="•"/>
            </a:pPr>
            <a:r>
              <a:rPr lang="hu-HU" dirty="0" smtClean="0"/>
              <a:t>Az ilyen események célja, hogy meglévő technológiákat törjenek fel és új kódokat vagy hardver elemeket hozzanak létre.</a:t>
            </a:r>
          </a:p>
          <a:p>
            <a:pPr marL="361950" indent="-361950" algn="just">
              <a:buFont typeface="Arial" panose="020B0604020202020204" pitchFamily="34" charset="0"/>
              <a:buChar char="•"/>
            </a:pPr>
            <a:r>
              <a:rPr lang="hu-HU" dirty="0" smtClean="0"/>
              <a:t>A </a:t>
            </a:r>
            <a:r>
              <a:rPr lang="hu-HU" dirty="0" err="1"/>
              <a:t>hackathon</a:t>
            </a:r>
            <a:r>
              <a:rPr lang="hu-HU" dirty="0"/>
              <a:t> rendezvények kiválóan </a:t>
            </a:r>
            <a:r>
              <a:rPr lang="hu-HU" dirty="0" smtClean="0"/>
              <a:t>alkalmasak új </a:t>
            </a:r>
            <a:r>
              <a:rPr lang="hu-HU" dirty="0"/>
              <a:t>tehetségek felfedésére, új ötletek és kihívások generálására</a:t>
            </a:r>
            <a:r>
              <a:rPr lang="hu-HU" dirty="0" smtClean="0"/>
              <a:t>.</a:t>
            </a:r>
            <a:endParaRPr lang="en-US" dirty="0"/>
          </a:p>
          <a:p>
            <a:pPr marL="361950" indent="-361950" algn="just">
              <a:buFont typeface="Arial" panose="020B0604020202020204" pitchFamily="34" charset="0"/>
              <a:buChar char="•"/>
            </a:pPr>
            <a:r>
              <a:rPr lang="hu-HU" dirty="0" smtClean="0"/>
              <a:t>Olyan cégek, mint a </a:t>
            </a:r>
            <a:r>
              <a:rPr lang="en-US" dirty="0" smtClean="0"/>
              <a:t>Facebook </a:t>
            </a:r>
            <a:r>
              <a:rPr lang="hu-HU" dirty="0" smtClean="0"/>
              <a:t>vagy a</a:t>
            </a:r>
            <a:r>
              <a:rPr lang="en-US" dirty="0" smtClean="0"/>
              <a:t> Microsoft</a:t>
            </a:r>
            <a:r>
              <a:rPr lang="hu-HU" dirty="0" smtClean="0"/>
              <a:t> gyakran rendez </a:t>
            </a:r>
            <a:r>
              <a:rPr lang="en-US" dirty="0" err="1" smtClean="0"/>
              <a:t>hackathon</a:t>
            </a:r>
            <a:r>
              <a:rPr lang="hu-HU" dirty="0" err="1" smtClean="0"/>
              <a:t>-okat</a:t>
            </a:r>
            <a:r>
              <a:rPr lang="hu-HU" dirty="0" smtClean="0"/>
              <a:t>, hogy új ötleteket generáljanak és külsős tehetségeket találjanak, akik ismerik a technológiájukat. </a:t>
            </a:r>
            <a:r>
              <a:rPr lang="en-US" dirty="0" smtClean="0"/>
              <a:t> </a:t>
            </a:r>
            <a:endParaRPr lang="en-US" dirty="0"/>
          </a:p>
        </p:txBody>
      </p:sp>
    </p:spTree>
    <p:extLst>
      <p:ext uri="{BB962C8B-B14F-4D97-AF65-F5344CB8AC3E}">
        <p14:creationId xmlns:p14="http://schemas.microsoft.com/office/powerpoint/2010/main" val="218442115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7679" y="152692"/>
            <a:ext cx="10772775" cy="966660"/>
          </a:xfrm>
        </p:spPr>
        <p:txBody>
          <a:bodyPr/>
          <a:lstStyle/>
          <a:p>
            <a:r>
              <a:rPr lang="hu-HU" b="1" dirty="0" smtClean="0"/>
              <a:t>Együttműködési formák</a:t>
            </a:r>
            <a:endParaRPr lang="hu-HU" b="1" dirty="0"/>
          </a:p>
        </p:txBody>
      </p:sp>
      <p:sp>
        <p:nvSpPr>
          <p:cNvPr id="3" name="Tartalom helye 2"/>
          <p:cNvSpPr>
            <a:spLocks noGrp="1"/>
          </p:cNvSpPr>
          <p:nvPr>
            <p:ph idx="1"/>
          </p:nvPr>
        </p:nvSpPr>
        <p:spPr>
          <a:xfrm>
            <a:off x="346841" y="1213945"/>
            <a:ext cx="11587655" cy="5344509"/>
          </a:xfrm>
        </p:spPr>
        <p:txBody>
          <a:bodyPr>
            <a:normAutofit/>
          </a:bodyPr>
          <a:lstStyle/>
          <a:p>
            <a:pPr marL="514350" indent="-514350" algn="just">
              <a:buFont typeface="+mj-lt"/>
              <a:buAutoNum type="arabicPeriod" startAt="3"/>
            </a:pPr>
            <a:r>
              <a:rPr lang="hu-HU" sz="2800" b="1" dirty="0" smtClean="0"/>
              <a:t>Közös fejlesztésű innovációk (</a:t>
            </a:r>
            <a:r>
              <a:rPr lang="hu-HU" sz="2800" b="1" dirty="0" err="1" smtClean="0"/>
              <a:t>Co-innovation</a:t>
            </a:r>
            <a:r>
              <a:rPr lang="hu-HU" sz="2800" b="1" dirty="0" smtClean="0"/>
              <a:t> Program)</a:t>
            </a:r>
          </a:p>
          <a:p>
            <a:pPr marL="361950" indent="-361950" algn="just">
              <a:buFont typeface="Arial" panose="020B0604020202020204" pitchFamily="34" charset="0"/>
              <a:buChar char="•"/>
            </a:pPr>
            <a:r>
              <a:rPr lang="hu-HU" dirty="0" smtClean="0"/>
              <a:t>A közös innovációs programok a leginkább fejlődő </a:t>
            </a:r>
            <a:r>
              <a:rPr lang="hu-HU" dirty="0" err="1" smtClean="0"/>
              <a:t>katalizációs</a:t>
            </a:r>
            <a:r>
              <a:rPr lang="hu-HU" dirty="0" smtClean="0"/>
              <a:t> és inkubációs tevékenységek.</a:t>
            </a:r>
          </a:p>
          <a:p>
            <a:pPr marL="361950" indent="-361950" algn="just">
              <a:buFont typeface="Arial" panose="020B0604020202020204" pitchFamily="34" charset="0"/>
              <a:buChar char="•"/>
            </a:pPr>
            <a:r>
              <a:rPr lang="hu-HU" dirty="0" smtClean="0"/>
              <a:t>A közös innovációs programokat a nemzetközi szervezetek és cégek a vertikális és horizontális iparágakban alkalmazzák, hogy az értékláncot kiszélesítsék korai szakaszban lévő vállalkozásokkal, </a:t>
            </a:r>
            <a:r>
              <a:rPr lang="hu-HU" dirty="0" err="1" smtClean="0"/>
              <a:t>startupokkal</a:t>
            </a:r>
            <a:r>
              <a:rPr lang="hu-HU" dirty="0" smtClean="0"/>
              <a:t> és közösen fejlesztenek kapcsolódó értékajánlatot.</a:t>
            </a:r>
          </a:p>
          <a:p>
            <a:pPr marL="361950" indent="-361950" algn="just">
              <a:buFont typeface="Arial" panose="020B0604020202020204" pitchFamily="34" charset="0"/>
              <a:buChar char="•"/>
            </a:pPr>
            <a:r>
              <a:rPr lang="hu-HU" dirty="0" smtClean="0"/>
              <a:t>Pl. </a:t>
            </a:r>
            <a:r>
              <a:rPr lang="en-US" dirty="0" smtClean="0"/>
              <a:t>Cisco</a:t>
            </a:r>
            <a:r>
              <a:rPr lang="en-US" dirty="0"/>
              <a:t>, Intel and Deutsche </a:t>
            </a:r>
            <a:r>
              <a:rPr lang="en-US" dirty="0" smtClean="0"/>
              <a:t>Telekom</a:t>
            </a:r>
            <a:r>
              <a:rPr lang="hu-HU" dirty="0" smtClean="0"/>
              <a:t> egyesült erővel igyekszik </a:t>
            </a:r>
            <a:r>
              <a:rPr lang="hu-HU" dirty="0" err="1" smtClean="0"/>
              <a:t>startupokkal</a:t>
            </a:r>
            <a:r>
              <a:rPr lang="hu-HU" dirty="0" smtClean="0"/>
              <a:t> közös fejlesztésű innovációkat létrehozni, hogy új felhasználási módokat találjanak.  </a:t>
            </a:r>
            <a:endParaRPr lang="en-US" dirty="0"/>
          </a:p>
        </p:txBody>
      </p:sp>
    </p:spTree>
    <p:extLst>
      <p:ext uri="{BB962C8B-B14F-4D97-AF65-F5344CB8AC3E}">
        <p14:creationId xmlns:p14="http://schemas.microsoft.com/office/powerpoint/2010/main" val="54490925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7679" y="152692"/>
            <a:ext cx="10772775" cy="966660"/>
          </a:xfrm>
        </p:spPr>
        <p:txBody>
          <a:bodyPr/>
          <a:lstStyle/>
          <a:p>
            <a:r>
              <a:rPr lang="hu-HU" b="1" dirty="0" smtClean="0"/>
              <a:t>Együttműködési formák</a:t>
            </a:r>
            <a:endParaRPr lang="hu-HU" b="1" dirty="0"/>
          </a:p>
        </p:txBody>
      </p:sp>
      <p:sp>
        <p:nvSpPr>
          <p:cNvPr id="3" name="Tartalom helye 2"/>
          <p:cNvSpPr>
            <a:spLocks noGrp="1"/>
          </p:cNvSpPr>
          <p:nvPr>
            <p:ph idx="1"/>
          </p:nvPr>
        </p:nvSpPr>
        <p:spPr>
          <a:xfrm>
            <a:off x="346841" y="1213945"/>
            <a:ext cx="11587655" cy="5344509"/>
          </a:xfrm>
        </p:spPr>
        <p:txBody>
          <a:bodyPr>
            <a:normAutofit/>
          </a:bodyPr>
          <a:lstStyle/>
          <a:p>
            <a:pPr marL="514350" indent="-514350" algn="just">
              <a:buFont typeface="+mj-lt"/>
              <a:buAutoNum type="arabicPeriod" startAt="4"/>
            </a:pPr>
            <a:r>
              <a:rPr lang="hu-HU" sz="2800" b="1" dirty="0" err="1" smtClean="0"/>
              <a:t>Startup</a:t>
            </a:r>
            <a:r>
              <a:rPr lang="hu-HU" sz="2800" b="1" dirty="0" smtClean="0"/>
              <a:t> támogatás (</a:t>
            </a:r>
            <a:r>
              <a:rPr lang="hu-HU" sz="2800" b="1" dirty="0" err="1"/>
              <a:t>Startup</a:t>
            </a:r>
            <a:r>
              <a:rPr lang="hu-HU" sz="2800" b="1" dirty="0"/>
              <a:t> </a:t>
            </a:r>
            <a:r>
              <a:rPr lang="hu-HU" sz="2800" b="1" dirty="0" err="1" smtClean="0"/>
              <a:t>support</a:t>
            </a:r>
            <a:r>
              <a:rPr lang="hu-HU" sz="2800" b="1" dirty="0" smtClean="0"/>
              <a:t>)</a:t>
            </a:r>
          </a:p>
          <a:p>
            <a:pPr marL="361950" indent="-361950" algn="just">
              <a:buFont typeface="Arial" panose="020B0604020202020204" pitchFamily="34" charset="0"/>
              <a:buChar char="•"/>
            </a:pPr>
            <a:r>
              <a:rPr lang="hu-HU" dirty="0" err="1" smtClean="0"/>
              <a:t>Startupokkal</a:t>
            </a:r>
            <a:r>
              <a:rPr lang="hu-HU" dirty="0" smtClean="0"/>
              <a:t> való erőforrás-megosztás egy viszonylag olcsó és hatékony módja annak, hogy megfelelő </a:t>
            </a:r>
            <a:r>
              <a:rPr lang="hu-HU" dirty="0" err="1" smtClean="0"/>
              <a:t>brand-et</a:t>
            </a:r>
            <a:r>
              <a:rPr lang="hu-HU" dirty="0" smtClean="0"/>
              <a:t> építsenek ki a </a:t>
            </a:r>
            <a:r>
              <a:rPr lang="hu-HU" dirty="0" err="1" smtClean="0"/>
              <a:t>startup</a:t>
            </a:r>
            <a:r>
              <a:rPr lang="hu-HU" dirty="0" smtClean="0"/>
              <a:t> világban.</a:t>
            </a:r>
          </a:p>
          <a:p>
            <a:pPr marL="361950" indent="-361950" algn="just">
              <a:buFont typeface="Arial" panose="020B0604020202020204" pitchFamily="34" charset="0"/>
              <a:buChar char="•"/>
            </a:pPr>
            <a:r>
              <a:rPr lang="hu-HU" dirty="0" smtClean="0"/>
              <a:t>A partnerségi megállapodásokkal ellentétben ez a megközelítés kevésbé közös fejlesztésekről szól, inkább arról, hogy felhívják a </a:t>
            </a:r>
            <a:r>
              <a:rPr lang="hu-HU" dirty="0" err="1" smtClean="0"/>
              <a:t>startupok</a:t>
            </a:r>
            <a:r>
              <a:rPr lang="hu-HU" dirty="0" smtClean="0"/>
              <a:t> figyelmét a termékeikre és szolgáltatásaikra.</a:t>
            </a:r>
          </a:p>
          <a:p>
            <a:pPr marL="361950" indent="-361950" algn="just">
              <a:buFont typeface="Arial" panose="020B0604020202020204" pitchFamily="34" charset="0"/>
              <a:buChar char="•"/>
            </a:pPr>
            <a:r>
              <a:rPr lang="hu-HU" dirty="0" smtClean="0"/>
              <a:t>Ám előfordul, hogy ha valamit ingyen kínálunk, akkor az nem eléggé ösztönzi az embereket, hogy használják azt. A </a:t>
            </a:r>
            <a:r>
              <a:rPr lang="hu-HU" dirty="0" err="1" smtClean="0"/>
              <a:t>startupok</a:t>
            </a:r>
            <a:r>
              <a:rPr lang="hu-HU" dirty="0" smtClean="0"/>
              <a:t> számára e programok előnyeinek az átgondolása alapvető jelentőségű a megtérülés elérése érdekében.</a:t>
            </a:r>
            <a:endParaRPr lang="en-US" dirty="0" smtClean="0"/>
          </a:p>
          <a:p>
            <a:pPr marL="361950" indent="-361950" algn="just">
              <a:buFont typeface="Arial" panose="020B0604020202020204" pitchFamily="34" charset="0"/>
              <a:buChar char="•"/>
            </a:pPr>
            <a:r>
              <a:rPr lang="hu-HU" dirty="0"/>
              <a:t>f</a:t>
            </a:r>
            <a:r>
              <a:rPr lang="hu-HU" dirty="0" smtClean="0"/>
              <a:t>ontos, hogy az elvárásokat pontosan kommunikálják a </a:t>
            </a:r>
            <a:r>
              <a:rPr lang="hu-HU" dirty="0" err="1" smtClean="0"/>
              <a:t>startupok</a:t>
            </a:r>
            <a:r>
              <a:rPr lang="hu-HU" dirty="0" smtClean="0"/>
              <a:t> felé;</a:t>
            </a:r>
          </a:p>
          <a:p>
            <a:pPr marL="361950" indent="-361950" algn="just">
              <a:buFont typeface="Arial" panose="020B0604020202020204" pitchFamily="34" charset="0"/>
              <a:buChar char="•"/>
            </a:pPr>
            <a:r>
              <a:rPr lang="hu-HU" dirty="0" smtClean="0"/>
              <a:t>céges eszközök, szoftverek, irodák biztosítása ingyen a </a:t>
            </a:r>
            <a:r>
              <a:rPr lang="hu-HU" dirty="0" err="1" smtClean="0"/>
              <a:t>startupoknak</a:t>
            </a:r>
            <a:r>
              <a:rPr lang="hu-HU" dirty="0" smtClean="0"/>
              <a:t>; </a:t>
            </a:r>
            <a:endParaRPr lang="en-US" dirty="0"/>
          </a:p>
        </p:txBody>
      </p:sp>
    </p:spTree>
    <p:extLst>
      <p:ext uri="{BB962C8B-B14F-4D97-AF65-F5344CB8AC3E}">
        <p14:creationId xmlns:p14="http://schemas.microsoft.com/office/powerpoint/2010/main" val="249819921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7679" y="152692"/>
            <a:ext cx="10772775" cy="966660"/>
          </a:xfrm>
        </p:spPr>
        <p:txBody>
          <a:bodyPr/>
          <a:lstStyle/>
          <a:p>
            <a:r>
              <a:rPr lang="hu-HU" b="1" dirty="0" smtClean="0"/>
              <a:t>Együttműködési formák</a:t>
            </a:r>
            <a:endParaRPr lang="hu-HU" b="1" dirty="0"/>
          </a:p>
        </p:txBody>
      </p:sp>
      <p:sp>
        <p:nvSpPr>
          <p:cNvPr id="3" name="Tartalom helye 2"/>
          <p:cNvSpPr>
            <a:spLocks noGrp="1"/>
          </p:cNvSpPr>
          <p:nvPr>
            <p:ph idx="1"/>
          </p:nvPr>
        </p:nvSpPr>
        <p:spPr>
          <a:xfrm>
            <a:off x="346841" y="1213945"/>
            <a:ext cx="11587655" cy="5344509"/>
          </a:xfrm>
        </p:spPr>
        <p:txBody>
          <a:bodyPr>
            <a:normAutofit/>
          </a:bodyPr>
          <a:lstStyle/>
          <a:p>
            <a:pPr marL="514350" indent="-514350" algn="just">
              <a:buFont typeface="+mj-lt"/>
              <a:buAutoNum type="arabicPeriod" startAt="5"/>
            </a:pPr>
            <a:r>
              <a:rPr lang="hu-HU" sz="2800" b="1" dirty="0" err="1" smtClean="0"/>
              <a:t>Startup</a:t>
            </a:r>
            <a:r>
              <a:rPr lang="hu-HU" sz="2800" b="1" dirty="0" smtClean="0"/>
              <a:t> </a:t>
            </a:r>
            <a:r>
              <a:rPr lang="hu-HU" sz="2800" b="1" dirty="0"/>
              <a:t>módszerek (</a:t>
            </a:r>
            <a:r>
              <a:rPr lang="hu-HU" sz="2800" b="1" dirty="0" err="1"/>
              <a:t>Startup</a:t>
            </a:r>
            <a:r>
              <a:rPr lang="hu-HU" sz="2800" b="1" dirty="0"/>
              <a:t> </a:t>
            </a:r>
            <a:r>
              <a:rPr lang="hu-HU" sz="2800" b="1" dirty="0" err="1"/>
              <a:t>methods</a:t>
            </a:r>
            <a:r>
              <a:rPr lang="hu-HU" sz="2800" b="1" dirty="0"/>
              <a:t>)</a:t>
            </a:r>
            <a:endParaRPr lang="hu-HU" sz="2800" b="1" dirty="0" smtClean="0"/>
          </a:p>
          <a:p>
            <a:pPr marL="361950" indent="-361950" algn="just">
              <a:buFont typeface="Arial" panose="020B0604020202020204" pitchFamily="34" charset="0"/>
              <a:buChar char="•"/>
            </a:pPr>
            <a:r>
              <a:rPr lang="en-US" dirty="0"/>
              <a:t>Startup </a:t>
            </a:r>
            <a:r>
              <a:rPr lang="en-US" dirty="0" smtClean="0"/>
              <a:t>mentor</a:t>
            </a:r>
            <a:r>
              <a:rPr lang="hu-HU" dirty="0" smtClean="0"/>
              <a:t>ok</a:t>
            </a:r>
            <a:r>
              <a:rPr lang="en-US" dirty="0" smtClean="0"/>
              <a:t>/coach</a:t>
            </a:r>
            <a:r>
              <a:rPr lang="hu-HU" dirty="0" smtClean="0"/>
              <a:t>ok</a:t>
            </a:r>
            <a:endParaRPr lang="en-US" dirty="0"/>
          </a:p>
          <a:p>
            <a:pPr marL="723900" lvl="1" indent="-457200" algn="just">
              <a:buFont typeface="Wingdings" panose="05000000000000000000" pitchFamily="2" charset="2"/>
              <a:buChar char="Ø"/>
            </a:pPr>
            <a:r>
              <a:rPr lang="hu-HU" dirty="0" smtClean="0"/>
              <a:t>Vannak cégek, amelyek mentorok vagy </a:t>
            </a:r>
            <a:r>
              <a:rPr lang="hu-HU" dirty="0" err="1" smtClean="0"/>
              <a:t>coachok</a:t>
            </a:r>
            <a:r>
              <a:rPr lang="hu-HU" dirty="0" smtClean="0"/>
              <a:t> képzésére fókuszálnak. </a:t>
            </a:r>
          </a:p>
          <a:p>
            <a:pPr marL="723900" lvl="1" indent="-457200" algn="just">
              <a:buFont typeface="Wingdings" panose="05000000000000000000" pitchFamily="2" charset="2"/>
              <a:buChar char="Ø"/>
            </a:pPr>
            <a:r>
              <a:rPr lang="hu-HU" dirty="0" smtClean="0"/>
              <a:t>Ilyen pl. </a:t>
            </a:r>
            <a:r>
              <a:rPr lang="en-US" dirty="0" smtClean="0"/>
              <a:t>GE’s </a:t>
            </a:r>
            <a:r>
              <a:rPr lang="en-US" dirty="0" err="1"/>
              <a:t>FastWorks</a:t>
            </a:r>
            <a:r>
              <a:rPr lang="en-US" dirty="0"/>
              <a:t> </a:t>
            </a:r>
            <a:r>
              <a:rPr lang="hu-HU" dirty="0" smtClean="0"/>
              <a:t> keretrendszer vállalkozóknak, </a:t>
            </a:r>
            <a:r>
              <a:rPr lang="en-US" dirty="0" smtClean="0"/>
              <a:t>The </a:t>
            </a:r>
            <a:r>
              <a:rPr lang="en-US" dirty="0"/>
              <a:t>Lean Startup Methodology.</a:t>
            </a:r>
          </a:p>
          <a:p>
            <a:pPr marL="361950" indent="-361950" algn="just">
              <a:buFont typeface="Arial" panose="020B0604020202020204" pitchFamily="34" charset="0"/>
              <a:buChar char="•"/>
            </a:pPr>
            <a:r>
              <a:rPr lang="en-US" dirty="0"/>
              <a:t> </a:t>
            </a:r>
            <a:r>
              <a:rPr lang="en-US" dirty="0" err="1" smtClean="0"/>
              <a:t>Innov</a:t>
            </a:r>
            <a:r>
              <a:rPr lang="hu-HU" dirty="0" err="1" smtClean="0"/>
              <a:t>ációs</a:t>
            </a:r>
            <a:r>
              <a:rPr lang="en-US" dirty="0" smtClean="0"/>
              <a:t> Platform</a:t>
            </a:r>
            <a:r>
              <a:rPr lang="hu-HU" dirty="0" smtClean="0"/>
              <a:t>ok</a:t>
            </a:r>
            <a:r>
              <a:rPr lang="en-US" dirty="0" smtClean="0"/>
              <a:t>: </a:t>
            </a:r>
            <a:endParaRPr lang="en-US" dirty="0"/>
          </a:p>
          <a:p>
            <a:pPr marL="723900" indent="-457200" algn="just">
              <a:buFont typeface="Wingdings" panose="05000000000000000000" pitchFamily="2" charset="2"/>
              <a:buChar char="Ø"/>
            </a:pPr>
            <a:r>
              <a:rPr lang="hu-HU" dirty="0" smtClean="0"/>
              <a:t>Egy másik módja a </a:t>
            </a:r>
            <a:r>
              <a:rPr lang="hu-HU" dirty="0" err="1" smtClean="0"/>
              <a:t>startup</a:t>
            </a:r>
            <a:r>
              <a:rPr lang="hu-HU" dirty="0" smtClean="0"/>
              <a:t> módszerek bevezetésének egy nagy vállalatnál, hogy szoftver vagy hardver eszközöket vezetnek be, amelyek segítenek az </a:t>
            </a:r>
            <a:r>
              <a:rPr lang="hu-HU" dirty="0" err="1" smtClean="0"/>
              <a:t>intrapreneur</a:t>
            </a:r>
            <a:r>
              <a:rPr lang="hu-HU" dirty="0" smtClean="0"/>
              <a:t> csapatoknak a </a:t>
            </a:r>
            <a:r>
              <a:rPr lang="hu-HU" dirty="0" err="1" smtClean="0"/>
              <a:t>lean</a:t>
            </a:r>
            <a:r>
              <a:rPr lang="hu-HU" dirty="0" smtClean="0"/>
              <a:t> </a:t>
            </a:r>
            <a:r>
              <a:rPr lang="hu-HU" dirty="0" err="1" smtClean="0"/>
              <a:t>startup</a:t>
            </a:r>
            <a:r>
              <a:rPr lang="hu-HU" dirty="0" smtClean="0"/>
              <a:t> folyamatokat követve kidolgozzák a saját ötleteiket. </a:t>
            </a:r>
          </a:p>
          <a:p>
            <a:pPr marL="723900" indent="-457200" algn="just">
              <a:buFont typeface="Wingdings" panose="05000000000000000000" pitchFamily="2" charset="2"/>
              <a:buChar char="Ø"/>
            </a:pPr>
            <a:r>
              <a:rPr lang="hu-HU" dirty="0" smtClean="0"/>
              <a:t>Ilyen pl. a </a:t>
            </a:r>
            <a:r>
              <a:rPr lang="en-US" dirty="0" smtClean="0"/>
              <a:t>www.whataventure.com</a:t>
            </a:r>
            <a:r>
              <a:rPr lang="en-US" dirty="0"/>
              <a:t>. </a:t>
            </a:r>
            <a:r>
              <a:rPr lang="hu-HU" dirty="0" smtClean="0"/>
              <a:t>Ez a megközelítés biztosítja, hogy az alkalmazottak ne hosszú számításokra és hosszú üzleti tervek készítésére fókuszáljanak, hanem minél hamarabb fejlesszenek ki prototípusokat és gyűjtsenek fogyasztói visszajelzéseket.</a:t>
            </a:r>
          </a:p>
          <a:p>
            <a:pPr marL="0" indent="0" algn="just">
              <a:buNone/>
            </a:pPr>
            <a:endParaRPr lang="en-US" dirty="0" err="1" smtClean="0"/>
          </a:p>
        </p:txBody>
      </p:sp>
    </p:spTree>
    <p:extLst>
      <p:ext uri="{BB962C8B-B14F-4D97-AF65-F5344CB8AC3E}">
        <p14:creationId xmlns:p14="http://schemas.microsoft.com/office/powerpoint/2010/main" val="76794524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7679" y="152692"/>
            <a:ext cx="10772775" cy="966660"/>
          </a:xfrm>
        </p:spPr>
        <p:txBody>
          <a:bodyPr/>
          <a:lstStyle/>
          <a:p>
            <a:r>
              <a:rPr lang="hu-HU" b="1" dirty="0" smtClean="0"/>
              <a:t>Együttműködési formák</a:t>
            </a:r>
            <a:endParaRPr lang="hu-HU" b="1" dirty="0"/>
          </a:p>
        </p:txBody>
      </p:sp>
      <p:sp>
        <p:nvSpPr>
          <p:cNvPr id="3" name="Tartalom helye 2"/>
          <p:cNvSpPr>
            <a:spLocks noGrp="1"/>
          </p:cNvSpPr>
          <p:nvPr>
            <p:ph idx="1"/>
          </p:nvPr>
        </p:nvSpPr>
        <p:spPr>
          <a:xfrm>
            <a:off x="346841" y="1213945"/>
            <a:ext cx="11587655" cy="5344509"/>
          </a:xfrm>
        </p:spPr>
        <p:txBody>
          <a:bodyPr>
            <a:normAutofit lnSpcReduction="10000"/>
          </a:bodyPr>
          <a:lstStyle/>
          <a:p>
            <a:pPr marL="514350" indent="-514350" algn="just">
              <a:buFont typeface="+mj-lt"/>
              <a:buAutoNum type="arabicPeriod" startAt="6"/>
            </a:pPr>
            <a:r>
              <a:rPr lang="hu-HU" sz="2800" b="1" dirty="0" smtClean="0"/>
              <a:t>Partnerségek</a:t>
            </a:r>
          </a:p>
          <a:p>
            <a:pPr marL="622300" indent="-355600" algn="just">
              <a:buFont typeface="Arial" panose="020B0604020202020204" pitchFamily="34" charset="0"/>
              <a:buChar char="•"/>
            </a:pPr>
            <a:r>
              <a:rPr lang="hu-HU" b="1" dirty="0" smtClean="0"/>
              <a:t>Termék/szolgáltatás értékesítése</a:t>
            </a:r>
            <a:endParaRPr lang="en-US" b="1" dirty="0"/>
          </a:p>
          <a:p>
            <a:pPr marL="990600" lvl="2" indent="-368300" algn="just">
              <a:buFont typeface="Wingdings" panose="05000000000000000000" pitchFamily="2" charset="2"/>
              <a:buChar char="Ø"/>
            </a:pPr>
            <a:r>
              <a:rPr lang="hu-HU" sz="2400" i="0" dirty="0" smtClean="0"/>
              <a:t>Ez a megközelítés a következőket foglalja magában: a </a:t>
            </a:r>
            <a:r>
              <a:rPr lang="hu-HU" sz="2400" i="0" dirty="0" err="1" smtClean="0"/>
              <a:t>startup</a:t>
            </a:r>
            <a:r>
              <a:rPr lang="hu-HU" sz="2400" i="0" dirty="0" smtClean="0"/>
              <a:t> új, innovatív termékeket és szolgáltatásokat árul a nagyvállalat know-how-ját, erőforrásait és fogyasztói bázisát felhasználva. Cserébe a nagyvállalat részesedést kap a bevételből.</a:t>
            </a:r>
          </a:p>
          <a:p>
            <a:pPr marL="622300" indent="-355600" algn="just">
              <a:buFont typeface="Arial" panose="020B0604020202020204" pitchFamily="34" charset="0"/>
              <a:buChar char="•"/>
            </a:pPr>
            <a:r>
              <a:rPr lang="hu-HU" b="1" dirty="0" smtClean="0"/>
              <a:t>Közös termékfejlesztés</a:t>
            </a:r>
          </a:p>
          <a:p>
            <a:pPr marL="990600" lvl="3" indent="-368300" algn="just">
              <a:buFont typeface="Wingdings" panose="05000000000000000000" pitchFamily="2" charset="2"/>
              <a:buChar char="Ø"/>
            </a:pPr>
            <a:r>
              <a:rPr lang="hu-HU" sz="2400" dirty="0" smtClean="0"/>
              <a:t>A megközelítés kiindulópontja, hogy a nagyvállalat különböző szintű fejlesztésekben néhány választott </a:t>
            </a:r>
            <a:r>
              <a:rPr lang="hu-HU" sz="2400" dirty="0" err="1" smtClean="0"/>
              <a:t>startuppal</a:t>
            </a:r>
            <a:r>
              <a:rPr lang="hu-HU" sz="2400" dirty="0" smtClean="0"/>
              <a:t> minél több értéket teremtsen.</a:t>
            </a:r>
          </a:p>
          <a:p>
            <a:pPr marL="990600" lvl="3" indent="-368300" algn="just">
              <a:buFont typeface="Wingdings" panose="05000000000000000000" pitchFamily="2" charset="2"/>
              <a:buChar char="Ø"/>
            </a:pPr>
            <a:r>
              <a:rPr lang="hu-HU" sz="2400" dirty="0" smtClean="0"/>
              <a:t>Megoszthatják az első prototípusok kifejlesztéséhez szükséges know-how-t vagy szériagyártáshoz kész termék létrehozását is takarhatja.</a:t>
            </a:r>
          </a:p>
          <a:p>
            <a:pPr marL="990600" lvl="3" indent="-368300" algn="just">
              <a:buFont typeface="Wingdings" panose="05000000000000000000" pitchFamily="2" charset="2"/>
              <a:buChar char="Ø"/>
            </a:pPr>
            <a:r>
              <a:rPr lang="hu-HU" sz="2400" dirty="0" smtClean="0"/>
              <a:t>A </a:t>
            </a:r>
            <a:r>
              <a:rPr lang="hu-HU" sz="2400" dirty="0" err="1" smtClean="0"/>
              <a:t>startup</a:t>
            </a:r>
            <a:r>
              <a:rPr lang="hu-HU" sz="2400" dirty="0" smtClean="0"/>
              <a:t> használhatja a cég eszközeit, mint pl. a logisztikáját, a média megjelenéseit, a fogyasztói bázisát stb. Cserébe a nagyvállalatoknak első, talán exkluzív hozzáférése lesz az új technológiához, részesedést kap a bevételből vagy részvényeket stb.</a:t>
            </a:r>
          </a:p>
          <a:p>
            <a:pPr marL="990600" lvl="3" indent="-368300" algn="just">
              <a:buFont typeface="Wingdings" panose="05000000000000000000" pitchFamily="2" charset="2"/>
              <a:buChar char="Ø"/>
            </a:pPr>
            <a:r>
              <a:rPr lang="hu-HU" sz="2400" dirty="0" smtClean="0"/>
              <a:t>Ahhoz, hogy gyümölcsöző legyen a partnerség, fontos, hogy mindkét fél nyitott legyen a tudás megosztására egymással.</a:t>
            </a:r>
            <a:endParaRPr lang="en-US" sz="2400" b="1" dirty="0" err="1" smtClean="0"/>
          </a:p>
        </p:txBody>
      </p:sp>
    </p:spTree>
    <p:extLst>
      <p:ext uri="{BB962C8B-B14F-4D97-AF65-F5344CB8AC3E}">
        <p14:creationId xmlns:p14="http://schemas.microsoft.com/office/powerpoint/2010/main" val="2449162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Hivatkozások</a:t>
            </a:r>
            <a:endParaRPr lang="hu-HU" dirty="0"/>
          </a:p>
        </p:txBody>
      </p:sp>
      <p:sp>
        <p:nvSpPr>
          <p:cNvPr id="3" name="Tartalom helye 2"/>
          <p:cNvSpPr>
            <a:spLocks noGrp="1"/>
          </p:cNvSpPr>
          <p:nvPr>
            <p:ph idx="1"/>
          </p:nvPr>
        </p:nvSpPr>
        <p:spPr>
          <a:xfrm>
            <a:off x="676656" y="2011680"/>
            <a:ext cx="10753725" cy="4531360"/>
          </a:xfrm>
        </p:spPr>
        <p:txBody>
          <a:bodyPr>
            <a:noAutofit/>
          </a:bodyPr>
          <a:lstStyle/>
          <a:p>
            <a:r>
              <a:rPr lang="hu-HU" sz="1600" dirty="0">
                <a:solidFill>
                  <a:prstClr val="black">
                    <a:lumMod val="85000"/>
                    <a:lumOff val="15000"/>
                  </a:prstClr>
                </a:solidFill>
                <a:hlinkClick r:id="rId2"/>
              </a:rPr>
              <a:t>https://</a:t>
            </a:r>
            <a:r>
              <a:rPr lang="hu-HU" sz="1600" dirty="0" smtClean="0">
                <a:solidFill>
                  <a:prstClr val="black">
                    <a:lumMod val="85000"/>
                    <a:lumOff val="15000"/>
                  </a:prstClr>
                </a:solidFill>
                <a:hlinkClick r:id="rId2"/>
              </a:rPr>
              <a:t>embed-ssl.ted.com/talks/bill_gross_the_single_biggest_reason_why_startups_succeed</a:t>
            </a:r>
            <a:endParaRPr lang="hu-HU" sz="1600" dirty="0" smtClean="0">
              <a:solidFill>
                <a:prstClr val="black">
                  <a:lumMod val="85000"/>
                  <a:lumOff val="15000"/>
                </a:prstClr>
              </a:solidFill>
            </a:endParaRPr>
          </a:p>
          <a:p>
            <a:r>
              <a:rPr lang="hu-HU" sz="1600" dirty="0" smtClean="0">
                <a:solidFill>
                  <a:prstClr val="black">
                    <a:lumMod val="85000"/>
                    <a:lumOff val="15000"/>
                  </a:prstClr>
                </a:solidFill>
                <a:hlinkClick r:id="rId3"/>
              </a:rPr>
              <a:t>https</a:t>
            </a:r>
            <a:r>
              <a:rPr lang="hu-HU" sz="1600" dirty="0">
                <a:solidFill>
                  <a:prstClr val="black">
                    <a:lumMod val="85000"/>
                    <a:lumOff val="15000"/>
                  </a:prstClr>
                </a:solidFill>
                <a:hlinkClick r:id="rId3"/>
              </a:rPr>
              <a:t>://</a:t>
            </a:r>
            <a:r>
              <a:rPr lang="hu-HU" sz="1600" dirty="0" smtClean="0">
                <a:solidFill>
                  <a:prstClr val="black">
                    <a:lumMod val="85000"/>
                    <a:lumOff val="15000"/>
                  </a:prstClr>
                </a:solidFill>
                <a:hlinkClick r:id="rId3"/>
              </a:rPr>
              <a:t>www.youtube.com/watch?v=FU7TvpvVHWw</a:t>
            </a:r>
            <a:endParaRPr lang="hu-HU" sz="1600" dirty="0" smtClean="0">
              <a:solidFill>
                <a:prstClr val="black">
                  <a:lumMod val="85000"/>
                  <a:lumOff val="15000"/>
                </a:prstClr>
              </a:solidFill>
            </a:endParaRPr>
          </a:p>
          <a:p>
            <a:r>
              <a:rPr lang="hu-HU" sz="1600" dirty="0">
                <a:hlinkClick r:id="rId4"/>
              </a:rPr>
              <a:t>https://www.youtube.com/watch?v=tefu0dmt9l0</a:t>
            </a:r>
            <a:endParaRPr lang="hu-HU" sz="1600" dirty="0"/>
          </a:p>
          <a:p>
            <a:r>
              <a:rPr lang="hu-HU" sz="1600" dirty="0" smtClean="0">
                <a:hlinkClick r:id="rId5"/>
              </a:rPr>
              <a:t>www.penzugysziget.hu</a:t>
            </a:r>
            <a:endParaRPr lang="hu-HU" sz="1600" dirty="0" smtClean="0"/>
          </a:p>
          <a:p>
            <a:r>
              <a:rPr lang="pt-BR" sz="1600" dirty="0"/>
              <a:t>Porter, M. E: Versenystratégia. Akadémia Kiadó, Budapest, 2006. </a:t>
            </a:r>
            <a:endParaRPr lang="hu-HU" sz="1600" dirty="0"/>
          </a:p>
          <a:p>
            <a:r>
              <a:rPr lang="hu-HU" sz="1600" dirty="0"/>
              <a:t>Rabi Sándor: A vállalati környezet vizsgálata és a PEST-elemzés kis-, középvállalati alkalmazása, Vállalatépítő online folyóirat, 2009. szeptember</a:t>
            </a:r>
          </a:p>
          <a:p>
            <a:r>
              <a:rPr lang="hu-HU" sz="1600" dirty="0"/>
              <a:t>Marosán György: Stratégiai menedzsment, Műszaki könyvkiadó, 2001</a:t>
            </a:r>
          </a:p>
          <a:p>
            <a:r>
              <a:rPr lang="hu-HU" sz="1600" dirty="0"/>
              <a:t>Szabó József: Vállalati gazdaságtan. Győr : Széchenyi István Egyetem, 2006.</a:t>
            </a:r>
          </a:p>
          <a:p>
            <a:r>
              <a:rPr lang="hu-HU" sz="1600" dirty="0" smtClean="0"/>
              <a:t>Jónás Ámos: </a:t>
            </a:r>
            <a:r>
              <a:rPr lang="hu-HU" sz="1600" dirty="0" err="1" smtClean="0"/>
              <a:t>Uber</a:t>
            </a:r>
            <a:r>
              <a:rPr lang="hu-HU" sz="1600" dirty="0" smtClean="0"/>
              <a:t> (hallgatói elemzés, részletek)</a:t>
            </a:r>
          </a:p>
          <a:p>
            <a:r>
              <a:rPr lang="hu-HU" sz="1600" dirty="0"/>
              <a:t>Andó Éva (Ford.): A business nagykönyve, HVG Könyvek, 2017</a:t>
            </a:r>
          </a:p>
          <a:p>
            <a:r>
              <a:rPr lang="hu-HU" sz="1600" dirty="0"/>
              <a:t>I&amp;E </a:t>
            </a:r>
            <a:r>
              <a:rPr lang="hu-HU" sz="1600" dirty="0" err="1"/>
              <a:t>Basics</a:t>
            </a:r>
            <a:r>
              <a:rPr lang="hu-HU" sz="1600" dirty="0"/>
              <a:t> </a:t>
            </a:r>
            <a:r>
              <a:rPr lang="hu-HU" sz="1600" dirty="0" err="1"/>
              <a:t>Blueprint</a:t>
            </a:r>
            <a:r>
              <a:rPr lang="hu-HU" sz="1600" dirty="0"/>
              <a:t>, EIT Digital, 2016</a:t>
            </a:r>
          </a:p>
          <a:p>
            <a:r>
              <a:rPr lang="hu-HU" sz="1600" dirty="0">
                <a:hlinkClick r:id="rId6"/>
              </a:rPr>
              <a:t>https://www.cbinsights.com/</a:t>
            </a:r>
            <a:endParaRPr lang="hu-HU" sz="1600" dirty="0"/>
          </a:p>
          <a:p>
            <a:endParaRPr lang="hu-HU" sz="1600" dirty="0"/>
          </a:p>
          <a:p>
            <a:endParaRPr lang="hu-HU" sz="1600" dirty="0">
              <a:solidFill>
                <a:prstClr val="black">
                  <a:lumMod val="85000"/>
                  <a:lumOff val="15000"/>
                </a:prstClr>
              </a:solidFill>
            </a:endParaRPr>
          </a:p>
          <a:p>
            <a:endParaRPr lang="hu-HU" sz="1600" dirty="0">
              <a:solidFill>
                <a:prstClr val="black">
                  <a:lumMod val="85000"/>
                  <a:lumOff val="15000"/>
                </a:prstClr>
              </a:solidFill>
            </a:endParaRPr>
          </a:p>
          <a:p>
            <a:endParaRPr lang="hu-HU" sz="1600" dirty="0"/>
          </a:p>
        </p:txBody>
      </p:sp>
    </p:spTree>
    <p:extLst>
      <p:ext uri="{BB962C8B-B14F-4D97-AF65-F5344CB8AC3E}">
        <p14:creationId xmlns:p14="http://schemas.microsoft.com/office/powerpoint/2010/main" val="350347472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7679" y="152692"/>
            <a:ext cx="10772775" cy="966660"/>
          </a:xfrm>
        </p:spPr>
        <p:txBody>
          <a:bodyPr/>
          <a:lstStyle/>
          <a:p>
            <a:r>
              <a:rPr lang="hu-HU" b="1" dirty="0" smtClean="0"/>
              <a:t>Együttműködési formák</a:t>
            </a:r>
            <a:endParaRPr lang="hu-HU" b="1" dirty="0"/>
          </a:p>
        </p:txBody>
      </p:sp>
      <p:sp>
        <p:nvSpPr>
          <p:cNvPr id="3" name="Tartalom helye 2"/>
          <p:cNvSpPr>
            <a:spLocks noGrp="1"/>
          </p:cNvSpPr>
          <p:nvPr>
            <p:ph idx="1"/>
          </p:nvPr>
        </p:nvSpPr>
        <p:spPr>
          <a:xfrm>
            <a:off x="346841" y="1213945"/>
            <a:ext cx="11587655" cy="5344509"/>
          </a:xfrm>
        </p:spPr>
        <p:txBody>
          <a:bodyPr>
            <a:normAutofit/>
          </a:bodyPr>
          <a:lstStyle/>
          <a:p>
            <a:pPr marL="514350" indent="-514350" algn="just">
              <a:buFont typeface="+mj-lt"/>
              <a:buAutoNum type="arabicPeriod" startAt="6"/>
            </a:pPr>
            <a:r>
              <a:rPr lang="hu-HU" sz="2800" b="1" dirty="0" smtClean="0"/>
              <a:t>Partnerségek</a:t>
            </a:r>
          </a:p>
          <a:p>
            <a:pPr marL="622300" indent="-355600" algn="just">
              <a:buFont typeface="Arial" panose="020B0604020202020204" pitchFamily="34" charset="0"/>
              <a:buChar char="•"/>
            </a:pPr>
            <a:r>
              <a:rPr lang="hu-HU" b="1" dirty="0" smtClean="0"/>
              <a:t>Beszerzés ügynök/</a:t>
            </a:r>
            <a:r>
              <a:rPr lang="hu-HU" b="1" dirty="0" err="1" smtClean="0"/>
              <a:t>startup</a:t>
            </a:r>
            <a:r>
              <a:rPr lang="hu-HU" b="1" dirty="0" smtClean="0"/>
              <a:t> által</a:t>
            </a:r>
          </a:p>
          <a:p>
            <a:pPr marL="990600" indent="-368300" algn="just">
              <a:buFont typeface="Wingdings" panose="05000000000000000000" pitchFamily="2" charset="2"/>
              <a:buChar char="Ø"/>
            </a:pPr>
            <a:r>
              <a:rPr lang="hu-HU" dirty="0" smtClean="0"/>
              <a:t>Gyakran a vállalkozások felismerik a lehetőségeket vagy a megoldásra van szükségük a saját kihívásaikra, de nehézségeik vannak a saját megoldás megtalálásában.</a:t>
            </a:r>
          </a:p>
          <a:p>
            <a:pPr marL="990600" indent="-368300" algn="just">
              <a:buFont typeface="Wingdings" panose="05000000000000000000" pitchFamily="2" charset="2"/>
              <a:buChar char="Ø"/>
            </a:pPr>
            <a:r>
              <a:rPr lang="hu-HU" dirty="0" smtClean="0"/>
              <a:t>Külső csapatok bevonására különböző modellek vannak, pl. LEAN </a:t>
            </a:r>
            <a:r>
              <a:rPr lang="hu-HU" dirty="0" err="1" smtClean="0"/>
              <a:t>Startup</a:t>
            </a:r>
            <a:r>
              <a:rPr lang="hu-HU" dirty="0" smtClean="0"/>
              <a:t> módszerek követése. Bevonhatnak ügynökségeket, amelyek interdiszciplináris csapatokból állnak vagy korábbi vállalkozókból, gyorsan probléma megoldó prototípusokat generálnak.</a:t>
            </a:r>
          </a:p>
          <a:p>
            <a:pPr marL="990600" indent="-368300" algn="just">
              <a:buFont typeface="Wingdings" panose="05000000000000000000" pitchFamily="2" charset="2"/>
              <a:buChar char="Ø"/>
            </a:pPr>
            <a:r>
              <a:rPr lang="hu-HU" dirty="0" smtClean="0"/>
              <a:t>Ezek a csapatok vagy konzultációs díjért vagy részvényekért dolgoznak. Vagy a megoldásokat </a:t>
            </a:r>
            <a:r>
              <a:rPr lang="hu-HU" dirty="0" err="1" smtClean="0"/>
              <a:t>startupok</a:t>
            </a:r>
            <a:r>
              <a:rPr lang="hu-HU" dirty="0" smtClean="0"/>
              <a:t> is generálhatják, akik az adott területen tevékenykednek vagy akár újonnan létrejövő külső csapatok is.</a:t>
            </a:r>
          </a:p>
          <a:p>
            <a:pPr marL="266700" indent="0" algn="just">
              <a:buNone/>
            </a:pPr>
            <a:endParaRPr lang="hu-HU" b="1" dirty="0" smtClean="0"/>
          </a:p>
          <a:p>
            <a:pPr marL="990600" indent="-368300" algn="just">
              <a:buFont typeface="Wingdings" panose="05000000000000000000" pitchFamily="2" charset="2"/>
              <a:buChar char="Ø"/>
            </a:pPr>
            <a:endParaRPr lang="hu-HU" dirty="0" smtClean="0"/>
          </a:p>
          <a:p>
            <a:pPr marL="622300" indent="-355600" algn="just">
              <a:buFont typeface="Arial" panose="020B0604020202020204" pitchFamily="34" charset="0"/>
              <a:buChar char="•"/>
            </a:pPr>
            <a:endParaRPr lang="en-US" sz="2400" b="1" dirty="0" err="1" smtClean="0"/>
          </a:p>
        </p:txBody>
      </p:sp>
    </p:spTree>
    <p:extLst>
      <p:ext uri="{BB962C8B-B14F-4D97-AF65-F5344CB8AC3E}">
        <p14:creationId xmlns:p14="http://schemas.microsoft.com/office/powerpoint/2010/main" val="269297714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7679" y="152692"/>
            <a:ext cx="10772775" cy="966660"/>
          </a:xfrm>
        </p:spPr>
        <p:txBody>
          <a:bodyPr/>
          <a:lstStyle/>
          <a:p>
            <a:r>
              <a:rPr lang="hu-HU" b="1" dirty="0" smtClean="0"/>
              <a:t>Együttműködési formák</a:t>
            </a:r>
            <a:endParaRPr lang="hu-HU" b="1" dirty="0"/>
          </a:p>
        </p:txBody>
      </p:sp>
      <p:sp>
        <p:nvSpPr>
          <p:cNvPr id="3" name="Tartalom helye 2"/>
          <p:cNvSpPr>
            <a:spLocks noGrp="1"/>
          </p:cNvSpPr>
          <p:nvPr>
            <p:ph idx="1"/>
          </p:nvPr>
        </p:nvSpPr>
        <p:spPr>
          <a:xfrm>
            <a:off x="346841" y="1213945"/>
            <a:ext cx="11587655" cy="5344509"/>
          </a:xfrm>
        </p:spPr>
        <p:txBody>
          <a:bodyPr>
            <a:normAutofit/>
          </a:bodyPr>
          <a:lstStyle/>
          <a:p>
            <a:pPr marL="514350" indent="-514350" algn="just">
              <a:buFont typeface="+mj-lt"/>
              <a:buAutoNum type="arabicPeriod" startAt="7"/>
            </a:pPr>
            <a:r>
              <a:rPr lang="hu-HU" sz="2800" b="1" dirty="0" smtClean="0"/>
              <a:t>Befektetés </a:t>
            </a:r>
            <a:r>
              <a:rPr lang="hu-HU" sz="2800" b="1" dirty="0" err="1" smtClean="0"/>
              <a:t>ek</a:t>
            </a:r>
            <a:r>
              <a:rPr lang="hu-HU" sz="2800" b="1" dirty="0" smtClean="0"/>
              <a:t> és  felvásárlások</a:t>
            </a:r>
          </a:p>
          <a:p>
            <a:pPr marL="444500" indent="-444500" algn="just">
              <a:buFont typeface="Arial" panose="020B0604020202020204" pitchFamily="34" charset="0"/>
              <a:buChar char="•"/>
            </a:pPr>
            <a:r>
              <a:rPr lang="hu-HU" dirty="0" smtClean="0"/>
              <a:t>A </a:t>
            </a:r>
            <a:r>
              <a:rPr lang="hu-HU" dirty="0" err="1" smtClean="0"/>
              <a:t>startupokba</a:t>
            </a:r>
            <a:r>
              <a:rPr lang="hu-HU" dirty="0" smtClean="0"/>
              <a:t> való befektetés egy közvetlen módja a csapathoz, a technológiához vagy a fogyasztói bázishoz való hozzáférésnek. A következő lépése a nagyvállalati együttműködésnek a </a:t>
            </a:r>
            <a:r>
              <a:rPr lang="hu-HU" dirty="0" err="1" smtClean="0"/>
              <a:t>startupok</a:t>
            </a:r>
            <a:r>
              <a:rPr lang="hu-HU" dirty="0" smtClean="0"/>
              <a:t> felvásárlása.</a:t>
            </a:r>
          </a:p>
          <a:p>
            <a:pPr marL="444500" indent="-444500" algn="just">
              <a:buFont typeface="Arial" panose="020B0604020202020204" pitchFamily="34" charset="0"/>
              <a:buChar char="•"/>
            </a:pPr>
            <a:r>
              <a:rPr lang="hu-HU" dirty="0" smtClean="0"/>
              <a:t>A sikerhez biztosítani kell az üzletkötések megfelelő áramlását, amihez aktívan, folyamatosan keresni kell a legjobb projekteket. Egyre népszerűbb gyakorlat, hogy a tehetségekhez való hozzáférés miatt vásárolják fel a </a:t>
            </a:r>
            <a:r>
              <a:rPr lang="hu-HU" dirty="0" err="1" smtClean="0"/>
              <a:t>startupokat</a:t>
            </a:r>
            <a:r>
              <a:rPr lang="hu-HU" dirty="0" smtClean="0"/>
              <a:t> (nem pedig a technológiához vagy egyéb eszközökhöz való hozzáférés céljából).</a:t>
            </a:r>
          </a:p>
          <a:p>
            <a:pPr marL="444500" indent="-444500" algn="just">
              <a:buFont typeface="Arial" panose="020B0604020202020204" pitchFamily="34" charset="0"/>
              <a:buChar char="•"/>
            </a:pPr>
            <a:r>
              <a:rPr lang="hu-HU" dirty="0" err="1" smtClean="0"/>
              <a:t>Acquire</a:t>
            </a:r>
            <a:r>
              <a:rPr lang="hu-HU" dirty="0" smtClean="0"/>
              <a:t>: a </a:t>
            </a:r>
            <a:r>
              <a:rPr lang="hu-HU" dirty="0" err="1" smtClean="0"/>
              <a:t>startup-ot</a:t>
            </a:r>
            <a:r>
              <a:rPr lang="hu-HU" dirty="0" smtClean="0"/>
              <a:t> felvásárolja, így annak tulajdonjoga a nagyvállalat birtokába kerül.</a:t>
            </a:r>
          </a:p>
          <a:p>
            <a:pPr marL="444500" indent="-444500" algn="just">
              <a:buFont typeface="Arial" panose="020B0604020202020204" pitchFamily="34" charset="0"/>
              <a:buChar char="•"/>
            </a:pPr>
            <a:r>
              <a:rPr lang="en-US" dirty="0" err="1" smtClean="0"/>
              <a:t>Acqui</a:t>
            </a:r>
            <a:r>
              <a:rPr lang="en-US" dirty="0" smtClean="0"/>
              <a:t>-hire</a:t>
            </a:r>
            <a:r>
              <a:rPr lang="hu-HU" dirty="0" smtClean="0"/>
              <a:t>: abból a célból vásárolják fel a </a:t>
            </a:r>
            <a:r>
              <a:rPr lang="hu-HU" dirty="0" err="1" smtClean="0"/>
              <a:t>startupot</a:t>
            </a:r>
            <a:r>
              <a:rPr lang="hu-HU" dirty="0" smtClean="0"/>
              <a:t>, hogy a tehetséges munkavállalókhoz hozzáférjenek. Ez a megközelítés igen népszerűvé vált pl. a Szilícium-völgyben, ahol erős versengés folyik a legnagyobb tehetségekért a technológiai vállalkozások körében (pl. </a:t>
            </a:r>
            <a:r>
              <a:rPr lang="hu-HU" dirty="0" err="1" smtClean="0"/>
              <a:t>Minecraft</a:t>
            </a:r>
            <a:r>
              <a:rPr lang="hu-HU" dirty="0" smtClean="0"/>
              <a:t> </a:t>
            </a:r>
            <a:r>
              <a:rPr lang="hu-HU" dirty="0"/>
              <a:t>– Microsoft</a:t>
            </a:r>
            <a:r>
              <a:rPr lang="hu-HU" dirty="0" smtClean="0"/>
              <a:t>).</a:t>
            </a:r>
            <a:endParaRPr lang="en-US" dirty="0"/>
          </a:p>
          <a:p>
            <a:pPr marL="266700" indent="0" algn="just">
              <a:buNone/>
            </a:pPr>
            <a:endParaRPr lang="hu-HU" b="1" dirty="0" smtClean="0"/>
          </a:p>
          <a:p>
            <a:pPr marL="990600" indent="-368300" algn="just">
              <a:buFont typeface="Wingdings" panose="05000000000000000000" pitchFamily="2" charset="2"/>
              <a:buChar char="Ø"/>
            </a:pPr>
            <a:endParaRPr lang="hu-HU" dirty="0" smtClean="0"/>
          </a:p>
          <a:p>
            <a:pPr marL="622300" indent="-355600" algn="just">
              <a:buFont typeface="Arial" panose="020B0604020202020204" pitchFamily="34" charset="0"/>
              <a:buChar char="•"/>
            </a:pPr>
            <a:endParaRPr lang="en-US" sz="2400" b="1" dirty="0" err="1" smtClean="0"/>
          </a:p>
        </p:txBody>
      </p:sp>
    </p:spTree>
    <p:extLst>
      <p:ext uri="{BB962C8B-B14F-4D97-AF65-F5344CB8AC3E}">
        <p14:creationId xmlns:p14="http://schemas.microsoft.com/office/powerpoint/2010/main" val="274926455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smtClean="0"/>
              <a:t>Szeminárium</a:t>
            </a:r>
            <a:endParaRPr lang="hu-HU"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148457592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Kép helye 4" descr="#UniAdvice – Before you choose a course to study at ..."/>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490" b="12490"/>
          <a:stretch>
            <a:fillRect/>
          </a:stretch>
        </p:blipFill>
        <p:spPr>
          <a:xfrm>
            <a:off x="8153400" y="9994"/>
            <a:ext cx="3775565" cy="3419006"/>
          </a:xfrm>
        </p:spPr>
      </p:pic>
      <p:sp>
        <p:nvSpPr>
          <p:cNvPr id="3" name="Szöveg helye 2">
            <a:extLst>
              <a:ext uri="{FF2B5EF4-FFF2-40B4-BE49-F238E27FC236}">
                <a16:creationId xmlns:a16="http://schemas.microsoft.com/office/drawing/2014/main" id="{D69195C0-489C-4F4A-8B86-E7954D0EEE13}"/>
              </a:ext>
            </a:extLst>
          </p:cNvPr>
          <p:cNvSpPr>
            <a:spLocks noGrp="1"/>
          </p:cNvSpPr>
          <p:nvPr>
            <p:ph type="body" sz="quarter" idx="11"/>
          </p:nvPr>
        </p:nvSpPr>
        <p:spPr>
          <a:xfrm>
            <a:off x="549939" y="764704"/>
            <a:ext cx="8545043" cy="4536504"/>
          </a:xfrm>
        </p:spPr>
        <p:txBody>
          <a:bodyPr/>
          <a:lstStyle/>
          <a:p>
            <a:r>
              <a:rPr lang="hu-HU" sz="5400" dirty="0" err="1"/>
              <a:t>Triple-helix</a:t>
            </a:r>
            <a:r>
              <a:rPr lang="hu-HU" sz="5400" dirty="0"/>
              <a:t> </a:t>
            </a:r>
            <a:endParaRPr lang="hu-HU" sz="5400" dirty="0" smtClean="0"/>
          </a:p>
          <a:p>
            <a:r>
              <a:rPr lang="hu-HU" sz="5400" dirty="0" smtClean="0"/>
              <a:t>együttműködések</a:t>
            </a:r>
          </a:p>
          <a:p>
            <a:r>
              <a:rPr lang="hu-HU" sz="5400" dirty="0" smtClean="0"/>
              <a:t> és </a:t>
            </a:r>
            <a:r>
              <a:rPr lang="hu-HU" sz="5400" dirty="0" err="1" smtClean="0"/>
              <a:t>startupok</a:t>
            </a:r>
            <a:endParaRPr lang="hu-HU" sz="5400" dirty="0"/>
          </a:p>
        </p:txBody>
      </p:sp>
      <p:pic>
        <p:nvPicPr>
          <p:cNvPr id="6" name="Kép 5" descr="State (website)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763" y="3717032"/>
            <a:ext cx="3010684" cy="3009900"/>
          </a:xfrm>
          <a:prstGeom prst="rect">
            <a:avLst/>
          </a:prstGeom>
        </p:spPr>
      </p:pic>
      <p:pic>
        <p:nvPicPr>
          <p:cNvPr id="7" name="Kép 6" descr="Entrepreneur - Highway 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4050" y="4051672"/>
            <a:ext cx="4374273" cy="2502404"/>
          </a:xfrm>
          <a:prstGeom prst="rect">
            <a:avLst/>
          </a:prstGeom>
        </p:spPr>
      </p:pic>
      <p:pic>
        <p:nvPicPr>
          <p:cNvPr id="8" name="Kép 7" descr="Building 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8361" y="-7460"/>
            <a:ext cx="2995162" cy="3861048"/>
          </a:xfrm>
          <a:prstGeom prst="rect">
            <a:avLst/>
          </a:prstGeom>
        </p:spPr>
      </p:pic>
    </p:spTree>
    <p:extLst>
      <p:ext uri="{BB962C8B-B14F-4D97-AF65-F5344CB8AC3E}">
        <p14:creationId xmlns:p14="http://schemas.microsoft.com/office/powerpoint/2010/main" val="342350686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7679" y="331915"/>
            <a:ext cx="10772775" cy="966660"/>
          </a:xfrm>
        </p:spPr>
        <p:txBody>
          <a:bodyPr/>
          <a:lstStyle/>
          <a:p>
            <a:r>
              <a:rPr lang="hu-HU" b="1" dirty="0" smtClean="0"/>
              <a:t>Kezdjük: Mi is az innováció?</a:t>
            </a:r>
            <a:endParaRPr lang="hu-HU" b="1" dirty="0"/>
          </a:p>
        </p:txBody>
      </p:sp>
      <p:sp>
        <p:nvSpPr>
          <p:cNvPr id="3" name="Tartalom helye 2"/>
          <p:cNvSpPr>
            <a:spLocks noGrp="1"/>
          </p:cNvSpPr>
          <p:nvPr>
            <p:ph idx="1"/>
          </p:nvPr>
        </p:nvSpPr>
        <p:spPr>
          <a:xfrm>
            <a:off x="346841" y="1213945"/>
            <a:ext cx="11587655" cy="5344509"/>
          </a:xfrm>
        </p:spPr>
        <p:txBody>
          <a:bodyPr>
            <a:normAutofit/>
          </a:bodyPr>
          <a:lstStyle/>
          <a:p>
            <a:pPr marL="266700" indent="0" algn="just">
              <a:buNone/>
            </a:pPr>
            <a:endParaRPr lang="hu-HU" b="1" dirty="0" smtClean="0"/>
          </a:p>
          <a:p>
            <a:pPr marL="990600" indent="-368300" algn="just">
              <a:buFont typeface="Wingdings" panose="05000000000000000000" pitchFamily="2" charset="2"/>
              <a:buChar char="Ø"/>
            </a:pPr>
            <a:endParaRPr lang="hu-HU" dirty="0" smtClean="0"/>
          </a:p>
          <a:p>
            <a:pPr marL="622300" indent="-355600" algn="just">
              <a:buFont typeface="Arial" panose="020B0604020202020204" pitchFamily="34" charset="0"/>
              <a:buChar char="•"/>
            </a:pPr>
            <a:endParaRPr lang="en-US" sz="2400" b="1" dirty="0" err="1" smtClean="0"/>
          </a:p>
        </p:txBody>
      </p:sp>
      <p:pic>
        <p:nvPicPr>
          <p:cNvPr id="4" name="Picture 5">
            <a:extLst>
              <a:ext uri="{FF2B5EF4-FFF2-40B4-BE49-F238E27FC236}">
                <a16:creationId xmlns:a16="http://schemas.microsoft.com/office/drawing/2014/main" id="{31D57AE9-5DD7-4DA0-88DA-8E06CFD90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085"/>
          <a:stretch>
            <a:fillRect/>
          </a:stretch>
        </p:blipFill>
        <p:spPr bwMode="auto">
          <a:xfrm>
            <a:off x="4294187" y="1298575"/>
            <a:ext cx="4084638"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FB159CA0-07AC-4828-9329-A971E9382B25}"/>
              </a:ext>
            </a:extLst>
          </p:cNvPr>
          <p:cNvSpPr txBox="1">
            <a:spLocks noChangeArrowheads="1"/>
          </p:cNvSpPr>
          <p:nvPr/>
        </p:nvSpPr>
        <p:spPr bwMode="auto">
          <a:xfrm>
            <a:off x="2133600" y="5949951"/>
            <a:ext cx="8208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defRPr/>
            </a:pPr>
            <a:r>
              <a:rPr lang="en-US" altLang="hu-HU" sz="1800">
                <a:solidFill>
                  <a:prstClr val="black"/>
                </a:solidFill>
                <a:latin typeface="Arial" panose="020B0604020202020204" pitchFamily="34" charset="0"/>
              </a:rPr>
              <a:t>‘I’ll be happy to give you innovative thinking. What are the guidelines?’</a:t>
            </a:r>
          </a:p>
        </p:txBody>
      </p:sp>
      <p:sp>
        <p:nvSpPr>
          <p:cNvPr id="6" name="Text Box 7">
            <a:extLst>
              <a:ext uri="{FF2B5EF4-FFF2-40B4-BE49-F238E27FC236}">
                <a16:creationId xmlns:a16="http://schemas.microsoft.com/office/drawing/2014/main" id="{0D267DDE-E3E5-4B00-9685-651B8EF3317B}"/>
              </a:ext>
            </a:extLst>
          </p:cNvPr>
          <p:cNvSpPr txBox="1">
            <a:spLocks noChangeArrowheads="1"/>
          </p:cNvSpPr>
          <p:nvPr/>
        </p:nvSpPr>
        <p:spPr bwMode="auto">
          <a:xfrm>
            <a:off x="8120063" y="5221288"/>
            <a:ext cx="2928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defRPr/>
            </a:pPr>
            <a:r>
              <a:rPr lang="hu-HU" altLang="hu-HU" sz="1800">
                <a:solidFill>
                  <a:prstClr val="black"/>
                </a:solidFill>
                <a:latin typeface="Arial" panose="020B0604020202020204" pitchFamily="34" charset="0"/>
              </a:rPr>
              <a:t>Photo: flickr.com</a:t>
            </a:r>
          </a:p>
        </p:txBody>
      </p:sp>
    </p:spTree>
    <p:extLst>
      <p:ext uri="{BB962C8B-B14F-4D97-AF65-F5344CB8AC3E}">
        <p14:creationId xmlns:p14="http://schemas.microsoft.com/office/powerpoint/2010/main" val="298040874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57224" y="499533"/>
            <a:ext cx="10772775" cy="1253067"/>
          </a:xfrm>
        </p:spPr>
        <p:txBody>
          <a:bodyPr>
            <a:normAutofit/>
          </a:bodyPr>
          <a:lstStyle/>
          <a:p>
            <a:r>
              <a:rPr lang="hu-HU" sz="4400" b="1" dirty="0" smtClean="0"/>
              <a:t>Saját értelmezés – általános definíciókon felül</a:t>
            </a:r>
            <a:endParaRPr lang="hu-HU" sz="4400" b="1" dirty="0"/>
          </a:p>
        </p:txBody>
      </p:sp>
      <p:sp>
        <p:nvSpPr>
          <p:cNvPr id="3" name="Tartalom helye 2"/>
          <p:cNvSpPr>
            <a:spLocks noGrp="1"/>
          </p:cNvSpPr>
          <p:nvPr>
            <p:ph idx="1"/>
          </p:nvPr>
        </p:nvSpPr>
        <p:spPr/>
        <p:txBody>
          <a:bodyPr/>
          <a:lstStyle/>
          <a:p>
            <a:pPr marL="355600" indent="-355600" algn="just">
              <a:buFont typeface="Arial" panose="020B0604020202020204" pitchFamily="34" charset="0"/>
              <a:buChar char="•"/>
            </a:pPr>
            <a:r>
              <a:rPr lang="hu-HU" dirty="0" smtClean="0"/>
              <a:t>Csak azok az új ötletek, elképzelések tekinthetőek innovációnak, amelyek ÉRTÉKESEK a potenciális felhasználók és a PIAC számára.</a:t>
            </a:r>
          </a:p>
          <a:p>
            <a:pPr marL="355600" indent="-355600" algn="just">
              <a:buFont typeface="Arial" panose="020B0604020202020204" pitchFamily="34" charset="0"/>
              <a:buChar char="•"/>
            </a:pPr>
            <a:r>
              <a:rPr lang="hu-HU" dirty="0" smtClean="0"/>
              <a:t>Ami nagy áttörést jelent a korábbi módszerekhez képest.</a:t>
            </a:r>
          </a:p>
          <a:p>
            <a:pPr marL="355600" indent="-355600" algn="just">
              <a:buFont typeface="Arial" panose="020B0604020202020204" pitchFamily="34" charset="0"/>
              <a:buChar char="•"/>
            </a:pPr>
            <a:r>
              <a:rPr lang="hu-HU" dirty="0" smtClean="0"/>
              <a:t>Magasabb minőségű, biztonságosabb és kényelmesebb verziója egy korábbi terméknek.</a:t>
            </a:r>
          </a:p>
          <a:p>
            <a:endParaRPr lang="hu-HU" dirty="0"/>
          </a:p>
        </p:txBody>
      </p:sp>
      <p:pic>
        <p:nvPicPr>
          <p:cNvPr id="4" name="Picture 4">
            <a:extLst>
              <a:ext uri="{FF2B5EF4-FFF2-40B4-BE49-F238E27FC236}">
                <a16:creationId xmlns:a16="http://schemas.microsoft.com/office/drawing/2014/main" id="{D851328A-FAE2-4F6C-B70E-6CDC3F4C0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800" y="4073409"/>
            <a:ext cx="2926172" cy="194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92904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89024" y="245533"/>
            <a:ext cx="10772775" cy="795867"/>
          </a:xfrm>
        </p:spPr>
        <p:txBody>
          <a:bodyPr>
            <a:normAutofit/>
          </a:bodyPr>
          <a:lstStyle/>
          <a:p>
            <a:r>
              <a:rPr lang="hu-HU" sz="4400" b="1" dirty="0" smtClean="0"/>
              <a:t>Globális trendek alakítják a K&amp;F folyamatokat</a:t>
            </a:r>
            <a:endParaRPr lang="hu-HU" sz="4400" b="1" dirty="0"/>
          </a:p>
        </p:txBody>
      </p:sp>
      <p:sp>
        <p:nvSpPr>
          <p:cNvPr id="3" name="Tartalom helye 2"/>
          <p:cNvSpPr>
            <a:spLocks noGrp="1"/>
          </p:cNvSpPr>
          <p:nvPr>
            <p:ph idx="1"/>
          </p:nvPr>
        </p:nvSpPr>
        <p:spPr>
          <a:xfrm>
            <a:off x="292100" y="1714500"/>
            <a:ext cx="5956300" cy="4787900"/>
          </a:xfrm>
        </p:spPr>
        <p:txBody>
          <a:bodyPr/>
          <a:lstStyle/>
          <a:p>
            <a:pPr marL="355600" indent="-355600" algn="just">
              <a:buFont typeface="Arial" panose="020B0604020202020204" pitchFamily="34" charset="0"/>
              <a:buChar char="•"/>
            </a:pPr>
            <a:r>
              <a:rPr lang="hu-HU" dirty="0" smtClean="0"/>
              <a:t>A 20. század végére a tudomány kulcstényezővé vált az országok versenyelőnyének és a multinacionális vállalatok versenypozícióinak alakításában.</a:t>
            </a:r>
          </a:p>
          <a:p>
            <a:pPr marL="355600" indent="-355600" algn="just">
              <a:buFont typeface="Arial" panose="020B0604020202020204" pitchFamily="34" charset="0"/>
              <a:buChar char="•"/>
            </a:pPr>
            <a:r>
              <a:rPr lang="hu-HU" dirty="0" smtClean="0"/>
              <a:t>Az új technológiák terjedése – leginkább az információs technológiáké – legfontosabb tényezője lett a nemzetközi jelenlétnek.</a:t>
            </a:r>
          </a:p>
          <a:p>
            <a:pPr marL="355600" indent="-355600" algn="just">
              <a:buFont typeface="Arial" panose="020B0604020202020204" pitchFamily="34" charset="0"/>
              <a:buChar char="•"/>
            </a:pPr>
            <a:r>
              <a:rPr lang="hu-HU" dirty="0" smtClean="0"/>
              <a:t>A tudománynak és a technológiának nagy befolyása van a nemzetközi politikai rendszerek működésére – különösen a hidegháború alatt.</a:t>
            </a:r>
          </a:p>
        </p:txBody>
      </p:sp>
      <p:pic>
        <p:nvPicPr>
          <p:cNvPr id="4" name="Picture 4">
            <a:extLst>
              <a:ext uri="{FF2B5EF4-FFF2-40B4-BE49-F238E27FC236}">
                <a16:creationId xmlns:a16="http://schemas.microsoft.com/office/drawing/2014/main" id="{6EE2BE87-6AC9-4D4B-8152-C2CE8216A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622" y="1892300"/>
            <a:ext cx="4549414"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79470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35731" y="142607"/>
            <a:ext cx="10772775" cy="1658198"/>
          </a:xfrm>
        </p:spPr>
        <p:txBody>
          <a:bodyPr>
            <a:normAutofit/>
          </a:bodyPr>
          <a:lstStyle/>
          <a:p>
            <a:r>
              <a:rPr lang="hu-HU" sz="4400" b="1" dirty="0"/>
              <a:t>Globális trendek alakítják a K&amp;F folyamatokat</a:t>
            </a:r>
            <a:endParaRPr lang="hu-HU" sz="4400" dirty="0"/>
          </a:p>
        </p:txBody>
      </p:sp>
      <p:sp>
        <p:nvSpPr>
          <p:cNvPr id="3" name="Tartalom helye 2"/>
          <p:cNvSpPr>
            <a:spLocks noGrp="1"/>
          </p:cNvSpPr>
          <p:nvPr>
            <p:ph idx="1"/>
          </p:nvPr>
        </p:nvSpPr>
        <p:spPr>
          <a:xfrm>
            <a:off x="317500" y="2011680"/>
            <a:ext cx="11404600" cy="4173220"/>
          </a:xfrm>
        </p:spPr>
        <p:txBody>
          <a:bodyPr>
            <a:normAutofit/>
          </a:bodyPr>
          <a:lstStyle/>
          <a:p>
            <a:pPr marL="355600" indent="-355600" algn="just">
              <a:buFont typeface="Arial" panose="020B0604020202020204" pitchFamily="34" charset="0"/>
              <a:buChar char="•"/>
            </a:pPr>
            <a:r>
              <a:rPr lang="hu-HU" dirty="0" smtClean="0"/>
              <a:t>Az egyetemek szerepét (=oktatás) újra értelmezték.</a:t>
            </a:r>
          </a:p>
          <a:p>
            <a:pPr marL="355600" indent="-355600" algn="just">
              <a:buFont typeface="Arial" panose="020B0604020202020204" pitchFamily="34" charset="0"/>
              <a:buChar char="•"/>
            </a:pPr>
            <a:r>
              <a:rPr lang="hu-HU" dirty="0" smtClean="0"/>
              <a:t>Az első „forradalom” akkor következett be, amikor a klasszikus oktatási tevékenységek kiegészültek kutatási folyamatokkal.</a:t>
            </a:r>
          </a:p>
          <a:p>
            <a:pPr marL="355600" indent="-355600" algn="just">
              <a:buFont typeface="Arial" panose="020B0604020202020204" pitchFamily="34" charset="0"/>
              <a:buChar char="•"/>
            </a:pPr>
            <a:r>
              <a:rPr lang="hu-HU" dirty="0" smtClean="0"/>
              <a:t>A második „forradalom” akkor jött el, amikor az egyetemek tudományos eredményeit az üzleti életben kezdték tesztelni - vállalkozó egyetemek kialakulása</a:t>
            </a:r>
          </a:p>
          <a:p>
            <a:pPr marL="355600" indent="-355600" algn="just">
              <a:buFont typeface="Arial" panose="020B0604020202020204" pitchFamily="34" charset="0"/>
              <a:buChar char="•"/>
            </a:pPr>
            <a:r>
              <a:rPr lang="hu-HU" dirty="0" smtClean="0"/>
              <a:t>A K&amp;F intézmények és a vállalkozások közötti együttműködések nem csupán az üzleti életben, de a regionális fejlesztésekben is kulcs siker tényezőkké váltak</a:t>
            </a:r>
            <a:endParaRPr lang="en-US" dirty="0"/>
          </a:p>
          <a:p>
            <a:pPr marL="355600" indent="-355600" algn="just">
              <a:buFont typeface="Arial" panose="020B0604020202020204" pitchFamily="34" charset="0"/>
              <a:buChar char="•"/>
            </a:pPr>
            <a:r>
              <a:rPr lang="hu-HU" dirty="0" smtClean="0"/>
              <a:t>Azok a régiók, amelyek a portfoliójukba nem tudják bevonni a kutatási eredményeket, lemaradnak.</a:t>
            </a:r>
          </a:p>
        </p:txBody>
      </p:sp>
      <p:pic>
        <p:nvPicPr>
          <p:cNvPr id="4" name="Picture 4" descr="MC900345609[1]">
            <a:extLst>
              <a:ext uri="{FF2B5EF4-FFF2-40B4-BE49-F238E27FC236}">
                <a16:creationId xmlns:a16="http://schemas.microsoft.com/office/drawing/2014/main" id="{E5D60804-5CC5-46EB-BCE4-13839752B3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955525" y="-311789"/>
            <a:ext cx="1905963" cy="256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Egyenes összekötő nyíllal 7"/>
          <p:cNvCxnSpPr/>
          <p:nvPr/>
        </p:nvCxnSpPr>
        <p:spPr>
          <a:xfrm>
            <a:off x="6299200" y="4064000"/>
            <a:ext cx="6223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3304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8612" y="139700"/>
            <a:ext cx="10772775" cy="901700"/>
          </a:xfrm>
        </p:spPr>
        <p:txBody>
          <a:bodyPr>
            <a:normAutofit/>
          </a:bodyPr>
          <a:lstStyle/>
          <a:p>
            <a:r>
              <a:rPr lang="hu-HU" sz="4400" b="1" dirty="0" smtClean="0"/>
              <a:t>Az innovációk terjedésének regionális hatásai</a:t>
            </a:r>
            <a:endParaRPr lang="hu-HU" sz="4400" b="1" dirty="0"/>
          </a:p>
        </p:txBody>
      </p:sp>
      <p:sp>
        <p:nvSpPr>
          <p:cNvPr id="3" name="Tartalom helye 2"/>
          <p:cNvSpPr>
            <a:spLocks noGrp="1"/>
          </p:cNvSpPr>
          <p:nvPr>
            <p:ph idx="1"/>
          </p:nvPr>
        </p:nvSpPr>
        <p:spPr>
          <a:xfrm>
            <a:off x="317500" y="1092200"/>
            <a:ext cx="11595100" cy="5334000"/>
          </a:xfrm>
        </p:spPr>
        <p:txBody>
          <a:bodyPr/>
          <a:lstStyle/>
          <a:p>
            <a:pPr marL="355600" indent="-355600" algn="just">
              <a:buFont typeface="Arial" panose="020B0604020202020204" pitchFamily="34" charset="0"/>
              <a:buChar char="•"/>
            </a:pPr>
            <a:r>
              <a:rPr lang="hu-HU" sz="2800" dirty="0" smtClean="0"/>
              <a:t>Egy régióba koncentrálódott technológiai vagy pénzügyi tudás az ott működő vállalkozások számára pozitív </a:t>
            </a:r>
            <a:r>
              <a:rPr lang="hu-HU" sz="2800" dirty="0" err="1" smtClean="0"/>
              <a:t>externáliát</a:t>
            </a:r>
            <a:r>
              <a:rPr lang="hu-HU" sz="2800" dirty="0" smtClean="0"/>
              <a:t> jelentenek.</a:t>
            </a:r>
          </a:p>
          <a:p>
            <a:pPr marL="355600" indent="-355600" algn="just">
              <a:buFont typeface="Arial" panose="020B0604020202020204" pitchFamily="34" charset="0"/>
              <a:buChar char="•"/>
            </a:pPr>
            <a:r>
              <a:rPr lang="hu-HU" sz="2800" dirty="0" smtClean="0"/>
              <a:t>A kormányok számos erőfeszítést tesznek, hogy az innováció alapú együttműködéseket kialakítását segítsék.</a:t>
            </a:r>
          </a:p>
          <a:p>
            <a:pPr marL="355600" indent="-355600" algn="just">
              <a:buFont typeface="Arial" panose="020B0604020202020204" pitchFamily="34" charset="0"/>
              <a:buChar char="•"/>
            </a:pPr>
            <a:r>
              <a:rPr lang="hu-HU" sz="2800" dirty="0" smtClean="0"/>
              <a:t>Az egyetemeknek nem csupán az információ fogadó intézményei kell, hogy legyenek, hanem maguknak is generálniuk kell folyamatokat és információáramlást az üzleti szféra irányába. </a:t>
            </a:r>
          </a:p>
          <a:p>
            <a:pPr marL="355600" indent="-355600" algn="just">
              <a:buFont typeface="Arial" panose="020B0604020202020204" pitchFamily="34" charset="0"/>
              <a:buChar char="•"/>
            </a:pPr>
            <a:endParaRPr lang="hu-HU" sz="2800" dirty="0"/>
          </a:p>
          <a:p>
            <a:pPr marL="0" indent="0" algn="just">
              <a:buNone/>
            </a:pPr>
            <a:r>
              <a:rPr lang="hu-HU" sz="2800" dirty="0" smtClean="0"/>
              <a:t>	Ez az egyetlen módja, hogy a világgazdaság működését befolyásolják.</a:t>
            </a:r>
          </a:p>
          <a:p>
            <a:pPr algn="just"/>
            <a:endParaRPr lang="hu-HU" dirty="0"/>
          </a:p>
        </p:txBody>
      </p:sp>
      <p:pic>
        <p:nvPicPr>
          <p:cNvPr id="4" name="Picture 4" descr="MC900057877[1]">
            <a:extLst>
              <a:ext uri="{FF2B5EF4-FFF2-40B4-BE49-F238E27FC236}">
                <a16:creationId xmlns:a16="http://schemas.microsoft.com/office/drawing/2014/main" id="{436BDFAA-A5F4-42D4-AB9A-457657345A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0812" y="5126832"/>
            <a:ext cx="140335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Egyenes összekötő nyíllal 5"/>
          <p:cNvCxnSpPr/>
          <p:nvPr/>
        </p:nvCxnSpPr>
        <p:spPr>
          <a:xfrm flipH="1">
            <a:off x="5763794" y="3988134"/>
            <a:ext cx="12700" cy="5207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21370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88924" y="309033"/>
            <a:ext cx="10772775" cy="1037167"/>
          </a:xfrm>
        </p:spPr>
        <p:txBody>
          <a:bodyPr>
            <a:normAutofit/>
          </a:bodyPr>
          <a:lstStyle/>
          <a:p>
            <a:r>
              <a:rPr lang="hu-HU" sz="4800" b="1" dirty="0"/>
              <a:t>Az innovációk terjedésének regionális hatásai</a:t>
            </a:r>
            <a:endParaRPr lang="hu-HU" sz="4800" dirty="0"/>
          </a:p>
        </p:txBody>
      </p:sp>
      <p:sp>
        <p:nvSpPr>
          <p:cNvPr id="3" name="Tartalom helye 2"/>
          <p:cNvSpPr>
            <a:spLocks noGrp="1"/>
          </p:cNvSpPr>
          <p:nvPr>
            <p:ph idx="1"/>
          </p:nvPr>
        </p:nvSpPr>
        <p:spPr>
          <a:xfrm>
            <a:off x="317500" y="1524000"/>
            <a:ext cx="11582400" cy="4953000"/>
          </a:xfrm>
        </p:spPr>
        <p:txBody>
          <a:bodyPr>
            <a:normAutofit/>
          </a:bodyPr>
          <a:lstStyle/>
          <a:p>
            <a:pPr marL="355600" indent="-355600" algn="just">
              <a:buFont typeface="Arial" panose="020B0604020202020204" pitchFamily="34" charset="0"/>
              <a:buChar char="•"/>
            </a:pPr>
            <a:r>
              <a:rPr lang="hu-HU" altLang="hu-HU" sz="2800" dirty="0" smtClean="0"/>
              <a:t>Manapság a termelékenység növekedésének 80%-a az innovációnak és tudás transzfernek köszönhető.</a:t>
            </a:r>
          </a:p>
          <a:p>
            <a:pPr marL="355600" indent="-355600" algn="just">
              <a:buFont typeface="Arial" panose="020B0604020202020204" pitchFamily="34" charset="0"/>
              <a:buChar char="•"/>
            </a:pPr>
            <a:r>
              <a:rPr lang="hu-HU" altLang="hu-HU" sz="2800" dirty="0" smtClean="0"/>
              <a:t>Új definíciók jelentek meg a világgazdaságban, mint:</a:t>
            </a:r>
          </a:p>
          <a:p>
            <a:pPr marL="611632" lvl="1" indent="-355600" algn="just">
              <a:buFont typeface="Wingdings" panose="05000000000000000000" pitchFamily="2" charset="2"/>
              <a:buChar char="Ø"/>
            </a:pPr>
            <a:r>
              <a:rPr lang="hu-HU" altLang="hu-HU" sz="2800" dirty="0"/>
              <a:t>i</a:t>
            </a:r>
            <a:r>
              <a:rPr lang="hu-HU" altLang="hu-HU" sz="2800" dirty="0" smtClean="0"/>
              <a:t>mmateriális javak – „tudásalapú vagy tudományos termékek”</a:t>
            </a:r>
          </a:p>
          <a:p>
            <a:pPr marL="611632" lvl="1" indent="-355600" algn="just">
              <a:buFont typeface="Wingdings" panose="05000000000000000000" pitchFamily="2" charset="2"/>
              <a:buChar char="Ø"/>
            </a:pPr>
            <a:r>
              <a:rPr lang="hu-HU" altLang="hu-HU" sz="2800" dirty="0"/>
              <a:t>r</a:t>
            </a:r>
            <a:r>
              <a:rPr lang="hu-HU" altLang="hu-HU" sz="2800" dirty="0" smtClean="0"/>
              <a:t>ejtett, hallgatólagos tudás </a:t>
            </a:r>
            <a:r>
              <a:rPr lang="en-US" altLang="hu-HU" sz="2800" dirty="0" smtClean="0"/>
              <a:t>– </a:t>
            </a:r>
            <a:r>
              <a:rPr lang="hu-HU" altLang="hu-HU" sz="2800" dirty="0" smtClean="0"/>
              <a:t>a régió népességének</a:t>
            </a:r>
            <a:r>
              <a:rPr lang="en-US" altLang="hu-HU" sz="2800" dirty="0" smtClean="0"/>
              <a:t> </a:t>
            </a:r>
            <a:r>
              <a:rPr lang="hu-HU" altLang="hu-HU" sz="2800" dirty="0" smtClean="0"/>
              <a:t>„örökölhető”</a:t>
            </a:r>
            <a:r>
              <a:rPr lang="en-US" altLang="hu-HU" sz="2800" dirty="0" smtClean="0"/>
              <a:t> </a:t>
            </a:r>
            <a:r>
              <a:rPr lang="hu-HU" altLang="hu-HU" sz="2800" dirty="0" smtClean="0"/>
              <a:t>tudása</a:t>
            </a:r>
          </a:p>
          <a:p>
            <a:pPr marL="611632" lvl="1" indent="-355600" algn="just">
              <a:buFont typeface="Wingdings" panose="05000000000000000000" pitchFamily="2" charset="2"/>
              <a:buChar char="Ø"/>
            </a:pPr>
            <a:r>
              <a:rPr lang="hu-HU" altLang="hu-HU" sz="2800" dirty="0"/>
              <a:t>a</a:t>
            </a:r>
            <a:r>
              <a:rPr lang="hu-HU" altLang="hu-HU" sz="2800" dirty="0" smtClean="0"/>
              <a:t>lkalmazott tudás vagy tudásalapú régió</a:t>
            </a:r>
          </a:p>
          <a:p>
            <a:pPr marL="611632" lvl="1" indent="-355600" algn="just">
              <a:buFont typeface="Wingdings" panose="05000000000000000000" pitchFamily="2" charset="2"/>
              <a:buChar char="Ø"/>
            </a:pPr>
            <a:r>
              <a:rPr lang="hu-HU" altLang="hu-HU" sz="2800" dirty="0"/>
              <a:t>r</a:t>
            </a:r>
            <a:r>
              <a:rPr lang="hu-HU" altLang="hu-HU" sz="2800" dirty="0" smtClean="0"/>
              <a:t>egionális innovációs potenciál</a:t>
            </a:r>
            <a:endParaRPr lang="hu-HU" sz="2800" dirty="0"/>
          </a:p>
        </p:txBody>
      </p:sp>
      <p:pic>
        <p:nvPicPr>
          <p:cNvPr id="4" name="Picture 4" descr="MC900090039[1]">
            <a:extLst>
              <a:ext uri="{FF2B5EF4-FFF2-40B4-BE49-F238E27FC236}">
                <a16:creationId xmlns:a16="http://schemas.microsoft.com/office/drawing/2014/main" id="{E471E445-65E5-4816-802A-D9AA7E6738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5006" y="4028207"/>
            <a:ext cx="2131593" cy="2359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489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B7CAA96-3D68-40CE-B322-50ECE948206A}"/>
              </a:ext>
            </a:extLst>
          </p:cNvPr>
          <p:cNvSpPr>
            <a:spLocks noGrp="1"/>
          </p:cNvSpPr>
          <p:nvPr>
            <p:ph type="ctrTitle"/>
          </p:nvPr>
        </p:nvSpPr>
        <p:spPr>
          <a:xfrm>
            <a:off x="489204" y="2405905"/>
            <a:ext cx="10782300" cy="3352800"/>
          </a:xfrm>
        </p:spPr>
        <p:txBody>
          <a:bodyPr/>
          <a:lstStyle/>
          <a:p>
            <a:r>
              <a:rPr lang="hu-HU" dirty="0"/>
              <a:t>Innovatív vállalkozás </a:t>
            </a:r>
            <a:r>
              <a:rPr lang="hu-HU" dirty="0" smtClean="0"/>
              <a:t>menedzsment</a:t>
            </a:r>
            <a:br>
              <a:rPr lang="hu-HU" dirty="0" smtClean="0"/>
            </a:br>
            <a:r>
              <a:rPr lang="hu-HU" sz="6000" dirty="0" smtClean="0"/>
              <a:t>Ötletek, </a:t>
            </a:r>
            <a:r>
              <a:rPr lang="hu-HU" sz="6000" dirty="0" err="1" smtClean="0"/>
              <a:t>validálás</a:t>
            </a:r>
            <a:r>
              <a:rPr lang="hu-HU" sz="6000" dirty="0" smtClean="0"/>
              <a:t>, USP-kiegészítő példák és magyarázatok </a:t>
            </a:r>
            <a:endParaRPr lang="hu-HU" sz="6000" dirty="0"/>
          </a:p>
        </p:txBody>
      </p:sp>
      <p:sp>
        <p:nvSpPr>
          <p:cNvPr id="3" name="Alcím 2">
            <a:extLst>
              <a:ext uri="{FF2B5EF4-FFF2-40B4-BE49-F238E27FC236}">
                <a16:creationId xmlns:a16="http://schemas.microsoft.com/office/drawing/2014/main" id="{93DAB726-5F0C-4B31-9421-47C6CFBE9452}"/>
              </a:ext>
            </a:extLst>
          </p:cNvPr>
          <p:cNvSpPr>
            <a:spLocks noGrp="1"/>
          </p:cNvSpPr>
          <p:nvPr>
            <p:ph type="subTitle" idx="1"/>
          </p:nvPr>
        </p:nvSpPr>
        <p:spPr>
          <a:xfrm>
            <a:off x="2708346" y="4935745"/>
            <a:ext cx="9228201" cy="1645920"/>
          </a:xfrm>
        </p:spPr>
        <p:txBody>
          <a:bodyPr>
            <a:normAutofit/>
          </a:bodyPr>
          <a:lstStyle/>
          <a:p>
            <a:pPr algn="r"/>
            <a:r>
              <a:rPr lang="hu-HU" sz="2000" dirty="0" smtClean="0"/>
              <a:t>2. előadás és szeminárium </a:t>
            </a:r>
            <a:endParaRPr lang="hu-HU" sz="2000" dirty="0"/>
          </a:p>
          <a:p>
            <a:pPr algn="r"/>
            <a:r>
              <a:rPr lang="hu-HU" sz="2000" dirty="0"/>
              <a:t>Dr. Hegyi  Barbara</a:t>
            </a:r>
          </a:p>
          <a:p>
            <a:pPr algn="r"/>
            <a:r>
              <a:rPr lang="hu-HU" sz="2000" dirty="0" smtClean="0"/>
              <a:t>bhegyi@inf.elte.hu</a:t>
            </a:r>
          </a:p>
        </p:txBody>
      </p:sp>
    </p:spTree>
    <p:extLst>
      <p:ext uri="{BB962C8B-B14F-4D97-AF65-F5344CB8AC3E}">
        <p14:creationId xmlns:p14="http://schemas.microsoft.com/office/powerpoint/2010/main" val="3195572212"/>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79400" y="131233"/>
            <a:ext cx="11455400" cy="1354667"/>
          </a:xfrm>
        </p:spPr>
        <p:txBody>
          <a:bodyPr>
            <a:normAutofit/>
          </a:bodyPr>
          <a:lstStyle/>
          <a:p>
            <a:pPr algn="just"/>
            <a:r>
              <a:rPr lang="hu-HU" sz="4400" b="1" dirty="0" smtClean="0"/>
              <a:t>A piaci szereplők és a regionális innovációs potenciál kapcsolata</a:t>
            </a:r>
            <a:endParaRPr lang="hu-HU" sz="4400" b="1" dirty="0"/>
          </a:p>
        </p:txBody>
      </p:sp>
      <p:sp>
        <p:nvSpPr>
          <p:cNvPr id="3" name="Tartalom helye 2"/>
          <p:cNvSpPr>
            <a:spLocks noGrp="1"/>
          </p:cNvSpPr>
          <p:nvPr>
            <p:ph idx="1"/>
          </p:nvPr>
        </p:nvSpPr>
        <p:spPr>
          <a:xfrm>
            <a:off x="6006662" y="1689100"/>
            <a:ext cx="5842438" cy="4889500"/>
          </a:xfrm>
        </p:spPr>
        <p:txBody>
          <a:bodyPr>
            <a:normAutofit/>
          </a:bodyPr>
          <a:lstStyle/>
          <a:p>
            <a:pPr marL="361950" indent="-361950" algn="just">
              <a:buFont typeface="Arial" panose="020B0604020202020204" pitchFamily="34" charset="0"/>
              <a:buChar char="•"/>
            </a:pPr>
            <a:r>
              <a:rPr lang="hu-HU" sz="2800" dirty="0"/>
              <a:t>a</a:t>
            </a:r>
            <a:r>
              <a:rPr lang="hu-HU" sz="2800" dirty="0" smtClean="0"/>
              <a:t>z elméleti (alap) kutatások kevésbé piacképesek;</a:t>
            </a:r>
            <a:r>
              <a:rPr lang="en-US" sz="2800" dirty="0" smtClean="0"/>
              <a:t> </a:t>
            </a:r>
            <a:endParaRPr lang="hu-HU" sz="2800" dirty="0" smtClean="0"/>
          </a:p>
          <a:p>
            <a:pPr marL="361950" indent="-361950" algn="just">
              <a:buFont typeface="Arial" panose="020B0604020202020204" pitchFamily="34" charset="0"/>
              <a:buChar char="•"/>
            </a:pPr>
            <a:r>
              <a:rPr lang="hu-HU" sz="2800" dirty="0"/>
              <a:t>a</a:t>
            </a:r>
            <a:r>
              <a:rPr lang="hu-HU" sz="2800" dirty="0" smtClean="0"/>
              <a:t> kormányzati politikák időről időre változnak;</a:t>
            </a:r>
          </a:p>
          <a:p>
            <a:pPr marL="361950" indent="-361950" algn="just">
              <a:buFont typeface="Arial" panose="020B0604020202020204" pitchFamily="34" charset="0"/>
              <a:buChar char="•"/>
            </a:pPr>
            <a:r>
              <a:rPr lang="hu-HU" sz="2800" dirty="0"/>
              <a:t>a</a:t>
            </a:r>
            <a:r>
              <a:rPr lang="hu-HU" sz="2800" dirty="0" smtClean="0"/>
              <a:t> vállalkozások az olcsóbb humán erőforrás irányába mozdultak el és főként a multinacionális vállalatok gyakran változtatják az innovációs prioritásaikat;</a:t>
            </a:r>
          </a:p>
          <a:p>
            <a:pPr marL="361950" indent="-361950" algn="just">
              <a:buFont typeface="Arial" panose="020B0604020202020204" pitchFamily="34" charset="0"/>
              <a:buChar char="•"/>
            </a:pPr>
            <a:r>
              <a:rPr lang="hu-HU" sz="2800" dirty="0" smtClean="0"/>
              <a:t>számos befektetési lehetőség van piacképes kutatási eredményekbe</a:t>
            </a:r>
            <a:endParaRPr lang="hu-HU" sz="2800" dirty="0"/>
          </a:p>
        </p:txBody>
      </p:sp>
      <p:pic>
        <p:nvPicPr>
          <p:cNvPr id="4" name="Picture 5">
            <a:extLst>
              <a:ext uri="{FF2B5EF4-FFF2-40B4-BE49-F238E27FC236}">
                <a16:creationId xmlns:a16="http://schemas.microsoft.com/office/drawing/2014/main" id="{B7CB6D07-517D-47E4-BF4E-328A8A37D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1261241"/>
            <a:ext cx="5361810" cy="5361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27393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66274" y="87065"/>
            <a:ext cx="11426333" cy="1658198"/>
          </a:xfrm>
        </p:spPr>
        <p:txBody>
          <a:bodyPr>
            <a:normAutofit/>
          </a:bodyPr>
          <a:lstStyle/>
          <a:p>
            <a:pPr algn="just"/>
            <a:r>
              <a:rPr lang="hu-HU" sz="4400" b="1" dirty="0"/>
              <a:t>A piaci szereplők és a regionális innovációs potenciál kapcsolata</a:t>
            </a:r>
            <a:endParaRPr lang="hu-HU" sz="4400" dirty="0"/>
          </a:p>
        </p:txBody>
      </p:sp>
      <p:sp>
        <p:nvSpPr>
          <p:cNvPr id="3" name="Tartalom helye 2"/>
          <p:cNvSpPr>
            <a:spLocks noGrp="1"/>
          </p:cNvSpPr>
          <p:nvPr>
            <p:ph idx="1"/>
          </p:nvPr>
        </p:nvSpPr>
        <p:spPr>
          <a:xfrm>
            <a:off x="466125" y="2434238"/>
            <a:ext cx="11445764" cy="3950796"/>
          </a:xfrm>
        </p:spPr>
        <p:txBody>
          <a:bodyPr>
            <a:noAutofit/>
          </a:bodyPr>
          <a:lstStyle/>
          <a:p>
            <a:pPr marL="361950" indent="-361950" algn="just">
              <a:buFont typeface="Arial" panose="020B0604020202020204" pitchFamily="34" charset="0"/>
              <a:buChar char="•"/>
            </a:pPr>
            <a:r>
              <a:rPr lang="hu-HU" sz="2800" dirty="0" smtClean="0"/>
              <a:t>A </a:t>
            </a:r>
            <a:r>
              <a:rPr lang="en-US" sz="2800" dirty="0" smtClean="0"/>
              <a:t>triple-helix </a:t>
            </a:r>
            <a:r>
              <a:rPr lang="en-US" sz="2800" dirty="0" err="1"/>
              <a:t>modell</a:t>
            </a:r>
            <a:r>
              <a:rPr lang="en-US" sz="2800" dirty="0"/>
              <a:t> </a:t>
            </a:r>
            <a:r>
              <a:rPr lang="hu-HU" sz="2800" dirty="0" smtClean="0"/>
              <a:t>megmutatja a kapcsolatokat és a folyamatokat azon piaci szereplők között, akik a legfontosabb szerepet töltik be a régió sikerében.</a:t>
            </a:r>
          </a:p>
          <a:p>
            <a:pPr marL="361950" indent="-361950" algn="just">
              <a:buFont typeface="Arial" panose="020B0604020202020204" pitchFamily="34" charset="0"/>
              <a:buChar char="•"/>
            </a:pPr>
            <a:r>
              <a:rPr lang="hu-HU" sz="2800" dirty="0" smtClean="0"/>
              <a:t>A t</a:t>
            </a:r>
            <a:r>
              <a:rPr lang="en-US" sz="2800" dirty="0" err="1" smtClean="0"/>
              <a:t>riple</a:t>
            </a:r>
            <a:r>
              <a:rPr lang="en-US" sz="2800" dirty="0" smtClean="0"/>
              <a:t>-helix</a:t>
            </a:r>
            <a:r>
              <a:rPr lang="hu-HU" sz="2800" dirty="0" smtClean="0"/>
              <a:t> egy olyan komplex módszer, amely az egyetemi-tudományos, az üzleti és a kormányzati szféra együttműködésén alapul.</a:t>
            </a:r>
          </a:p>
          <a:p>
            <a:pPr marL="361950" indent="-361950" algn="just">
              <a:buFont typeface="Arial" panose="020B0604020202020204" pitchFamily="34" charset="0"/>
              <a:buChar char="•"/>
            </a:pPr>
            <a:r>
              <a:rPr lang="hu-HU" sz="2800" dirty="0" smtClean="0"/>
              <a:t>A folyamatos kommunikáció, a közös stratégiai gondolkodás és együttműködés biztosítja a fejlődésüket.</a:t>
            </a:r>
          </a:p>
          <a:p>
            <a:pPr marL="361950" indent="-361950" algn="just">
              <a:buFont typeface="Arial" panose="020B0604020202020204" pitchFamily="34" charset="0"/>
              <a:buChar char="•"/>
            </a:pPr>
            <a:r>
              <a:rPr lang="hu-HU" sz="2800" dirty="0" smtClean="0"/>
              <a:t>Ez a módszer hozzájárul a tudásalapú régió létrehozásához.</a:t>
            </a:r>
          </a:p>
          <a:p>
            <a:pPr marL="361950" indent="-361950" algn="just">
              <a:buFont typeface="Arial" panose="020B0604020202020204" pitchFamily="34" charset="0"/>
              <a:buChar char="•"/>
            </a:pPr>
            <a:r>
              <a:rPr lang="hu-HU" sz="2800" dirty="0" smtClean="0"/>
              <a:t>Ez a fejlett régiók válasza a globális kihívásokra.</a:t>
            </a:r>
          </a:p>
          <a:p>
            <a:endParaRPr lang="hu-HU" sz="2800" dirty="0"/>
          </a:p>
        </p:txBody>
      </p:sp>
      <p:pic>
        <p:nvPicPr>
          <p:cNvPr id="4" name="Picture 4" descr="MC900438093[1]">
            <a:extLst>
              <a:ext uri="{FF2B5EF4-FFF2-40B4-BE49-F238E27FC236}">
                <a16:creationId xmlns:a16="http://schemas.microsoft.com/office/drawing/2014/main" id="{CF501323-C67B-4D35-BE55-E88FDB819D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35464" y="4822059"/>
            <a:ext cx="187642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MC900195312[1]">
            <a:extLst>
              <a:ext uri="{FF2B5EF4-FFF2-40B4-BE49-F238E27FC236}">
                <a16:creationId xmlns:a16="http://schemas.microsoft.com/office/drawing/2014/main" id="{B63CCC68-0E80-4ECF-B483-0CCB3B1EA9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0840" y="874339"/>
            <a:ext cx="1914470" cy="148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97420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41458" y="121160"/>
            <a:ext cx="10772775" cy="935130"/>
          </a:xfrm>
        </p:spPr>
        <p:txBody>
          <a:bodyPr>
            <a:normAutofit/>
          </a:bodyPr>
          <a:lstStyle/>
          <a:p>
            <a:pPr algn="ctr"/>
            <a:r>
              <a:rPr lang="en-US" altLang="hu-HU" sz="4400" b="1" dirty="0" smtClean="0"/>
              <a:t>Triple-helix</a:t>
            </a:r>
            <a:r>
              <a:rPr lang="hu-HU" altLang="hu-HU" sz="4400" b="1" dirty="0" smtClean="0"/>
              <a:t> példák</a:t>
            </a:r>
            <a:endParaRPr lang="hu-HU" sz="4400" b="1" dirty="0"/>
          </a:p>
        </p:txBody>
      </p:sp>
      <p:sp>
        <p:nvSpPr>
          <p:cNvPr id="3" name="Tartalom helye 2"/>
          <p:cNvSpPr>
            <a:spLocks noGrp="1"/>
          </p:cNvSpPr>
          <p:nvPr>
            <p:ph idx="1"/>
          </p:nvPr>
        </p:nvSpPr>
        <p:spPr>
          <a:xfrm>
            <a:off x="283779" y="1024760"/>
            <a:ext cx="11666483" cy="5644054"/>
          </a:xfrm>
        </p:spPr>
        <p:txBody>
          <a:bodyPr>
            <a:normAutofit/>
          </a:bodyPr>
          <a:lstStyle/>
          <a:p>
            <a:pPr marL="361950" indent="-361950">
              <a:buFont typeface="Arial" panose="020B0604020202020204" pitchFamily="34" charset="0"/>
              <a:buChar char="•"/>
            </a:pPr>
            <a:r>
              <a:rPr lang="hu-HU" sz="3200" b="1" dirty="0" smtClean="0"/>
              <a:t>Szilícium-völgy</a:t>
            </a:r>
          </a:p>
          <a:p>
            <a:pPr marL="0" indent="0">
              <a:buNone/>
            </a:pPr>
            <a:endParaRPr lang="hu-HU" sz="2800" b="1" dirty="0" smtClean="0"/>
          </a:p>
          <a:p>
            <a:pPr marL="713232" lvl="1" indent="-457200" algn="just">
              <a:buFont typeface="Wingdings" panose="05000000000000000000" pitchFamily="2" charset="2"/>
              <a:buChar char="Ø"/>
            </a:pPr>
            <a:r>
              <a:rPr lang="hu-HU" sz="2800" dirty="0" smtClean="0"/>
              <a:t>Az egyetemi tanárok a hallgatókat arra bátorították, hogy helyi vállalkozásoknál kezdjenek dolgozni vagy alapítsanak saját cégeket.</a:t>
            </a:r>
          </a:p>
          <a:p>
            <a:pPr marL="713232" lvl="1" indent="-457200" algn="just">
              <a:buFont typeface="Wingdings" panose="05000000000000000000" pitchFamily="2" charset="2"/>
              <a:buChar char="Ø"/>
            </a:pPr>
            <a:r>
              <a:rPr lang="hu-HU" sz="2800" dirty="0" smtClean="0"/>
              <a:t>Az 1970-es évekre számos globális vállalkozást alapítottak itt, így pl. IBM-et, a </a:t>
            </a:r>
            <a:r>
              <a:rPr lang="hu-HU" sz="2800" dirty="0" err="1" smtClean="0"/>
              <a:t>Hewlett-Packard-ot</a:t>
            </a:r>
            <a:r>
              <a:rPr lang="hu-HU" sz="2800" dirty="0" smtClean="0"/>
              <a:t>.</a:t>
            </a:r>
          </a:p>
          <a:p>
            <a:pPr marL="713232" lvl="1" indent="-457200" algn="just">
              <a:buFont typeface="Wingdings" panose="05000000000000000000" pitchFamily="2" charset="2"/>
              <a:buChar char="Ø"/>
            </a:pPr>
            <a:r>
              <a:rPr lang="hu-HU" sz="2800" dirty="0" smtClean="0"/>
              <a:t>A humán erőforrás alapja a híres, jó pozícióban lévő egyetemek, mint a </a:t>
            </a:r>
            <a:r>
              <a:rPr lang="hu-HU" sz="2800" dirty="0" err="1" smtClean="0"/>
              <a:t>Berkley</a:t>
            </a:r>
            <a:r>
              <a:rPr lang="hu-HU" sz="2800" dirty="0" smtClean="0"/>
              <a:t>, </a:t>
            </a:r>
            <a:r>
              <a:rPr lang="hu-HU" sz="2800" dirty="0" err="1" smtClean="0"/>
              <a:t>a</a:t>
            </a:r>
            <a:r>
              <a:rPr lang="hu-HU" sz="2800" dirty="0" smtClean="0"/>
              <a:t> Stanford és a </a:t>
            </a:r>
            <a:r>
              <a:rPr lang="hu-HU" sz="2800" dirty="0" err="1" smtClean="0"/>
              <a:t>SantaClara</a:t>
            </a:r>
            <a:r>
              <a:rPr lang="hu-HU" sz="2800" dirty="0"/>
              <a:t> </a:t>
            </a:r>
            <a:r>
              <a:rPr lang="hu-HU" sz="2800" dirty="0" smtClean="0"/>
              <a:t>adták.</a:t>
            </a:r>
          </a:p>
          <a:p>
            <a:pPr marL="713232" lvl="1" indent="-457200" algn="just">
              <a:buFont typeface="Wingdings" panose="05000000000000000000" pitchFamily="2" charset="2"/>
              <a:buChar char="Ø"/>
            </a:pPr>
            <a:r>
              <a:rPr lang="hu-HU" sz="2800" dirty="0" smtClean="0"/>
              <a:t>Manapság 330.000 alkalmazott dolgozik a </a:t>
            </a:r>
            <a:r>
              <a:rPr lang="hu-HU" sz="2800" dirty="0" err="1" smtClean="0"/>
              <a:t>high-tech</a:t>
            </a:r>
            <a:r>
              <a:rPr lang="hu-HU" sz="2800" dirty="0" smtClean="0"/>
              <a:t> iparban, kb. 6.000 műszaki PhD-val.</a:t>
            </a:r>
          </a:p>
          <a:p>
            <a:pPr marL="713232" lvl="1" indent="-457200">
              <a:buFont typeface="Wingdings" panose="05000000000000000000" pitchFamily="2" charset="2"/>
              <a:buChar char="Ø"/>
            </a:pPr>
            <a:endParaRPr lang="hu-HU" sz="2800" dirty="0"/>
          </a:p>
        </p:txBody>
      </p:sp>
    </p:spTree>
    <p:extLst>
      <p:ext uri="{BB962C8B-B14F-4D97-AF65-F5344CB8AC3E}">
        <p14:creationId xmlns:p14="http://schemas.microsoft.com/office/powerpoint/2010/main" val="5474657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41458" y="121160"/>
            <a:ext cx="10772775" cy="935130"/>
          </a:xfrm>
        </p:spPr>
        <p:txBody>
          <a:bodyPr>
            <a:normAutofit/>
          </a:bodyPr>
          <a:lstStyle/>
          <a:p>
            <a:pPr algn="ctr"/>
            <a:r>
              <a:rPr lang="en-US" altLang="hu-HU" sz="4400" b="1" dirty="0" smtClean="0"/>
              <a:t>Triple-helix</a:t>
            </a:r>
            <a:r>
              <a:rPr lang="hu-HU" altLang="hu-HU" sz="4400" b="1" dirty="0" smtClean="0"/>
              <a:t> példák</a:t>
            </a:r>
            <a:endParaRPr lang="hu-HU" sz="4400" b="1" dirty="0"/>
          </a:p>
        </p:txBody>
      </p:sp>
      <p:sp>
        <p:nvSpPr>
          <p:cNvPr id="3" name="Tartalom helye 2"/>
          <p:cNvSpPr>
            <a:spLocks noGrp="1"/>
          </p:cNvSpPr>
          <p:nvPr>
            <p:ph idx="1"/>
          </p:nvPr>
        </p:nvSpPr>
        <p:spPr>
          <a:xfrm>
            <a:off x="283779" y="1024760"/>
            <a:ext cx="11666483" cy="5644054"/>
          </a:xfrm>
        </p:spPr>
        <p:txBody>
          <a:bodyPr>
            <a:normAutofit/>
          </a:bodyPr>
          <a:lstStyle/>
          <a:p>
            <a:pPr marL="361950" indent="-361950">
              <a:buFont typeface="Arial" panose="020B0604020202020204" pitchFamily="34" charset="0"/>
              <a:buChar char="•"/>
            </a:pPr>
            <a:r>
              <a:rPr lang="hu-HU" sz="3200" b="1" dirty="0" smtClean="0"/>
              <a:t>Cambridge</a:t>
            </a:r>
          </a:p>
          <a:p>
            <a:pPr marL="0" indent="0">
              <a:buNone/>
            </a:pPr>
            <a:endParaRPr lang="hu-HU" sz="2800" b="1" dirty="0"/>
          </a:p>
          <a:p>
            <a:pPr marL="713232" lvl="1" indent="-457200" algn="just">
              <a:buFont typeface="Wingdings" panose="05000000000000000000" pitchFamily="2" charset="2"/>
              <a:buChar char="Ø"/>
            </a:pPr>
            <a:r>
              <a:rPr lang="hu-HU" sz="2800" dirty="0" smtClean="0"/>
              <a:t>a klasszikus </a:t>
            </a:r>
            <a:r>
              <a:rPr lang="hu-HU" sz="2800" dirty="0" err="1" smtClean="0"/>
              <a:t>technopolisz</a:t>
            </a:r>
            <a:r>
              <a:rPr lang="hu-HU" sz="2800" dirty="0" smtClean="0"/>
              <a:t> Európában </a:t>
            </a:r>
          </a:p>
          <a:p>
            <a:pPr marL="713232" lvl="1" indent="-457200" algn="just">
              <a:buFont typeface="Wingdings" panose="05000000000000000000" pitchFamily="2" charset="2"/>
              <a:buChar char="Ø"/>
            </a:pPr>
            <a:r>
              <a:rPr lang="hu-HU" sz="2800" dirty="0" smtClean="0"/>
              <a:t>Egy tradicionális egyetem- és mezőváros.</a:t>
            </a:r>
          </a:p>
          <a:p>
            <a:pPr marL="713232" lvl="1" indent="-457200" algn="just">
              <a:buFont typeface="Wingdings" panose="05000000000000000000" pitchFamily="2" charset="2"/>
              <a:buChar char="Ø"/>
            </a:pPr>
            <a:r>
              <a:rPr lang="hu-HU" sz="2800" dirty="0" smtClean="0"/>
              <a:t>Az emberek ebbe a kisvárosba menekültek a túlzsúfolt Londonból.</a:t>
            </a:r>
          </a:p>
          <a:p>
            <a:pPr marL="713232" lvl="1" indent="-457200" algn="just">
              <a:buFont typeface="Wingdings" panose="05000000000000000000" pitchFamily="2" charset="2"/>
              <a:buChar char="Ø"/>
            </a:pPr>
            <a:r>
              <a:rPr lang="hu-HU" sz="2800" dirty="0" smtClean="0"/>
              <a:t>Az olcsóbb humán erőforrás egyúttal egy új generációs ipart is ide vonzott. </a:t>
            </a:r>
          </a:p>
          <a:p>
            <a:pPr marL="713232" lvl="1" indent="-457200" algn="just">
              <a:buFont typeface="Wingdings" panose="05000000000000000000" pitchFamily="2" charset="2"/>
              <a:buChar char="Ø"/>
            </a:pPr>
            <a:r>
              <a:rPr lang="hu-HU" sz="2800" dirty="0" smtClean="0"/>
              <a:t>Sok </a:t>
            </a:r>
            <a:r>
              <a:rPr lang="hu-HU" sz="2800" dirty="0" err="1" smtClean="0"/>
              <a:t>high-tech</a:t>
            </a:r>
            <a:r>
              <a:rPr lang="hu-HU" sz="2800" dirty="0" smtClean="0"/>
              <a:t> vállalat települt itt le, de a legtöbbnek belföldi vezetője volt.</a:t>
            </a:r>
          </a:p>
          <a:p>
            <a:pPr marL="713232" lvl="1" indent="-457200" algn="just">
              <a:buFont typeface="Wingdings" panose="05000000000000000000" pitchFamily="2" charset="2"/>
              <a:buChar char="Ø"/>
            </a:pPr>
            <a:r>
              <a:rPr lang="hu-HU" sz="2800" dirty="0" smtClean="0"/>
              <a:t>Az egyetem új karokat tudott létrehozni.</a:t>
            </a:r>
          </a:p>
          <a:p>
            <a:pPr marL="713232" lvl="1" indent="-457200" algn="just">
              <a:buFont typeface="Wingdings" panose="05000000000000000000" pitchFamily="2" charset="2"/>
              <a:buChar char="Ø"/>
            </a:pPr>
            <a:r>
              <a:rPr lang="hu-HU" sz="2800" dirty="0" smtClean="0"/>
              <a:t>A GDP nagyon magas, mégis a város harmonikus tudott maradni.</a:t>
            </a:r>
            <a:endParaRPr lang="en-US" sz="2800" dirty="0"/>
          </a:p>
          <a:p>
            <a:pPr marL="256032" lvl="1" indent="0">
              <a:buNone/>
            </a:pPr>
            <a:endParaRPr lang="hu-HU" sz="2800" dirty="0"/>
          </a:p>
        </p:txBody>
      </p:sp>
    </p:spTree>
    <p:extLst>
      <p:ext uri="{BB962C8B-B14F-4D97-AF65-F5344CB8AC3E}">
        <p14:creationId xmlns:p14="http://schemas.microsoft.com/office/powerpoint/2010/main" val="341749453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41458" y="121160"/>
            <a:ext cx="10772775" cy="935130"/>
          </a:xfrm>
        </p:spPr>
        <p:txBody>
          <a:bodyPr>
            <a:normAutofit/>
          </a:bodyPr>
          <a:lstStyle/>
          <a:p>
            <a:pPr algn="ctr"/>
            <a:r>
              <a:rPr lang="en-US" altLang="hu-HU" sz="4400" b="1" dirty="0" smtClean="0"/>
              <a:t>Triple-helix</a:t>
            </a:r>
            <a:r>
              <a:rPr lang="hu-HU" altLang="hu-HU" sz="4400" b="1" dirty="0" smtClean="0"/>
              <a:t> példák</a:t>
            </a:r>
            <a:endParaRPr lang="hu-HU" sz="4400" b="1" dirty="0"/>
          </a:p>
        </p:txBody>
      </p:sp>
      <p:sp>
        <p:nvSpPr>
          <p:cNvPr id="3" name="Tartalom helye 2"/>
          <p:cNvSpPr>
            <a:spLocks noGrp="1"/>
          </p:cNvSpPr>
          <p:nvPr>
            <p:ph idx="1"/>
          </p:nvPr>
        </p:nvSpPr>
        <p:spPr>
          <a:xfrm>
            <a:off x="283779" y="1024760"/>
            <a:ext cx="11666483" cy="5644054"/>
          </a:xfrm>
        </p:spPr>
        <p:txBody>
          <a:bodyPr>
            <a:normAutofit/>
          </a:bodyPr>
          <a:lstStyle/>
          <a:p>
            <a:pPr marL="361950" indent="-361950">
              <a:buFont typeface="Arial" panose="020B0604020202020204" pitchFamily="34" charset="0"/>
              <a:buChar char="•"/>
            </a:pPr>
            <a:r>
              <a:rPr lang="hu-HU" sz="3200" b="1" dirty="0" smtClean="0"/>
              <a:t>A Finn Modell</a:t>
            </a:r>
          </a:p>
          <a:p>
            <a:pPr marL="0" indent="0">
              <a:buNone/>
            </a:pPr>
            <a:endParaRPr lang="hu-HU" sz="2800" b="1" dirty="0"/>
          </a:p>
          <a:p>
            <a:pPr marL="713232" lvl="1" indent="-457200" algn="just">
              <a:buFont typeface="Wingdings" panose="05000000000000000000" pitchFamily="2" charset="2"/>
              <a:buChar char="Ø"/>
            </a:pPr>
            <a:r>
              <a:rPr lang="hu-HU" sz="2800" dirty="0"/>
              <a:t>a</a:t>
            </a:r>
            <a:r>
              <a:rPr lang="hu-HU" sz="2800" dirty="0" smtClean="0"/>
              <a:t> kulcs sikertényező az egyetemi oktatás és kutatás gyakorlati megközelítése volt;</a:t>
            </a:r>
          </a:p>
          <a:p>
            <a:pPr marL="713232" lvl="1" indent="-457200" algn="just">
              <a:buFont typeface="Wingdings" panose="05000000000000000000" pitchFamily="2" charset="2"/>
              <a:buChar char="Ø"/>
            </a:pPr>
            <a:r>
              <a:rPr lang="hu-HU" sz="2800" dirty="0" err="1" smtClean="0"/>
              <a:t>infoparkokat</a:t>
            </a:r>
            <a:r>
              <a:rPr lang="hu-HU" sz="2800" dirty="0" smtClean="0"/>
              <a:t> hoztak létre kormányzati támogatással, hogy kompenzálják a nagyvárosok szerepét az országban és tudásalapú régiókat teremtettek;</a:t>
            </a:r>
          </a:p>
          <a:p>
            <a:pPr marL="713232" lvl="1" indent="-457200" algn="just">
              <a:buFont typeface="Wingdings" panose="05000000000000000000" pitchFamily="2" charset="2"/>
              <a:buChar char="Ø"/>
            </a:pPr>
            <a:r>
              <a:rPr lang="hu-HU" sz="2800" dirty="0" smtClean="0"/>
              <a:t>a legfőbb céljuk az volt, hogy tudásalapú cégeket és üzleti-tudományos hálózatokat hozzanak létre;</a:t>
            </a:r>
          </a:p>
          <a:p>
            <a:pPr marL="713232" lvl="1" indent="-457200" algn="just">
              <a:buFont typeface="Wingdings" panose="05000000000000000000" pitchFamily="2" charset="2"/>
              <a:buChar char="Ø"/>
            </a:pPr>
            <a:r>
              <a:rPr lang="hu-HU" sz="2800" dirty="0"/>
              <a:t>a</a:t>
            </a:r>
            <a:r>
              <a:rPr lang="hu-HU" sz="2800" dirty="0" smtClean="0"/>
              <a:t> víziójuk az volt, hogy gazdasági növekedést serkentsék az akkori erőforrások átalakításával és függetlenné válni a külföldi tőkétől;</a:t>
            </a:r>
            <a:endParaRPr lang="en-US" sz="2800" dirty="0"/>
          </a:p>
          <a:p>
            <a:pPr marL="256032" lvl="1" indent="0">
              <a:buNone/>
            </a:pPr>
            <a:endParaRPr lang="hu-HU" sz="2800" dirty="0"/>
          </a:p>
        </p:txBody>
      </p:sp>
    </p:spTree>
    <p:extLst>
      <p:ext uri="{BB962C8B-B14F-4D97-AF65-F5344CB8AC3E}">
        <p14:creationId xmlns:p14="http://schemas.microsoft.com/office/powerpoint/2010/main" val="39904426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41458" y="121161"/>
            <a:ext cx="10772775" cy="793239"/>
          </a:xfrm>
        </p:spPr>
        <p:txBody>
          <a:bodyPr>
            <a:normAutofit/>
          </a:bodyPr>
          <a:lstStyle/>
          <a:p>
            <a:pPr algn="ctr"/>
            <a:r>
              <a:rPr lang="hu-HU" b="1" dirty="0"/>
              <a:t>Elemzendő </a:t>
            </a:r>
            <a:r>
              <a:rPr lang="hu-HU" b="1" dirty="0" smtClean="0"/>
              <a:t>példák</a:t>
            </a:r>
            <a:endParaRPr lang="hu-HU" dirty="0"/>
          </a:p>
        </p:txBody>
      </p:sp>
      <p:sp>
        <p:nvSpPr>
          <p:cNvPr id="3" name="Tartalom helye 2"/>
          <p:cNvSpPr>
            <a:spLocks noGrp="1"/>
          </p:cNvSpPr>
          <p:nvPr>
            <p:ph idx="1"/>
          </p:nvPr>
        </p:nvSpPr>
        <p:spPr>
          <a:xfrm>
            <a:off x="157655" y="961698"/>
            <a:ext cx="6637283" cy="5470634"/>
          </a:xfrm>
        </p:spPr>
        <p:txBody>
          <a:bodyPr>
            <a:noAutofit/>
          </a:bodyPr>
          <a:lstStyle/>
          <a:p>
            <a:pPr indent="0">
              <a:buNone/>
            </a:pPr>
            <a:r>
              <a:rPr lang="hu-HU" sz="2200" i="1" dirty="0"/>
              <a:t>MIK </a:t>
            </a:r>
            <a:r>
              <a:rPr lang="hu-HU" sz="2200" i="1" dirty="0" err="1"/>
              <a:t>example</a:t>
            </a:r>
            <a:r>
              <a:rPr lang="hu-HU" sz="2200" i="1" dirty="0"/>
              <a:t> (</a:t>
            </a:r>
            <a:r>
              <a:rPr lang="hu-HU" sz="2200" i="1" dirty="0" err="1">
                <a:hlinkClick r:id="rId2"/>
              </a:rPr>
              <a:t>www.mik.bme.hu</a:t>
            </a:r>
            <a:r>
              <a:rPr lang="hu-HU" sz="2200" i="1" dirty="0"/>
              <a:t>) </a:t>
            </a:r>
          </a:p>
          <a:p>
            <a:pPr indent="0">
              <a:buNone/>
            </a:pPr>
            <a:r>
              <a:rPr lang="hu-HU" sz="2200" b="1" dirty="0" smtClean="0"/>
              <a:t>EIT </a:t>
            </a:r>
            <a:r>
              <a:rPr lang="hu-HU" sz="2200" b="1" dirty="0"/>
              <a:t>Digital and </a:t>
            </a:r>
            <a:r>
              <a:rPr lang="hu-HU" sz="2200" b="1" dirty="0" err="1" smtClean="0"/>
              <a:t>triple-helix</a:t>
            </a:r>
            <a:r>
              <a:rPr lang="hu-HU" sz="2200" b="1" dirty="0" smtClean="0"/>
              <a:t> </a:t>
            </a:r>
            <a:r>
              <a:rPr lang="hu-HU" sz="2200" dirty="0" smtClean="0"/>
              <a:t>(</a:t>
            </a:r>
            <a:r>
              <a:rPr lang="hu-HU" sz="2200" dirty="0" smtClean="0">
                <a:hlinkClick r:id="rId3"/>
              </a:rPr>
              <a:t>https</a:t>
            </a:r>
            <a:r>
              <a:rPr lang="hu-HU" sz="2200" dirty="0">
                <a:hlinkClick r:id="rId3"/>
              </a:rPr>
              <a:t>://www.eitdigital.eu</a:t>
            </a:r>
            <a:r>
              <a:rPr lang="hu-HU" sz="2200" dirty="0" smtClean="0">
                <a:hlinkClick r:id="rId3"/>
              </a:rPr>
              <a:t>/</a:t>
            </a:r>
            <a:r>
              <a:rPr lang="hu-HU" sz="2200" dirty="0" smtClean="0"/>
              <a:t>)</a:t>
            </a:r>
            <a:endParaRPr lang="hu-HU" sz="2200" dirty="0"/>
          </a:p>
          <a:p>
            <a:pPr indent="0">
              <a:buNone/>
            </a:pPr>
            <a:r>
              <a:rPr lang="hu-HU" sz="2200" b="1" dirty="0"/>
              <a:t>FIEK példa </a:t>
            </a:r>
            <a:r>
              <a:rPr lang="hu-HU" sz="2200" dirty="0"/>
              <a:t>(</a:t>
            </a:r>
            <a:r>
              <a:rPr lang="hu-HU" sz="2200" dirty="0">
                <a:hlinkClick r:id="rId4"/>
              </a:rPr>
              <a:t>https://fiek.bme.hu/+article</a:t>
            </a:r>
            <a:r>
              <a:rPr lang="hu-HU" sz="2200" dirty="0"/>
              <a:t> ld. </a:t>
            </a:r>
            <a:r>
              <a:rPr lang="hu-HU" sz="2200" dirty="0" err="1"/>
              <a:t>köv</a:t>
            </a:r>
            <a:r>
              <a:rPr lang="hu-HU" sz="2200" dirty="0"/>
              <a:t> oldal)</a:t>
            </a:r>
          </a:p>
          <a:p>
            <a:pPr indent="0">
              <a:buNone/>
            </a:pPr>
            <a:r>
              <a:rPr lang="hu-HU" sz="2200" b="1" dirty="0"/>
              <a:t>KIBU példa </a:t>
            </a:r>
            <a:r>
              <a:rPr lang="hu-HU" sz="2200" dirty="0"/>
              <a:t>(</a:t>
            </a:r>
            <a:r>
              <a:rPr lang="hu-HU" sz="2200" dirty="0">
                <a:hlinkClick r:id="rId5"/>
              </a:rPr>
              <a:t>http://kitchenbudapest.hu/hu/about</a:t>
            </a:r>
            <a:r>
              <a:rPr lang="hu-HU" sz="2200" dirty="0"/>
              <a:t>, </a:t>
            </a:r>
            <a:r>
              <a:rPr lang="hu-HU" sz="2200" dirty="0" err="1"/>
              <a:t>eng</a:t>
            </a:r>
            <a:r>
              <a:rPr lang="hu-HU" sz="2200" dirty="0"/>
              <a:t>: http://kitchenbudapest.hu/en/home)</a:t>
            </a:r>
          </a:p>
          <a:p>
            <a:pPr indent="0">
              <a:buNone/>
            </a:pPr>
            <a:r>
              <a:rPr lang="hu-HU" sz="2200" b="1" dirty="0"/>
              <a:t>Ericsson – </a:t>
            </a:r>
            <a:r>
              <a:rPr lang="hu-HU" sz="2200" b="1" dirty="0" err="1"/>
              <a:t>InnoGarage</a:t>
            </a:r>
            <a:r>
              <a:rPr lang="hu-HU" sz="2200" b="1" dirty="0"/>
              <a:t> - </a:t>
            </a:r>
            <a:r>
              <a:rPr lang="hu-HU" sz="2200" dirty="0">
                <a:hlinkClick r:id="rId6"/>
              </a:rPr>
              <a:t>http://www.innoportal.hu/innovacios-garazst-nyit-az-ericsson-budapesten</a:t>
            </a:r>
            <a:r>
              <a:rPr lang="hu-HU" sz="2200" dirty="0"/>
              <a:t>, </a:t>
            </a:r>
            <a:r>
              <a:rPr lang="hu-HU" sz="2200" dirty="0">
                <a:hlinkClick r:id="rId7"/>
              </a:rPr>
              <a:t>https://computerworld.hu/uzlet/innovacios-garazs-a-duna-partjan-251655.html</a:t>
            </a:r>
            <a:r>
              <a:rPr lang="hu-HU" sz="2200" dirty="0"/>
              <a:t>) (</a:t>
            </a:r>
            <a:r>
              <a:rPr lang="hu-HU" sz="2200" dirty="0" err="1"/>
              <a:t>eng</a:t>
            </a:r>
            <a:r>
              <a:rPr lang="hu-HU" sz="2200" dirty="0"/>
              <a:t>: </a:t>
            </a:r>
            <a:r>
              <a:rPr lang="hu-HU" sz="2200" dirty="0">
                <a:hlinkClick r:id="rId8"/>
              </a:rPr>
              <a:t>https://www.ericsson.com/en/news/2015/5/ericsson-garage-to-open-in-budapest</a:t>
            </a:r>
            <a:r>
              <a:rPr lang="hu-HU" sz="2200" dirty="0"/>
              <a:t>, </a:t>
            </a:r>
            <a:r>
              <a:rPr lang="hu-HU" sz="2200" dirty="0">
                <a:hlinkClick r:id="rId9"/>
              </a:rPr>
              <a:t>https://www.ericsson.com/en/press-releases/2018/5/hungarian-prime-minister-viktor-orban-and-ericsson-ceo-borje-ekholm-open-new-ericsson-hungary-headquarters</a:t>
            </a:r>
            <a:r>
              <a:rPr lang="hu-HU" sz="2200" dirty="0"/>
              <a:t>)</a:t>
            </a:r>
          </a:p>
          <a:p>
            <a:pPr indent="0">
              <a:buNone/>
            </a:pPr>
            <a:r>
              <a:rPr lang="hu-HU" sz="2200" b="1" dirty="0"/>
              <a:t>DEMOLA</a:t>
            </a:r>
            <a:r>
              <a:rPr lang="hu-HU" sz="2200" dirty="0"/>
              <a:t>: </a:t>
            </a:r>
            <a:r>
              <a:rPr lang="hu-HU" sz="2200" dirty="0">
                <a:hlinkClick r:id="rId10"/>
              </a:rPr>
              <a:t>https://www.demola.net/</a:t>
            </a:r>
            <a:endParaRPr lang="hu-HU" sz="2200" dirty="0"/>
          </a:p>
        </p:txBody>
      </p:sp>
      <p:sp>
        <p:nvSpPr>
          <p:cNvPr id="5" name="Szövegdoboz 4"/>
          <p:cNvSpPr txBox="1"/>
          <p:nvPr/>
        </p:nvSpPr>
        <p:spPr>
          <a:xfrm>
            <a:off x="6921062" y="1268759"/>
            <a:ext cx="4865051" cy="5262979"/>
          </a:xfrm>
          <a:prstGeom prst="rect">
            <a:avLst/>
          </a:prstGeom>
          <a:solidFill>
            <a:schemeClr val="accent2">
              <a:lumMod val="20000"/>
              <a:lumOff val="80000"/>
            </a:schemeClr>
          </a:solidFill>
        </p:spPr>
        <p:txBody>
          <a:bodyPr wrap="square" rtlCol="0">
            <a:spAutoFit/>
          </a:bodyPr>
          <a:lstStyle/>
          <a:p>
            <a:r>
              <a:rPr lang="hu-HU" sz="2800" b="1" dirty="0" smtClean="0"/>
              <a:t>Csoportos feladat</a:t>
            </a:r>
          </a:p>
          <a:p>
            <a:endParaRPr lang="hu-HU" sz="2800" dirty="0" smtClean="0"/>
          </a:p>
          <a:p>
            <a:pPr marL="285750" indent="-285750">
              <a:buFont typeface="Arial" panose="020B0604020202020204" pitchFamily="34" charset="0"/>
              <a:buChar char="•"/>
            </a:pPr>
            <a:r>
              <a:rPr lang="hu-HU" sz="2800" dirty="0" smtClean="0"/>
              <a:t>Mik a projektek legfőbb céljai?</a:t>
            </a:r>
          </a:p>
          <a:p>
            <a:pPr marL="285750" indent="-285750">
              <a:buFont typeface="Arial" panose="020B0604020202020204" pitchFamily="34" charset="0"/>
              <a:buChar char="•"/>
            </a:pPr>
            <a:r>
              <a:rPr lang="hu-HU" sz="2800" dirty="0" smtClean="0"/>
              <a:t>Mik a fő összetevői/ bizonyítékai a </a:t>
            </a:r>
            <a:r>
              <a:rPr lang="hu-HU" sz="2800" dirty="0" err="1" smtClean="0"/>
              <a:t>triple-helix</a:t>
            </a:r>
            <a:r>
              <a:rPr lang="hu-HU" sz="2800" dirty="0" smtClean="0"/>
              <a:t> vagy a nagyvállalat-</a:t>
            </a:r>
            <a:r>
              <a:rPr lang="hu-HU" sz="2800" dirty="0" err="1" smtClean="0"/>
              <a:t>startup</a:t>
            </a:r>
            <a:r>
              <a:rPr lang="hu-HU" sz="2800" dirty="0" smtClean="0"/>
              <a:t> együttműködésnek/ támogatásnak?</a:t>
            </a:r>
          </a:p>
          <a:p>
            <a:pPr marL="285750" indent="-285750">
              <a:buFont typeface="Arial" panose="020B0604020202020204" pitchFamily="34" charset="0"/>
              <a:buChar char="•"/>
            </a:pPr>
            <a:r>
              <a:rPr lang="hu-HU" sz="2800" dirty="0" smtClean="0"/>
              <a:t>Mik az együttműködés /kezdeményezés legfőbb eredményei és a jövőre vonatkozó céljai?</a:t>
            </a:r>
            <a:endParaRPr lang="hu-HU" sz="2800" dirty="0"/>
          </a:p>
        </p:txBody>
      </p:sp>
    </p:spTree>
    <p:extLst>
      <p:ext uri="{BB962C8B-B14F-4D97-AF65-F5344CB8AC3E}">
        <p14:creationId xmlns:p14="http://schemas.microsoft.com/office/powerpoint/2010/main" val="194934754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cstate="print">
            <a:extLst>
              <a:ext uri="{28A0092B-C50C-407E-A947-70E740481C1C}">
                <a14:useLocalDpi xmlns:a14="http://schemas.microsoft.com/office/drawing/2010/main" val="0"/>
              </a:ext>
            </a:extLst>
          </a:blip>
          <a:srcRect l="5200" t="5900" r="-399"/>
          <a:stretch/>
        </p:blipFill>
        <p:spPr>
          <a:xfrm>
            <a:off x="3791144" y="404664"/>
            <a:ext cx="4897819" cy="6453336"/>
          </a:xfrm>
          <a:prstGeom prst="rect">
            <a:avLst/>
          </a:prstGeom>
        </p:spPr>
      </p:pic>
      <p:sp>
        <p:nvSpPr>
          <p:cNvPr id="3" name="Szövegdoboz 2"/>
          <p:cNvSpPr txBox="1"/>
          <p:nvPr/>
        </p:nvSpPr>
        <p:spPr>
          <a:xfrm>
            <a:off x="9265177" y="6237312"/>
            <a:ext cx="2016749" cy="369332"/>
          </a:xfrm>
          <a:prstGeom prst="rect">
            <a:avLst/>
          </a:prstGeom>
          <a:noFill/>
        </p:spPr>
        <p:txBody>
          <a:bodyPr wrap="square" rtlCol="0">
            <a:spAutoFit/>
          </a:bodyPr>
          <a:lstStyle/>
          <a:p>
            <a:r>
              <a:rPr lang="hu-HU" dirty="0" smtClean="0"/>
              <a:t>FIEK példa</a:t>
            </a:r>
          </a:p>
        </p:txBody>
      </p:sp>
    </p:spTree>
    <p:extLst>
      <p:ext uri="{BB962C8B-B14F-4D97-AF65-F5344CB8AC3E}">
        <p14:creationId xmlns:p14="http://schemas.microsoft.com/office/powerpoint/2010/main" val="207534050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Felhasznált források</a:t>
            </a:r>
            <a:endParaRPr lang="hu-HU" dirty="0"/>
          </a:p>
        </p:txBody>
      </p:sp>
      <p:sp>
        <p:nvSpPr>
          <p:cNvPr id="3" name="Tartalom helye 2"/>
          <p:cNvSpPr>
            <a:spLocks noGrp="1"/>
          </p:cNvSpPr>
          <p:nvPr>
            <p:ph idx="1"/>
          </p:nvPr>
        </p:nvSpPr>
        <p:spPr/>
        <p:txBody>
          <a:bodyPr/>
          <a:lstStyle/>
          <a:p>
            <a:r>
              <a:rPr lang="en-US" dirty="0" err="1"/>
              <a:t>inBusiness</a:t>
            </a:r>
            <a:r>
              <a:rPr lang="en-US" dirty="0"/>
              <a:t> Blog - www.in-business.org.uk: Russel Bowyer: Difference between entrepreneurship and intrapreneurship</a:t>
            </a:r>
          </a:p>
          <a:p>
            <a:r>
              <a:rPr lang="hu-HU" dirty="0">
                <a:solidFill>
                  <a:srgbClr val="333333"/>
                </a:solidFill>
                <a:latin typeface="Calibri"/>
                <a:hlinkClick r:id="rId2"/>
              </a:rPr>
              <a:t>https://www.whataventure.com/blog/6-intrapreneurship-programs</a:t>
            </a:r>
            <a:endParaRPr lang="hu-HU" dirty="0">
              <a:solidFill>
                <a:srgbClr val="333333"/>
              </a:solidFill>
              <a:latin typeface="Calibri"/>
            </a:endParaRPr>
          </a:p>
          <a:p>
            <a:r>
              <a:rPr lang="hu-HU" dirty="0"/>
              <a:t>https://www.youtube.com/watch?v=W3_prUBT7bM</a:t>
            </a:r>
          </a:p>
        </p:txBody>
      </p:sp>
    </p:spTree>
    <p:extLst>
      <p:ext uri="{BB962C8B-B14F-4D97-AF65-F5344CB8AC3E}">
        <p14:creationId xmlns:p14="http://schemas.microsoft.com/office/powerpoint/2010/main" val="177757481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B7CAA96-3D68-40CE-B322-50ECE948206A}"/>
              </a:ext>
            </a:extLst>
          </p:cNvPr>
          <p:cNvSpPr>
            <a:spLocks noGrp="1"/>
          </p:cNvSpPr>
          <p:nvPr>
            <p:ph type="ctrTitle"/>
          </p:nvPr>
        </p:nvSpPr>
        <p:spPr/>
        <p:txBody>
          <a:bodyPr/>
          <a:lstStyle/>
          <a:p>
            <a:pPr algn="ctr"/>
            <a:r>
              <a:rPr lang="hu-HU" dirty="0"/>
              <a:t>Innovatív vállalkozás menedzsment </a:t>
            </a:r>
            <a:br>
              <a:rPr lang="hu-HU" dirty="0"/>
            </a:br>
            <a:r>
              <a:rPr lang="hu-HU" sz="3600" dirty="0" smtClean="0"/>
              <a:t>- A vállalkozás társadalmi felelőssége és a társadalmi célú vállalkozás -</a:t>
            </a:r>
            <a:r>
              <a:rPr lang="hu-HU" dirty="0" smtClean="0"/>
              <a:t> </a:t>
            </a:r>
            <a:endParaRPr lang="hu-HU" dirty="0"/>
          </a:p>
        </p:txBody>
      </p:sp>
      <p:sp>
        <p:nvSpPr>
          <p:cNvPr id="3" name="Alcím 2">
            <a:extLst>
              <a:ext uri="{FF2B5EF4-FFF2-40B4-BE49-F238E27FC236}">
                <a16:creationId xmlns:a16="http://schemas.microsoft.com/office/drawing/2014/main" id="{93DAB726-5F0C-4B31-9421-47C6CFBE9452}"/>
              </a:ext>
            </a:extLst>
          </p:cNvPr>
          <p:cNvSpPr>
            <a:spLocks noGrp="1"/>
          </p:cNvSpPr>
          <p:nvPr>
            <p:ph type="subTitle" idx="1"/>
          </p:nvPr>
        </p:nvSpPr>
        <p:spPr>
          <a:xfrm>
            <a:off x="2708346" y="4935745"/>
            <a:ext cx="9228201" cy="1645920"/>
          </a:xfrm>
        </p:spPr>
        <p:txBody>
          <a:bodyPr>
            <a:normAutofit/>
          </a:bodyPr>
          <a:lstStyle/>
          <a:p>
            <a:pPr algn="r"/>
            <a:r>
              <a:rPr lang="hu-HU" sz="2000" dirty="0" smtClean="0"/>
              <a:t>Dr</a:t>
            </a:r>
            <a:r>
              <a:rPr lang="hu-HU" sz="2000" dirty="0"/>
              <a:t>. Hegyi  Barbara</a:t>
            </a:r>
          </a:p>
          <a:p>
            <a:pPr algn="r"/>
            <a:r>
              <a:rPr lang="hu-HU" sz="2000" dirty="0"/>
              <a:t>bhegyi@inf.elte.hu</a:t>
            </a:r>
          </a:p>
        </p:txBody>
      </p:sp>
      <p:pic>
        <p:nvPicPr>
          <p:cNvPr id="4" name="Kép 3" descr="라쿤닷컴 - 기업의 사회적책임(CSR) 그리고 ISO2600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7508" y="4123267"/>
            <a:ext cx="3039647" cy="2428120"/>
          </a:xfrm>
          <a:prstGeom prst="rect">
            <a:avLst/>
          </a:prstGeom>
        </p:spPr>
      </p:pic>
    </p:spTree>
    <p:extLst>
      <p:ext uri="{BB962C8B-B14F-4D97-AF65-F5344CB8AC3E}">
        <p14:creationId xmlns:p14="http://schemas.microsoft.com/office/powerpoint/2010/main" val="394052586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15979A9-3AC0-4A06-8CF8-5915513F11B5}"/>
              </a:ext>
            </a:extLst>
          </p:cNvPr>
          <p:cNvSpPr>
            <a:spLocks noGrp="1"/>
          </p:cNvSpPr>
          <p:nvPr>
            <p:ph type="title"/>
          </p:nvPr>
        </p:nvSpPr>
        <p:spPr>
          <a:xfrm>
            <a:off x="292343" y="97364"/>
            <a:ext cx="10772775" cy="1658198"/>
          </a:xfrm>
        </p:spPr>
        <p:txBody>
          <a:bodyPr>
            <a:normAutofit/>
          </a:bodyPr>
          <a:lstStyle/>
          <a:p>
            <a:r>
              <a:rPr lang="hu-HU" sz="4800" dirty="0"/>
              <a:t>Mai elméletek és feladatok</a:t>
            </a:r>
          </a:p>
        </p:txBody>
      </p:sp>
      <p:sp>
        <p:nvSpPr>
          <p:cNvPr id="3" name="Tartalom helye 2">
            <a:extLst>
              <a:ext uri="{FF2B5EF4-FFF2-40B4-BE49-F238E27FC236}">
                <a16:creationId xmlns:a16="http://schemas.microsoft.com/office/drawing/2014/main" id="{28AE39AD-EBD9-43BC-AFB9-120CE41D3F71}"/>
              </a:ext>
            </a:extLst>
          </p:cNvPr>
          <p:cNvSpPr>
            <a:spLocks noGrp="1"/>
          </p:cNvSpPr>
          <p:nvPr>
            <p:ph idx="1"/>
          </p:nvPr>
        </p:nvSpPr>
        <p:spPr>
          <a:xfrm>
            <a:off x="676656" y="2011680"/>
            <a:ext cx="10753725" cy="4256598"/>
          </a:xfrm>
        </p:spPr>
        <p:txBody>
          <a:bodyPr>
            <a:normAutofit/>
          </a:bodyPr>
          <a:lstStyle/>
          <a:p>
            <a:pPr>
              <a:buFont typeface="Wingdings" panose="05000000000000000000" pitchFamily="2" charset="2"/>
              <a:buChar char="§"/>
            </a:pPr>
            <a:r>
              <a:rPr lang="hu-HU" dirty="0" smtClean="0"/>
              <a:t> A </a:t>
            </a:r>
            <a:r>
              <a:rPr lang="hu-HU" dirty="0"/>
              <a:t>vállalkozás </a:t>
            </a:r>
            <a:r>
              <a:rPr lang="hu-HU" dirty="0" smtClean="0"/>
              <a:t>érintettjei; </a:t>
            </a:r>
            <a:r>
              <a:rPr lang="hu-HU" dirty="0" err="1"/>
              <a:t>Externáliák</a:t>
            </a:r>
            <a:r>
              <a:rPr lang="hu-HU" dirty="0"/>
              <a:t> definiálása a vállalkozás környezetében, </a:t>
            </a:r>
            <a:r>
              <a:rPr lang="hu-HU" dirty="0" err="1"/>
              <a:t>Venn</a:t>
            </a:r>
            <a:r>
              <a:rPr lang="hu-HU" dirty="0"/>
              <a:t>-diagram, Tulajdonosi értékelmélet vagy </a:t>
            </a:r>
            <a:r>
              <a:rPr lang="hu-HU" dirty="0" smtClean="0"/>
              <a:t>érdekelt-elmélet</a:t>
            </a:r>
          </a:p>
          <a:p>
            <a:pPr>
              <a:buFont typeface="Wingdings" panose="05000000000000000000" pitchFamily="2" charset="2"/>
              <a:buChar char="§"/>
            </a:pPr>
            <a:r>
              <a:rPr lang="hu-HU" dirty="0"/>
              <a:t> A vállalkozások etikus </a:t>
            </a:r>
            <a:r>
              <a:rPr lang="hu-HU" dirty="0" smtClean="0"/>
              <a:t>irányítása. </a:t>
            </a:r>
            <a:r>
              <a:rPr lang="hu-HU" dirty="0" err="1" smtClean="0"/>
              <a:t>Greenwashing</a:t>
            </a:r>
            <a:endParaRPr lang="hu-HU" dirty="0" smtClean="0"/>
          </a:p>
          <a:p>
            <a:pPr>
              <a:buFont typeface="Wingdings" panose="05000000000000000000" pitchFamily="2" charset="2"/>
              <a:buChar char="§"/>
            </a:pPr>
            <a:r>
              <a:rPr lang="hu-HU" dirty="0"/>
              <a:t> </a:t>
            </a:r>
            <a:r>
              <a:rPr lang="hu-HU" dirty="0" smtClean="0"/>
              <a:t>Vállalkozások társadalmi felelősségvállalása (CSR)</a:t>
            </a:r>
          </a:p>
          <a:p>
            <a:pPr>
              <a:buFont typeface="Wingdings" panose="05000000000000000000" pitchFamily="2" charset="2"/>
              <a:buChar char="§"/>
            </a:pPr>
            <a:r>
              <a:rPr lang="hu-HU" dirty="0"/>
              <a:t> </a:t>
            </a:r>
            <a:r>
              <a:rPr lang="hu-HU" dirty="0" smtClean="0"/>
              <a:t>Társadalmi </a:t>
            </a:r>
            <a:r>
              <a:rPr lang="hu-HU" dirty="0" err="1" smtClean="0"/>
              <a:t>startupok</a:t>
            </a:r>
            <a:endParaRPr lang="hu-HU" dirty="0" smtClean="0"/>
          </a:p>
          <a:p>
            <a:pPr>
              <a:buFont typeface="Wingdings" panose="05000000000000000000" pitchFamily="2" charset="2"/>
              <a:buChar char="§"/>
            </a:pPr>
            <a:endParaRPr lang="hu-HU" dirty="0"/>
          </a:p>
        </p:txBody>
      </p:sp>
    </p:spTree>
    <p:extLst>
      <p:ext uri="{BB962C8B-B14F-4D97-AF65-F5344CB8AC3E}">
        <p14:creationId xmlns:p14="http://schemas.microsoft.com/office/powerpoint/2010/main" val="2770434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Véletlen felfedezés – másfajta hasznosítás - Post it</a:t>
            </a:r>
            <a:endParaRPr lang="hu-HU" dirty="0"/>
          </a:p>
        </p:txBody>
      </p:sp>
      <p:sp>
        <p:nvSpPr>
          <p:cNvPr id="3" name="Tartalom helye 2"/>
          <p:cNvSpPr>
            <a:spLocks noGrp="1"/>
          </p:cNvSpPr>
          <p:nvPr>
            <p:ph idx="1"/>
          </p:nvPr>
        </p:nvSpPr>
        <p:spPr/>
        <p:txBody>
          <a:bodyPr/>
          <a:lstStyle/>
          <a:p>
            <a:r>
              <a:rPr lang="hu-HU" dirty="0" smtClean="0"/>
              <a:t>* 3M munkatársa – újfajta ragasztóanyag – nem terjedt el- másfajta hasznosítása lett</a:t>
            </a:r>
          </a:p>
          <a:p>
            <a:r>
              <a:rPr lang="hu-HU" dirty="0" smtClean="0"/>
              <a:t>* sárga hulladékpapír – énekeskönyv</a:t>
            </a:r>
          </a:p>
          <a:p>
            <a:r>
              <a:rPr lang="hu-HU" dirty="0" smtClean="0"/>
              <a:t>* https</a:t>
            </a:r>
            <a:r>
              <a:rPr lang="hu-HU" dirty="0"/>
              <a:t>://hu.wikipedia.org/wiki/Post-it</a:t>
            </a:r>
          </a:p>
        </p:txBody>
      </p:sp>
      <p:pic>
        <p:nvPicPr>
          <p:cNvPr id="4" name="Kép 3" descr="&lt;strong&gt;Post It&lt;/strong&gt; Note by MrNamelessIT on DeviantAr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935" y="1837823"/>
            <a:ext cx="7864643" cy="5898482"/>
          </a:xfrm>
          <a:prstGeom prst="rect">
            <a:avLst/>
          </a:prstGeom>
        </p:spPr>
      </p:pic>
    </p:spTree>
    <p:extLst>
      <p:ext uri="{BB962C8B-B14F-4D97-AF65-F5344CB8AC3E}">
        <p14:creationId xmlns:p14="http://schemas.microsoft.com/office/powerpoint/2010/main" val="1601980612"/>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vállalkozás érintettjei, </a:t>
            </a:r>
            <a:r>
              <a:rPr lang="hu-HU" dirty="0" err="1" smtClean="0"/>
              <a:t>externáliái</a:t>
            </a:r>
            <a:r>
              <a:rPr lang="hu-HU" dirty="0" smtClean="0"/>
              <a:t> és a tulajdonosi értékelmélet</a:t>
            </a:r>
            <a:endParaRPr lang="hu-HU" dirty="0"/>
          </a:p>
        </p:txBody>
      </p:sp>
      <p:sp>
        <p:nvSpPr>
          <p:cNvPr id="3" name="Szöveg helye 2"/>
          <p:cNvSpPr>
            <a:spLocks noGrp="1"/>
          </p:cNvSpPr>
          <p:nvPr>
            <p:ph type="body" idx="1"/>
          </p:nvPr>
        </p:nvSpPr>
        <p:spPr/>
        <p:txBody>
          <a:bodyPr/>
          <a:lstStyle/>
          <a:p>
            <a:endParaRPr lang="hu-HU"/>
          </a:p>
        </p:txBody>
      </p:sp>
      <p:pic>
        <p:nvPicPr>
          <p:cNvPr id="4" name="Kép 3" descr="Minute Paper – Approaches to Mid-Module Evaluation i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1289" y="4204209"/>
            <a:ext cx="3934082" cy="2518348"/>
          </a:xfrm>
          <a:prstGeom prst="rect">
            <a:avLst/>
          </a:prstGeom>
        </p:spPr>
      </p:pic>
    </p:spTree>
    <p:extLst>
      <p:ext uri="{BB962C8B-B14F-4D97-AF65-F5344CB8AC3E}">
        <p14:creationId xmlns:p14="http://schemas.microsoft.com/office/powerpoint/2010/main" val="3752404374"/>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descr="A képen szöveg, térkép látható&#10;&#10;A leírás teljesen megbízható">
            <a:extLst>
              <a:ext uri="{FF2B5EF4-FFF2-40B4-BE49-F238E27FC236}">
                <a16:creationId xmlns:a16="http://schemas.microsoft.com/office/drawing/2014/main" id="{0AEFD27E-3943-428B-AEA2-2229FFA3E59F}"/>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638" r="-1" b="-1"/>
          <a:stretch/>
        </p:blipFill>
        <p:spPr>
          <a:xfrm>
            <a:off x="6096000" y="629265"/>
            <a:ext cx="5452536" cy="5585271"/>
          </a:xfrm>
          <a:prstGeom prst="rect">
            <a:avLst/>
          </a:prstGeom>
        </p:spPr>
      </p:pic>
      <p:sp>
        <p:nvSpPr>
          <p:cNvPr id="2" name="Cím 1">
            <a:extLst>
              <a:ext uri="{FF2B5EF4-FFF2-40B4-BE49-F238E27FC236}">
                <a16:creationId xmlns:a16="http://schemas.microsoft.com/office/drawing/2014/main" id="{D1AF4F32-99CD-411E-AB85-5785E5A65E54}"/>
              </a:ext>
            </a:extLst>
          </p:cNvPr>
          <p:cNvSpPr>
            <a:spLocks noGrp="1"/>
          </p:cNvSpPr>
          <p:nvPr>
            <p:ph type="title"/>
          </p:nvPr>
        </p:nvSpPr>
        <p:spPr>
          <a:xfrm>
            <a:off x="603504" y="770467"/>
            <a:ext cx="4205568" cy="3352800"/>
          </a:xfrm>
        </p:spPr>
        <p:txBody>
          <a:bodyPr vert="horz" lIns="91440" tIns="45720" rIns="91440" bIns="45720" rtlCol="0" anchor="b">
            <a:normAutofit/>
          </a:bodyPr>
          <a:lstStyle/>
          <a:p>
            <a:r>
              <a:rPr lang="en-US" sz="7200">
                <a:solidFill>
                  <a:srgbClr val="FFFFFF"/>
                </a:solidFill>
              </a:rPr>
              <a:t>A vállalkozás érintettjei</a:t>
            </a:r>
          </a:p>
        </p:txBody>
      </p:sp>
      <p:sp>
        <p:nvSpPr>
          <p:cNvPr id="3" name="Szöveg helye 2">
            <a:extLst>
              <a:ext uri="{FF2B5EF4-FFF2-40B4-BE49-F238E27FC236}">
                <a16:creationId xmlns:a16="http://schemas.microsoft.com/office/drawing/2014/main" id="{0C0DEE2B-BC08-4500-9FD1-DAACD01EA300}"/>
              </a:ext>
            </a:extLst>
          </p:cNvPr>
          <p:cNvSpPr>
            <a:spLocks noGrp="1"/>
          </p:cNvSpPr>
          <p:nvPr>
            <p:ph type="body" idx="1"/>
          </p:nvPr>
        </p:nvSpPr>
        <p:spPr>
          <a:xfrm>
            <a:off x="667512" y="4206876"/>
            <a:ext cx="4141559" cy="1645920"/>
          </a:xfrm>
        </p:spPr>
        <p:txBody>
          <a:bodyPr vert="horz" lIns="91440" tIns="45720" rIns="91440" bIns="45720" rtlCol="0">
            <a:normAutofit/>
          </a:bodyPr>
          <a:lstStyle/>
          <a:p>
            <a:r>
              <a:rPr lang="hu-HU" sz="2800" dirty="0" err="1">
                <a:solidFill>
                  <a:srgbClr val="FF0000"/>
                </a:solidFill>
              </a:rPr>
              <a:t>Stakeholder</a:t>
            </a:r>
            <a:r>
              <a:rPr lang="hu-HU" sz="2800" dirty="0">
                <a:solidFill>
                  <a:srgbClr val="FF0000"/>
                </a:solidFill>
              </a:rPr>
              <a:t> - Érintett  - Érdekelt </a:t>
            </a:r>
            <a:endParaRPr lang="en-US" sz="2800" dirty="0">
              <a:solidFill>
                <a:srgbClr val="FF0000"/>
              </a:solidFill>
            </a:endParaRPr>
          </a:p>
        </p:txBody>
      </p:sp>
      <p:grpSp>
        <p:nvGrpSpPr>
          <p:cNvPr id="6" name="Csoportba foglalás 5">
            <a:extLst>
              <a:ext uri="{FF2B5EF4-FFF2-40B4-BE49-F238E27FC236}">
                <a16:creationId xmlns:a16="http://schemas.microsoft.com/office/drawing/2014/main" id="{EDF32BAB-FA60-42E3-943F-17D6BAA68F06}"/>
              </a:ext>
            </a:extLst>
          </p:cNvPr>
          <p:cNvGrpSpPr/>
          <p:nvPr/>
        </p:nvGrpSpPr>
        <p:grpSpPr>
          <a:xfrm>
            <a:off x="492724" y="5993067"/>
            <a:ext cx="6254724" cy="610156"/>
            <a:chOff x="0" y="4881922"/>
            <a:chExt cx="6254724" cy="610156"/>
          </a:xfrm>
        </p:grpSpPr>
        <p:sp>
          <p:nvSpPr>
            <p:cNvPr id="7" name="Téglalap 6">
              <a:extLst>
                <a:ext uri="{FF2B5EF4-FFF2-40B4-BE49-F238E27FC236}">
                  <a16:creationId xmlns:a16="http://schemas.microsoft.com/office/drawing/2014/main" id="{5DF2AD24-E01F-47B7-A9C5-EEE078001422}"/>
                </a:ext>
              </a:extLst>
            </p:cNvPr>
            <p:cNvSpPr/>
            <p:nvPr/>
          </p:nvSpPr>
          <p:spPr>
            <a:xfrm>
              <a:off x="0" y="4881922"/>
              <a:ext cx="6254724" cy="6101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Szövegdoboz 7">
              <a:extLst>
                <a:ext uri="{FF2B5EF4-FFF2-40B4-BE49-F238E27FC236}">
                  <a16:creationId xmlns:a16="http://schemas.microsoft.com/office/drawing/2014/main" id="{AEC46D53-CC67-4EC2-B504-04305B7F541C}"/>
                </a:ext>
              </a:extLst>
            </p:cNvPr>
            <p:cNvSpPr txBox="1"/>
            <p:nvPr/>
          </p:nvSpPr>
          <p:spPr>
            <a:xfrm>
              <a:off x="0" y="4881922"/>
              <a:ext cx="6254724" cy="6101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hu-HU"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Forrás: </a:t>
              </a:r>
              <a:r>
                <a:rPr kumimoji="0" lang="hu-HU" sz="1200" b="0" i="0" u="none" strike="noStrike" kern="1200" cap="none" spc="0" normalizeH="0" baseline="0" noProof="0" dirty="0" err="1">
                  <a:ln>
                    <a:noFill/>
                  </a:ln>
                  <a:solidFill>
                    <a:prstClr val="black">
                      <a:hueOff val="0"/>
                      <a:satOff val="0"/>
                      <a:lumOff val="0"/>
                      <a:alphaOff val="0"/>
                    </a:prstClr>
                  </a:solidFill>
                  <a:effectLst/>
                  <a:uLnTx/>
                  <a:uFillTx/>
                  <a:latin typeface="Calibri Light" panose="020F0302020204030204"/>
                  <a:ea typeface="+mn-ea"/>
                  <a:cs typeface="+mn-cs"/>
                </a:rPr>
                <a:t>Chikán</a:t>
              </a:r>
              <a:r>
                <a:rPr kumimoji="0" lang="hu-HU"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 Attila: Vállalatgazdaságtan, Aula Kiadó, Budapest, 2006.</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endParaRPr>
            </a:p>
          </p:txBody>
        </p:sp>
      </p:grpSp>
    </p:spTree>
    <p:extLst>
      <p:ext uri="{BB962C8B-B14F-4D97-AF65-F5344CB8AC3E}">
        <p14:creationId xmlns:p14="http://schemas.microsoft.com/office/powerpoint/2010/main" val="1265413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3" name="Rectangle 3">
            <a:extLst>
              <a:ext uri="{FF2B5EF4-FFF2-40B4-BE49-F238E27FC236}">
                <a16:creationId xmlns:a16="http://schemas.microsoft.com/office/drawing/2014/main" id="{C731A7EF-B2F1-4628-A28C-37497823324D}"/>
              </a:ext>
            </a:extLst>
          </p:cNvPr>
          <p:cNvSpPr>
            <a:spLocks noChangeArrowheads="1"/>
          </p:cNvSpPr>
          <p:nvPr/>
        </p:nvSpPr>
        <p:spPr bwMode="auto">
          <a:xfrm>
            <a:off x="1960563" y="2852738"/>
            <a:ext cx="8270875" cy="37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altLang="hu-HU"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hu-HU" sz="2800" b="0" i="0" u="none" strike="noStrike" kern="1200" cap="none" spc="0" normalizeH="0" baseline="0" noProof="0" dirty="0">
                <a:ln>
                  <a:noFill/>
                </a:ln>
                <a:solidFill>
                  <a:prstClr val="black"/>
                </a:solidFill>
                <a:effectLst/>
                <a:uLnTx/>
                <a:uFillTx/>
                <a:latin typeface="Calibri" panose="020F0502020204030204"/>
                <a:ea typeface="+mn-ea"/>
                <a:cs typeface="+mn-cs"/>
              </a:rPr>
              <a:t>Milyen csoportokat érint a cég működése, és kik érdekeltek a működésében?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altLang="hu-H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9844" name="Text Box 4">
            <a:extLst>
              <a:ext uri="{FF2B5EF4-FFF2-40B4-BE49-F238E27FC236}">
                <a16:creationId xmlns:a16="http://schemas.microsoft.com/office/drawing/2014/main" id="{4C457505-0355-4197-8790-ADEAC1AB7354}"/>
              </a:ext>
            </a:extLst>
          </p:cNvPr>
          <p:cNvSpPr txBox="1">
            <a:spLocks noChangeArrowheads="1"/>
          </p:cNvSpPr>
          <p:nvPr/>
        </p:nvSpPr>
        <p:spPr bwMode="auto">
          <a:xfrm>
            <a:off x="3035300" y="2420938"/>
            <a:ext cx="61214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hu-HU" altLang="hu-HU" sz="2800" b="1" i="0" u="none" strike="noStrike" kern="1200" cap="none" spc="0" normalizeH="0" baseline="0" noProof="0" dirty="0">
                <a:ln>
                  <a:noFill/>
                </a:ln>
                <a:solidFill>
                  <a:srgbClr val="FF0000"/>
                </a:solidFill>
                <a:effectLst/>
                <a:uLnTx/>
                <a:uFillTx/>
                <a:latin typeface="Calibri" panose="020F0502020204030204"/>
                <a:ea typeface="+mn-ea"/>
                <a:cs typeface="+mn-cs"/>
              </a:rPr>
              <a:t>RÉSZTVEVŐK ÉS ÉRINTETTEK - STAKEHOLDEREK</a:t>
            </a:r>
          </a:p>
        </p:txBody>
      </p:sp>
    </p:spTree>
    <p:extLst>
      <p:ext uri="{BB962C8B-B14F-4D97-AF65-F5344CB8AC3E}">
        <p14:creationId xmlns:p14="http://schemas.microsoft.com/office/powerpoint/2010/main" val="264962122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ím 1">
            <a:extLst>
              <a:ext uri="{FF2B5EF4-FFF2-40B4-BE49-F238E27FC236}">
                <a16:creationId xmlns:a16="http://schemas.microsoft.com/office/drawing/2014/main" id="{06A7F843-04DD-4CCD-871B-02D9C77A4002}"/>
              </a:ext>
            </a:extLst>
          </p:cNvPr>
          <p:cNvSpPr>
            <a:spLocks noGrp="1"/>
          </p:cNvSpPr>
          <p:nvPr>
            <p:ph type="title"/>
          </p:nvPr>
        </p:nvSpPr>
        <p:spPr/>
        <p:txBody>
          <a:bodyPr/>
          <a:lstStyle/>
          <a:p>
            <a:pPr eaLnBrk="1" hangingPunct="1"/>
            <a:r>
              <a:rPr lang="hu-HU" altLang="hu-HU"/>
              <a:t>Stakeholder – érintett </a:t>
            </a:r>
          </a:p>
        </p:txBody>
      </p:sp>
      <p:sp>
        <p:nvSpPr>
          <p:cNvPr id="3" name="Tartalom helye 2">
            <a:extLst>
              <a:ext uri="{FF2B5EF4-FFF2-40B4-BE49-F238E27FC236}">
                <a16:creationId xmlns:a16="http://schemas.microsoft.com/office/drawing/2014/main" id="{52C56A0B-D490-47B7-885B-69089736F3C6}"/>
              </a:ext>
            </a:extLst>
          </p:cNvPr>
          <p:cNvSpPr>
            <a:spLocks noGrp="1"/>
          </p:cNvSpPr>
          <p:nvPr>
            <p:ph idx="1"/>
          </p:nvPr>
        </p:nvSpPr>
        <p:spPr/>
        <p:txBody>
          <a:bodyPr/>
          <a:lstStyle/>
          <a:p>
            <a:pPr eaLnBrk="1" hangingPunct="1">
              <a:defRPr/>
            </a:pPr>
            <a:r>
              <a:rPr lang="hu-HU" dirty="0"/>
              <a:t>Egy vállalat </a:t>
            </a:r>
            <a:r>
              <a:rPr lang="hu-HU" b="1" dirty="0"/>
              <a:t>érintett</a:t>
            </a:r>
            <a:r>
              <a:rPr lang="hu-HU" dirty="0"/>
              <a:t>jeinek (angolul </a:t>
            </a:r>
            <a:r>
              <a:rPr lang="hu-HU" dirty="0" err="1"/>
              <a:t>stakeholdernek</a:t>
            </a:r>
            <a:r>
              <a:rPr lang="hu-HU" dirty="0"/>
              <a:t>) nevezünk minden olyan személyt, vagy csoportot, amely lényeges, tartós és kölcsönös kapcsolatban áll a vállalat működésével. Egy érintett egyszerre több szerepben is megjelenhet, vagyis több érdek hordozója is lehet.</a:t>
            </a:r>
            <a:br>
              <a:rPr lang="hu-HU" dirty="0"/>
            </a:br>
            <a:r>
              <a:rPr lang="hu-HU" dirty="0"/>
              <a:t/>
            </a:r>
            <a:br>
              <a:rPr lang="hu-HU" dirty="0"/>
            </a:br>
            <a:r>
              <a:rPr lang="hu-HU" b="1" dirty="0"/>
              <a:t>Érintettek típusai:</a:t>
            </a:r>
            <a:endParaRPr lang="hu-HU" dirty="0"/>
          </a:p>
          <a:p>
            <a:pPr eaLnBrk="1" hangingPunct="1">
              <a:defRPr/>
            </a:pPr>
            <a:r>
              <a:rPr lang="hu-HU" dirty="0"/>
              <a:t>belső érintettek</a:t>
            </a:r>
          </a:p>
          <a:p>
            <a:pPr eaLnBrk="1" hangingPunct="1">
              <a:defRPr/>
            </a:pPr>
            <a:r>
              <a:rPr lang="hu-HU" dirty="0"/>
              <a:t>külső érintettek</a:t>
            </a:r>
          </a:p>
          <a:p>
            <a:pPr marL="0" indent="0" eaLnBrk="1" hangingPunct="1">
              <a:buFont typeface="Arial" panose="020B0604020202020204" pitchFamily="34" charset="0"/>
              <a:buNone/>
              <a:defRPr/>
            </a:pPr>
            <a:r>
              <a:rPr lang="hu-HU" dirty="0"/>
              <a:t/>
            </a:r>
            <a:br>
              <a:rPr lang="hu-HU" dirty="0"/>
            </a:br>
            <a:endParaRPr lang="hu-HU" dirty="0"/>
          </a:p>
        </p:txBody>
      </p:sp>
      <p:grpSp>
        <p:nvGrpSpPr>
          <p:cNvPr id="4" name="Csoportba foglalás 3">
            <a:extLst>
              <a:ext uri="{FF2B5EF4-FFF2-40B4-BE49-F238E27FC236}">
                <a16:creationId xmlns:a16="http://schemas.microsoft.com/office/drawing/2014/main" id="{099197CD-D4C6-40F9-8805-55639F8C0849}"/>
              </a:ext>
            </a:extLst>
          </p:cNvPr>
          <p:cNvGrpSpPr/>
          <p:nvPr/>
        </p:nvGrpSpPr>
        <p:grpSpPr>
          <a:xfrm>
            <a:off x="2968638" y="3123922"/>
            <a:ext cx="8575893" cy="3635096"/>
            <a:chOff x="0" y="4881922"/>
            <a:chExt cx="8575893" cy="3635096"/>
          </a:xfrm>
        </p:grpSpPr>
        <p:sp>
          <p:nvSpPr>
            <p:cNvPr id="5" name="Téglalap 4">
              <a:extLst>
                <a:ext uri="{FF2B5EF4-FFF2-40B4-BE49-F238E27FC236}">
                  <a16:creationId xmlns:a16="http://schemas.microsoft.com/office/drawing/2014/main" id="{90D68AE9-6748-4F13-A56A-5BE568AF696F}"/>
                </a:ext>
              </a:extLst>
            </p:cNvPr>
            <p:cNvSpPr/>
            <p:nvPr/>
          </p:nvSpPr>
          <p:spPr>
            <a:xfrm>
              <a:off x="0" y="4881922"/>
              <a:ext cx="6254724" cy="6101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Szövegdoboz 5">
              <a:extLst>
                <a:ext uri="{FF2B5EF4-FFF2-40B4-BE49-F238E27FC236}">
                  <a16:creationId xmlns:a16="http://schemas.microsoft.com/office/drawing/2014/main" id="{CD792D09-2029-4D42-BA97-E81EBA72AF80}"/>
                </a:ext>
              </a:extLst>
            </p:cNvPr>
            <p:cNvSpPr txBox="1"/>
            <p:nvPr/>
          </p:nvSpPr>
          <p:spPr>
            <a:xfrm>
              <a:off x="2321169" y="7906862"/>
              <a:ext cx="6254724" cy="6101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hu-HU"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Forrás: </a:t>
              </a:r>
              <a:r>
                <a:rPr kumimoji="0" lang="hu-HU" sz="1200" b="0" i="0" u="none" strike="noStrike" kern="1200" cap="none" spc="0" normalizeH="0" baseline="0" noProof="0" dirty="0" err="1">
                  <a:ln>
                    <a:noFill/>
                  </a:ln>
                  <a:solidFill>
                    <a:prstClr val="black">
                      <a:hueOff val="0"/>
                      <a:satOff val="0"/>
                      <a:lumOff val="0"/>
                      <a:alphaOff val="0"/>
                    </a:prstClr>
                  </a:solidFill>
                  <a:effectLst/>
                  <a:uLnTx/>
                  <a:uFillTx/>
                  <a:latin typeface="Calibri Light" panose="020F0302020204030204"/>
                  <a:ea typeface="+mn-ea"/>
                  <a:cs typeface="+mn-cs"/>
                </a:rPr>
                <a:t>Chikán</a:t>
              </a:r>
              <a:r>
                <a:rPr kumimoji="0" lang="hu-HU"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 Attila: Vállalatgazdaságtan, Aula Kiadó, Budapest, 2006.</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endParaRPr>
            </a:p>
          </p:txBody>
        </p:sp>
      </p:grpSp>
    </p:spTree>
    <p:extLst>
      <p:ext uri="{BB962C8B-B14F-4D97-AF65-F5344CB8AC3E}">
        <p14:creationId xmlns:p14="http://schemas.microsoft.com/office/powerpoint/2010/main" val="52011926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ím 1">
            <a:extLst>
              <a:ext uri="{FF2B5EF4-FFF2-40B4-BE49-F238E27FC236}">
                <a16:creationId xmlns:a16="http://schemas.microsoft.com/office/drawing/2014/main" id="{F558D30F-C7AD-4BD2-B686-4AF0C24F3D9C}"/>
              </a:ext>
            </a:extLst>
          </p:cNvPr>
          <p:cNvSpPr>
            <a:spLocks noGrp="1"/>
          </p:cNvSpPr>
          <p:nvPr>
            <p:ph type="title"/>
          </p:nvPr>
        </p:nvSpPr>
        <p:spPr>
          <a:xfrm>
            <a:off x="706298" y="639763"/>
            <a:ext cx="3997693" cy="5492750"/>
          </a:xfrm>
        </p:spPr>
        <p:txBody>
          <a:bodyPr>
            <a:normAutofit/>
          </a:bodyPr>
          <a:lstStyle/>
          <a:p>
            <a:pPr eaLnBrk="1" hangingPunct="1"/>
            <a:r>
              <a:rPr lang="hu-HU" altLang="hu-HU" sz="6000" dirty="0">
                <a:solidFill>
                  <a:srgbClr val="FFFFFF"/>
                </a:solidFill>
              </a:rPr>
              <a:t>Belső érintettek</a:t>
            </a:r>
          </a:p>
        </p:txBody>
      </p:sp>
      <p:graphicFrame>
        <p:nvGraphicFramePr>
          <p:cNvPr id="6148" name="Tartalom helye 2"/>
          <p:cNvGraphicFramePr>
            <a:graphicFrameLocks noGrp="1"/>
          </p:cNvGraphicFramePr>
          <p:nvPr>
            <p:ph idx="1"/>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Csoportba foglalás 3">
            <a:extLst>
              <a:ext uri="{FF2B5EF4-FFF2-40B4-BE49-F238E27FC236}">
                <a16:creationId xmlns:a16="http://schemas.microsoft.com/office/drawing/2014/main" id="{3BE05A6A-41AE-4A62-BBDA-F06B1230D9F4}"/>
              </a:ext>
            </a:extLst>
          </p:cNvPr>
          <p:cNvGrpSpPr/>
          <p:nvPr/>
        </p:nvGrpSpPr>
        <p:grpSpPr>
          <a:xfrm>
            <a:off x="6823185" y="6415762"/>
            <a:ext cx="6254724" cy="610156"/>
            <a:chOff x="0" y="4881922"/>
            <a:chExt cx="6254724" cy="610156"/>
          </a:xfrm>
        </p:grpSpPr>
        <p:sp>
          <p:nvSpPr>
            <p:cNvPr id="5" name="Téglalap 4">
              <a:extLst>
                <a:ext uri="{FF2B5EF4-FFF2-40B4-BE49-F238E27FC236}">
                  <a16:creationId xmlns:a16="http://schemas.microsoft.com/office/drawing/2014/main" id="{5612F049-7B54-4E2E-A084-09D1EF9E27CC}"/>
                </a:ext>
              </a:extLst>
            </p:cNvPr>
            <p:cNvSpPr/>
            <p:nvPr/>
          </p:nvSpPr>
          <p:spPr>
            <a:xfrm>
              <a:off x="0" y="4881922"/>
              <a:ext cx="6254724" cy="6101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Szövegdoboz 5">
              <a:extLst>
                <a:ext uri="{FF2B5EF4-FFF2-40B4-BE49-F238E27FC236}">
                  <a16:creationId xmlns:a16="http://schemas.microsoft.com/office/drawing/2014/main" id="{A7914118-0B0E-4E4F-9224-73339197CF2D}"/>
                </a:ext>
              </a:extLst>
            </p:cNvPr>
            <p:cNvSpPr txBox="1"/>
            <p:nvPr/>
          </p:nvSpPr>
          <p:spPr>
            <a:xfrm>
              <a:off x="0" y="4881922"/>
              <a:ext cx="6254724" cy="6101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hu-HU"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Forrás: </a:t>
              </a:r>
              <a:r>
                <a:rPr kumimoji="0" lang="hu-HU" sz="1200" b="0" i="0" u="none" strike="noStrike" kern="1200" cap="none" spc="0" normalizeH="0" baseline="0" noProof="0" dirty="0" err="1">
                  <a:ln>
                    <a:noFill/>
                  </a:ln>
                  <a:solidFill>
                    <a:prstClr val="black">
                      <a:hueOff val="0"/>
                      <a:satOff val="0"/>
                      <a:lumOff val="0"/>
                      <a:alphaOff val="0"/>
                    </a:prstClr>
                  </a:solidFill>
                  <a:effectLst/>
                  <a:uLnTx/>
                  <a:uFillTx/>
                  <a:latin typeface="Calibri Light" panose="020F0302020204030204"/>
                  <a:ea typeface="+mn-ea"/>
                  <a:cs typeface="+mn-cs"/>
                </a:rPr>
                <a:t>Chikán</a:t>
              </a:r>
              <a:r>
                <a:rPr kumimoji="0" lang="hu-HU"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 Attila: Vállalatgazdaságtan, Aula Kiadó, Budapest, 2006.</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endParaRPr>
            </a:p>
          </p:txBody>
        </p:sp>
      </p:grpSp>
      <p:pic>
        <p:nvPicPr>
          <p:cNvPr id="2" name="Kép 1" descr="A Importância da Gestão dos STAKEHOLDERS no Gerenciamento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273" y="2099732"/>
            <a:ext cx="4569741" cy="3189111"/>
          </a:xfrm>
          <a:prstGeom prst="rect">
            <a:avLst/>
          </a:prstGeom>
        </p:spPr>
      </p:pic>
    </p:spTree>
    <p:extLst>
      <p:ext uri="{BB962C8B-B14F-4D97-AF65-F5344CB8AC3E}">
        <p14:creationId xmlns:p14="http://schemas.microsoft.com/office/powerpoint/2010/main" val="214922730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ím 1">
            <a:extLst>
              <a:ext uri="{FF2B5EF4-FFF2-40B4-BE49-F238E27FC236}">
                <a16:creationId xmlns:a16="http://schemas.microsoft.com/office/drawing/2014/main" id="{95339DD1-74FA-48D1-A698-CFB4C20EAC25}"/>
              </a:ext>
            </a:extLst>
          </p:cNvPr>
          <p:cNvSpPr>
            <a:spLocks noGrp="1"/>
          </p:cNvSpPr>
          <p:nvPr>
            <p:ph type="title"/>
          </p:nvPr>
        </p:nvSpPr>
        <p:spPr>
          <a:xfrm>
            <a:off x="706298" y="639763"/>
            <a:ext cx="3997693" cy="5492750"/>
          </a:xfrm>
        </p:spPr>
        <p:txBody>
          <a:bodyPr>
            <a:normAutofit/>
          </a:bodyPr>
          <a:lstStyle/>
          <a:p>
            <a:pPr eaLnBrk="1" hangingPunct="1"/>
            <a:r>
              <a:rPr lang="hu-HU" altLang="hu-HU" sz="6000">
                <a:solidFill>
                  <a:srgbClr val="FFFFFF"/>
                </a:solidFill>
              </a:rPr>
              <a:t>Külső érintettek</a:t>
            </a:r>
          </a:p>
        </p:txBody>
      </p:sp>
      <p:graphicFrame>
        <p:nvGraphicFramePr>
          <p:cNvPr id="7172" name="Tartalom helye 2"/>
          <p:cNvGraphicFramePr>
            <a:graphicFrameLocks noGrp="1"/>
          </p:cNvGraphicFramePr>
          <p:nvPr>
            <p:ph idx="1"/>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Csoportba foglalás 3">
            <a:extLst>
              <a:ext uri="{FF2B5EF4-FFF2-40B4-BE49-F238E27FC236}">
                <a16:creationId xmlns:a16="http://schemas.microsoft.com/office/drawing/2014/main" id="{24051231-ED1B-4600-B40E-4AF6FE92D40E}"/>
              </a:ext>
            </a:extLst>
          </p:cNvPr>
          <p:cNvGrpSpPr/>
          <p:nvPr/>
        </p:nvGrpSpPr>
        <p:grpSpPr>
          <a:xfrm>
            <a:off x="7174878" y="6387627"/>
            <a:ext cx="6254724" cy="610156"/>
            <a:chOff x="0" y="4881922"/>
            <a:chExt cx="6254724" cy="610156"/>
          </a:xfrm>
        </p:grpSpPr>
        <p:sp>
          <p:nvSpPr>
            <p:cNvPr id="5" name="Téglalap 4">
              <a:extLst>
                <a:ext uri="{FF2B5EF4-FFF2-40B4-BE49-F238E27FC236}">
                  <a16:creationId xmlns:a16="http://schemas.microsoft.com/office/drawing/2014/main" id="{463BB25F-5C0C-4E78-B8B8-7C64EB083B01}"/>
                </a:ext>
              </a:extLst>
            </p:cNvPr>
            <p:cNvSpPr/>
            <p:nvPr/>
          </p:nvSpPr>
          <p:spPr>
            <a:xfrm>
              <a:off x="0" y="4881922"/>
              <a:ext cx="6254724" cy="6101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Szövegdoboz 5">
              <a:extLst>
                <a:ext uri="{FF2B5EF4-FFF2-40B4-BE49-F238E27FC236}">
                  <a16:creationId xmlns:a16="http://schemas.microsoft.com/office/drawing/2014/main" id="{E08D849E-78F9-474D-83EF-091BED7E9702}"/>
                </a:ext>
              </a:extLst>
            </p:cNvPr>
            <p:cNvSpPr txBox="1"/>
            <p:nvPr/>
          </p:nvSpPr>
          <p:spPr>
            <a:xfrm>
              <a:off x="0" y="4881922"/>
              <a:ext cx="6254724" cy="6101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hu-HU"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Forrás: </a:t>
              </a:r>
              <a:r>
                <a:rPr kumimoji="0" lang="hu-HU" sz="1200" b="0" i="0" u="none" strike="noStrike" kern="1200" cap="none" spc="0" normalizeH="0" baseline="0" noProof="0" dirty="0" err="1">
                  <a:ln>
                    <a:noFill/>
                  </a:ln>
                  <a:solidFill>
                    <a:prstClr val="black">
                      <a:hueOff val="0"/>
                      <a:satOff val="0"/>
                      <a:lumOff val="0"/>
                      <a:alphaOff val="0"/>
                    </a:prstClr>
                  </a:solidFill>
                  <a:effectLst/>
                  <a:uLnTx/>
                  <a:uFillTx/>
                  <a:latin typeface="Calibri Light" panose="020F0302020204030204"/>
                  <a:ea typeface="+mn-ea"/>
                  <a:cs typeface="+mn-cs"/>
                </a:rPr>
                <a:t>Chikán</a:t>
              </a:r>
              <a:r>
                <a:rPr kumimoji="0" lang="hu-HU"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 Attila: Vállalatgazdaságtan, Aula Kiadó, Budapest, 2006.</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endParaRPr>
            </a:p>
          </p:txBody>
        </p:sp>
      </p:grpSp>
      <p:pic>
        <p:nvPicPr>
          <p:cNvPr id="2" name="Kép 1" descr="Building Rapport Quickl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243" y="1061157"/>
            <a:ext cx="3484473" cy="3377494"/>
          </a:xfrm>
          <a:prstGeom prst="rect">
            <a:avLst/>
          </a:prstGeom>
        </p:spPr>
      </p:pic>
    </p:spTree>
    <p:extLst>
      <p:ext uri="{BB962C8B-B14F-4D97-AF65-F5344CB8AC3E}">
        <p14:creationId xmlns:p14="http://schemas.microsoft.com/office/powerpoint/2010/main" val="161690592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8574295-30D7-49F4-8F5D-8E3272BF4E6E}"/>
              </a:ext>
            </a:extLst>
          </p:cNvPr>
          <p:cNvSpPr>
            <a:spLocks noGrp="1" noChangeArrowheads="1"/>
          </p:cNvSpPr>
          <p:nvPr>
            <p:ph type="title"/>
          </p:nvPr>
        </p:nvSpPr>
        <p:spPr/>
        <p:txBody>
          <a:bodyPr/>
          <a:lstStyle/>
          <a:p>
            <a:pPr eaLnBrk="1" hangingPunct="1"/>
            <a:r>
              <a:rPr lang="hu-HU" altLang="hu-HU" dirty="0" smtClean="0"/>
              <a:t>Érintettek </a:t>
            </a:r>
            <a:r>
              <a:rPr lang="hu-HU" altLang="hu-HU" dirty="0"/>
              <a:t>elemzése</a:t>
            </a:r>
          </a:p>
        </p:txBody>
      </p:sp>
      <p:sp>
        <p:nvSpPr>
          <p:cNvPr id="8195" name="Rectangle 3">
            <a:extLst>
              <a:ext uri="{FF2B5EF4-FFF2-40B4-BE49-F238E27FC236}">
                <a16:creationId xmlns:a16="http://schemas.microsoft.com/office/drawing/2014/main" id="{4B05B3E4-0899-4E5D-B9F1-7B1089019076}"/>
              </a:ext>
            </a:extLst>
          </p:cNvPr>
          <p:cNvSpPr>
            <a:spLocks noGrp="1" noChangeArrowheads="1"/>
          </p:cNvSpPr>
          <p:nvPr>
            <p:ph idx="1"/>
          </p:nvPr>
        </p:nvSpPr>
        <p:spPr/>
        <p:txBody>
          <a:bodyPr/>
          <a:lstStyle/>
          <a:p>
            <a:pPr eaLnBrk="1" hangingPunct="1"/>
            <a:r>
              <a:rPr lang="hu-HU" altLang="hu-HU" dirty="0"/>
              <a:t>Azon civil csoportok, közintézmények, </a:t>
            </a:r>
            <a:r>
              <a:rPr lang="hu-HU" altLang="hu-HU" dirty="0" smtClean="0"/>
              <a:t>vállalatok </a:t>
            </a:r>
            <a:r>
              <a:rPr lang="hu-HU" altLang="hu-HU" dirty="0"/>
              <a:t>feltérképezése és elemzése, amelyeknek valamilyen érdeke fűződik </a:t>
            </a:r>
            <a:r>
              <a:rPr lang="hu-HU" altLang="hu-HU" dirty="0">
                <a:solidFill>
                  <a:srgbClr val="FF0000"/>
                </a:solidFill>
              </a:rPr>
              <a:t>a cég sikeréhez vagy bukásához.</a:t>
            </a:r>
          </a:p>
          <a:p>
            <a:pPr eaLnBrk="1" hangingPunct="1"/>
            <a:r>
              <a:rPr lang="hu-HU" altLang="hu-HU" dirty="0"/>
              <a:t>A különböző érdekeltek azonosítása</a:t>
            </a:r>
          </a:p>
          <a:p>
            <a:pPr lvl="1" eaLnBrk="1" hangingPunct="1">
              <a:buFont typeface="Arial" panose="020B0604020202020204" pitchFamily="34" charset="0"/>
              <a:buChar char="•"/>
            </a:pPr>
            <a:r>
              <a:rPr lang="hu-HU" altLang="hu-HU" dirty="0"/>
              <a:t>Érinti a projekt</a:t>
            </a:r>
          </a:p>
          <a:p>
            <a:pPr lvl="1" eaLnBrk="1" hangingPunct="1">
              <a:buFont typeface="Arial" panose="020B0604020202020204" pitchFamily="34" charset="0"/>
              <a:buChar char="•"/>
            </a:pPr>
            <a:r>
              <a:rPr lang="hu-HU" altLang="hu-HU" dirty="0"/>
              <a:t>Befolyásolhatja a projektet</a:t>
            </a:r>
          </a:p>
          <a:p>
            <a:pPr lvl="1" eaLnBrk="1" hangingPunct="1">
              <a:buFont typeface="Arial" panose="020B0604020202020204" pitchFamily="34" charset="0"/>
              <a:buChar char="•"/>
            </a:pPr>
            <a:r>
              <a:rPr lang="hu-HU" altLang="hu-HU" dirty="0"/>
              <a:t>Lehetséges projekt partner</a:t>
            </a:r>
          </a:p>
          <a:p>
            <a:pPr lvl="1" eaLnBrk="1" hangingPunct="1">
              <a:buFont typeface="Arial" panose="020B0604020202020204" pitchFamily="34" charset="0"/>
              <a:buChar char="•"/>
            </a:pPr>
            <a:r>
              <a:rPr lang="hu-HU" altLang="hu-HU" dirty="0"/>
              <a:t>„Konfliktusos” szereplők</a:t>
            </a:r>
          </a:p>
        </p:txBody>
      </p:sp>
    </p:spTree>
    <p:extLst>
      <p:ext uri="{BB962C8B-B14F-4D97-AF65-F5344CB8AC3E}">
        <p14:creationId xmlns:p14="http://schemas.microsoft.com/office/powerpoint/2010/main" val="299704106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5301C87D-7750-46B3-AA67-411E70681C79}"/>
              </a:ext>
            </a:extLst>
          </p:cNvPr>
          <p:cNvSpPr txBox="1"/>
          <p:nvPr/>
        </p:nvSpPr>
        <p:spPr>
          <a:xfrm>
            <a:off x="914400" y="795130"/>
            <a:ext cx="9422296" cy="52014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4400" b="0" i="0" u="none" strike="noStrike" kern="1200" cap="none" spc="0" normalizeH="0" baseline="0" noProof="0" dirty="0" err="1" smtClean="0">
                <a:ln>
                  <a:noFill/>
                </a:ln>
                <a:solidFill>
                  <a:srgbClr val="C00000"/>
                </a:solidFill>
                <a:effectLst/>
                <a:uLnTx/>
                <a:uFillTx/>
                <a:latin typeface="Calibri Light" panose="020F0302020204030204"/>
                <a:ea typeface="+mn-ea"/>
                <a:cs typeface="+mn-cs"/>
              </a:rPr>
              <a:t>Externáliák</a:t>
            </a:r>
            <a:endParaRPr kumimoji="0" lang="hu-HU" sz="4400" b="0" i="0" u="none" strike="noStrike" kern="1200" cap="none" spc="0" normalizeH="0" baseline="0" noProof="0" dirty="0">
              <a:ln>
                <a:noFill/>
              </a:ln>
              <a:solidFill>
                <a:srgbClr val="C00000"/>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Egy gazdasági tevékenység normális piaci adás-vétel tárgyát képezi egy termelő és fogyasztó között, akik a piacon keresztül szerződésben állnak egymással. </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Ha az adott tevékenység hatására a szerződő feleken kívül egy harmadlagos szereplőre olyan váratlan költségek hárulnak, vagy olyan haszontöbblete keletkezik, amelyre az nincs befolyással </a:t>
            </a:r>
            <a:r>
              <a:rPr kumimoji="0" lang="hu-HU"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externáliáról</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vagy külső hatásról beszélünk.</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Egy piaci adásvétel esetében az adott ügyleten </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kívülálló szereplő(k) környezetét befolyásoló, nem szándékolt hatásokat külső gazdasági hatásnak, </a:t>
            </a:r>
            <a:r>
              <a:rPr kumimoji="0" lang="hu-HU"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externáliának</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 nevezzük.</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Az alaptevékenységet az </a:t>
            </a:r>
            <a:r>
              <a:rPr kumimoji="0" lang="hu-HU"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externália</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forrásának, az érintett tevékenységet az </a:t>
            </a:r>
            <a:r>
              <a:rPr kumimoji="0" lang="hu-HU"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externália</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tárgyának nevezzük.</a:t>
            </a:r>
          </a:p>
          <a:p>
            <a:pPr marL="285750" marR="0" lvl="0" indent="-2857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Ilyen </a:t>
            </a:r>
            <a:r>
              <a:rPr kumimoji="0" lang="hu-HU"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externáliát</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tartalmaz egy környezetszennyező gyár, vagy egy gyümölcsös mellett létrehozott méhtelep, amely növeli a termőképességet.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a:t>
            </a:r>
          </a:p>
        </p:txBody>
      </p:sp>
      <p:grpSp>
        <p:nvGrpSpPr>
          <p:cNvPr id="3" name="Csoportba foglalás 2">
            <a:extLst>
              <a:ext uri="{FF2B5EF4-FFF2-40B4-BE49-F238E27FC236}">
                <a16:creationId xmlns:a16="http://schemas.microsoft.com/office/drawing/2014/main" id="{2388AB8D-CDBF-43BA-A59B-0AB35BE5BCD3}"/>
              </a:ext>
            </a:extLst>
          </p:cNvPr>
          <p:cNvGrpSpPr/>
          <p:nvPr/>
        </p:nvGrpSpPr>
        <p:grpSpPr>
          <a:xfrm>
            <a:off x="6640306" y="6247844"/>
            <a:ext cx="6254724" cy="610156"/>
            <a:chOff x="0" y="4881922"/>
            <a:chExt cx="6254724" cy="610156"/>
          </a:xfrm>
        </p:grpSpPr>
        <p:sp>
          <p:nvSpPr>
            <p:cNvPr id="4" name="Téglalap 3">
              <a:extLst>
                <a:ext uri="{FF2B5EF4-FFF2-40B4-BE49-F238E27FC236}">
                  <a16:creationId xmlns:a16="http://schemas.microsoft.com/office/drawing/2014/main" id="{064F1A85-6E71-462A-962E-36121BCA6735}"/>
                </a:ext>
              </a:extLst>
            </p:cNvPr>
            <p:cNvSpPr/>
            <p:nvPr/>
          </p:nvSpPr>
          <p:spPr>
            <a:xfrm>
              <a:off x="0" y="4881922"/>
              <a:ext cx="6254724" cy="6101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 name="Szövegdoboz 4">
              <a:extLst>
                <a:ext uri="{FF2B5EF4-FFF2-40B4-BE49-F238E27FC236}">
                  <a16:creationId xmlns:a16="http://schemas.microsoft.com/office/drawing/2014/main" id="{D11FF2DE-7F32-422B-854B-CDDC0DF949D9}"/>
                </a:ext>
              </a:extLst>
            </p:cNvPr>
            <p:cNvSpPr txBox="1"/>
            <p:nvPr/>
          </p:nvSpPr>
          <p:spPr>
            <a:xfrm>
              <a:off x="0" y="4881922"/>
              <a:ext cx="6254724" cy="6101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hu-HU"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Forrás: </a:t>
              </a:r>
              <a:r>
                <a:rPr kumimoji="0" lang="hu-HU" sz="1200" b="0" i="0" u="none" strike="noStrike" kern="1200" cap="none" spc="0" normalizeH="0" baseline="0" noProof="0" dirty="0" err="1">
                  <a:ln>
                    <a:noFill/>
                  </a:ln>
                  <a:solidFill>
                    <a:prstClr val="black">
                      <a:hueOff val="0"/>
                      <a:satOff val="0"/>
                      <a:lumOff val="0"/>
                      <a:alphaOff val="0"/>
                    </a:prstClr>
                  </a:solidFill>
                  <a:effectLst/>
                  <a:uLnTx/>
                  <a:uFillTx/>
                  <a:latin typeface="Calibri Light" panose="020F0302020204030204"/>
                  <a:ea typeface="+mn-ea"/>
                  <a:cs typeface="+mn-cs"/>
                </a:rPr>
                <a:t>Chikán</a:t>
              </a:r>
              <a:r>
                <a:rPr kumimoji="0" lang="hu-HU"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 Attila: Vállalatgazdaságtan, Aula Kiadó, Budapest, 2006.</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endParaRPr>
            </a:p>
          </p:txBody>
        </p:sp>
      </p:grpSp>
    </p:spTree>
    <p:extLst>
      <p:ext uri="{BB962C8B-B14F-4D97-AF65-F5344CB8AC3E}">
        <p14:creationId xmlns:p14="http://schemas.microsoft.com/office/powerpoint/2010/main" val="363176791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D5415076-D1BF-419F-A9D9-3A167A0DEDF9}"/>
              </a:ext>
            </a:extLst>
          </p:cNvPr>
          <p:cNvSpPr>
            <a:spLocks noGrp="1" noChangeArrowheads="1"/>
          </p:cNvSpPr>
          <p:nvPr>
            <p:ph type="title"/>
          </p:nvPr>
        </p:nvSpPr>
        <p:spPr/>
        <p:txBody>
          <a:bodyPr/>
          <a:lstStyle/>
          <a:p>
            <a:r>
              <a:rPr lang="hu-HU" altLang="hu-HU" dirty="0"/>
              <a:t>Érdekeltek </a:t>
            </a:r>
            <a:r>
              <a:rPr lang="hu-HU" altLang="hu-HU" dirty="0" smtClean="0"/>
              <a:t>(érintettek) elemzése </a:t>
            </a:r>
            <a:r>
              <a:rPr lang="hu-HU" spc="0" dirty="0" smtClean="0">
                <a:solidFill>
                  <a:srgbClr val="C00000"/>
                </a:solidFill>
              </a:rPr>
              <a:t>(</a:t>
            </a:r>
            <a:r>
              <a:rPr lang="hu-HU" spc="0" dirty="0">
                <a:solidFill>
                  <a:srgbClr val="C00000"/>
                </a:solidFill>
              </a:rPr>
              <a:t>támogatott projektek esetén)</a:t>
            </a:r>
            <a:endParaRPr lang="hu-HU" altLang="hu-HU" dirty="0"/>
          </a:p>
        </p:txBody>
      </p:sp>
      <p:sp>
        <p:nvSpPr>
          <p:cNvPr id="12291" name="Rectangle 3">
            <a:extLst>
              <a:ext uri="{FF2B5EF4-FFF2-40B4-BE49-F238E27FC236}">
                <a16:creationId xmlns:a16="http://schemas.microsoft.com/office/drawing/2014/main" id="{B5023857-83BD-4C57-939B-A122511341B1}"/>
              </a:ext>
            </a:extLst>
          </p:cNvPr>
          <p:cNvSpPr>
            <a:spLocks noGrp="1" noChangeArrowheads="1"/>
          </p:cNvSpPr>
          <p:nvPr>
            <p:ph idx="1"/>
          </p:nvPr>
        </p:nvSpPr>
        <p:spPr/>
        <p:txBody>
          <a:bodyPr/>
          <a:lstStyle/>
          <a:p>
            <a:pPr eaLnBrk="1" hangingPunct="1"/>
            <a:endParaRPr lang="hu-HU" altLang="hu-HU" b="1" dirty="0" smtClean="0"/>
          </a:p>
          <a:p>
            <a:pPr eaLnBrk="1" hangingPunct="1"/>
            <a:r>
              <a:rPr lang="hu-HU" altLang="hu-HU" b="1" dirty="0" smtClean="0"/>
              <a:t>Elsődleges </a:t>
            </a:r>
            <a:r>
              <a:rPr lang="hu-HU" altLang="hu-HU" b="1" dirty="0"/>
              <a:t>érdekeltek</a:t>
            </a:r>
            <a:r>
              <a:rPr lang="hu-HU" altLang="hu-HU" dirty="0"/>
              <a:t>: közvetlen hatásuk van, vagy közvetlenül érintettek, akik nélkül kétséges a projekt végrehajthatósága</a:t>
            </a:r>
          </a:p>
          <a:p>
            <a:pPr eaLnBrk="1" hangingPunct="1"/>
            <a:r>
              <a:rPr lang="hu-HU" altLang="hu-HU" b="1" dirty="0"/>
              <a:t>Másodlagos érdekeltek: </a:t>
            </a:r>
            <a:r>
              <a:rPr lang="hu-HU" altLang="hu-HU" dirty="0"/>
              <a:t>közvetetten vagy kisebb mértékben lehetnek hatással, illetve lehetnek érintettek. Az ő bevonásuk a projektbe szakaszosan szükséges, de folyamatosan nem.</a:t>
            </a:r>
          </a:p>
          <a:p>
            <a:pPr eaLnBrk="1" hangingPunct="1"/>
            <a:r>
              <a:rPr lang="hu-HU" altLang="hu-HU" b="1" dirty="0"/>
              <a:t>Ellenzők</a:t>
            </a:r>
          </a:p>
        </p:txBody>
      </p:sp>
    </p:spTree>
    <p:extLst>
      <p:ext uri="{BB962C8B-B14F-4D97-AF65-F5344CB8AC3E}">
        <p14:creationId xmlns:p14="http://schemas.microsoft.com/office/powerpoint/2010/main" val="383976645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A42D95E-EBC4-4376-92F9-C48639D0ACB3}"/>
              </a:ext>
            </a:extLst>
          </p:cNvPr>
          <p:cNvSpPr>
            <a:spLocks noGrp="1" noChangeArrowheads="1"/>
          </p:cNvSpPr>
          <p:nvPr>
            <p:ph type="title"/>
          </p:nvPr>
        </p:nvSpPr>
        <p:spPr/>
        <p:txBody>
          <a:bodyPr/>
          <a:lstStyle/>
          <a:p>
            <a:r>
              <a:rPr lang="hu-HU" altLang="hu-HU" dirty="0"/>
              <a:t>Érdekeltek </a:t>
            </a:r>
            <a:r>
              <a:rPr lang="hu-HU" altLang="hu-HU" dirty="0" smtClean="0"/>
              <a:t>elemzése </a:t>
            </a:r>
            <a:r>
              <a:rPr lang="hu-HU" spc="0" dirty="0" smtClean="0">
                <a:solidFill>
                  <a:srgbClr val="C00000"/>
                </a:solidFill>
              </a:rPr>
              <a:t>(</a:t>
            </a:r>
            <a:r>
              <a:rPr lang="hu-HU" spc="0" dirty="0">
                <a:solidFill>
                  <a:srgbClr val="C00000"/>
                </a:solidFill>
              </a:rPr>
              <a:t>támogatott projektek esetén)</a:t>
            </a:r>
            <a:endParaRPr lang="hu-HU" altLang="hu-HU" dirty="0"/>
          </a:p>
        </p:txBody>
      </p:sp>
      <p:sp>
        <p:nvSpPr>
          <p:cNvPr id="13315" name="Rectangle 3">
            <a:extLst>
              <a:ext uri="{FF2B5EF4-FFF2-40B4-BE49-F238E27FC236}">
                <a16:creationId xmlns:a16="http://schemas.microsoft.com/office/drawing/2014/main" id="{F7E3317B-EA10-479F-9CA8-BBE57A56F9CB}"/>
              </a:ext>
            </a:extLst>
          </p:cNvPr>
          <p:cNvSpPr>
            <a:spLocks noGrp="1" noChangeArrowheads="1"/>
          </p:cNvSpPr>
          <p:nvPr>
            <p:ph idx="1"/>
          </p:nvPr>
        </p:nvSpPr>
        <p:spPr/>
        <p:txBody>
          <a:bodyPr/>
          <a:lstStyle/>
          <a:p>
            <a:pPr eaLnBrk="1" hangingPunct="1"/>
            <a:r>
              <a:rPr lang="hu-HU" altLang="hu-HU" b="1" dirty="0"/>
              <a:t>Hátrányos helyzetűek</a:t>
            </a:r>
            <a:r>
              <a:rPr lang="hu-HU" altLang="hu-HU" dirty="0"/>
              <a:t>: nők, kisebbségek, fogyatékkal élők, stb. akik a projektben önerejükből nem biztos, hogy jelentőségüknek megfelelő módon részt tudnak venni.</a:t>
            </a:r>
          </a:p>
          <a:p>
            <a:pPr eaLnBrk="1" hangingPunct="1"/>
            <a:r>
              <a:rPr lang="hu-HU" altLang="hu-HU" b="1" dirty="0"/>
              <a:t>Érdekek</a:t>
            </a:r>
            <a:r>
              <a:rPr lang="hu-HU" altLang="hu-HU" dirty="0"/>
              <a:t>: milyen módon kapcsolódnak? pl.: megélhetés, kulturális értékek, stb.</a:t>
            </a:r>
          </a:p>
          <a:p>
            <a:pPr eaLnBrk="1" hangingPunct="1"/>
            <a:r>
              <a:rPr lang="hu-HU" altLang="hu-HU" b="1" dirty="0"/>
              <a:t>Érdekforrás: </a:t>
            </a:r>
            <a:r>
              <a:rPr lang="hu-HU" altLang="hu-HU" dirty="0"/>
              <a:t>mire alapul az érdekük? pl.: tulajdonosok, gazdálkodók, törvényi előírások</a:t>
            </a:r>
          </a:p>
        </p:txBody>
      </p:sp>
    </p:spTree>
    <p:extLst>
      <p:ext uri="{BB962C8B-B14F-4D97-AF65-F5344CB8AC3E}">
        <p14:creationId xmlns:p14="http://schemas.microsoft.com/office/powerpoint/2010/main" val="2065065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F610D7C-C556-47E4-86EF-E4FB9D5E6AE2}"/>
              </a:ext>
            </a:extLst>
          </p:cNvPr>
          <p:cNvSpPr>
            <a:spLocks noGrp="1"/>
          </p:cNvSpPr>
          <p:nvPr>
            <p:ph type="title"/>
          </p:nvPr>
        </p:nvSpPr>
        <p:spPr>
          <a:xfrm>
            <a:off x="657606" y="499533"/>
            <a:ext cx="10772775" cy="1658198"/>
          </a:xfrm>
        </p:spPr>
        <p:txBody>
          <a:bodyPr/>
          <a:lstStyle/>
          <a:p>
            <a:r>
              <a:rPr lang="hu-HU" dirty="0" err="1"/>
              <a:t>Juxtapositioning</a:t>
            </a:r>
            <a:r>
              <a:rPr lang="hu-HU" dirty="0"/>
              <a:t> – </a:t>
            </a:r>
            <a:r>
              <a:rPr lang="hu-HU" dirty="0" smtClean="0"/>
              <a:t>ellentétes egymás </a:t>
            </a:r>
            <a:r>
              <a:rPr lang="hu-HU" dirty="0"/>
              <a:t>mellé helyezés</a:t>
            </a:r>
          </a:p>
        </p:txBody>
      </p:sp>
      <p:sp>
        <p:nvSpPr>
          <p:cNvPr id="3" name="Tartalom helye 2">
            <a:extLst>
              <a:ext uri="{FF2B5EF4-FFF2-40B4-BE49-F238E27FC236}">
                <a16:creationId xmlns:a16="http://schemas.microsoft.com/office/drawing/2014/main" id="{01176CF1-97A9-4719-A292-6721BE7ECC4E}"/>
              </a:ext>
            </a:extLst>
          </p:cNvPr>
          <p:cNvSpPr>
            <a:spLocks noGrp="1"/>
          </p:cNvSpPr>
          <p:nvPr>
            <p:ph idx="1"/>
          </p:nvPr>
        </p:nvSpPr>
        <p:spPr/>
        <p:txBody>
          <a:bodyPr/>
          <a:lstStyle/>
          <a:p>
            <a:pPr>
              <a:buFont typeface="Wingdings" panose="05000000000000000000" pitchFamily="2" charset="2"/>
              <a:buChar char="§"/>
            </a:pPr>
            <a:r>
              <a:rPr lang="hu-HU" dirty="0"/>
              <a:t> egymásnak ellentmondó vagy ellentétes dolgok egymás mellé helyezése figyelemfelhívás vagy új termék kialakítása céljából</a:t>
            </a:r>
          </a:p>
          <a:p>
            <a:pPr>
              <a:buFont typeface="Wingdings" panose="05000000000000000000" pitchFamily="2" charset="2"/>
              <a:buChar char="§"/>
            </a:pPr>
            <a:r>
              <a:rPr lang="hu-HU" dirty="0"/>
              <a:t> az egymás mellé helyezés a véletlen felfedezés formális működési területe</a:t>
            </a:r>
          </a:p>
          <a:p>
            <a:pPr>
              <a:buFont typeface="Wingdings" panose="05000000000000000000" pitchFamily="2" charset="2"/>
              <a:buChar char="§"/>
            </a:pPr>
            <a:r>
              <a:rPr lang="hu-HU" dirty="0"/>
              <a:t> váratlan összefüggések teremtése különböző – egymástól távol eső dolgok között</a:t>
            </a:r>
          </a:p>
          <a:p>
            <a:pPr>
              <a:buFont typeface="Wingdings" panose="05000000000000000000" pitchFamily="2" charset="2"/>
              <a:buChar char="§"/>
            </a:pPr>
            <a:r>
              <a:rPr lang="hu-HU" dirty="0"/>
              <a:t> szükséges feltétele a véletlen felfedezésnek, nem ugyanaz mint a szerencse!</a:t>
            </a:r>
          </a:p>
          <a:p>
            <a:pPr marL="0" indent="0">
              <a:buNone/>
            </a:pPr>
            <a:endParaRPr lang="hu-HU" dirty="0"/>
          </a:p>
        </p:txBody>
      </p:sp>
    </p:spTree>
    <p:extLst>
      <p:ext uri="{BB962C8B-B14F-4D97-AF65-F5344CB8AC3E}">
        <p14:creationId xmlns:p14="http://schemas.microsoft.com/office/powerpoint/2010/main" val="244073600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A0C82B7-64F9-44F0-A30E-0858BE96A8C6}"/>
              </a:ext>
            </a:extLst>
          </p:cNvPr>
          <p:cNvSpPr>
            <a:spLocks noGrp="1" noChangeArrowheads="1"/>
          </p:cNvSpPr>
          <p:nvPr>
            <p:ph type="title"/>
          </p:nvPr>
        </p:nvSpPr>
        <p:spPr/>
        <p:txBody>
          <a:bodyPr/>
          <a:lstStyle/>
          <a:p>
            <a:pPr eaLnBrk="1" hangingPunct="1"/>
            <a:r>
              <a:rPr lang="hu-HU" altLang="hu-HU"/>
              <a:t>Érdekeltek elemzése</a:t>
            </a:r>
          </a:p>
        </p:txBody>
      </p:sp>
      <p:sp>
        <p:nvSpPr>
          <p:cNvPr id="14339" name="Rectangle 3">
            <a:extLst>
              <a:ext uri="{FF2B5EF4-FFF2-40B4-BE49-F238E27FC236}">
                <a16:creationId xmlns:a16="http://schemas.microsoft.com/office/drawing/2014/main" id="{352B7141-DDE5-4F78-AA42-0EA4F649FE27}"/>
              </a:ext>
            </a:extLst>
          </p:cNvPr>
          <p:cNvSpPr>
            <a:spLocks noGrp="1" noChangeArrowheads="1"/>
          </p:cNvSpPr>
          <p:nvPr>
            <p:ph idx="1"/>
          </p:nvPr>
        </p:nvSpPr>
        <p:spPr/>
        <p:txBody>
          <a:bodyPr/>
          <a:lstStyle/>
          <a:p>
            <a:pPr eaLnBrk="1" hangingPunct="1"/>
            <a:r>
              <a:rPr lang="hu-HU" altLang="hu-HU" b="1" dirty="0"/>
              <a:t>Erőforrások: </a:t>
            </a:r>
            <a:r>
              <a:rPr lang="hu-HU" altLang="hu-HU" dirty="0"/>
              <a:t>pénz, emberi erőforrások, infrastruktúra, információ stb.</a:t>
            </a:r>
          </a:p>
          <a:p>
            <a:pPr eaLnBrk="1" hangingPunct="1"/>
            <a:r>
              <a:rPr lang="hu-HU" altLang="hu-HU" b="1" dirty="0"/>
              <a:t>Szerepkör:</a:t>
            </a:r>
            <a:r>
              <a:rPr lang="hu-HU" altLang="hu-HU" dirty="0"/>
              <a:t> együttműködő (konzorciumi partner) alvállalkozó, célcsoport, támogató szervezet, ellenőrző szervezet</a:t>
            </a:r>
          </a:p>
          <a:p>
            <a:pPr eaLnBrk="1" hangingPunct="1"/>
            <a:r>
              <a:rPr lang="hu-HU" altLang="hu-HU" b="1" dirty="0"/>
              <a:t>Hiányosságok: </a:t>
            </a:r>
            <a:r>
              <a:rPr lang="hu-HU" altLang="hu-HU" dirty="0"/>
              <a:t>azon </a:t>
            </a:r>
            <a:r>
              <a:rPr lang="hu-HU" altLang="hu-HU" dirty="0" err="1"/>
              <a:t>képességbeli</a:t>
            </a:r>
            <a:r>
              <a:rPr lang="hu-HU" altLang="hu-HU" dirty="0"/>
              <a:t> hiányosságok, amelyek a projekt résztvevőket megakadályozhatják a szerepkörük betöltésében</a:t>
            </a:r>
          </a:p>
        </p:txBody>
      </p:sp>
    </p:spTree>
    <p:extLst>
      <p:ext uri="{BB962C8B-B14F-4D97-AF65-F5344CB8AC3E}">
        <p14:creationId xmlns:p14="http://schemas.microsoft.com/office/powerpoint/2010/main" val="122472796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66" name="Rectangle 22">
            <a:extLst>
              <a:ext uri="{FF2B5EF4-FFF2-40B4-BE49-F238E27FC236}">
                <a16:creationId xmlns:a16="http://schemas.microsoft.com/office/drawing/2014/main" id="{888B5D73-DCCE-4C6D-A63B-9302F2F5F358}"/>
              </a:ext>
            </a:extLst>
          </p:cNvPr>
          <p:cNvSpPr>
            <a:spLocks noChangeArrowheads="1"/>
          </p:cNvSpPr>
          <p:nvPr/>
        </p:nvSpPr>
        <p:spPr bwMode="auto">
          <a:xfrm>
            <a:off x="4151313" y="401638"/>
            <a:ext cx="3813175"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altLang="hu-HU"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A VENN DIAGRAM </a:t>
            </a:r>
          </a:p>
        </p:txBody>
      </p:sp>
      <p:grpSp>
        <p:nvGrpSpPr>
          <p:cNvPr id="24" name="Diagram 22">
            <a:extLst>
              <a:ext uri="{FF2B5EF4-FFF2-40B4-BE49-F238E27FC236}">
                <a16:creationId xmlns:a16="http://schemas.microsoft.com/office/drawing/2014/main" id="{DA3A3B77-14E3-461B-903F-4AA07AACD357}"/>
              </a:ext>
            </a:extLst>
          </p:cNvPr>
          <p:cNvGrpSpPr>
            <a:grpSpLocks noChangeAspect="1"/>
          </p:cNvGrpSpPr>
          <p:nvPr/>
        </p:nvGrpSpPr>
        <p:grpSpPr bwMode="auto">
          <a:xfrm>
            <a:off x="1619250" y="1584325"/>
            <a:ext cx="5443538" cy="3189288"/>
            <a:chOff x="2048" y="5215"/>
            <a:chExt cx="6637" cy="6221"/>
          </a:xfrm>
        </p:grpSpPr>
        <p:sp>
          <p:nvSpPr>
            <p:cNvPr id="15368" name="Text Box 24">
              <a:extLst>
                <a:ext uri="{FF2B5EF4-FFF2-40B4-BE49-F238E27FC236}">
                  <a16:creationId xmlns:a16="http://schemas.microsoft.com/office/drawing/2014/main" id="{52251F66-5AE6-408D-838C-DB9AC7283329}"/>
                </a:ext>
              </a:extLst>
            </p:cNvPr>
            <p:cNvSpPr txBox="1">
              <a:spLocks noChangeArrowheads="1"/>
            </p:cNvSpPr>
            <p:nvPr/>
          </p:nvSpPr>
          <p:spPr bwMode="auto">
            <a:xfrm>
              <a:off x="5122" y="6566"/>
              <a:ext cx="1260" cy="17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1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Fejlesztési elképzelés</a:t>
              </a:r>
              <a:endParaRPr kumimoji="0" lang="hu-HU" altLang="hu-HU"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69" name="_s1303">
              <a:extLst>
                <a:ext uri="{FF2B5EF4-FFF2-40B4-BE49-F238E27FC236}">
                  <a16:creationId xmlns:a16="http://schemas.microsoft.com/office/drawing/2014/main" id="{0ECCF70D-0F98-41ED-B3C8-F1D490D35354}"/>
                </a:ext>
              </a:extLst>
            </p:cNvPr>
            <p:cNvSpPr>
              <a:spLocks noChangeArrowheads="1"/>
            </p:cNvSpPr>
            <p:nvPr/>
          </p:nvSpPr>
          <p:spPr bwMode="auto">
            <a:xfrm rot="-5554902">
              <a:off x="2674" y="6521"/>
              <a:ext cx="5872" cy="3259"/>
            </a:xfrm>
            <a:prstGeom prst="ellipse">
              <a:avLst/>
            </a:prstGeom>
            <a:solidFill>
              <a:srgbClr val="FF9900">
                <a:alpha val="50195"/>
              </a:srgbClr>
            </a:solidFill>
            <a:ln w="4699">
              <a:solidFill>
                <a:srgbClr val="99CC00"/>
              </a:solidFill>
              <a:round/>
              <a:headEnd/>
              <a:tailEnd/>
            </a:ln>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0" name="Oval 26">
              <a:extLst>
                <a:ext uri="{FF2B5EF4-FFF2-40B4-BE49-F238E27FC236}">
                  <a16:creationId xmlns:a16="http://schemas.microsoft.com/office/drawing/2014/main" id="{EF8F75F7-CB7A-473B-9EAF-174257065296}"/>
                </a:ext>
              </a:extLst>
            </p:cNvPr>
            <p:cNvSpPr>
              <a:spLocks noChangeArrowheads="1"/>
            </p:cNvSpPr>
            <p:nvPr/>
          </p:nvSpPr>
          <p:spPr bwMode="auto">
            <a:xfrm>
              <a:off x="5985" y="10053"/>
              <a:ext cx="1980" cy="1383"/>
            </a:xfrm>
            <a:prstGeom prst="ellipse">
              <a:avLst/>
            </a:prstGeom>
            <a:solidFill>
              <a:srgbClr val="FFFF99"/>
            </a:solidFill>
            <a:ln w="9525">
              <a:solidFill>
                <a:srgbClr val="00000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1" name="Oval 27">
              <a:extLst>
                <a:ext uri="{FF2B5EF4-FFF2-40B4-BE49-F238E27FC236}">
                  <a16:creationId xmlns:a16="http://schemas.microsoft.com/office/drawing/2014/main" id="{A77A35D6-AD6A-4C8F-92A9-1169C588457A}"/>
                </a:ext>
              </a:extLst>
            </p:cNvPr>
            <p:cNvSpPr>
              <a:spLocks noChangeArrowheads="1"/>
            </p:cNvSpPr>
            <p:nvPr/>
          </p:nvSpPr>
          <p:spPr bwMode="auto">
            <a:xfrm rot="-1086784">
              <a:off x="2916" y="8909"/>
              <a:ext cx="2880" cy="1728"/>
            </a:xfrm>
            <a:prstGeom prst="ellipse">
              <a:avLst/>
            </a:prstGeom>
            <a:solidFill>
              <a:srgbClr val="FFCCFF"/>
            </a:solidFill>
            <a:ln w="9525">
              <a:solidFill>
                <a:srgbClr val="00000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2" name="Oval 28">
              <a:extLst>
                <a:ext uri="{FF2B5EF4-FFF2-40B4-BE49-F238E27FC236}">
                  <a16:creationId xmlns:a16="http://schemas.microsoft.com/office/drawing/2014/main" id="{CD3964DF-4099-4DD3-9C63-979D2F751588}"/>
                </a:ext>
              </a:extLst>
            </p:cNvPr>
            <p:cNvSpPr>
              <a:spLocks noChangeArrowheads="1"/>
            </p:cNvSpPr>
            <p:nvPr/>
          </p:nvSpPr>
          <p:spPr bwMode="auto">
            <a:xfrm>
              <a:off x="2925" y="6252"/>
              <a:ext cx="720" cy="1382"/>
            </a:xfrm>
            <a:prstGeom prst="ellipse">
              <a:avLst/>
            </a:prstGeom>
            <a:solidFill>
              <a:srgbClr val="C0C0C0"/>
            </a:solidFill>
            <a:ln w="9525">
              <a:solidFill>
                <a:srgbClr val="00000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3" name="Text Box 29">
              <a:extLst>
                <a:ext uri="{FF2B5EF4-FFF2-40B4-BE49-F238E27FC236}">
                  <a16:creationId xmlns:a16="http://schemas.microsoft.com/office/drawing/2014/main" id="{40335884-9801-4D47-94EF-C390DD460EFA}"/>
                </a:ext>
              </a:extLst>
            </p:cNvPr>
            <p:cNvSpPr txBox="1">
              <a:spLocks noChangeArrowheads="1"/>
            </p:cNvSpPr>
            <p:nvPr/>
          </p:nvSpPr>
          <p:spPr bwMode="auto">
            <a:xfrm>
              <a:off x="3105" y="6597"/>
              <a:ext cx="360" cy="691"/>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1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1</a:t>
              </a:r>
              <a:endParaRPr kumimoji="0" lang="hu-HU" altLang="hu-HU"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74" name="Text Box 31">
              <a:extLst>
                <a:ext uri="{FF2B5EF4-FFF2-40B4-BE49-F238E27FC236}">
                  <a16:creationId xmlns:a16="http://schemas.microsoft.com/office/drawing/2014/main" id="{303A10F4-E343-4A92-9FC6-EE429808B999}"/>
                </a:ext>
              </a:extLst>
            </p:cNvPr>
            <p:cNvSpPr txBox="1">
              <a:spLocks noChangeArrowheads="1"/>
            </p:cNvSpPr>
            <p:nvPr/>
          </p:nvSpPr>
          <p:spPr bwMode="auto">
            <a:xfrm>
              <a:off x="3366" y="9656"/>
              <a:ext cx="540" cy="691"/>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hu-HU" sz="1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4</a:t>
              </a:r>
              <a:endParaRPr kumimoji="0" lang="hu-HU" altLang="hu-HU"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75" name="Text Box 34">
              <a:extLst>
                <a:ext uri="{FF2B5EF4-FFF2-40B4-BE49-F238E27FC236}">
                  <a16:creationId xmlns:a16="http://schemas.microsoft.com/office/drawing/2014/main" id="{46550EE3-D238-4D56-945C-24DEBDBEA8BF}"/>
                </a:ext>
              </a:extLst>
            </p:cNvPr>
            <p:cNvSpPr txBox="1">
              <a:spLocks noChangeArrowheads="1"/>
            </p:cNvSpPr>
            <p:nvPr/>
          </p:nvSpPr>
          <p:spPr bwMode="auto">
            <a:xfrm>
              <a:off x="7245" y="10399"/>
              <a:ext cx="360" cy="691"/>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1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3</a:t>
              </a:r>
              <a:endParaRPr kumimoji="0" lang="hu-HU" altLang="hu-HU"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76" name="Oval 35">
              <a:extLst>
                <a:ext uri="{FF2B5EF4-FFF2-40B4-BE49-F238E27FC236}">
                  <a16:creationId xmlns:a16="http://schemas.microsoft.com/office/drawing/2014/main" id="{20DC660D-A05B-4FD1-B0BA-35C61B113134}"/>
                </a:ext>
              </a:extLst>
            </p:cNvPr>
            <p:cNvSpPr>
              <a:spLocks noChangeArrowheads="1"/>
            </p:cNvSpPr>
            <p:nvPr/>
          </p:nvSpPr>
          <p:spPr bwMode="auto">
            <a:xfrm>
              <a:off x="7065" y="5906"/>
              <a:ext cx="720" cy="1382"/>
            </a:xfrm>
            <a:prstGeom prst="ellipse">
              <a:avLst/>
            </a:prstGeom>
            <a:solidFill>
              <a:srgbClr val="CCFFCC"/>
            </a:solidFill>
            <a:ln w="9525">
              <a:solidFill>
                <a:srgbClr val="00000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7" name="Text Box 36">
              <a:extLst>
                <a:ext uri="{FF2B5EF4-FFF2-40B4-BE49-F238E27FC236}">
                  <a16:creationId xmlns:a16="http://schemas.microsoft.com/office/drawing/2014/main" id="{5BEC0F77-4638-4C19-9962-2AF338A59666}"/>
                </a:ext>
              </a:extLst>
            </p:cNvPr>
            <p:cNvSpPr txBox="1">
              <a:spLocks noChangeArrowheads="1"/>
            </p:cNvSpPr>
            <p:nvPr/>
          </p:nvSpPr>
          <p:spPr bwMode="auto">
            <a:xfrm>
              <a:off x="7245" y="6252"/>
              <a:ext cx="360" cy="691"/>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1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2</a:t>
              </a:r>
              <a:endParaRPr kumimoji="0" lang="hu-HU" altLang="hu-HU"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378" name="Line 38">
              <a:extLst>
                <a:ext uri="{FF2B5EF4-FFF2-40B4-BE49-F238E27FC236}">
                  <a16:creationId xmlns:a16="http://schemas.microsoft.com/office/drawing/2014/main" id="{DB76B773-A5B9-40C4-8E16-803743B4A2D9}"/>
                </a:ext>
              </a:extLst>
            </p:cNvPr>
            <p:cNvSpPr>
              <a:spLocks noChangeShapeType="1"/>
            </p:cNvSpPr>
            <p:nvPr/>
          </p:nvSpPr>
          <p:spPr bwMode="auto">
            <a:xfrm flipH="1">
              <a:off x="7785" y="5906"/>
              <a:ext cx="360" cy="34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79" name="Line 39">
              <a:extLst>
                <a:ext uri="{FF2B5EF4-FFF2-40B4-BE49-F238E27FC236}">
                  <a16:creationId xmlns:a16="http://schemas.microsoft.com/office/drawing/2014/main" id="{657B78A6-E4C9-43F0-A60B-2A84D811DE1B}"/>
                </a:ext>
              </a:extLst>
            </p:cNvPr>
            <p:cNvSpPr>
              <a:spLocks noChangeShapeType="1"/>
            </p:cNvSpPr>
            <p:nvPr/>
          </p:nvSpPr>
          <p:spPr bwMode="auto">
            <a:xfrm flipV="1">
              <a:off x="2565" y="10744"/>
              <a:ext cx="540" cy="69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80" name="Line 40">
              <a:extLst>
                <a:ext uri="{FF2B5EF4-FFF2-40B4-BE49-F238E27FC236}">
                  <a16:creationId xmlns:a16="http://schemas.microsoft.com/office/drawing/2014/main" id="{EB2B05F3-93B5-4C8E-83BE-27A24C9F63CD}"/>
                </a:ext>
              </a:extLst>
            </p:cNvPr>
            <p:cNvSpPr>
              <a:spLocks noChangeShapeType="1"/>
            </p:cNvSpPr>
            <p:nvPr/>
          </p:nvSpPr>
          <p:spPr bwMode="auto">
            <a:xfrm flipH="1" flipV="1">
              <a:off x="7965" y="10744"/>
              <a:ext cx="720" cy="69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81" name="Line 41">
              <a:extLst>
                <a:ext uri="{FF2B5EF4-FFF2-40B4-BE49-F238E27FC236}">
                  <a16:creationId xmlns:a16="http://schemas.microsoft.com/office/drawing/2014/main" id="{29169D63-504C-4C7B-8A9A-BFB1099455BD}"/>
                </a:ext>
              </a:extLst>
            </p:cNvPr>
            <p:cNvSpPr>
              <a:spLocks noChangeShapeType="1"/>
            </p:cNvSpPr>
            <p:nvPr/>
          </p:nvSpPr>
          <p:spPr bwMode="auto">
            <a:xfrm>
              <a:off x="2048" y="6566"/>
              <a:ext cx="900" cy="34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5364" name="Szövegdoboz 22">
            <a:extLst>
              <a:ext uri="{FF2B5EF4-FFF2-40B4-BE49-F238E27FC236}">
                <a16:creationId xmlns:a16="http://schemas.microsoft.com/office/drawing/2014/main" id="{C483A68D-0D1D-4920-A34B-9B2900AC78EE}"/>
              </a:ext>
            </a:extLst>
          </p:cNvPr>
          <p:cNvSpPr txBox="1">
            <a:spLocks noChangeArrowheads="1"/>
          </p:cNvSpPr>
          <p:nvPr/>
        </p:nvSpPr>
        <p:spPr bwMode="auto">
          <a:xfrm>
            <a:off x="989013" y="1133475"/>
            <a:ext cx="1247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Nem érintett célcsoport</a:t>
            </a:r>
          </a:p>
        </p:txBody>
      </p:sp>
      <p:sp>
        <p:nvSpPr>
          <p:cNvPr id="15365" name="Szövegdoboz 26">
            <a:extLst>
              <a:ext uri="{FF2B5EF4-FFF2-40B4-BE49-F238E27FC236}">
                <a16:creationId xmlns:a16="http://schemas.microsoft.com/office/drawing/2014/main" id="{3A44D0A0-828F-4636-8FBC-2971D476AC59}"/>
              </a:ext>
            </a:extLst>
          </p:cNvPr>
          <p:cNvSpPr txBox="1">
            <a:spLocks noChangeArrowheads="1"/>
          </p:cNvSpPr>
          <p:nvPr/>
        </p:nvSpPr>
        <p:spPr bwMode="auto">
          <a:xfrm>
            <a:off x="1141413" y="4364038"/>
            <a:ext cx="12477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Erőteljesen érintett célcsoport</a:t>
            </a:r>
          </a:p>
        </p:txBody>
      </p:sp>
      <p:sp>
        <p:nvSpPr>
          <p:cNvPr id="15366" name="Szövegdoboz 27">
            <a:extLst>
              <a:ext uri="{FF2B5EF4-FFF2-40B4-BE49-F238E27FC236}">
                <a16:creationId xmlns:a16="http://schemas.microsoft.com/office/drawing/2014/main" id="{7697443D-2A37-47DF-9A81-D7CECFD5844D}"/>
              </a:ext>
            </a:extLst>
          </p:cNvPr>
          <p:cNvSpPr txBox="1">
            <a:spLocks noChangeArrowheads="1"/>
          </p:cNvSpPr>
          <p:nvPr/>
        </p:nvSpPr>
        <p:spPr bwMode="auto">
          <a:xfrm>
            <a:off x="7115175" y="4516438"/>
            <a:ext cx="12477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Kis mértékben/nem közömbös érintett célcsoport</a:t>
            </a:r>
          </a:p>
        </p:txBody>
      </p:sp>
      <p:sp>
        <p:nvSpPr>
          <p:cNvPr id="15367" name="Szövegdoboz 28">
            <a:extLst>
              <a:ext uri="{FF2B5EF4-FFF2-40B4-BE49-F238E27FC236}">
                <a16:creationId xmlns:a16="http://schemas.microsoft.com/office/drawing/2014/main" id="{90E8F346-A11D-4657-9513-9FD2A3A9E359}"/>
              </a:ext>
            </a:extLst>
          </p:cNvPr>
          <p:cNvSpPr txBox="1">
            <a:spLocks noChangeArrowheads="1"/>
          </p:cNvSpPr>
          <p:nvPr/>
        </p:nvSpPr>
        <p:spPr bwMode="auto">
          <a:xfrm>
            <a:off x="6640513" y="1595438"/>
            <a:ext cx="12477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Közömbös célcsoport</a:t>
            </a:r>
          </a:p>
        </p:txBody>
      </p:sp>
      <p:grpSp>
        <p:nvGrpSpPr>
          <p:cNvPr id="22" name="Csoportba foglalás 21">
            <a:extLst>
              <a:ext uri="{FF2B5EF4-FFF2-40B4-BE49-F238E27FC236}">
                <a16:creationId xmlns:a16="http://schemas.microsoft.com/office/drawing/2014/main" id="{556E6D68-D3C0-4502-8F7F-459285A8F548}"/>
              </a:ext>
            </a:extLst>
          </p:cNvPr>
          <p:cNvGrpSpPr/>
          <p:nvPr/>
        </p:nvGrpSpPr>
        <p:grpSpPr>
          <a:xfrm>
            <a:off x="5500822" y="6417175"/>
            <a:ext cx="6254724" cy="610156"/>
            <a:chOff x="0" y="4881922"/>
            <a:chExt cx="6254724" cy="610156"/>
          </a:xfrm>
        </p:grpSpPr>
        <p:sp>
          <p:nvSpPr>
            <p:cNvPr id="23" name="Téglalap 22">
              <a:extLst>
                <a:ext uri="{FF2B5EF4-FFF2-40B4-BE49-F238E27FC236}">
                  <a16:creationId xmlns:a16="http://schemas.microsoft.com/office/drawing/2014/main" id="{DEE9CEB1-073B-4D22-ABCA-51AC5A57F909}"/>
                </a:ext>
              </a:extLst>
            </p:cNvPr>
            <p:cNvSpPr/>
            <p:nvPr/>
          </p:nvSpPr>
          <p:spPr>
            <a:xfrm>
              <a:off x="0" y="4881922"/>
              <a:ext cx="6254724" cy="6101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Szövegdoboz 24">
              <a:extLst>
                <a:ext uri="{FF2B5EF4-FFF2-40B4-BE49-F238E27FC236}">
                  <a16:creationId xmlns:a16="http://schemas.microsoft.com/office/drawing/2014/main" id="{5D26D041-DEAA-4D8D-9F24-A5F56520D0B5}"/>
                </a:ext>
              </a:extLst>
            </p:cNvPr>
            <p:cNvSpPr txBox="1"/>
            <p:nvPr/>
          </p:nvSpPr>
          <p:spPr>
            <a:xfrm>
              <a:off x="0" y="4881922"/>
              <a:ext cx="6254724" cy="6101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hu-HU"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Forrás: </a:t>
              </a:r>
              <a:r>
                <a:rPr kumimoji="0" lang="hu-HU" sz="1200" b="0" i="0" u="none" strike="noStrike" kern="1200" cap="none" spc="0" normalizeH="0" baseline="0" noProof="0" dirty="0" err="1">
                  <a:ln>
                    <a:noFill/>
                  </a:ln>
                  <a:solidFill>
                    <a:prstClr val="black">
                      <a:hueOff val="0"/>
                      <a:satOff val="0"/>
                      <a:lumOff val="0"/>
                      <a:alphaOff val="0"/>
                    </a:prstClr>
                  </a:solidFill>
                  <a:effectLst/>
                  <a:uLnTx/>
                  <a:uFillTx/>
                  <a:latin typeface="Calibri Light" panose="020F0302020204030204"/>
                  <a:ea typeface="+mn-ea"/>
                  <a:cs typeface="+mn-cs"/>
                </a:rPr>
                <a:t>Chikán</a:t>
              </a:r>
              <a:r>
                <a:rPr kumimoji="0" lang="hu-HU"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 Attila: Vállalatgazdaságtan, Aula Kiadó, Budapest, 2006.</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endParaRPr>
            </a:p>
          </p:txBody>
        </p:sp>
      </p:grpSp>
    </p:spTree>
    <p:extLst>
      <p:ext uri="{BB962C8B-B14F-4D97-AF65-F5344CB8AC3E}">
        <p14:creationId xmlns:p14="http://schemas.microsoft.com/office/powerpoint/2010/main" val="1045704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000" fill="hold"/>
                                        <p:tgtEl>
                                          <p:spTgt spid="24"/>
                                        </p:tgtEl>
                                        <p:attrNameLst>
                                          <p:attrName>ppt_x</p:attrName>
                                        </p:attrNameLst>
                                      </p:cBhvr>
                                      <p:tavLst>
                                        <p:tav tm="0">
                                          <p:val>
                                            <p:strVal val="0-#ppt_w/2"/>
                                          </p:val>
                                        </p:tav>
                                        <p:tav tm="100000">
                                          <p:val>
                                            <p:strVal val="#ppt_x"/>
                                          </p:val>
                                        </p:tav>
                                      </p:tavLst>
                                    </p:anim>
                                    <p:anim calcmode="lin" valueType="num">
                                      <p:cBhvr additive="base">
                                        <p:cTn id="8" dur="2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ím 1">
            <a:extLst>
              <a:ext uri="{FF2B5EF4-FFF2-40B4-BE49-F238E27FC236}">
                <a16:creationId xmlns:a16="http://schemas.microsoft.com/office/drawing/2014/main" id="{E768A1BF-32A5-4133-BCC2-E32F1DB325A9}"/>
              </a:ext>
            </a:extLst>
          </p:cNvPr>
          <p:cNvSpPr>
            <a:spLocks noGrp="1"/>
          </p:cNvSpPr>
          <p:nvPr>
            <p:ph type="title"/>
          </p:nvPr>
        </p:nvSpPr>
        <p:spPr/>
        <p:txBody>
          <a:bodyPr>
            <a:normAutofit fontScale="90000"/>
          </a:bodyPr>
          <a:lstStyle/>
          <a:p>
            <a:pPr eaLnBrk="1" hangingPunct="1"/>
            <a:r>
              <a:rPr lang="hu-HU" altLang="hu-HU" b="1" dirty="0">
                <a:solidFill>
                  <a:srgbClr val="FF0000"/>
                </a:solidFill>
              </a:rPr>
              <a:t/>
            </a:r>
            <a:br>
              <a:rPr lang="hu-HU" altLang="hu-HU" b="1" dirty="0">
                <a:solidFill>
                  <a:srgbClr val="FF0000"/>
                </a:solidFill>
              </a:rPr>
            </a:br>
            <a:r>
              <a:rPr lang="hu-HU" altLang="hu-HU" b="1" dirty="0">
                <a:solidFill>
                  <a:srgbClr val="FF0000"/>
                </a:solidFill>
              </a:rPr>
              <a:t/>
            </a:r>
            <a:br>
              <a:rPr lang="hu-HU" altLang="hu-HU" b="1" dirty="0">
                <a:solidFill>
                  <a:srgbClr val="FF0000"/>
                </a:solidFill>
              </a:rPr>
            </a:br>
            <a:r>
              <a:rPr lang="hu-HU" altLang="hu-HU" b="1" dirty="0">
                <a:solidFill>
                  <a:srgbClr val="FF0000"/>
                </a:solidFill>
              </a:rPr>
              <a:t>Tulajdonosi értékelmélet vagy érintett-elmélet</a:t>
            </a:r>
            <a:r>
              <a:rPr lang="hu-HU" altLang="hu-HU" dirty="0"/>
              <a:t>?</a:t>
            </a:r>
            <a:br>
              <a:rPr lang="hu-HU" altLang="hu-HU" dirty="0"/>
            </a:br>
            <a:r>
              <a:rPr lang="hu-HU" altLang="hu-HU" b="1" dirty="0"/>
              <a:t/>
            </a:r>
            <a:br>
              <a:rPr lang="hu-HU" altLang="hu-HU" b="1" dirty="0"/>
            </a:br>
            <a:endParaRPr lang="hu-HU" altLang="hu-HU" dirty="0"/>
          </a:p>
        </p:txBody>
      </p:sp>
      <p:sp>
        <p:nvSpPr>
          <p:cNvPr id="20483" name="Tartalom helye 2">
            <a:extLst>
              <a:ext uri="{FF2B5EF4-FFF2-40B4-BE49-F238E27FC236}">
                <a16:creationId xmlns:a16="http://schemas.microsoft.com/office/drawing/2014/main" id="{9462B384-D7D3-400B-A594-0A144E57DBF2}"/>
              </a:ext>
            </a:extLst>
          </p:cNvPr>
          <p:cNvSpPr>
            <a:spLocks noGrp="1"/>
          </p:cNvSpPr>
          <p:nvPr>
            <p:ph idx="1"/>
          </p:nvPr>
        </p:nvSpPr>
        <p:spPr/>
        <p:txBody>
          <a:bodyPr/>
          <a:lstStyle/>
          <a:p>
            <a:pPr eaLnBrk="1" hangingPunct="1"/>
            <a:r>
              <a:rPr lang="hu-HU" altLang="hu-HU" sz="2000" dirty="0"/>
              <a:t>Mi a vállalat célja? Milyen elvárásokat támasszunk a felső vezetőkkel szemben? A vállalat elméletek, és szervezetelméletek egy része megpróbál ezekre a kérdésekre valamilyen választ adni, mialatt a többi elmélet hátterében valamilyen implicit feltevés áll. </a:t>
            </a:r>
          </a:p>
          <a:p>
            <a:pPr eaLnBrk="1" hangingPunct="1"/>
            <a:r>
              <a:rPr lang="hu-HU" altLang="hu-HU" sz="2000" dirty="0"/>
              <a:t>Két markáns irányzat különíthető el. Egyik az érintett-elmélet, amely "a vállalatot olyan szervezetnek tekinti, amelynek segítségével számos </a:t>
            </a:r>
            <a:r>
              <a:rPr lang="hu-HU" altLang="hu-HU" sz="2000" b="1" dirty="0"/>
              <a:t>különböző résztvevő elérheti sokrétű és nem minden esetben egybevágó (kongruens) céljait." </a:t>
            </a:r>
          </a:p>
          <a:p>
            <a:pPr eaLnBrk="1" hangingPunct="1"/>
            <a:r>
              <a:rPr lang="hu-HU" altLang="hu-HU" sz="2000" dirty="0"/>
              <a:t>Ezzel szemben a tulajdonosi értékelmélet azt hangsúlyozza, hogy "az üzleti vállalkozásnak egyetlen egy társadalmi felelőssége van a magántulajdont elismerő piacgazdaságokban: </a:t>
            </a:r>
            <a:r>
              <a:rPr lang="hu-HU" altLang="hu-HU" sz="2000" b="1" dirty="0"/>
              <a:t>tulajdonosi értéket teremteni törvényes és tisztességes módszerekkel</a:t>
            </a:r>
            <a:r>
              <a:rPr lang="hu-HU" altLang="hu-HU" sz="2000" dirty="0"/>
              <a:t>."</a:t>
            </a:r>
          </a:p>
          <a:p>
            <a:pPr eaLnBrk="1" hangingPunct="1"/>
            <a:endParaRPr lang="hu-HU" altLang="hu-HU" dirty="0"/>
          </a:p>
        </p:txBody>
      </p:sp>
      <p:sp>
        <p:nvSpPr>
          <p:cNvPr id="2" name="Szövegdoboz 1">
            <a:extLst>
              <a:ext uri="{FF2B5EF4-FFF2-40B4-BE49-F238E27FC236}">
                <a16:creationId xmlns:a16="http://schemas.microsoft.com/office/drawing/2014/main" id="{A723E03B-D45D-4CC8-A552-2651DC279390}"/>
              </a:ext>
            </a:extLst>
          </p:cNvPr>
          <p:cNvSpPr txBox="1"/>
          <p:nvPr/>
        </p:nvSpPr>
        <p:spPr>
          <a:xfrm>
            <a:off x="8693426" y="5605670"/>
            <a:ext cx="3034748" cy="369332"/>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Ti mit gondoltok?</a:t>
            </a:r>
          </a:p>
        </p:txBody>
      </p:sp>
      <p:grpSp>
        <p:nvGrpSpPr>
          <p:cNvPr id="5" name="Csoportba foglalás 4">
            <a:extLst>
              <a:ext uri="{FF2B5EF4-FFF2-40B4-BE49-F238E27FC236}">
                <a16:creationId xmlns:a16="http://schemas.microsoft.com/office/drawing/2014/main" id="{7E574A38-6805-483B-9483-9D01BE26A4CE}"/>
              </a:ext>
            </a:extLst>
          </p:cNvPr>
          <p:cNvGrpSpPr/>
          <p:nvPr/>
        </p:nvGrpSpPr>
        <p:grpSpPr>
          <a:xfrm>
            <a:off x="6387087" y="6552922"/>
            <a:ext cx="6254724" cy="610156"/>
            <a:chOff x="0" y="4881922"/>
            <a:chExt cx="6254724" cy="610156"/>
          </a:xfrm>
        </p:grpSpPr>
        <p:sp>
          <p:nvSpPr>
            <p:cNvPr id="6" name="Téglalap 5">
              <a:extLst>
                <a:ext uri="{FF2B5EF4-FFF2-40B4-BE49-F238E27FC236}">
                  <a16:creationId xmlns:a16="http://schemas.microsoft.com/office/drawing/2014/main" id="{E482B95E-97F9-4E2E-8FB8-C96DA115BD09}"/>
                </a:ext>
              </a:extLst>
            </p:cNvPr>
            <p:cNvSpPr/>
            <p:nvPr/>
          </p:nvSpPr>
          <p:spPr>
            <a:xfrm>
              <a:off x="0" y="4881922"/>
              <a:ext cx="6254724" cy="6101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Szövegdoboz 6">
              <a:extLst>
                <a:ext uri="{FF2B5EF4-FFF2-40B4-BE49-F238E27FC236}">
                  <a16:creationId xmlns:a16="http://schemas.microsoft.com/office/drawing/2014/main" id="{B33EF181-391D-451F-B28D-C4FEFACC6708}"/>
                </a:ext>
              </a:extLst>
            </p:cNvPr>
            <p:cNvSpPr txBox="1"/>
            <p:nvPr/>
          </p:nvSpPr>
          <p:spPr>
            <a:xfrm>
              <a:off x="0" y="4881922"/>
              <a:ext cx="6254724" cy="6101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hu-HU"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rPr>
                <a:t>Forrás: Ónodi Annamária (2004): Kell-e választani?,  Vezetéstudomány, 60-72.o.</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Light" panose="020F0302020204030204"/>
                <a:ea typeface="+mn-ea"/>
                <a:cs typeface="+mn-cs"/>
              </a:endParaRPr>
            </a:p>
          </p:txBody>
        </p:sp>
      </p:grpSp>
    </p:spTree>
    <p:extLst>
      <p:ext uri="{BB962C8B-B14F-4D97-AF65-F5344CB8AC3E}">
        <p14:creationId xmlns:p14="http://schemas.microsoft.com/office/powerpoint/2010/main" val="46938417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Érintettek és cég szembenállása</a:t>
            </a:r>
            <a:endParaRPr lang="hu-HU" dirty="0"/>
          </a:p>
        </p:txBody>
      </p:sp>
      <p:sp>
        <p:nvSpPr>
          <p:cNvPr id="3" name="Tartalom helye 2"/>
          <p:cNvSpPr>
            <a:spLocks noGrp="1"/>
          </p:cNvSpPr>
          <p:nvPr>
            <p:ph idx="1"/>
          </p:nvPr>
        </p:nvSpPr>
        <p:spPr/>
        <p:txBody>
          <a:bodyPr/>
          <a:lstStyle/>
          <a:p>
            <a:pPr>
              <a:buFont typeface="Arial" panose="020B0604020202020204" pitchFamily="34" charset="0"/>
              <a:buChar char="•"/>
            </a:pPr>
            <a:r>
              <a:rPr lang="hu-HU" dirty="0" smtClean="0"/>
              <a:t> Audi Hungária – új üzemcsarnok építése</a:t>
            </a:r>
          </a:p>
          <a:p>
            <a:pPr>
              <a:buFont typeface="Arial" panose="020B0604020202020204" pitchFamily="34" charset="0"/>
              <a:buChar char="•"/>
            </a:pPr>
            <a:r>
              <a:rPr lang="hu-HU" dirty="0"/>
              <a:t> </a:t>
            </a:r>
            <a:r>
              <a:rPr lang="hu-HU" dirty="0" smtClean="0"/>
              <a:t>DDC – új technológia bevezetésére épülő megújulás</a:t>
            </a:r>
            <a:endParaRPr lang="hu-HU" dirty="0"/>
          </a:p>
        </p:txBody>
      </p:sp>
      <p:pic>
        <p:nvPicPr>
          <p:cNvPr id="4" name="Kép 3" descr="Dunakanyar Régió"/>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6767" y="1544990"/>
            <a:ext cx="2667000" cy="1781175"/>
          </a:xfrm>
          <a:prstGeom prst="rect">
            <a:avLst/>
          </a:prstGeom>
        </p:spPr>
      </p:pic>
      <p:pic>
        <p:nvPicPr>
          <p:cNvPr id="5" name="Kép 4" descr="File:Nouveaulogoaudi.pn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0670" y="3608563"/>
            <a:ext cx="2713097" cy="1526117"/>
          </a:xfrm>
          <a:prstGeom prst="rect">
            <a:avLst/>
          </a:prstGeom>
        </p:spPr>
      </p:pic>
    </p:spTree>
    <p:extLst>
      <p:ext uri="{BB962C8B-B14F-4D97-AF65-F5344CB8AC3E}">
        <p14:creationId xmlns:p14="http://schemas.microsoft.com/office/powerpoint/2010/main" val="319176557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vállalkozások etikus irányítása</a:t>
            </a:r>
            <a:endParaRPr lang="hu-HU" dirty="0"/>
          </a:p>
        </p:txBody>
      </p:sp>
      <p:sp>
        <p:nvSpPr>
          <p:cNvPr id="3" name="Szöveg helye 2"/>
          <p:cNvSpPr>
            <a:spLocks noGrp="1"/>
          </p:cNvSpPr>
          <p:nvPr>
            <p:ph type="body" idx="1"/>
          </p:nvPr>
        </p:nvSpPr>
        <p:spPr/>
        <p:txBody>
          <a:bodyPr/>
          <a:lstStyle/>
          <a:p>
            <a:endParaRPr lang="hu-HU"/>
          </a:p>
        </p:txBody>
      </p:sp>
      <p:pic>
        <p:nvPicPr>
          <p:cNvPr id="4" name="Kép 3" descr="Studiecirklar i filosofi | Humanisterna Sy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9270" y="4330523"/>
            <a:ext cx="4029075" cy="2238375"/>
          </a:xfrm>
          <a:prstGeom prst="rect">
            <a:avLst/>
          </a:prstGeom>
        </p:spPr>
      </p:pic>
    </p:spTree>
    <p:extLst>
      <p:ext uri="{BB962C8B-B14F-4D97-AF65-F5344CB8AC3E}">
        <p14:creationId xmlns:p14="http://schemas.microsoft.com/office/powerpoint/2010/main" val="185219874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Elszámoltathatóság és irányítás</a:t>
            </a:r>
            <a:endParaRPr lang="hu-HU" dirty="0"/>
          </a:p>
        </p:txBody>
      </p:sp>
      <p:sp>
        <p:nvSpPr>
          <p:cNvPr id="3" name="Tartalom helye 2"/>
          <p:cNvSpPr>
            <a:spLocks noGrp="1"/>
          </p:cNvSpPr>
          <p:nvPr>
            <p:ph idx="1"/>
          </p:nvPr>
        </p:nvSpPr>
        <p:spPr/>
        <p:txBody>
          <a:bodyPr/>
          <a:lstStyle/>
          <a:p>
            <a:pPr>
              <a:buFont typeface="Arial" panose="020B0604020202020204" pitchFamily="34" charset="0"/>
              <a:buChar char="•"/>
            </a:pPr>
            <a:r>
              <a:rPr lang="hu-HU" dirty="0" smtClean="0"/>
              <a:t> A vállalat/vállalkozás irányításának módjért a vezetők felelősek, így ennek proaktívnak és etikusnak kell lennie</a:t>
            </a:r>
          </a:p>
          <a:p>
            <a:pPr>
              <a:buFont typeface="Arial" panose="020B0604020202020204" pitchFamily="34" charset="0"/>
              <a:buChar char="•"/>
            </a:pPr>
            <a:r>
              <a:rPr lang="hu-HU" dirty="0"/>
              <a:t> </a:t>
            </a:r>
            <a:r>
              <a:rPr lang="hu-HU" dirty="0" smtClean="0"/>
              <a:t>Katasztrófák sorozata után – </a:t>
            </a:r>
            <a:r>
              <a:rPr lang="hu-HU" dirty="0" err="1" smtClean="0"/>
              <a:t>Enrontól</a:t>
            </a:r>
            <a:r>
              <a:rPr lang="hu-HU" dirty="0" smtClean="0"/>
              <a:t> a </a:t>
            </a:r>
            <a:r>
              <a:rPr lang="hu-HU" dirty="0" err="1" smtClean="0"/>
              <a:t>Lehman</a:t>
            </a:r>
            <a:r>
              <a:rPr lang="hu-HU" dirty="0" smtClean="0"/>
              <a:t> Brothers és számtalan bank – esetéig a vállalatirányítás kérdése sokkal jobban az érdeklődés kereszttüzébe került</a:t>
            </a:r>
          </a:p>
          <a:p>
            <a:pPr>
              <a:buFont typeface="Arial" panose="020B0604020202020204" pitchFamily="34" charset="0"/>
              <a:buChar char="•"/>
            </a:pPr>
            <a:r>
              <a:rPr lang="hu-HU" dirty="0"/>
              <a:t> </a:t>
            </a:r>
            <a:r>
              <a:rPr lang="hu-HU" dirty="0" smtClean="0"/>
              <a:t>A jó vállalatirányítás biztosítja, hogy az igazgatóság (nem ügyvezető funkciót betöltő igazgatók) mindig éber legyen, és felismerje, ha hibáznak a stratégiával vagy egy adott helyzet erkölcsi megítélésével kapcsolatban</a:t>
            </a:r>
          </a:p>
          <a:p>
            <a:pPr marL="0" indent="0">
              <a:buNone/>
            </a:pPr>
            <a:endParaRPr lang="hu-HU" dirty="0"/>
          </a:p>
        </p:txBody>
      </p:sp>
      <p:pic>
        <p:nvPicPr>
          <p:cNvPr id="1026" name="Picture 2" descr="GettyImages-49274808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6663" y="0"/>
            <a:ext cx="2925337" cy="1644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43234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Morál és feddhetetlenség az üzletben</a:t>
            </a:r>
            <a:endParaRPr lang="hu-HU" dirty="0"/>
          </a:p>
        </p:txBody>
      </p:sp>
      <p:sp>
        <p:nvSpPr>
          <p:cNvPr id="3" name="Tartalom helye 2"/>
          <p:cNvSpPr>
            <a:spLocks noGrp="1"/>
          </p:cNvSpPr>
          <p:nvPr>
            <p:ph idx="1"/>
          </p:nvPr>
        </p:nvSpPr>
        <p:spPr/>
        <p:txBody>
          <a:bodyPr>
            <a:normAutofit fontScale="92500" lnSpcReduction="10000"/>
          </a:bodyPr>
          <a:lstStyle/>
          <a:p>
            <a:pPr>
              <a:buFont typeface="Arial" panose="020B0604020202020204" pitchFamily="34" charset="0"/>
              <a:buChar char="•"/>
            </a:pPr>
            <a:r>
              <a:rPr lang="hu-HU" dirty="0" smtClean="0"/>
              <a:t> A cégvezetők leginkább az eredmények elérésére irányuló részvényesi nyomás vagy a teljesítményhez kötött bónuszok vihetik rá törvénysértésekre (illegális összejátszások, vagy megfigyelés, lehallgatás, adatszolgáltatás)</a:t>
            </a:r>
          </a:p>
          <a:p>
            <a:pPr>
              <a:buFont typeface="Arial" panose="020B0604020202020204" pitchFamily="34" charset="0"/>
              <a:buChar char="•"/>
            </a:pPr>
            <a:r>
              <a:rPr lang="hu-HU" dirty="0"/>
              <a:t> </a:t>
            </a:r>
            <a:r>
              <a:rPr lang="hu-HU" dirty="0" smtClean="0"/>
              <a:t>A vállalkozások üzleti gyakorlatának etikusságát világszerte egyre nagyobb figyelem kíséri. Bár a multinacionális vállalatok profitjainak adóelkerülés céljából történő mozgatása országok között nem törvénytelen, de etikátlan, így az utóbbi években ez is vizsgálatok tárgyává vált </a:t>
            </a:r>
            <a:r>
              <a:rPr lang="hu-HU" dirty="0" smtClean="0">
                <a:sym typeface="Wingdings" panose="05000000000000000000" pitchFamily="2" charset="2"/>
              </a:rPr>
              <a:t> negatív marketing</a:t>
            </a:r>
          </a:p>
          <a:p>
            <a:pPr>
              <a:buFont typeface="Arial" panose="020B0604020202020204" pitchFamily="34" charset="0"/>
              <a:buChar char="•"/>
            </a:pPr>
            <a:r>
              <a:rPr lang="hu-HU" dirty="0">
                <a:sym typeface="Wingdings" panose="05000000000000000000" pitchFamily="2" charset="2"/>
              </a:rPr>
              <a:t> </a:t>
            </a:r>
            <a:r>
              <a:rPr lang="hu-HU" dirty="0" smtClean="0">
                <a:sym typeface="Wingdings" panose="05000000000000000000" pitchFamily="2" charset="2"/>
              </a:rPr>
              <a:t>Az összejátszás és az együttműködés nem ugyanazt jelentik, mégis előfordul, hogy versenytársak a nagyobb haszon, kedvezőbb árak elérése vagy további versenytársak kiszorítása érdekében összejátszanak  a vezetők elszámoltathatók, és bizonyított, törvényellenes összejátszás esetén óriási bírságokra vagy börtönre számíthatnak </a:t>
            </a:r>
          </a:p>
          <a:p>
            <a:pPr>
              <a:buFont typeface="Arial" panose="020B0604020202020204" pitchFamily="34" charset="0"/>
              <a:buChar char="•"/>
            </a:pPr>
            <a:r>
              <a:rPr lang="hu-HU" dirty="0">
                <a:sym typeface="Wingdings" panose="05000000000000000000" pitchFamily="2" charset="2"/>
              </a:rPr>
              <a:t> </a:t>
            </a:r>
            <a:r>
              <a:rPr lang="hu-HU" dirty="0" smtClean="0">
                <a:sym typeface="Wingdings" panose="05000000000000000000" pitchFamily="2" charset="2"/>
              </a:rPr>
              <a:t>A zabolátlan érdekhajszolás nemcsak erkölcsileg rossz, hanem gazdaságilag is</a:t>
            </a:r>
            <a:endParaRPr lang="hu-HU" dirty="0" smtClean="0"/>
          </a:p>
          <a:p>
            <a:pPr>
              <a:buFont typeface="Arial" panose="020B0604020202020204" pitchFamily="34" charset="0"/>
              <a:buChar char="•"/>
            </a:pPr>
            <a:endParaRPr lang="hu-HU" dirty="0"/>
          </a:p>
        </p:txBody>
      </p:sp>
      <p:pic>
        <p:nvPicPr>
          <p:cNvPr id="4" name="Kép 3" descr="Indeterminados y confusos...: Lo positivo de lo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7156" y="5298722"/>
            <a:ext cx="2494844" cy="1559278"/>
          </a:xfrm>
          <a:prstGeom prst="rect">
            <a:avLst/>
          </a:prstGeom>
        </p:spPr>
      </p:pic>
    </p:spTree>
    <p:extLst>
      <p:ext uri="{BB962C8B-B14F-4D97-AF65-F5344CB8AC3E}">
        <p14:creationId xmlns:p14="http://schemas.microsoft.com/office/powerpoint/2010/main" val="420180841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Etikus kultúra létrehozása</a:t>
            </a:r>
            <a:endParaRPr lang="hu-HU" dirty="0"/>
          </a:p>
        </p:txBody>
      </p:sp>
      <p:sp>
        <p:nvSpPr>
          <p:cNvPr id="3" name="Tartalom helye 2"/>
          <p:cNvSpPr>
            <a:spLocks noGrp="1"/>
          </p:cNvSpPr>
          <p:nvPr>
            <p:ph idx="1"/>
          </p:nvPr>
        </p:nvSpPr>
        <p:spPr/>
        <p:txBody>
          <a:bodyPr>
            <a:normAutofit fontScale="92500"/>
          </a:bodyPr>
          <a:lstStyle/>
          <a:p>
            <a:pPr>
              <a:buFont typeface="Arial" panose="020B0604020202020204" pitchFamily="34" charset="0"/>
              <a:buChar char="•"/>
            </a:pPr>
            <a:r>
              <a:rPr lang="hu-HU" dirty="0" smtClean="0"/>
              <a:t> Az etikus vállalati kultúrát kialakító cégek nemcsak képességeik, hanem az általuk vallott értékeket is alapul véve választják ki munkatársaikat</a:t>
            </a:r>
          </a:p>
          <a:p>
            <a:pPr>
              <a:buFont typeface="Arial" panose="020B0604020202020204" pitchFamily="34" charset="0"/>
              <a:buChar char="•"/>
            </a:pPr>
            <a:r>
              <a:rPr lang="hu-HU" dirty="0"/>
              <a:t> </a:t>
            </a:r>
            <a:r>
              <a:rPr lang="hu-HU" dirty="0" smtClean="0"/>
              <a:t>Jól körülhatárolható felelősségi – és feladatkörök vannak, jól kommunikálható stratégiával rendelkeznek, a vezetők feddhetetlenek </a:t>
            </a:r>
          </a:p>
          <a:p>
            <a:pPr>
              <a:buFont typeface="Arial" panose="020B0604020202020204" pitchFamily="34" charset="0"/>
              <a:buChar char="•"/>
            </a:pPr>
            <a:r>
              <a:rPr lang="hu-HU" dirty="0"/>
              <a:t> </a:t>
            </a:r>
            <a:r>
              <a:rPr lang="hu-HU" dirty="0" smtClean="0"/>
              <a:t>Az eredményes vezetés az igazgatótanács és a vezérigazgató közötti jó csapatmunkára épül</a:t>
            </a:r>
          </a:p>
          <a:p>
            <a:pPr>
              <a:buFont typeface="Arial" panose="020B0604020202020204" pitchFamily="34" charset="0"/>
              <a:buChar char="•"/>
            </a:pPr>
            <a:r>
              <a:rPr lang="hu-HU" dirty="0"/>
              <a:t> </a:t>
            </a:r>
            <a:r>
              <a:rPr lang="hu-HU" dirty="0" smtClean="0"/>
              <a:t>Helyesen cselekedni azt is jelenti, hogy a vállalkozás tevékenysége során figyelemmel van a megfelelő energiaszerkezetre, az újrahasznosítás mértékére, az alkalmazottak sokféleségére és a felkarolható társadalmi célokra </a:t>
            </a:r>
            <a:r>
              <a:rPr lang="hu-HU" i="1" dirty="0" smtClean="0"/>
              <a:t>(ld. </a:t>
            </a:r>
            <a:r>
              <a:rPr lang="hu-HU" i="1" dirty="0"/>
              <a:t>k</a:t>
            </a:r>
            <a:r>
              <a:rPr lang="hu-HU" i="1" dirty="0" smtClean="0"/>
              <a:t>ésőbb cégek társadalmi felelősségvállalása)</a:t>
            </a:r>
          </a:p>
          <a:p>
            <a:pPr>
              <a:buFont typeface="Arial" panose="020B0604020202020204" pitchFamily="34" charset="0"/>
              <a:buChar char="•"/>
            </a:pPr>
            <a:r>
              <a:rPr lang="hu-HU" dirty="0"/>
              <a:t> </a:t>
            </a:r>
            <a:r>
              <a:rPr lang="hu-HU" dirty="0" smtClean="0"/>
              <a:t>Az etikus üzlet jó üzlet is: a vásárlók vonzódnak az olyan cégekhez, amelyre jó érzéssel tudnak gondolni, az ilyen cégek tehetségesebb alkalmazottakat vonzanak magukhoz</a:t>
            </a:r>
            <a:endParaRPr lang="hu-HU" dirty="0"/>
          </a:p>
        </p:txBody>
      </p:sp>
      <p:pic>
        <p:nvPicPr>
          <p:cNvPr id="4" name="Kép 3" descr="5 ways to avoid assumptions - Philip Patston: leadership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441" y="87136"/>
            <a:ext cx="2381250" cy="1581150"/>
          </a:xfrm>
          <a:prstGeom prst="rect">
            <a:avLst/>
          </a:prstGeom>
        </p:spPr>
      </p:pic>
    </p:spTree>
    <p:extLst>
      <p:ext uri="{BB962C8B-B14F-4D97-AF65-F5344CB8AC3E}">
        <p14:creationId xmlns:p14="http://schemas.microsoft.com/office/powerpoint/2010/main" val="279476602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Greenwashing</a:t>
            </a:r>
            <a:r>
              <a:rPr lang="hu-HU" dirty="0" smtClean="0"/>
              <a:t> – Színlelt környezettudatosság</a:t>
            </a:r>
            <a:endParaRPr lang="hu-HU" dirty="0"/>
          </a:p>
        </p:txBody>
      </p:sp>
      <p:sp>
        <p:nvSpPr>
          <p:cNvPr id="3" name="Tartalom helye 2"/>
          <p:cNvSpPr>
            <a:spLocks noGrp="1"/>
          </p:cNvSpPr>
          <p:nvPr>
            <p:ph idx="1"/>
          </p:nvPr>
        </p:nvSpPr>
        <p:spPr/>
        <p:txBody>
          <a:bodyPr/>
          <a:lstStyle/>
          <a:p>
            <a:pPr>
              <a:buFont typeface="Arial" panose="020B0604020202020204" pitchFamily="34" charset="0"/>
              <a:buChar char="•"/>
            </a:pPr>
            <a:r>
              <a:rPr lang="hu-HU" dirty="0" smtClean="0"/>
              <a:t> A vállalati és állami szférában bevett gyakorlat, miszerint színlelt környezettudatossággal leplezik valódi tevékenységüket – elvonják a figyelmet a valódi egyeztetések vagy tettek hiányáról</a:t>
            </a:r>
          </a:p>
          <a:p>
            <a:pPr>
              <a:buFont typeface="Arial" panose="020B0604020202020204" pitchFamily="34" charset="0"/>
              <a:buChar char="•"/>
            </a:pPr>
            <a:r>
              <a:rPr lang="hu-HU" dirty="0"/>
              <a:t> </a:t>
            </a:r>
            <a:r>
              <a:rPr lang="hu-HU" dirty="0" smtClean="0"/>
              <a:t>A vásárlók azonban nem hiszik el a látottakat, szkepticizmus alakul ki</a:t>
            </a:r>
          </a:p>
          <a:p>
            <a:pPr>
              <a:buFont typeface="Arial" panose="020B0604020202020204" pitchFamily="34" charset="0"/>
              <a:buChar char="•"/>
            </a:pPr>
            <a:r>
              <a:rPr lang="hu-HU" dirty="0"/>
              <a:t> A</a:t>
            </a:r>
            <a:r>
              <a:rPr lang="hu-HU" dirty="0" smtClean="0"/>
              <a:t> marketingeseknek nem szabad elfeledniük, hogy a közvélemény általában képes különbséget tenni, hogy mi színlelt és mi sem</a:t>
            </a:r>
          </a:p>
          <a:p>
            <a:pPr>
              <a:buFont typeface="Arial" panose="020B0604020202020204" pitchFamily="34" charset="0"/>
              <a:buChar char="•"/>
            </a:pPr>
            <a:r>
              <a:rPr lang="hu-HU" dirty="0"/>
              <a:t> </a:t>
            </a:r>
            <a:r>
              <a:rPr lang="hu-HU" dirty="0" err="1" smtClean="0"/>
              <a:t>BAe</a:t>
            </a:r>
            <a:r>
              <a:rPr lang="hu-HU" dirty="0" smtClean="0"/>
              <a:t> fegyvergyártó bejelentette, hogy „ólommentes töltényeket készít”</a:t>
            </a:r>
          </a:p>
          <a:p>
            <a:pPr>
              <a:buFont typeface="Arial" panose="020B0604020202020204" pitchFamily="34" charset="0"/>
              <a:buChar char="•"/>
            </a:pPr>
            <a:r>
              <a:rPr lang="hu-HU" dirty="0"/>
              <a:t> </a:t>
            </a:r>
            <a:r>
              <a:rPr lang="hu-HU" dirty="0" smtClean="0"/>
              <a:t>Az atomenergia-ipar a veszélyesség imázsát azzal igyekezett ellensúlyozni, hogy azt hangsúlyozta, hogy az atomenergia a globális felmelegedés elleni gyógyír lehet</a:t>
            </a:r>
            <a:endParaRPr lang="hu-HU" dirty="0"/>
          </a:p>
        </p:txBody>
      </p:sp>
      <p:pic>
        <p:nvPicPr>
          <p:cNvPr id="4" name="Kép 3" descr="Los 7 pecados del Greenwash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1125" y="0"/>
            <a:ext cx="3250875" cy="2263422"/>
          </a:xfrm>
          <a:prstGeom prst="rect">
            <a:avLst/>
          </a:prstGeom>
        </p:spPr>
      </p:pic>
    </p:spTree>
    <p:extLst>
      <p:ext uri="{BB962C8B-B14F-4D97-AF65-F5344CB8AC3E}">
        <p14:creationId xmlns:p14="http://schemas.microsoft.com/office/powerpoint/2010/main" val="95199133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Ellenpéldák</a:t>
            </a:r>
            <a:endParaRPr lang="hu-HU" dirty="0"/>
          </a:p>
        </p:txBody>
      </p:sp>
      <p:sp>
        <p:nvSpPr>
          <p:cNvPr id="3" name="Tartalom helye 2"/>
          <p:cNvSpPr>
            <a:spLocks noGrp="1"/>
          </p:cNvSpPr>
          <p:nvPr>
            <p:ph idx="1"/>
          </p:nvPr>
        </p:nvSpPr>
        <p:spPr/>
        <p:txBody>
          <a:bodyPr/>
          <a:lstStyle/>
          <a:p>
            <a:pPr>
              <a:buFont typeface="Arial" panose="020B0604020202020204" pitchFamily="34" charset="0"/>
              <a:buChar char="•"/>
            </a:pPr>
            <a:r>
              <a:rPr lang="hu-HU" dirty="0" smtClean="0"/>
              <a:t> </a:t>
            </a:r>
            <a:r>
              <a:rPr lang="hu-HU" dirty="0" err="1" smtClean="0"/>
              <a:t>Enron</a:t>
            </a:r>
            <a:r>
              <a:rPr lang="hu-HU" dirty="0" smtClean="0"/>
              <a:t> – hatalmas veszteségeket és kötelezettségeket rejtettek el – pénzmosás, banki csalás, bennfentes kereskedelem </a:t>
            </a:r>
          </a:p>
          <a:p>
            <a:pPr>
              <a:buFont typeface="Arial" panose="020B0604020202020204" pitchFamily="34" charset="0"/>
              <a:buChar char="•"/>
            </a:pPr>
            <a:r>
              <a:rPr lang="hu-HU" dirty="0"/>
              <a:t> </a:t>
            </a:r>
            <a:r>
              <a:rPr lang="hu-HU" dirty="0" smtClean="0"/>
              <a:t>VW csoport – környezetvédelmi – kibocsátási adatok meghamisítása (diesel)</a:t>
            </a:r>
          </a:p>
          <a:p>
            <a:pPr>
              <a:buFont typeface="Arial" panose="020B0604020202020204" pitchFamily="34" charset="0"/>
              <a:buChar char="•"/>
            </a:pPr>
            <a:r>
              <a:rPr lang="hu-HU" dirty="0"/>
              <a:t> </a:t>
            </a:r>
            <a:r>
              <a:rPr lang="hu-HU" dirty="0" smtClean="0"/>
              <a:t>Facebook – felhasználók adatainak nem megfelelő kezelése (Cambridge </a:t>
            </a:r>
            <a:r>
              <a:rPr lang="hu-HU" dirty="0" err="1" smtClean="0"/>
              <a:t>Analytica</a:t>
            </a:r>
            <a:r>
              <a:rPr lang="hu-HU" dirty="0" smtClean="0"/>
              <a:t> botrány) </a:t>
            </a:r>
          </a:p>
          <a:p>
            <a:pPr>
              <a:buFont typeface="Arial" panose="020B0604020202020204" pitchFamily="34" charset="0"/>
              <a:buChar char="•"/>
            </a:pPr>
            <a:endParaRPr lang="hu-HU" dirty="0"/>
          </a:p>
          <a:p>
            <a:pPr>
              <a:buFont typeface="Arial" panose="020B0604020202020204" pitchFamily="34" charset="0"/>
              <a:buChar char="•"/>
            </a:pPr>
            <a:endParaRPr lang="hu-HU" dirty="0" smtClean="0"/>
          </a:p>
          <a:p>
            <a:pPr marL="0" indent="0">
              <a:buNone/>
            </a:pPr>
            <a:r>
              <a:rPr lang="hu-HU" dirty="0" smtClean="0">
                <a:sym typeface="Wingdings" panose="05000000000000000000" pitchFamily="2" charset="2"/>
              </a:rPr>
              <a:t> Pozitív példák következnek</a:t>
            </a:r>
            <a:endParaRPr lang="hu-HU" dirty="0"/>
          </a:p>
        </p:txBody>
      </p:sp>
    </p:spTree>
    <p:extLst>
      <p:ext uri="{BB962C8B-B14F-4D97-AF65-F5344CB8AC3E}">
        <p14:creationId xmlns:p14="http://schemas.microsoft.com/office/powerpoint/2010/main" val="1858359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15747" y="2806861"/>
            <a:ext cx="5123726" cy="2882096"/>
          </a:xfrm>
          <a:prstGeom prst="rect">
            <a:avLst/>
          </a:prstGeom>
        </p:spPr>
      </p:pic>
      <p:sp>
        <p:nvSpPr>
          <p:cNvPr id="4" name="Cím 1">
            <a:extLst>
              <a:ext uri="{FF2B5EF4-FFF2-40B4-BE49-F238E27FC236}">
                <a16:creationId xmlns:a16="http://schemas.microsoft.com/office/drawing/2014/main" id="{9F610D7C-C556-47E4-86EF-E4FB9D5E6AE2}"/>
              </a:ext>
            </a:extLst>
          </p:cNvPr>
          <p:cNvSpPr txBox="1">
            <a:spLocks/>
          </p:cNvSpPr>
          <p:nvPr/>
        </p:nvSpPr>
        <p:spPr>
          <a:xfrm>
            <a:off x="115747" y="198592"/>
            <a:ext cx="10772775" cy="1658198"/>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hu-HU" sz="5400" b="0" i="0" u="none" strike="noStrike" kern="1200" cap="none" spc="-120" normalizeH="0" baseline="0" noProof="0" dirty="0" err="1" smtClean="0">
                <a:ln>
                  <a:noFill/>
                </a:ln>
                <a:solidFill>
                  <a:srgbClr val="F03B5E"/>
                </a:solidFill>
                <a:effectLst/>
                <a:uLnTx/>
                <a:uFillTx/>
                <a:latin typeface="Calibri Light" panose="020F0302020204030204"/>
                <a:ea typeface="+mj-ea"/>
                <a:cs typeface="+mj-cs"/>
              </a:rPr>
              <a:t>Juxtapositioning</a:t>
            </a:r>
            <a:r>
              <a:rPr kumimoji="0" lang="hu-HU" sz="5400" b="0" i="0" u="none" strike="noStrike" kern="1200" cap="none" spc="-120" normalizeH="0" baseline="0" noProof="0" dirty="0" smtClean="0">
                <a:ln>
                  <a:noFill/>
                </a:ln>
                <a:solidFill>
                  <a:srgbClr val="F03B5E"/>
                </a:solidFill>
                <a:effectLst/>
                <a:uLnTx/>
                <a:uFillTx/>
                <a:latin typeface="Calibri Light" panose="020F0302020204030204"/>
                <a:ea typeface="+mj-ea"/>
                <a:cs typeface="+mj-cs"/>
              </a:rPr>
              <a:t> – ellentétes egymás mellé helyezés</a:t>
            </a:r>
            <a:endParaRPr kumimoji="0" lang="hu-HU" sz="5400" b="0" i="0" u="none" strike="noStrike" kern="1200" cap="none" spc="-120" normalizeH="0" baseline="0" noProof="0" dirty="0">
              <a:ln>
                <a:noFill/>
              </a:ln>
              <a:solidFill>
                <a:srgbClr val="F03B5E"/>
              </a:solidFill>
              <a:effectLst/>
              <a:uLnTx/>
              <a:uFillTx/>
              <a:latin typeface="Calibri Light" panose="020F0302020204030204"/>
              <a:ea typeface="+mj-ea"/>
              <a:cs typeface="+mj-cs"/>
            </a:endParaRPr>
          </a:p>
        </p:txBody>
      </p:sp>
      <p:pic>
        <p:nvPicPr>
          <p:cNvPr id="5" name="Kép 4"/>
          <p:cNvPicPr>
            <a:picLocks noChangeAspect="1"/>
          </p:cNvPicPr>
          <p:nvPr/>
        </p:nvPicPr>
        <p:blipFill>
          <a:blip r:embed="rId3"/>
          <a:stretch>
            <a:fillRect/>
          </a:stretch>
        </p:blipFill>
        <p:spPr>
          <a:xfrm>
            <a:off x="6458673" y="2806861"/>
            <a:ext cx="5123727" cy="2882096"/>
          </a:xfrm>
          <a:prstGeom prst="rect">
            <a:avLst/>
          </a:prstGeom>
        </p:spPr>
      </p:pic>
      <p:sp>
        <p:nvSpPr>
          <p:cNvPr id="6" name="Szövegdoboz 5"/>
          <p:cNvSpPr txBox="1"/>
          <p:nvPr/>
        </p:nvSpPr>
        <p:spPr>
          <a:xfrm>
            <a:off x="219919" y="6331352"/>
            <a:ext cx="120608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000" b="0" i="0" u="none" strike="noStrike" kern="1200" cap="none" spc="0" normalizeH="0" baseline="0" noProof="0" dirty="0">
                <a:ln>
                  <a:noFill/>
                </a:ln>
                <a:solidFill>
                  <a:prstClr val="black"/>
                </a:solidFill>
                <a:effectLst/>
                <a:uLnTx/>
                <a:uFillTx/>
                <a:latin typeface="Calibri Light" panose="020F0302020204030204"/>
                <a:ea typeface="+mn-ea"/>
                <a:cs typeface="+mn-cs"/>
              </a:rPr>
              <a:t>Forrás: </a:t>
            </a:r>
            <a:r>
              <a:rPr kumimoji="0" lang="hu-HU" sz="10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4"/>
              </a:rPr>
              <a:t>https://</a:t>
            </a:r>
            <a:r>
              <a:rPr kumimoji="0" lang="hu-HU" sz="1000" b="0" i="0" u="none" strike="noStrike" kern="1200" cap="none" spc="0" normalizeH="0" baseline="0" noProof="0" dirty="0" smtClean="0">
                <a:ln>
                  <a:noFill/>
                </a:ln>
                <a:solidFill>
                  <a:prstClr val="black"/>
                </a:solidFill>
                <a:effectLst/>
                <a:uLnTx/>
                <a:uFillTx/>
                <a:latin typeface="Calibri Light" panose="020F0302020204030204"/>
                <a:ea typeface="+mn-ea"/>
                <a:cs typeface="+mn-cs"/>
                <a:hlinkClick r:id="rId4"/>
              </a:rPr>
              <a:t>gurushots.com/photo/139da039517638e3de97a15157fa06c6</a:t>
            </a:r>
            <a:r>
              <a:rPr kumimoji="0" lang="hu-HU" sz="1000" b="0" i="0" u="none" strike="noStrike" kern="1200" cap="none" spc="0" normalizeH="0" baseline="0" noProof="0" dirty="0">
                <a:ln>
                  <a:noFill/>
                </a:ln>
                <a:solidFill>
                  <a:prstClr val="black"/>
                </a:solidFill>
                <a:effectLst/>
                <a:uLnTx/>
                <a:uFillTx/>
                <a:latin typeface="Calibri Light" panose="020F0302020204030204"/>
                <a:ea typeface="+mn-ea"/>
                <a:cs typeface="+mn-cs"/>
              </a:rPr>
              <a:t> és https://gurushots.com/photo/d3c1948254f88822eff65e4e99b27bd5</a:t>
            </a:r>
            <a:endParaRPr kumimoji="0" lang="hu-HU" sz="1000" b="0" i="0" u="none" strike="noStrike" kern="1200" cap="none" spc="0" normalizeH="0" baseline="0" noProof="0" dirty="0" smtClean="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660015163"/>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Vállalkozások társadalmi felelősségvállalása (CSR)</a:t>
            </a:r>
            <a:endParaRPr lang="hu-HU" dirty="0"/>
          </a:p>
        </p:txBody>
      </p:sp>
      <p:sp>
        <p:nvSpPr>
          <p:cNvPr id="3" name="Szöveg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211930142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Vállalkozások társadalmi felelősségvállalása (CSR)</a:t>
            </a:r>
          </a:p>
        </p:txBody>
      </p:sp>
      <p:sp>
        <p:nvSpPr>
          <p:cNvPr id="3" name="Tartalom helye 2"/>
          <p:cNvSpPr>
            <a:spLocks noGrp="1"/>
          </p:cNvSpPr>
          <p:nvPr>
            <p:ph idx="1"/>
          </p:nvPr>
        </p:nvSpPr>
        <p:spPr>
          <a:xfrm>
            <a:off x="676656" y="2011680"/>
            <a:ext cx="10753725" cy="4287520"/>
          </a:xfrm>
        </p:spPr>
        <p:txBody>
          <a:bodyPr>
            <a:normAutofit fontScale="92500" lnSpcReduction="10000"/>
          </a:bodyPr>
          <a:lstStyle/>
          <a:p>
            <a:pPr algn="just">
              <a:buFont typeface="Arial" panose="020B0604020202020204" pitchFamily="34" charset="0"/>
              <a:buChar char="•"/>
            </a:pPr>
            <a:r>
              <a:rPr lang="hu-HU" dirty="0" err="1"/>
              <a:t>Kotler</a:t>
            </a:r>
            <a:r>
              <a:rPr lang="hu-HU" dirty="0"/>
              <a:t> értelmezésében a vállalati társadalmi felelősségvállalás azt az elkötelezettséget jelenti, amelyet a vállalat a közösség jólétének érdekében folytat önkéntesen, és amit erőforrásával is támogat. </a:t>
            </a:r>
            <a:endParaRPr lang="hu-HU" dirty="0" smtClean="0"/>
          </a:p>
          <a:p>
            <a:pPr algn="just">
              <a:buFont typeface="Arial" panose="020B0604020202020204" pitchFamily="34" charset="0"/>
              <a:buChar char="•"/>
            </a:pPr>
            <a:r>
              <a:rPr lang="hu-HU" dirty="0" smtClean="0"/>
              <a:t>A </a:t>
            </a:r>
            <a:r>
              <a:rPr lang="hu-HU" dirty="0"/>
              <a:t>Fenntartható Fejlődés Világgazdasági Tanácsa szerint a CSR az üzleti világ elkötelezettségét jelenti, hogy hozzájáruljon a fenntartható gazdasági fejlődéshez, az alkalmazottakkal, a családjaikkal, a helyi közösséggel és a társadalom széles </a:t>
            </a:r>
            <a:r>
              <a:rPr lang="hu-HU" dirty="0" err="1"/>
              <a:t>rétegeivel</a:t>
            </a:r>
            <a:r>
              <a:rPr lang="hu-HU" dirty="0"/>
              <a:t> együttműködve az életminőség javítása érdekében. </a:t>
            </a:r>
            <a:endParaRPr lang="hu-HU" dirty="0" smtClean="0"/>
          </a:p>
          <a:p>
            <a:pPr algn="just">
              <a:buFont typeface="Arial" panose="020B0604020202020204" pitchFamily="34" charset="0"/>
              <a:buChar char="•"/>
            </a:pPr>
            <a:r>
              <a:rPr lang="hu-HU" dirty="0" smtClean="0"/>
              <a:t>A </a:t>
            </a:r>
            <a:r>
              <a:rPr lang="hu-HU" dirty="0"/>
              <a:t>Business World </a:t>
            </a:r>
            <a:r>
              <a:rPr lang="hu-HU" dirty="0" err="1"/>
              <a:t>for</a:t>
            </a:r>
            <a:r>
              <a:rPr lang="hu-HU" dirty="0"/>
              <a:t> CSR (Az üzleti világ a társadalmi felelősségvállalásért) elnevezésű szervezet megfogalmazása szerint a CSR olyan üzleti gyakorlat, amely felülmúlja az etikai, jogi, kereskedelmi, valamint a közvélemény által megfogalmazott elvárásokat, amelyeket a társadalom állít a vállalkozások elé. Ez utóbbi már kitágítja a CSR fogalmat és az üzleti döntéshozatalhoz rendeli a CSR stratégiát. </a:t>
            </a:r>
            <a:endParaRPr lang="hu-HU" dirty="0" smtClean="0"/>
          </a:p>
          <a:p>
            <a:pPr marL="0" indent="0" algn="just">
              <a:buNone/>
            </a:pPr>
            <a:r>
              <a:rPr lang="hu-HU" i="1" dirty="0" smtClean="0"/>
              <a:t>Forrás: http</a:t>
            </a:r>
            <a:r>
              <a:rPr lang="hu-HU" i="1" dirty="0"/>
              <a:t>://ktnye.akti.hu</a:t>
            </a:r>
            <a:endParaRPr lang="hu-HU" dirty="0"/>
          </a:p>
        </p:txBody>
      </p:sp>
      <p:pic>
        <p:nvPicPr>
          <p:cNvPr id="4" name="Kép 3" descr="How CSR transforms pursuit of profit into moral missi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3572" y="260941"/>
            <a:ext cx="2036064" cy="1527048"/>
          </a:xfrm>
          <a:prstGeom prst="rect">
            <a:avLst/>
          </a:prstGeom>
        </p:spPr>
      </p:pic>
    </p:spTree>
    <p:extLst>
      <p:ext uri="{BB962C8B-B14F-4D97-AF65-F5344CB8AC3E}">
        <p14:creationId xmlns:p14="http://schemas.microsoft.com/office/powerpoint/2010/main" val="232123036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a:srcRect l="21542" t="19481" r="20887" b="21105"/>
          <a:stretch/>
        </p:blipFill>
        <p:spPr>
          <a:xfrm>
            <a:off x="395111" y="0"/>
            <a:ext cx="4978400" cy="2889955"/>
          </a:xfrm>
          <a:prstGeom prst="rect">
            <a:avLst/>
          </a:prstGeom>
        </p:spPr>
      </p:pic>
      <p:sp>
        <p:nvSpPr>
          <p:cNvPr id="4" name="Téglalap 3"/>
          <p:cNvSpPr/>
          <p:nvPr/>
        </p:nvSpPr>
        <p:spPr>
          <a:xfrm>
            <a:off x="5644445" y="141745"/>
            <a:ext cx="6096000" cy="6186309"/>
          </a:xfrm>
          <a:prstGeom prst="rect">
            <a:avLst/>
          </a:prstGeom>
        </p:spPr>
        <p:txBody>
          <a:bodyPr>
            <a:spAutoFit/>
          </a:bodyPr>
          <a:lstStyle/>
          <a:p>
            <a:r>
              <a:rPr lang="hu-HU" b="0" i="0" dirty="0" smtClean="0">
                <a:solidFill>
                  <a:srgbClr val="333333"/>
                </a:solidFill>
                <a:effectLst/>
                <a:latin typeface="VodafoneRegular"/>
              </a:rPr>
              <a:t>Van egy jó ötleted, amivel másokon segítenél? Olyan munkára vágysz, amivel kicsit jobbá teheted a világot? </a:t>
            </a:r>
            <a:r>
              <a:rPr lang="hu-HU" b="0" i="0" dirty="0" err="1" smtClean="0">
                <a:solidFill>
                  <a:srgbClr val="333333"/>
                </a:solidFill>
                <a:effectLst/>
                <a:latin typeface="VodafoneRegular"/>
              </a:rPr>
              <a:t>Váltsd</a:t>
            </a:r>
            <a:r>
              <a:rPr lang="hu-HU" b="0" i="0" dirty="0" smtClean="0">
                <a:solidFill>
                  <a:srgbClr val="333333"/>
                </a:solidFill>
                <a:effectLst/>
                <a:latin typeface="VodafoneRegular"/>
              </a:rPr>
              <a:t> valóra az álmod a Vodafone Főállású Angyalaként, havi 400 ezer forint fizetésért.</a:t>
            </a:r>
          </a:p>
          <a:p>
            <a:endParaRPr lang="hu-HU" b="0" i="0" dirty="0" smtClean="0">
              <a:solidFill>
                <a:srgbClr val="333333"/>
              </a:solidFill>
              <a:effectLst/>
              <a:latin typeface="VodafoneRegular"/>
            </a:endParaRPr>
          </a:p>
          <a:p>
            <a:r>
              <a:rPr lang="hu-HU" b="0" i="0" dirty="0" smtClean="0">
                <a:solidFill>
                  <a:srgbClr val="333333"/>
                </a:solidFill>
                <a:effectLst/>
                <a:latin typeface="VodafoneRegular"/>
              </a:rPr>
              <a:t>A Vodafone Magyarország Alapítvány a 2018/2019-es évben ismét meghirdeti a Főállású Angyal pályázatot. Az idei évben a pályázóktól digitális megoldásokat várunk, mellyel egy éven keresztül támogatják egy kiválasztott alapítvány munkáját.</a:t>
            </a:r>
          </a:p>
          <a:p>
            <a:endParaRPr lang="hu-HU" b="0" i="0" dirty="0" smtClean="0">
              <a:solidFill>
                <a:srgbClr val="333333"/>
              </a:solidFill>
              <a:effectLst/>
              <a:latin typeface="VodafoneRegular"/>
            </a:endParaRPr>
          </a:p>
          <a:p>
            <a:r>
              <a:rPr lang="hu-HU" b="0" i="0" dirty="0" smtClean="0">
                <a:solidFill>
                  <a:srgbClr val="333333"/>
                </a:solidFill>
                <a:effectLst/>
                <a:latin typeface="VodafoneRegular"/>
              </a:rPr>
              <a:t>És hogy mit értünk digitális megoldás alatt? Minden olyan eszközt, szolgáltatást vagy programot, amelynek van információtechnológiai vonatkozása és segíti a kiválasztott alapítvány vagy az alapítvány által támogatott emberek életét.</a:t>
            </a:r>
          </a:p>
          <a:p>
            <a:endParaRPr lang="hu-HU" b="0" i="0" dirty="0" smtClean="0">
              <a:solidFill>
                <a:srgbClr val="333333"/>
              </a:solidFill>
              <a:effectLst/>
              <a:latin typeface="VodafoneRegular"/>
            </a:endParaRPr>
          </a:p>
          <a:p>
            <a:r>
              <a:rPr lang="hu-HU" b="0" i="0" dirty="0" smtClean="0">
                <a:solidFill>
                  <a:srgbClr val="333333"/>
                </a:solidFill>
                <a:effectLst/>
                <a:latin typeface="VodafoneRegular"/>
              </a:rPr>
              <a:t>A beérkezett pályázatok közül szakmai zsűri választja ki a legjobbat, aki ezt követően a kiválasztott alapítvánnyal együttműködve 12 hónapon át havi 400 ezer forintért teheti jobbá a világot. A pályázási szakasz a kezdetét vette, a beérkezett pályázatokat november 21-ig várjuk.</a:t>
            </a:r>
            <a:endParaRPr lang="hu-HU" b="0" i="0" dirty="0">
              <a:solidFill>
                <a:srgbClr val="333333"/>
              </a:solidFill>
              <a:effectLst/>
              <a:latin typeface="VodafoneRegular"/>
            </a:endParaRPr>
          </a:p>
        </p:txBody>
      </p:sp>
    </p:spTree>
    <p:extLst>
      <p:ext uri="{BB962C8B-B14F-4D97-AF65-F5344CB8AC3E}">
        <p14:creationId xmlns:p14="http://schemas.microsoft.com/office/powerpoint/2010/main" val="332835562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Ikea2020</a:t>
            </a:r>
            <a:endParaRPr lang="hu-HU" dirty="0"/>
          </a:p>
        </p:txBody>
      </p:sp>
      <p:sp>
        <p:nvSpPr>
          <p:cNvPr id="3" name="Tartalom helye 2"/>
          <p:cNvSpPr>
            <a:spLocks noGrp="1"/>
          </p:cNvSpPr>
          <p:nvPr>
            <p:ph idx="1"/>
          </p:nvPr>
        </p:nvSpPr>
        <p:spPr/>
        <p:txBody>
          <a:bodyPr/>
          <a:lstStyle/>
          <a:p>
            <a:r>
              <a:rPr lang="hu-HU" dirty="0" smtClean="0"/>
              <a:t>„Az </a:t>
            </a:r>
            <a:r>
              <a:rPr lang="hu-HU" dirty="0" err="1"/>
              <a:t>Ikea</a:t>
            </a:r>
            <a:r>
              <a:rPr lang="hu-HU" dirty="0"/>
              <a:t> bejelentette: 2020-ig eltünteti üzleteiből és éttermeiből az egyszer használatos műanyag termékeket. Nem lesz több szívószál, eldobható tányér vagy nem lebomló szemeteszsák, de a műanyag-bevonatú papírtányérokkal és –poharakkal is szakítanak. A műanyag kavarópálcikáknak is búcsút intenek a büféikben – derül ki </a:t>
            </a:r>
            <a:r>
              <a:rPr lang="hu-HU" u="sng" dirty="0">
                <a:hlinkClick r:id="rId2"/>
              </a:rPr>
              <a:t>a CNN tudósításából</a:t>
            </a:r>
            <a:r>
              <a:rPr lang="hu-HU" dirty="0"/>
              <a:t>.</a:t>
            </a:r>
          </a:p>
          <a:p>
            <a:r>
              <a:rPr lang="hu-HU" dirty="0"/>
              <a:t>Az intézkedés a svéd áruházlánc fenntarthatósági stratégiájának része, amiben az is szerepel, hogy 2020-ig teljes egészében megújuló energiával akarják működtetni boltjaikat, és csak </a:t>
            </a:r>
            <a:r>
              <a:rPr lang="hu-HU" dirty="0" err="1"/>
              <a:t>újrahasznosítható</a:t>
            </a:r>
            <a:r>
              <a:rPr lang="hu-HU" dirty="0"/>
              <a:t> anyagokból készítenék termékeiket. 2025-ig a házhoz szállítást is károsanyag-kibocsátás nélkül valósítanák meg. </a:t>
            </a:r>
            <a:r>
              <a:rPr lang="hu-HU" dirty="0" smtClean="0"/>
              <a:t>”</a:t>
            </a:r>
            <a:endParaRPr lang="hu-HU" dirty="0"/>
          </a:p>
          <a:p>
            <a:endParaRPr lang="hu-HU" dirty="0"/>
          </a:p>
        </p:txBody>
      </p:sp>
      <p:pic>
        <p:nvPicPr>
          <p:cNvPr id="4" name="Kép 3" descr="la strada, la vita... cta: giugno 200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2266" y="0"/>
            <a:ext cx="2099733" cy="2099733"/>
          </a:xfrm>
          <a:prstGeom prst="rect">
            <a:avLst/>
          </a:prstGeom>
        </p:spPr>
      </p:pic>
      <p:pic>
        <p:nvPicPr>
          <p:cNvPr id="5" name="Kép 4" descr="Ecologia e Fé: Economia verde: um balanço crítico-construtiv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6800" y="4905632"/>
            <a:ext cx="2235200" cy="1854388"/>
          </a:xfrm>
          <a:prstGeom prst="rect">
            <a:avLst/>
          </a:prstGeom>
        </p:spPr>
      </p:pic>
    </p:spTree>
    <p:extLst>
      <p:ext uri="{BB962C8B-B14F-4D97-AF65-F5344CB8AC3E}">
        <p14:creationId xmlns:p14="http://schemas.microsoft.com/office/powerpoint/2010/main" val="363199837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10772775" cy="1658198"/>
          </a:xfrm>
        </p:spPr>
        <p:txBody>
          <a:bodyPr/>
          <a:lstStyle/>
          <a:p>
            <a:r>
              <a:rPr lang="hu-HU" dirty="0" smtClean="0"/>
              <a:t>Magnet Bank</a:t>
            </a:r>
            <a:endParaRPr lang="hu-HU" dirty="0"/>
          </a:p>
        </p:txBody>
      </p:sp>
      <p:pic>
        <p:nvPicPr>
          <p:cNvPr id="4" name="Tartalom helye 3"/>
          <p:cNvPicPr>
            <a:picLocks noGrp="1" noChangeAspect="1"/>
          </p:cNvPicPr>
          <p:nvPr>
            <p:ph idx="1"/>
          </p:nvPr>
        </p:nvPicPr>
        <p:blipFill>
          <a:blip r:embed="rId2"/>
          <a:stretch>
            <a:fillRect/>
          </a:stretch>
        </p:blipFill>
        <p:spPr>
          <a:xfrm>
            <a:off x="2875315" y="1617365"/>
            <a:ext cx="9316685" cy="5240635"/>
          </a:xfrm>
          <a:prstGeom prst="rect">
            <a:avLst/>
          </a:prstGeom>
        </p:spPr>
      </p:pic>
      <p:pic>
        <p:nvPicPr>
          <p:cNvPr id="5" name="Tartalom helye 3"/>
          <p:cNvPicPr>
            <a:picLocks noChangeAspect="1"/>
          </p:cNvPicPr>
          <p:nvPr/>
        </p:nvPicPr>
        <p:blipFill rotWithShape="1">
          <a:blip r:embed="rId3"/>
          <a:srcRect l="44572" t="16730" r="12108"/>
          <a:stretch/>
        </p:blipFill>
        <p:spPr>
          <a:xfrm>
            <a:off x="214489" y="2669232"/>
            <a:ext cx="2901244" cy="3136900"/>
          </a:xfrm>
          <a:prstGeom prst="rect">
            <a:avLst/>
          </a:prstGeom>
        </p:spPr>
      </p:pic>
    </p:spTree>
    <p:extLst>
      <p:ext uri="{BB962C8B-B14F-4D97-AF65-F5344CB8AC3E}">
        <p14:creationId xmlns:p14="http://schemas.microsoft.com/office/powerpoint/2010/main" val="229682338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6" name="Tartalom helye 5"/>
          <p:cNvPicPr>
            <a:picLocks noGrp="1" noChangeAspect="1"/>
          </p:cNvPicPr>
          <p:nvPr>
            <p:ph idx="1"/>
          </p:nvPr>
        </p:nvPicPr>
        <p:blipFill rotWithShape="1">
          <a:blip r:embed="rId2"/>
          <a:srcRect l="-1" t="3771" r="14513" b="1928"/>
          <a:stretch/>
        </p:blipFill>
        <p:spPr>
          <a:xfrm>
            <a:off x="390349" y="406399"/>
            <a:ext cx="9442273" cy="5858933"/>
          </a:xfrm>
          <a:prstGeom prst="rect">
            <a:avLst/>
          </a:prstGeom>
        </p:spPr>
      </p:pic>
      <p:pic>
        <p:nvPicPr>
          <p:cNvPr id="7" name="Kép 6" descr="Decathlon Group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2429" y="4233333"/>
            <a:ext cx="5579571" cy="1817512"/>
          </a:xfrm>
          <a:prstGeom prst="rect">
            <a:avLst/>
          </a:prstGeom>
        </p:spPr>
      </p:pic>
    </p:spTree>
    <p:extLst>
      <p:ext uri="{BB962C8B-B14F-4D97-AF65-F5344CB8AC3E}">
        <p14:creationId xmlns:p14="http://schemas.microsoft.com/office/powerpoint/2010/main" val="49700010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Társadalmi </a:t>
            </a:r>
            <a:r>
              <a:rPr lang="hu-HU" dirty="0" err="1" smtClean="0"/>
              <a:t>startupok</a:t>
            </a:r>
            <a:endParaRPr lang="hu-HU" dirty="0"/>
          </a:p>
        </p:txBody>
      </p:sp>
      <p:sp>
        <p:nvSpPr>
          <p:cNvPr id="3" name="Szöveg helye 2"/>
          <p:cNvSpPr>
            <a:spLocks noGrp="1"/>
          </p:cNvSpPr>
          <p:nvPr>
            <p:ph type="body" idx="1"/>
          </p:nvPr>
        </p:nvSpPr>
        <p:spPr/>
        <p:txBody>
          <a:bodyPr/>
          <a:lstStyle/>
          <a:p>
            <a:r>
              <a:rPr lang="hu-HU" dirty="0" smtClean="0"/>
              <a:t>Definiáljuk közösen a példák alapján!</a:t>
            </a:r>
            <a:endParaRPr lang="hu-HU" dirty="0"/>
          </a:p>
        </p:txBody>
      </p:sp>
      <p:pic>
        <p:nvPicPr>
          <p:cNvPr id="4" name="Kép 3" descr="El Universitario de Burgos – El periódico online de lo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1134" y="0"/>
            <a:ext cx="7650866" cy="2635962"/>
          </a:xfrm>
          <a:prstGeom prst="rect">
            <a:avLst/>
          </a:prstGeom>
        </p:spPr>
      </p:pic>
    </p:spTree>
    <p:extLst>
      <p:ext uri="{BB962C8B-B14F-4D97-AF65-F5344CB8AC3E}">
        <p14:creationId xmlns:p14="http://schemas.microsoft.com/office/powerpoint/2010/main" val="114104622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a:srcRect t="4809"/>
          <a:stretch/>
        </p:blipFill>
        <p:spPr>
          <a:xfrm>
            <a:off x="478420" y="520860"/>
            <a:ext cx="10725873" cy="5743213"/>
          </a:xfrm>
          <a:prstGeom prst="rect">
            <a:avLst/>
          </a:prstGeom>
        </p:spPr>
      </p:pic>
    </p:spTree>
    <p:extLst>
      <p:ext uri="{BB962C8B-B14F-4D97-AF65-F5344CB8AC3E}">
        <p14:creationId xmlns:p14="http://schemas.microsoft.com/office/powerpoint/2010/main" val="124408898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a:srcRect t="4575"/>
          <a:stretch/>
        </p:blipFill>
        <p:spPr>
          <a:xfrm>
            <a:off x="270933" y="417689"/>
            <a:ext cx="11377948" cy="6107288"/>
          </a:xfrm>
          <a:prstGeom prst="rect">
            <a:avLst/>
          </a:prstGeom>
        </p:spPr>
      </p:pic>
    </p:spTree>
    <p:extLst>
      <p:ext uri="{BB962C8B-B14F-4D97-AF65-F5344CB8AC3E}">
        <p14:creationId xmlns:p14="http://schemas.microsoft.com/office/powerpoint/2010/main" val="236231081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a:srcRect t="5104"/>
          <a:stretch/>
        </p:blipFill>
        <p:spPr>
          <a:xfrm>
            <a:off x="582592" y="648181"/>
            <a:ext cx="10911069" cy="5824237"/>
          </a:xfrm>
          <a:prstGeom prst="rect">
            <a:avLst/>
          </a:prstGeom>
        </p:spPr>
      </p:pic>
    </p:spTree>
    <p:extLst>
      <p:ext uri="{BB962C8B-B14F-4D97-AF65-F5344CB8AC3E}">
        <p14:creationId xmlns:p14="http://schemas.microsoft.com/office/powerpoint/2010/main" val="777484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err="1"/>
              <a:t>Juxtapositioning</a:t>
            </a:r>
            <a:r>
              <a:rPr lang="hu-HU" dirty="0"/>
              <a:t> – ellentétes egymás mellé </a:t>
            </a:r>
            <a:r>
              <a:rPr lang="hu-HU" dirty="0" smtClean="0"/>
              <a:t>helyezés a termék egyediségének hangsúlyozására</a:t>
            </a:r>
            <a:r>
              <a:rPr lang="hu-HU" dirty="0"/>
              <a:t/>
            </a:r>
            <a:br>
              <a:rPr lang="hu-HU" dirty="0"/>
            </a:br>
            <a:endParaRPr lang="hu-HU" dirty="0"/>
          </a:p>
        </p:txBody>
      </p:sp>
      <p:sp>
        <p:nvSpPr>
          <p:cNvPr id="3" name="Tartalom helye 2"/>
          <p:cNvSpPr>
            <a:spLocks noGrp="1"/>
          </p:cNvSpPr>
          <p:nvPr>
            <p:ph idx="1"/>
          </p:nvPr>
        </p:nvSpPr>
        <p:spPr>
          <a:xfrm>
            <a:off x="109712" y="3014311"/>
            <a:ext cx="10753725" cy="3766185"/>
          </a:xfrm>
        </p:spPr>
        <p:txBody>
          <a:bodyPr>
            <a:normAutofit fontScale="92500" lnSpcReduction="10000"/>
          </a:bodyPr>
          <a:lstStyle/>
          <a:p>
            <a:endParaRPr lang="hu-HU" dirty="0" smtClean="0">
              <a:hlinkClick r:id=""/>
            </a:endParaRPr>
          </a:p>
          <a:p>
            <a:endParaRPr lang="hu-HU" dirty="0" smtClean="0">
              <a:hlinkClick r:id=""/>
            </a:endParaRPr>
          </a:p>
          <a:p>
            <a:endParaRPr lang="hu-HU" dirty="0">
              <a:hlinkClick r:id="rId2"/>
            </a:endParaRPr>
          </a:p>
          <a:p>
            <a:endParaRPr lang="hu-HU" dirty="0" smtClean="0">
              <a:hlinkClick r:id="rId2"/>
            </a:endParaRPr>
          </a:p>
          <a:p>
            <a:endParaRPr lang="hu-HU" dirty="0">
              <a:hlinkClick r:id="rId2"/>
            </a:endParaRPr>
          </a:p>
          <a:p>
            <a:endParaRPr lang="hu-HU" dirty="0" smtClean="0">
              <a:hlinkClick r:id="rId2"/>
            </a:endParaRPr>
          </a:p>
          <a:p>
            <a:endParaRPr lang="hu-HU" dirty="0">
              <a:hlinkClick r:id=""/>
            </a:endParaRPr>
          </a:p>
          <a:p>
            <a:endParaRPr lang="hu-HU" dirty="0">
              <a:hlinkClick r:id=""/>
            </a:endParaRPr>
          </a:p>
          <a:p>
            <a:r>
              <a:rPr lang="hu-HU" dirty="0" smtClean="0">
                <a:hlinkClick r:id="rId2"/>
              </a:rPr>
              <a:t>https</a:t>
            </a:r>
            <a:r>
              <a:rPr lang="hu-HU" dirty="0">
                <a:hlinkClick r:id="rId2"/>
              </a:rPr>
              <a:t>://www.canva.com/learn/clever-advertising/</a:t>
            </a:r>
            <a:endParaRPr lang="hu-HU" dirty="0"/>
          </a:p>
        </p:txBody>
      </p:sp>
      <p:pic>
        <p:nvPicPr>
          <p:cNvPr id="1026" name="Picture 2" descr="http://www.otokpa.com/wp-content/uploads/2012/12/FEDEX_AMERICA(pp_w1200_h7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4483" y="1554515"/>
            <a:ext cx="4173027" cy="27785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deevee.com/aimages/201004/14/ikea-shoe-cabinet-pink-print-220961-adeeve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12" y="2013283"/>
            <a:ext cx="3058616" cy="43632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uple hug through a love letter in Australia Post print 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4230" y="1849997"/>
            <a:ext cx="2258762" cy="3241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428961"/>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Magikme</a:t>
            </a:r>
            <a:endParaRPr lang="hu-HU" dirty="0"/>
          </a:p>
        </p:txBody>
      </p:sp>
      <p:sp>
        <p:nvSpPr>
          <p:cNvPr id="3" name="Tartalom helye 2"/>
          <p:cNvSpPr>
            <a:spLocks noGrp="1"/>
          </p:cNvSpPr>
          <p:nvPr>
            <p:ph idx="1"/>
          </p:nvPr>
        </p:nvSpPr>
        <p:spPr/>
        <p:txBody>
          <a:bodyPr>
            <a:normAutofit fontScale="92500"/>
          </a:bodyPr>
          <a:lstStyle/>
          <a:p>
            <a:pPr>
              <a:buFont typeface="Arial" panose="020B0604020202020204" pitchFamily="34" charset="0"/>
              <a:buChar char="•"/>
            </a:pPr>
            <a:r>
              <a:rPr lang="hu-HU" dirty="0"/>
              <a:t>A </a:t>
            </a:r>
            <a:r>
              <a:rPr lang="hu-HU" dirty="0" err="1"/>
              <a:t>MagikMe</a:t>
            </a:r>
            <a:r>
              <a:rPr lang="hu-HU" dirty="0"/>
              <a:t> egy társadalmi </a:t>
            </a:r>
            <a:r>
              <a:rPr lang="hu-HU" dirty="0" err="1"/>
              <a:t>startup</a:t>
            </a:r>
            <a:r>
              <a:rPr lang="hu-HU" dirty="0"/>
              <a:t>, amely </a:t>
            </a:r>
            <a:r>
              <a:rPr lang="hu-HU" dirty="0" err="1"/>
              <a:t>inklúzív</a:t>
            </a:r>
            <a:r>
              <a:rPr lang="hu-HU" dirty="0"/>
              <a:t> játszótéri játékokat tervez és árusít. </a:t>
            </a:r>
            <a:endParaRPr lang="hu-HU" dirty="0" smtClean="0"/>
          </a:p>
          <a:p>
            <a:pPr>
              <a:buFont typeface="Arial" panose="020B0604020202020204" pitchFamily="34" charset="0"/>
              <a:buChar char="•"/>
            </a:pPr>
            <a:r>
              <a:rPr lang="hu-HU" dirty="0" smtClean="0"/>
              <a:t>A </a:t>
            </a:r>
            <a:r>
              <a:rPr lang="hu-HU" dirty="0" err="1"/>
              <a:t>MagikMe</a:t>
            </a:r>
            <a:r>
              <a:rPr lang="hu-HU" dirty="0"/>
              <a:t> eszközök azon mozgássérült gyerekeknek készülnek, akik még nem tudnak kerekesszéket, így a kerekesszékes játékokat sem használni, ami jellemzően a 8 éves kor alatti korosztály. A </a:t>
            </a:r>
            <a:r>
              <a:rPr lang="hu-HU" dirty="0" err="1"/>
              <a:t>MagikMe</a:t>
            </a:r>
            <a:r>
              <a:rPr lang="hu-HU" dirty="0"/>
              <a:t> játékok a legbiztonságosabb eszközök azon gyermekek számára, akik nem tudnak ülni vagy magukat megtartani. A </a:t>
            </a:r>
            <a:r>
              <a:rPr lang="hu-HU" dirty="0" err="1"/>
              <a:t>MagikMe</a:t>
            </a:r>
            <a:r>
              <a:rPr lang="hu-HU" dirty="0"/>
              <a:t> eszközök biztonságosak az értelmi sérült gyerekeknek és az ülni még nem tudó kisbabáknak is. </a:t>
            </a:r>
            <a:endParaRPr lang="hu-HU" dirty="0" smtClean="0"/>
          </a:p>
          <a:p>
            <a:pPr>
              <a:buFont typeface="Arial" panose="020B0604020202020204" pitchFamily="34" charset="0"/>
              <a:buChar char="•"/>
            </a:pPr>
            <a:r>
              <a:rPr lang="hu-HU" dirty="0" smtClean="0"/>
              <a:t>Ezek </a:t>
            </a:r>
            <a:r>
              <a:rPr lang="hu-HU" dirty="0"/>
              <a:t>a játékok lehetővé teszik a </a:t>
            </a:r>
            <a:r>
              <a:rPr lang="hu-HU" dirty="0" err="1" smtClean="0"/>
              <a:t>gyerekmeknek</a:t>
            </a:r>
            <a:r>
              <a:rPr lang="hu-HU" dirty="0"/>
              <a:t>, hogy együtt játsszanak ugyanazon a játékon, közös élményeket megélve és egymást megismerve, így építve toleránsabb közösségeket és társadalmat.</a:t>
            </a:r>
          </a:p>
          <a:p>
            <a:pPr>
              <a:buFont typeface="Arial" panose="020B0604020202020204" pitchFamily="34" charset="0"/>
              <a:buChar char="•"/>
            </a:pPr>
            <a:r>
              <a:rPr lang="hu-HU" dirty="0"/>
              <a:t>Társadalmi vállalkozásként a nyereség 55%-át invesztáljuk vissza, hogy segítsük a fogyatékosággal élő gyermekek elfogadását és biztosítsuk küldetésünk sikerességét.</a:t>
            </a:r>
          </a:p>
          <a:p>
            <a:pPr>
              <a:buFont typeface="Arial" panose="020B0604020202020204" pitchFamily="34" charset="0"/>
              <a:buChar char="•"/>
            </a:pPr>
            <a:endParaRPr lang="hu-HU" dirty="0"/>
          </a:p>
        </p:txBody>
      </p:sp>
    </p:spTree>
    <p:extLst>
      <p:ext uri="{BB962C8B-B14F-4D97-AF65-F5344CB8AC3E}">
        <p14:creationId xmlns:p14="http://schemas.microsoft.com/office/powerpoint/2010/main" val="233559983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Tartalom helye 3"/>
          <p:cNvPicPr>
            <a:picLocks noGrp="1" noChangeAspect="1"/>
          </p:cNvPicPr>
          <p:nvPr>
            <p:ph idx="1"/>
          </p:nvPr>
        </p:nvPicPr>
        <p:blipFill rotWithShape="1">
          <a:blip r:embed="rId2"/>
          <a:srcRect t="5095"/>
          <a:stretch/>
        </p:blipFill>
        <p:spPr>
          <a:xfrm>
            <a:off x="0" y="146755"/>
            <a:ext cx="6697132" cy="3575226"/>
          </a:xfrm>
          <a:prstGeom prst="rect">
            <a:avLst/>
          </a:prstGeom>
        </p:spPr>
      </p:pic>
      <p:pic>
        <p:nvPicPr>
          <p:cNvPr id="5" name="Kép 4"/>
          <p:cNvPicPr>
            <a:picLocks noChangeAspect="1"/>
          </p:cNvPicPr>
          <p:nvPr/>
        </p:nvPicPr>
        <p:blipFill rotWithShape="1">
          <a:blip r:embed="rId3"/>
          <a:srcRect t="6129"/>
          <a:stretch/>
        </p:blipFill>
        <p:spPr>
          <a:xfrm>
            <a:off x="5201464" y="3066581"/>
            <a:ext cx="6845568" cy="3614620"/>
          </a:xfrm>
          <a:prstGeom prst="rect">
            <a:avLst/>
          </a:prstGeom>
        </p:spPr>
      </p:pic>
    </p:spTree>
    <p:extLst>
      <p:ext uri="{BB962C8B-B14F-4D97-AF65-F5344CB8AC3E}">
        <p14:creationId xmlns:p14="http://schemas.microsoft.com/office/powerpoint/2010/main" val="298811824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rotWithShape="1">
          <a:blip r:embed="rId2"/>
          <a:srcRect t="5872"/>
          <a:stretch/>
        </p:blipFill>
        <p:spPr>
          <a:xfrm>
            <a:off x="81775" y="22307"/>
            <a:ext cx="6564352" cy="3475644"/>
          </a:xfrm>
          <a:prstGeom prst="rect">
            <a:avLst/>
          </a:prstGeom>
        </p:spPr>
      </p:pic>
      <p:pic>
        <p:nvPicPr>
          <p:cNvPr id="3" name="Kép 2"/>
          <p:cNvPicPr>
            <a:picLocks noChangeAspect="1"/>
          </p:cNvPicPr>
          <p:nvPr/>
        </p:nvPicPr>
        <p:blipFill rotWithShape="1">
          <a:blip r:embed="rId3"/>
          <a:srcRect t="4420"/>
          <a:stretch/>
        </p:blipFill>
        <p:spPr>
          <a:xfrm>
            <a:off x="6218580" y="3546088"/>
            <a:ext cx="5973420" cy="3211550"/>
          </a:xfrm>
          <a:prstGeom prst="rect">
            <a:avLst/>
          </a:prstGeom>
        </p:spPr>
      </p:pic>
      <p:pic>
        <p:nvPicPr>
          <p:cNvPr id="4" name="Kép 3"/>
          <p:cNvPicPr>
            <a:picLocks noChangeAspect="1"/>
          </p:cNvPicPr>
          <p:nvPr/>
        </p:nvPicPr>
        <p:blipFill rotWithShape="1">
          <a:blip r:embed="rId4"/>
          <a:srcRect t="55208" b="10451"/>
          <a:stretch/>
        </p:blipFill>
        <p:spPr>
          <a:xfrm>
            <a:off x="-141248" y="4315521"/>
            <a:ext cx="6638693" cy="1282391"/>
          </a:xfrm>
          <a:prstGeom prst="rect">
            <a:avLst/>
          </a:prstGeom>
        </p:spPr>
      </p:pic>
    </p:spTree>
    <p:extLst>
      <p:ext uri="{BB962C8B-B14F-4D97-AF65-F5344CB8AC3E}">
        <p14:creationId xmlns:p14="http://schemas.microsoft.com/office/powerpoint/2010/main" val="56995922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90857"/>
            <a:ext cx="10772775" cy="1658198"/>
          </a:xfrm>
        </p:spPr>
        <p:txBody>
          <a:bodyPr/>
          <a:lstStyle/>
          <a:p>
            <a:r>
              <a:rPr lang="hu-HU" dirty="0" err="1" smtClean="0"/>
              <a:t>Social</a:t>
            </a:r>
            <a:r>
              <a:rPr lang="hu-HU" dirty="0" smtClean="0"/>
              <a:t> </a:t>
            </a:r>
            <a:r>
              <a:rPr lang="hu-HU" dirty="0" err="1" smtClean="0"/>
              <a:t>startup</a:t>
            </a:r>
            <a:r>
              <a:rPr lang="hu-HU" dirty="0" smtClean="0"/>
              <a:t> – Társadalmi </a:t>
            </a:r>
            <a:br>
              <a:rPr lang="hu-HU" dirty="0" smtClean="0"/>
            </a:br>
            <a:r>
              <a:rPr lang="hu-HU" dirty="0" err="1" smtClean="0"/>
              <a:t>startup</a:t>
            </a:r>
            <a:r>
              <a:rPr lang="hu-HU" dirty="0" smtClean="0"/>
              <a:t> </a:t>
            </a:r>
            <a:r>
              <a:rPr lang="hu-HU" sz="2800" dirty="0" smtClean="0"/>
              <a:t>(</a:t>
            </a:r>
            <a:r>
              <a:rPr lang="hu-HU" sz="2800" dirty="0" err="1" smtClean="0"/>
              <a:t>Social</a:t>
            </a:r>
            <a:r>
              <a:rPr lang="hu-HU" sz="2800" dirty="0" smtClean="0"/>
              <a:t> </a:t>
            </a:r>
            <a:r>
              <a:rPr lang="hu-HU" sz="2800" dirty="0" err="1" smtClean="0"/>
              <a:t>entrepreneurship</a:t>
            </a:r>
            <a:r>
              <a:rPr lang="hu-HU" sz="2800" dirty="0" smtClean="0"/>
              <a:t>)</a:t>
            </a:r>
            <a:endParaRPr lang="hu-HU" sz="2800" dirty="0"/>
          </a:p>
        </p:txBody>
      </p:sp>
      <p:sp>
        <p:nvSpPr>
          <p:cNvPr id="3" name="Tartalom helye 2"/>
          <p:cNvSpPr>
            <a:spLocks noGrp="1"/>
          </p:cNvSpPr>
          <p:nvPr>
            <p:ph idx="1"/>
          </p:nvPr>
        </p:nvSpPr>
        <p:spPr>
          <a:xfrm>
            <a:off x="676656" y="2011680"/>
            <a:ext cx="10753725" cy="4690203"/>
          </a:xfrm>
        </p:spPr>
        <p:txBody>
          <a:bodyPr>
            <a:normAutofit fontScale="92500" lnSpcReduction="10000"/>
          </a:bodyPr>
          <a:lstStyle/>
          <a:p>
            <a:pPr>
              <a:buFont typeface="Arial" panose="020B0604020202020204" pitchFamily="34" charset="0"/>
              <a:buChar char="•"/>
            </a:pPr>
            <a:r>
              <a:rPr lang="hu-HU" dirty="0"/>
              <a:t> </a:t>
            </a:r>
            <a:r>
              <a:rPr lang="hu-HU" dirty="0" smtClean="0"/>
              <a:t>„Társadalmi </a:t>
            </a:r>
            <a:r>
              <a:rPr lang="hu-HU" dirty="0"/>
              <a:t>vállalkozás bármilyen típusú szervezet lehet, ha van társadalmi célja és kimutatható társadalmi hatása, valamint a piacról, értékesítésből vagy szolgáltatásnyújtásból származó bevétele. </a:t>
            </a:r>
            <a:endParaRPr lang="hu-HU" dirty="0" smtClean="0"/>
          </a:p>
          <a:p>
            <a:pPr>
              <a:buFont typeface="Arial" panose="020B0604020202020204" pitchFamily="34" charset="0"/>
              <a:buChar char="•"/>
            </a:pPr>
            <a:r>
              <a:rPr lang="hu-HU" dirty="0" smtClean="0"/>
              <a:t>A </a:t>
            </a:r>
            <a:r>
              <a:rPr lang="hu-HU" dirty="0"/>
              <a:t>piaci bevétel mértéke, aránya nem határozható meg elvárásként a társadalmi vállalkozások sokfélesége miatt. A </a:t>
            </a:r>
            <a:r>
              <a:rPr lang="hu-HU" dirty="0" err="1"/>
              <a:t>for</a:t>
            </a:r>
            <a:r>
              <a:rPr lang="hu-HU" dirty="0"/>
              <a:t>-profit szervezet is lehet társadalmi vállalkozás, ha van kimutatható társadalmi hatása, de esetükben szigorúbb ellenőrzésre van szükség, hogy a profitot mennyiben forgatják vissza az adott társadalmi célra</a:t>
            </a:r>
            <a:r>
              <a:rPr lang="hu-HU" dirty="0" smtClean="0"/>
              <a:t>.</a:t>
            </a:r>
          </a:p>
          <a:p>
            <a:pPr>
              <a:buFont typeface="Arial" panose="020B0604020202020204" pitchFamily="34" charset="0"/>
              <a:buChar char="•"/>
            </a:pPr>
            <a:r>
              <a:rPr lang="hu-HU" dirty="0"/>
              <a:t> A társadalmi vállalkozás a nonprofit szektor és a hagyományos </a:t>
            </a:r>
            <a:r>
              <a:rPr lang="hu-HU" dirty="0" err="1"/>
              <a:t>for</a:t>
            </a:r>
            <a:r>
              <a:rPr lang="hu-HU" dirty="0"/>
              <a:t>-profit szektor között foglal helyet. A civil szervezet olyan társadalmi célokat szolgáló szervezet, amely semmilyen piaci tevékenységet nem végez. A hazai gyakorlat szerint a társadalmi vállalkozás kategóriába a nonprofit szervezetek is beleférnek. </a:t>
            </a:r>
            <a:endParaRPr lang="hu-HU" dirty="0" smtClean="0"/>
          </a:p>
          <a:p>
            <a:pPr>
              <a:buFont typeface="Arial" panose="020B0604020202020204" pitchFamily="34" charset="0"/>
              <a:buChar char="•"/>
            </a:pPr>
            <a:r>
              <a:rPr lang="hu-HU" dirty="0" smtClean="0"/>
              <a:t>A </a:t>
            </a:r>
            <a:r>
              <a:rPr lang="hu-HU" dirty="0"/>
              <a:t>civil szervezeteknél szemléletváltás fog bekövetkezni, nagyon sok civil szervezet próbálja meg </a:t>
            </a:r>
            <a:r>
              <a:rPr lang="hu-HU" dirty="0" err="1"/>
              <a:t>piacosítani</a:t>
            </a:r>
            <a:r>
              <a:rPr lang="hu-HU" dirty="0"/>
              <a:t> a tevékenységét, </a:t>
            </a:r>
            <a:r>
              <a:rPr lang="hu-HU" dirty="0" smtClean="0"/>
              <a:t>így </a:t>
            </a:r>
            <a:r>
              <a:rPr lang="hu-HU" dirty="0"/>
              <a:t>társadalmi vállalkozásokká válnak. </a:t>
            </a:r>
            <a:endParaRPr lang="hu-HU" dirty="0" smtClean="0"/>
          </a:p>
          <a:p>
            <a:pPr>
              <a:buFont typeface="Arial" panose="020B0604020202020204" pitchFamily="34" charset="0"/>
              <a:buChar char="•"/>
            </a:pPr>
            <a:r>
              <a:rPr lang="hu-HU" dirty="0" smtClean="0"/>
              <a:t>A </a:t>
            </a:r>
            <a:r>
              <a:rPr lang="hu-HU" dirty="0"/>
              <a:t>különböző szektorok (nonprofit és </a:t>
            </a:r>
            <a:r>
              <a:rPr lang="hu-HU" dirty="0" err="1"/>
              <a:t>for</a:t>
            </a:r>
            <a:r>
              <a:rPr lang="hu-HU" dirty="0"/>
              <a:t>-profit) egyre inkább közelednek egymáshoz, tanulnak egymás szemléletéből és módszereiből. </a:t>
            </a:r>
            <a:r>
              <a:rPr lang="hu-HU" dirty="0" smtClean="0"/>
              <a:t>„ 	</a:t>
            </a:r>
            <a:r>
              <a:rPr lang="hu-HU" dirty="0"/>
              <a:t>	</a:t>
            </a:r>
            <a:r>
              <a:rPr lang="hu-HU" sz="1100" dirty="0"/>
              <a:t>Forrás: Zarotanulmany_OFA_ME_GTK_2017_06_30</a:t>
            </a:r>
          </a:p>
        </p:txBody>
      </p:sp>
      <p:pic>
        <p:nvPicPr>
          <p:cNvPr id="4" name="Kép 3" descr="South Korean Human Rights Monitor | social worker - South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1942" y="0"/>
            <a:ext cx="4364038" cy="1839913"/>
          </a:xfrm>
          <a:prstGeom prst="rect">
            <a:avLst/>
          </a:prstGeom>
        </p:spPr>
      </p:pic>
    </p:spTree>
    <p:extLst>
      <p:ext uri="{BB962C8B-B14F-4D97-AF65-F5344CB8AC3E}">
        <p14:creationId xmlns:p14="http://schemas.microsoft.com/office/powerpoint/2010/main" val="306466082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Miért fontosak ezek a témák?</a:t>
            </a:r>
            <a:endParaRPr lang="hu-HU" dirty="0"/>
          </a:p>
        </p:txBody>
      </p:sp>
      <p:sp>
        <p:nvSpPr>
          <p:cNvPr id="3" name="Tartalom helye 2"/>
          <p:cNvSpPr>
            <a:spLocks noGrp="1"/>
          </p:cNvSpPr>
          <p:nvPr>
            <p:ph idx="1"/>
          </p:nvPr>
        </p:nvSpPr>
        <p:spPr>
          <a:xfrm>
            <a:off x="1399146" y="2226169"/>
            <a:ext cx="6210920" cy="2521949"/>
          </a:xfrm>
        </p:spPr>
        <p:txBody>
          <a:bodyPr/>
          <a:lstStyle/>
          <a:p>
            <a:pPr>
              <a:buFont typeface="Arial" panose="020B0604020202020204" pitchFamily="34" charset="0"/>
              <a:buChar char="•"/>
            </a:pPr>
            <a:r>
              <a:rPr lang="hu-HU" dirty="0" smtClean="0"/>
              <a:t>A vállalkozások 10%-a Európában társadalmi vállalkozás</a:t>
            </a:r>
          </a:p>
          <a:p>
            <a:pPr>
              <a:buFont typeface="Arial" panose="020B0604020202020204" pitchFamily="34" charset="0"/>
              <a:buChar char="•"/>
            </a:pPr>
            <a:r>
              <a:rPr lang="hu-HU" dirty="0"/>
              <a:t> </a:t>
            </a:r>
            <a:r>
              <a:rPr lang="hu-HU" dirty="0" smtClean="0"/>
              <a:t>Nem kerül többe egy-egy speciális jellemző kifejlesztése, vagy egy-egy ügy felkarolása</a:t>
            </a:r>
          </a:p>
          <a:p>
            <a:pPr>
              <a:buFont typeface="Arial" panose="020B0604020202020204" pitchFamily="34" charset="0"/>
              <a:buChar char="•"/>
            </a:pPr>
            <a:r>
              <a:rPr lang="hu-HU" dirty="0"/>
              <a:t> </a:t>
            </a:r>
            <a:r>
              <a:rPr lang="hu-HU" dirty="0" smtClean="0"/>
              <a:t>Társadalmi vállalkozás is lehet nyereségorientált</a:t>
            </a:r>
          </a:p>
          <a:p>
            <a:pPr>
              <a:buFont typeface="Arial" panose="020B0604020202020204" pitchFamily="34" charset="0"/>
              <a:buChar char="•"/>
            </a:pPr>
            <a:endParaRPr lang="hu-HU" dirty="0"/>
          </a:p>
        </p:txBody>
      </p:sp>
      <p:pic>
        <p:nvPicPr>
          <p:cNvPr id="1026" name="Picture 2" descr="Image result for to make the world a better place qu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304" y="4160852"/>
            <a:ext cx="4783270" cy="2250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91724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5" name="Szöveg helye 2"/>
          <p:cNvSpPr>
            <a:spLocks noGrp="1"/>
          </p:cNvSpPr>
          <p:nvPr>
            <p:ph type="body" idx="1"/>
          </p:nvPr>
        </p:nvSpPr>
        <p:spPr/>
        <p:txBody>
          <a:bodyPr/>
          <a:lstStyle/>
          <a:p>
            <a:pPr algn="ctr"/>
            <a:r>
              <a:rPr lang="hu-HU" altLang="hu-HU" sz="2400" b="1" dirty="0" smtClean="0">
                <a:solidFill>
                  <a:srgbClr val="C00000"/>
                </a:solidFill>
              </a:rPr>
              <a:t>Innovatív vállalkozás menedzsment</a:t>
            </a:r>
          </a:p>
          <a:p>
            <a:pPr algn="ctr"/>
            <a:endParaRPr lang="hu-HU" altLang="hu-HU" sz="2400" b="1" dirty="0" smtClean="0">
              <a:solidFill>
                <a:srgbClr val="C00000"/>
              </a:solidFill>
            </a:endParaRPr>
          </a:p>
          <a:p>
            <a:pPr algn="ctr"/>
            <a:r>
              <a:rPr lang="hu-HU" altLang="hu-HU" sz="2400" b="1" dirty="0" smtClean="0">
                <a:solidFill>
                  <a:srgbClr val="C00000"/>
                </a:solidFill>
              </a:rPr>
              <a:t>10. </a:t>
            </a:r>
            <a:r>
              <a:rPr lang="hu-HU" altLang="hu-HU" sz="2400" b="1" dirty="0">
                <a:solidFill>
                  <a:srgbClr val="C00000"/>
                </a:solidFill>
              </a:rPr>
              <a:t>e</a:t>
            </a:r>
            <a:r>
              <a:rPr lang="hu-HU" altLang="hu-HU" sz="2400" b="1" dirty="0" smtClean="0">
                <a:solidFill>
                  <a:srgbClr val="C00000"/>
                </a:solidFill>
              </a:rPr>
              <a:t>lőadás - Stratégiai </a:t>
            </a:r>
            <a:r>
              <a:rPr lang="hu-HU" altLang="hu-HU" sz="2400" b="1" dirty="0">
                <a:solidFill>
                  <a:srgbClr val="C00000"/>
                </a:solidFill>
              </a:rPr>
              <a:t>elemzési </a:t>
            </a:r>
            <a:r>
              <a:rPr lang="hu-HU" altLang="hu-HU" sz="2400" b="1" dirty="0" smtClean="0">
                <a:solidFill>
                  <a:srgbClr val="C00000"/>
                </a:solidFill>
              </a:rPr>
              <a:t>módszerek</a:t>
            </a:r>
            <a:endParaRPr lang="hu-HU" altLang="hu-HU" sz="2400" b="1" dirty="0">
              <a:solidFill>
                <a:srgbClr val="C00000"/>
              </a:solidFill>
            </a:endParaRPr>
          </a:p>
          <a:p>
            <a:pPr algn="ctr"/>
            <a:r>
              <a:rPr lang="hu-HU" altLang="hu-HU" sz="2400" b="1" dirty="0" smtClean="0">
                <a:solidFill>
                  <a:srgbClr val="C00000"/>
                </a:solidFill>
              </a:rPr>
              <a:t>10. </a:t>
            </a:r>
            <a:r>
              <a:rPr lang="hu-HU" altLang="hu-HU" sz="2400" b="1" dirty="0">
                <a:solidFill>
                  <a:srgbClr val="C00000"/>
                </a:solidFill>
              </a:rPr>
              <a:t>s</a:t>
            </a:r>
            <a:r>
              <a:rPr lang="hu-HU" altLang="hu-HU" sz="2400" b="1" dirty="0" smtClean="0">
                <a:solidFill>
                  <a:srgbClr val="C00000"/>
                </a:solidFill>
              </a:rPr>
              <a:t>zeminárium – Innovatív vállalkozás példák elemzésre</a:t>
            </a:r>
          </a:p>
          <a:p>
            <a:pPr algn="ctr"/>
            <a:endParaRPr lang="hu-HU" altLang="hu-HU" sz="2400" b="1" dirty="0">
              <a:solidFill>
                <a:srgbClr val="C00000"/>
              </a:solidFill>
            </a:endParaRPr>
          </a:p>
          <a:p>
            <a:pPr algn="ctr"/>
            <a:endParaRPr lang="hu-HU" altLang="hu-HU" sz="2400" b="1" dirty="0" smtClean="0">
              <a:solidFill>
                <a:srgbClr val="C00000"/>
              </a:solidFill>
            </a:endParaRPr>
          </a:p>
          <a:p>
            <a:pPr algn="ctr"/>
            <a:r>
              <a:rPr lang="hu-HU" altLang="hu-HU" sz="1200" b="1" dirty="0" smtClean="0">
                <a:solidFill>
                  <a:srgbClr val="C00000"/>
                </a:solidFill>
              </a:rPr>
              <a:t>Dr. Hegyi Barbara</a:t>
            </a:r>
            <a:endParaRPr lang="hu-HU" altLang="hu-HU" sz="1200" b="1" dirty="0">
              <a:solidFill>
                <a:srgbClr val="C00000"/>
              </a:solidFill>
            </a:endParaRPr>
          </a:p>
        </p:txBody>
      </p:sp>
    </p:spTree>
    <p:extLst>
      <p:ext uri="{BB962C8B-B14F-4D97-AF65-F5344CB8AC3E}">
        <p14:creationId xmlns:p14="http://schemas.microsoft.com/office/powerpoint/2010/main" val="128867419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mai előadás témái</a:t>
            </a:r>
            <a:endParaRPr lang="hu-HU" dirty="0"/>
          </a:p>
        </p:txBody>
      </p:sp>
      <p:sp>
        <p:nvSpPr>
          <p:cNvPr id="3" name="Tartalom helye 2"/>
          <p:cNvSpPr>
            <a:spLocks noGrp="1"/>
          </p:cNvSpPr>
          <p:nvPr>
            <p:ph idx="1"/>
          </p:nvPr>
        </p:nvSpPr>
        <p:spPr/>
        <p:txBody>
          <a:bodyPr/>
          <a:lstStyle/>
          <a:p>
            <a:pPr>
              <a:buFont typeface="Arial" panose="020B0604020202020204" pitchFamily="34" charset="0"/>
              <a:buChar char="•"/>
            </a:pPr>
            <a:r>
              <a:rPr lang="hu-HU" dirty="0" smtClean="0"/>
              <a:t> Piaci elemzési módszerek jelentősége és használata</a:t>
            </a:r>
          </a:p>
          <a:p>
            <a:pPr>
              <a:buFont typeface="Arial" panose="020B0604020202020204" pitchFamily="34" charset="0"/>
              <a:buChar char="•"/>
            </a:pPr>
            <a:r>
              <a:rPr lang="hu-HU" dirty="0"/>
              <a:t> </a:t>
            </a:r>
            <a:r>
              <a:rPr lang="hu-HU" dirty="0" smtClean="0"/>
              <a:t>Innovatív vállalkozás példák elemzésre</a:t>
            </a:r>
            <a:endParaRPr lang="hu-HU" dirty="0"/>
          </a:p>
        </p:txBody>
      </p:sp>
    </p:spTree>
    <p:extLst>
      <p:ext uri="{BB962C8B-B14F-4D97-AF65-F5344CB8AC3E}">
        <p14:creationId xmlns:p14="http://schemas.microsoft.com/office/powerpoint/2010/main" val="101255249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9" name="Rectangle 2"/>
          <p:cNvSpPr>
            <a:spLocks noGrp="1" noChangeArrowheads="1"/>
          </p:cNvSpPr>
          <p:nvPr>
            <p:ph type="title"/>
          </p:nvPr>
        </p:nvSpPr>
        <p:spPr/>
        <p:txBody>
          <a:bodyPr/>
          <a:lstStyle/>
          <a:p>
            <a:r>
              <a:rPr lang="hu-HU" altLang="hu-HU" sz="2800" dirty="0">
                <a:solidFill>
                  <a:srgbClr val="FF0000"/>
                </a:solidFill>
              </a:rPr>
              <a:t>BCG mátrix</a:t>
            </a:r>
            <a:endParaRPr lang="de-DE" altLang="hu-HU" sz="2800" dirty="0">
              <a:solidFill>
                <a:srgbClr val="FF0000"/>
              </a:solidFill>
            </a:endParaRPr>
          </a:p>
        </p:txBody>
      </p:sp>
      <p:sp>
        <p:nvSpPr>
          <p:cNvPr id="408580" name="Rectangle 3"/>
          <p:cNvSpPr>
            <a:spLocks noGrp="1" noChangeArrowheads="1"/>
          </p:cNvSpPr>
          <p:nvPr>
            <p:ph type="body" idx="1"/>
          </p:nvPr>
        </p:nvSpPr>
        <p:spPr/>
        <p:txBody>
          <a:bodyPr/>
          <a:lstStyle/>
          <a:p>
            <a:r>
              <a:rPr lang="de-DE" altLang="hu-HU" sz="2600" dirty="0">
                <a:solidFill>
                  <a:srgbClr val="4D4D4D"/>
                </a:solidFill>
              </a:rPr>
              <a:t>A </a:t>
            </a:r>
            <a:r>
              <a:rPr lang="de-DE" altLang="hu-HU" sz="2600" dirty="0" err="1">
                <a:solidFill>
                  <a:srgbClr val="4D4D4D"/>
                </a:solidFill>
              </a:rPr>
              <a:t>vállalkozás</a:t>
            </a:r>
            <a:r>
              <a:rPr lang="de-DE" altLang="hu-HU" sz="2600" dirty="0">
                <a:solidFill>
                  <a:srgbClr val="4D4D4D"/>
                </a:solidFill>
              </a:rPr>
              <a:t> </a:t>
            </a:r>
            <a:r>
              <a:rPr lang="de-DE" altLang="hu-HU" sz="2600" dirty="0" err="1">
                <a:solidFill>
                  <a:srgbClr val="4D4D4D"/>
                </a:solidFill>
              </a:rPr>
              <a:t>termékeinek</a:t>
            </a:r>
            <a:r>
              <a:rPr lang="de-DE" altLang="hu-HU" sz="2600" dirty="0">
                <a:solidFill>
                  <a:srgbClr val="4D4D4D"/>
                </a:solidFill>
              </a:rPr>
              <a:t> </a:t>
            </a:r>
            <a:r>
              <a:rPr lang="de-DE" altLang="hu-HU" sz="2600" dirty="0" err="1">
                <a:solidFill>
                  <a:srgbClr val="4D4D4D"/>
                </a:solidFill>
              </a:rPr>
              <a:t>elemzésére</a:t>
            </a:r>
            <a:r>
              <a:rPr lang="de-DE" altLang="hu-HU" sz="2600" dirty="0">
                <a:solidFill>
                  <a:srgbClr val="4D4D4D"/>
                </a:solidFill>
              </a:rPr>
              <a:t> </a:t>
            </a:r>
            <a:r>
              <a:rPr lang="de-DE" altLang="hu-HU" sz="2600" dirty="0" err="1">
                <a:solidFill>
                  <a:srgbClr val="4D4D4D"/>
                </a:solidFill>
              </a:rPr>
              <a:t>szolgál</a:t>
            </a:r>
            <a:endParaRPr lang="hu-HU" altLang="hu-HU" sz="2600" dirty="0">
              <a:solidFill>
                <a:srgbClr val="4D4D4D"/>
              </a:solidFill>
            </a:endParaRPr>
          </a:p>
          <a:p>
            <a:r>
              <a:rPr lang="hu-HU" altLang="hu-HU" sz="2600" dirty="0">
                <a:solidFill>
                  <a:srgbClr val="4D4D4D"/>
                </a:solidFill>
              </a:rPr>
              <a:t>A</a:t>
            </a:r>
            <a:r>
              <a:rPr lang="de-DE" altLang="hu-HU" sz="2600" dirty="0">
                <a:solidFill>
                  <a:srgbClr val="4D4D4D"/>
                </a:solidFill>
              </a:rPr>
              <a:t> </a:t>
            </a:r>
            <a:r>
              <a:rPr lang="de-DE" altLang="hu-HU" sz="2600" dirty="0" err="1">
                <a:solidFill>
                  <a:srgbClr val="4D4D4D"/>
                </a:solidFill>
              </a:rPr>
              <a:t>termékeket</a:t>
            </a:r>
            <a:r>
              <a:rPr lang="de-DE" altLang="hu-HU" sz="2600" dirty="0">
                <a:solidFill>
                  <a:srgbClr val="4D4D4D"/>
                </a:solidFill>
              </a:rPr>
              <a:t> </a:t>
            </a:r>
            <a:r>
              <a:rPr lang="de-DE" altLang="hu-HU" sz="2600" dirty="0" err="1">
                <a:solidFill>
                  <a:srgbClr val="4D4D4D"/>
                </a:solidFill>
              </a:rPr>
              <a:t>vizsgálja</a:t>
            </a:r>
            <a:r>
              <a:rPr lang="de-DE" altLang="hu-HU" sz="2600" dirty="0">
                <a:solidFill>
                  <a:srgbClr val="4D4D4D"/>
                </a:solidFill>
              </a:rPr>
              <a:t> </a:t>
            </a:r>
            <a:r>
              <a:rPr lang="de-DE" altLang="hu-HU" sz="2600" dirty="0" err="1">
                <a:solidFill>
                  <a:srgbClr val="4D4D4D"/>
                </a:solidFill>
              </a:rPr>
              <a:t>piaci</a:t>
            </a:r>
            <a:r>
              <a:rPr lang="de-DE" altLang="hu-HU" sz="2600" dirty="0">
                <a:solidFill>
                  <a:srgbClr val="4D4D4D"/>
                </a:solidFill>
              </a:rPr>
              <a:t> </a:t>
            </a:r>
            <a:r>
              <a:rPr lang="de-DE" altLang="hu-HU" sz="2600" dirty="0" err="1">
                <a:solidFill>
                  <a:srgbClr val="4D4D4D"/>
                </a:solidFill>
              </a:rPr>
              <a:t>részesedésük</a:t>
            </a:r>
            <a:r>
              <a:rPr lang="de-DE" altLang="hu-HU" sz="2600" dirty="0">
                <a:solidFill>
                  <a:srgbClr val="4D4D4D"/>
                </a:solidFill>
              </a:rPr>
              <a:t> </a:t>
            </a:r>
            <a:r>
              <a:rPr lang="de-DE" altLang="hu-HU" sz="2600" dirty="0" err="1">
                <a:solidFill>
                  <a:srgbClr val="4D4D4D"/>
                </a:solidFill>
              </a:rPr>
              <a:t>és</a:t>
            </a:r>
            <a:r>
              <a:rPr lang="de-DE" altLang="hu-HU" sz="2600" dirty="0">
                <a:solidFill>
                  <a:srgbClr val="4D4D4D"/>
                </a:solidFill>
              </a:rPr>
              <a:t> </a:t>
            </a:r>
            <a:r>
              <a:rPr lang="de-DE" altLang="hu-HU" sz="2600" dirty="0" err="1">
                <a:solidFill>
                  <a:srgbClr val="4D4D4D"/>
                </a:solidFill>
              </a:rPr>
              <a:t>piaci</a:t>
            </a:r>
            <a:r>
              <a:rPr lang="de-DE" altLang="hu-HU" sz="2600" dirty="0">
                <a:solidFill>
                  <a:srgbClr val="4D4D4D"/>
                </a:solidFill>
              </a:rPr>
              <a:t> </a:t>
            </a:r>
            <a:r>
              <a:rPr lang="de-DE" altLang="hu-HU" sz="2600" dirty="0" err="1">
                <a:solidFill>
                  <a:srgbClr val="4D4D4D"/>
                </a:solidFill>
              </a:rPr>
              <a:t>növekedésük</a:t>
            </a:r>
            <a:r>
              <a:rPr lang="de-DE" altLang="hu-HU" sz="2600" dirty="0">
                <a:solidFill>
                  <a:srgbClr val="4D4D4D"/>
                </a:solidFill>
              </a:rPr>
              <a:t> </a:t>
            </a:r>
            <a:r>
              <a:rPr lang="de-DE" altLang="hu-HU" sz="2600" dirty="0" err="1">
                <a:solidFill>
                  <a:srgbClr val="4D4D4D"/>
                </a:solidFill>
              </a:rPr>
              <a:t>alapján</a:t>
            </a:r>
            <a:endParaRPr lang="hu-HU" altLang="hu-HU" sz="2600" dirty="0">
              <a:solidFill>
                <a:srgbClr val="4D4D4D"/>
              </a:solidFill>
            </a:endParaRPr>
          </a:p>
          <a:p>
            <a:r>
              <a:rPr lang="de-DE" altLang="hu-HU" sz="2600" dirty="0">
                <a:solidFill>
                  <a:srgbClr val="4D4D4D"/>
                </a:solidFill>
              </a:rPr>
              <a:t>A </a:t>
            </a:r>
            <a:r>
              <a:rPr lang="de-DE" altLang="hu-HU" sz="2600" dirty="0" err="1">
                <a:solidFill>
                  <a:srgbClr val="4D4D4D"/>
                </a:solidFill>
              </a:rPr>
              <a:t>vizsgálat</a:t>
            </a:r>
            <a:r>
              <a:rPr lang="de-DE" altLang="hu-HU" sz="2600" dirty="0">
                <a:solidFill>
                  <a:srgbClr val="4D4D4D"/>
                </a:solidFill>
              </a:rPr>
              <a:t> </a:t>
            </a:r>
            <a:r>
              <a:rPr lang="de-DE" altLang="hu-HU" sz="2600" dirty="0" err="1">
                <a:solidFill>
                  <a:srgbClr val="4D4D4D"/>
                </a:solidFill>
              </a:rPr>
              <a:t>tárgya</a:t>
            </a:r>
            <a:r>
              <a:rPr lang="de-DE" altLang="hu-HU" sz="2600" dirty="0">
                <a:solidFill>
                  <a:srgbClr val="4D4D4D"/>
                </a:solidFill>
              </a:rPr>
              <a:t> </a:t>
            </a:r>
            <a:r>
              <a:rPr lang="de-DE" altLang="hu-HU" sz="2600" dirty="0" err="1">
                <a:solidFill>
                  <a:srgbClr val="4D4D4D"/>
                </a:solidFill>
              </a:rPr>
              <a:t>lehet</a:t>
            </a:r>
            <a:r>
              <a:rPr lang="de-DE" altLang="hu-HU" sz="2600" dirty="0">
                <a:solidFill>
                  <a:srgbClr val="4D4D4D"/>
                </a:solidFill>
              </a:rPr>
              <a:t> </a:t>
            </a:r>
            <a:r>
              <a:rPr lang="de-DE" altLang="hu-HU" sz="2600" dirty="0" err="1">
                <a:solidFill>
                  <a:srgbClr val="4D4D4D"/>
                </a:solidFill>
              </a:rPr>
              <a:t>termékcsalád</a:t>
            </a:r>
            <a:r>
              <a:rPr lang="de-DE" altLang="hu-HU" sz="2600" dirty="0">
                <a:solidFill>
                  <a:srgbClr val="4D4D4D"/>
                </a:solidFill>
              </a:rPr>
              <a:t>, </a:t>
            </a:r>
            <a:r>
              <a:rPr lang="de-DE" altLang="hu-HU" sz="2600" dirty="0" err="1">
                <a:solidFill>
                  <a:srgbClr val="4D4D4D"/>
                </a:solidFill>
              </a:rPr>
              <a:t>vagy</a:t>
            </a:r>
            <a:r>
              <a:rPr lang="de-DE" altLang="hu-HU" sz="2600" dirty="0">
                <a:solidFill>
                  <a:srgbClr val="4D4D4D"/>
                </a:solidFill>
              </a:rPr>
              <a:t> </a:t>
            </a:r>
            <a:r>
              <a:rPr lang="de-DE" altLang="hu-HU" sz="2600" dirty="0" err="1">
                <a:solidFill>
                  <a:srgbClr val="4D4D4D"/>
                </a:solidFill>
              </a:rPr>
              <a:t>szolgáltatás</a:t>
            </a:r>
            <a:r>
              <a:rPr lang="de-DE" altLang="hu-HU" sz="2600" dirty="0">
                <a:solidFill>
                  <a:srgbClr val="4D4D4D"/>
                </a:solidFill>
              </a:rPr>
              <a:t>, </a:t>
            </a:r>
            <a:r>
              <a:rPr lang="de-DE" altLang="hu-HU" sz="2600" dirty="0" err="1">
                <a:solidFill>
                  <a:srgbClr val="4D4D4D"/>
                </a:solidFill>
              </a:rPr>
              <a:t>vagy</a:t>
            </a:r>
            <a:r>
              <a:rPr lang="de-DE" altLang="hu-HU" sz="2600" dirty="0">
                <a:solidFill>
                  <a:srgbClr val="4D4D4D"/>
                </a:solidFill>
              </a:rPr>
              <a:t> </a:t>
            </a:r>
            <a:r>
              <a:rPr lang="de-DE" altLang="hu-HU" sz="2600" dirty="0" err="1">
                <a:solidFill>
                  <a:srgbClr val="4D4D4D"/>
                </a:solidFill>
              </a:rPr>
              <a:t>akár</a:t>
            </a:r>
            <a:r>
              <a:rPr lang="de-DE" altLang="hu-HU" sz="2600" dirty="0">
                <a:solidFill>
                  <a:srgbClr val="4D4D4D"/>
                </a:solidFill>
              </a:rPr>
              <a:t> </a:t>
            </a:r>
            <a:r>
              <a:rPr lang="de-DE" altLang="hu-HU" sz="2600" dirty="0" err="1">
                <a:solidFill>
                  <a:srgbClr val="4D4D4D"/>
                </a:solidFill>
              </a:rPr>
              <a:t>vállalati</a:t>
            </a:r>
            <a:r>
              <a:rPr lang="de-DE" altLang="hu-HU" sz="2600" dirty="0">
                <a:solidFill>
                  <a:srgbClr val="4D4D4D"/>
                </a:solidFill>
              </a:rPr>
              <a:t> </a:t>
            </a:r>
            <a:r>
              <a:rPr lang="de-DE" altLang="hu-HU" sz="2600" dirty="0" err="1">
                <a:solidFill>
                  <a:srgbClr val="4D4D4D"/>
                </a:solidFill>
              </a:rPr>
              <a:t>egység</a:t>
            </a:r>
            <a:r>
              <a:rPr lang="de-DE" altLang="hu-HU" sz="2600" dirty="0">
                <a:solidFill>
                  <a:srgbClr val="4D4D4D"/>
                </a:solidFill>
              </a:rPr>
              <a:t>, </a:t>
            </a:r>
            <a:r>
              <a:rPr lang="de-DE" altLang="hu-HU" sz="2600" dirty="0" err="1">
                <a:solidFill>
                  <a:srgbClr val="4D4D4D"/>
                </a:solidFill>
              </a:rPr>
              <a:t>ágazat</a:t>
            </a:r>
            <a:r>
              <a:rPr lang="de-DE" altLang="hu-HU" sz="2600" dirty="0">
                <a:solidFill>
                  <a:srgbClr val="4D4D4D"/>
                </a:solidFill>
              </a:rPr>
              <a:t>, </a:t>
            </a:r>
            <a:r>
              <a:rPr lang="de-DE" altLang="hu-HU" sz="2600" dirty="0" err="1">
                <a:solidFill>
                  <a:srgbClr val="4D4D4D"/>
                </a:solidFill>
              </a:rPr>
              <a:t>divízió</a:t>
            </a:r>
            <a:r>
              <a:rPr lang="de-DE" altLang="hu-HU" sz="2600" dirty="0">
                <a:solidFill>
                  <a:srgbClr val="4D4D4D"/>
                </a:solidFill>
              </a:rPr>
              <a:t> </a:t>
            </a:r>
            <a:r>
              <a:rPr lang="de-DE" altLang="hu-HU" sz="2600" dirty="0" err="1">
                <a:solidFill>
                  <a:srgbClr val="4D4D4D"/>
                </a:solidFill>
              </a:rPr>
              <a:t>is</a:t>
            </a:r>
            <a:endParaRPr lang="hu-HU" altLang="hu-HU" sz="2600" dirty="0">
              <a:solidFill>
                <a:srgbClr val="4D4D4D"/>
              </a:solidFill>
            </a:endParaRPr>
          </a:p>
          <a:p>
            <a:r>
              <a:rPr lang="de-DE" altLang="hu-HU" sz="2600" dirty="0">
                <a:solidFill>
                  <a:srgbClr val="4D4D4D"/>
                </a:solidFill>
              </a:rPr>
              <a:t>A BCG </a:t>
            </a:r>
            <a:r>
              <a:rPr lang="de-DE" altLang="hu-HU" sz="2600" dirty="0" err="1">
                <a:solidFill>
                  <a:srgbClr val="4D4D4D"/>
                </a:solidFill>
              </a:rPr>
              <a:t>mátrix</a:t>
            </a:r>
            <a:r>
              <a:rPr lang="de-DE" altLang="hu-HU" sz="2600" dirty="0">
                <a:solidFill>
                  <a:srgbClr val="4D4D4D"/>
                </a:solidFill>
              </a:rPr>
              <a:t> a </a:t>
            </a:r>
            <a:r>
              <a:rPr lang="de-DE" altLang="hu-HU" sz="2600" dirty="0" err="1">
                <a:solidFill>
                  <a:srgbClr val="4D4D4D"/>
                </a:solidFill>
              </a:rPr>
              <a:t>termékek</a:t>
            </a:r>
            <a:r>
              <a:rPr lang="de-DE" altLang="hu-HU" sz="2600" dirty="0">
                <a:solidFill>
                  <a:srgbClr val="4D4D4D"/>
                </a:solidFill>
              </a:rPr>
              <a:t> </a:t>
            </a:r>
            <a:r>
              <a:rPr lang="de-DE" altLang="hu-HU" sz="2600" dirty="0" err="1">
                <a:solidFill>
                  <a:srgbClr val="4D4D4D"/>
                </a:solidFill>
              </a:rPr>
              <a:t>és</a:t>
            </a:r>
            <a:r>
              <a:rPr lang="de-DE" altLang="hu-HU" sz="2600" dirty="0">
                <a:solidFill>
                  <a:srgbClr val="4D4D4D"/>
                </a:solidFill>
              </a:rPr>
              <a:t> </a:t>
            </a:r>
            <a:r>
              <a:rPr lang="de-DE" altLang="hu-HU" sz="2600" dirty="0" err="1">
                <a:solidFill>
                  <a:srgbClr val="4D4D4D"/>
                </a:solidFill>
              </a:rPr>
              <a:t>szolgáltatások</a:t>
            </a:r>
            <a:r>
              <a:rPr lang="de-DE" altLang="hu-HU" sz="2600" dirty="0">
                <a:solidFill>
                  <a:srgbClr val="4D4D4D"/>
                </a:solidFill>
              </a:rPr>
              <a:t> </a:t>
            </a:r>
            <a:r>
              <a:rPr lang="de-DE" altLang="hu-HU" sz="2600" dirty="0" err="1">
                <a:solidFill>
                  <a:srgbClr val="4D4D4D"/>
                </a:solidFill>
              </a:rPr>
              <a:t>életciklusát</a:t>
            </a:r>
            <a:r>
              <a:rPr lang="de-DE" altLang="hu-HU" sz="2600" dirty="0">
                <a:solidFill>
                  <a:srgbClr val="4D4D4D"/>
                </a:solidFill>
              </a:rPr>
              <a:t> </a:t>
            </a:r>
            <a:r>
              <a:rPr lang="de-DE" altLang="hu-HU" sz="2600" dirty="0" err="1">
                <a:solidFill>
                  <a:srgbClr val="4D4D4D"/>
                </a:solidFill>
              </a:rPr>
              <a:t>és</a:t>
            </a:r>
            <a:r>
              <a:rPr lang="de-DE" altLang="hu-HU" sz="2600" dirty="0">
                <a:solidFill>
                  <a:srgbClr val="4D4D4D"/>
                </a:solidFill>
              </a:rPr>
              <a:t> </a:t>
            </a:r>
            <a:r>
              <a:rPr lang="de-DE" altLang="hu-HU" sz="2600" dirty="0" err="1">
                <a:solidFill>
                  <a:srgbClr val="4D4D4D"/>
                </a:solidFill>
              </a:rPr>
              <a:t>relatív</a:t>
            </a:r>
            <a:r>
              <a:rPr lang="de-DE" altLang="hu-HU" sz="2600" dirty="0">
                <a:solidFill>
                  <a:srgbClr val="4D4D4D"/>
                </a:solidFill>
              </a:rPr>
              <a:t> </a:t>
            </a:r>
            <a:r>
              <a:rPr lang="de-DE" altLang="hu-HU" sz="2600" dirty="0" err="1">
                <a:solidFill>
                  <a:srgbClr val="4D4D4D"/>
                </a:solidFill>
              </a:rPr>
              <a:t>nyereségességét</a:t>
            </a:r>
            <a:r>
              <a:rPr lang="de-DE" altLang="hu-HU" sz="2600" dirty="0">
                <a:solidFill>
                  <a:srgbClr val="4D4D4D"/>
                </a:solidFill>
              </a:rPr>
              <a:t> </a:t>
            </a:r>
            <a:r>
              <a:rPr lang="de-DE" altLang="hu-HU" sz="2600" dirty="0" err="1">
                <a:solidFill>
                  <a:srgbClr val="4D4D4D"/>
                </a:solidFill>
              </a:rPr>
              <a:t>ábrázolja</a:t>
            </a:r>
            <a:r>
              <a:rPr lang="de-DE" altLang="hu-HU" sz="2600" dirty="0">
                <a:solidFill>
                  <a:srgbClr val="4D4D4D"/>
                </a:solidFill>
              </a:rPr>
              <a:t>. </a:t>
            </a:r>
            <a:endParaRPr lang="hu-HU" altLang="hu-HU" sz="2600" dirty="0">
              <a:solidFill>
                <a:srgbClr val="4D4D4D"/>
              </a:solidFill>
            </a:endParaRPr>
          </a:p>
          <a:p>
            <a:r>
              <a:rPr lang="de-DE" altLang="hu-HU" sz="2600" dirty="0" err="1">
                <a:solidFill>
                  <a:srgbClr val="4D4D4D"/>
                </a:solidFill>
              </a:rPr>
              <a:t>Célja</a:t>
            </a:r>
            <a:r>
              <a:rPr lang="de-DE" altLang="hu-HU" sz="2600" dirty="0">
                <a:solidFill>
                  <a:srgbClr val="4D4D4D"/>
                </a:solidFill>
              </a:rPr>
              <a:t> a </a:t>
            </a:r>
            <a:r>
              <a:rPr lang="de-DE" altLang="hu-HU" sz="2600" b="1" dirty="0" err="1">
                <a:solidFill>
                  <a:srgbClr val="4D4D4D"/>
                </a:solidFill>
              </a:rPr>
              <a:t>stratégiai</a:t>
            </a:r>
            <a:r>
              <a:rPr lang="de-DE" altLang="hu-HU" sz="2600" b="1" dirty="0">
                <a:solidFill>
                  <a:srgbClr val="4D4D4D"/>
                </a:solidFill>
              </a:rPr>
              <a:t> </a:t>
            </a:r>
            <a:r>
              <a:rPr lang="de-DE" altLang="hu-HU" sz="2600" b="1" dirty="0" err="1">
                <a:solidFill>
                  <a:srgbClr val="4D4D4D"/>
                </a:solidFill>
              </a:rPr>
              <a:t>üzleti</a:t>
            </a:r>
            <a:r>
              <a:rPr lang="de-DE" altLang="hu-HU" sz="2600" b="1" dirty="0">
                <a:solidFill>
                  <a:srgbClr val="4D4D4D"/>
                </a:solidFill>
              </a:rPr>
              <a:t> </a:t>
            </a:r>
            <a:r>
              <a:rPr lang="de-DE" altLang="hu-HU" sz="2600" b="1" dirty="0" err="1">
                <a:solidFill>
                  <a:srgbClr val="4D4D4D"/>
                </a:solidFill>
              </a:rPr>
              <a:t>egységek</a:t>
            </a:r>
            <a:r>
              <a:rPr lang="de-DE" altLang="hu-HU" sz="2600" b="1" dirty="0">
                <a:solidFill>
                  <a:srgbClr val="4D4D4D"/>
                </a:solidFill>
              </a:rPr>
              <a:t> (</a:t>
            </a:r>
            <a:r>
              <a:rPr lang="de-DE" altLang="hu-HU" sz="2600" dirty="0">
                <a:solidFill>
                  <a:srgbClr val="4D4D4D"/>
                </a:solidFill>
              </a:rPr>
              <a:t>SÜE) </a:t>
            </a:r>
            <a:r>
              <a:rPr lang="de-DE" altLang="hu-HU" sz="2600" dirty="0" err="1">
                <a:solidFill>
                  <a:srgbClr val="4D4D4D"/>
                </a:solidFill>
              </a:rPr>
              <a:t>életciklusának</a:t>
            </a:r>
            <a:r>
              <a:rPr lang="de-DE" altLang="hu-HU" sz="2600" dirty="0">
                <a:solidFill>
                  <a:srgbClr val="4D4D4D"/>
                </a:solidFill>
              </a:rPr>
              <a:t> </a:t>
            </a:r>
            <a:r>
              <a:rPr lang="de-DE" altLang="hu-HU" sz="2600" dirty="0" err="1">
                <a:solidFill>
                  <a:srgbClr val="4D4D4D"/>
                </a:solidFill>
              </a:rPr>
              <a:t>megfelelő</a:t>
            </a:r>
            <a:r>
              <a:rPr lang="de-DE" altLang="hu-HU" sz="2600" dirty="0">
                <a:solidFill>
                  <a:srgbClr val="4D4D4D"/>
                </a:solidFill>
              </a:rPr>
              <a:t> </a:t>
            </a:r>
            <a:r>
              <a:rPr lang="de-DE" altLang="hu-HU" sz="2600" dirty="0" err="1">
                <a:solidFill>
                  <a:srgbClr val="4D4D4D"/>
                </a:solidFill>
              </a:rPr>
              <a:t>alapstratégiák</a:t>
            </a:r>
            <a:r>
              <a:rPr lang="de-DE" altLang="hu-HU" sz="2600" dirty="0">
                <a:solidFill>
                  <a:srgbClr val="4D4D4D"/>
                </a:solidFill>
              </a:rPr>
              <a:t> </a:t>
            </a:r>
            <a:r>
              <a:rPr lang="de-DE" altLang="hu-HU" sz="2600" dirty="0" err="1">
                <a:solidFill>
                  <a:srgbClr val="4D4D4D"/>
                </a:solidFill>
              </a:rPr>
              <a:t>kiválasztásának</a:t>
            </a:r>
            <a:r>
              <a:rPr lang="de-DE" altLang="hu-HU" sz="2600" dirty="0">
                <a:solidFill>
                  <a:srgbClr val="4D4D4D"/>
                </a:solidFill>
              </a:rPr>
              <a:t> </a:t>
            </a:r>
            <a:r>
              <a:rPr lang="de-DE" altLang="hu-HU" sz="2600" dirty="0" err="1">
                <a:solidFill>
                  <a:srgbClr val="4D4D4D"/>
                </a:solidFill>
              </a:rPr>
              <a:t>megkönnyítése</a:t>
            </a:r>
            <a:r>
              <a:rPr lang="de-DE" altLang="hu-HU" sz="2600" dirty="0">
                <a:solidFill>
                  <a:srgbClr val="4D4D4D"/>
                </a:solidFill>
              </a:rPr>
              <a:t>. </a:t>
            </a:r>
          </a:p>
        </p:txBody>
      </p:sp>
    </p:spTree>
    <p:extLst>
      <p:ext uri="{BB962C8B-B14F-4D97-AF65-F5344CB8AC3E}">
        <p14:creationId xmlns:p14="http://schemas.microsoft.com/office/powerpoint/2010/main" val="156309536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3" name="Rectangle 2"/>
          <p:cNvSpPr>
            <a:spLocks noGrp="1" noChangeArrowheads="1"/>
          </p:cNvSpPr>
          <p:nvPr>
            <p:ph type="title"/>
          </p:nvPr>
        </p:nvSpPr>
        <p:spPr/>
        <p:txBody>
          <a:bodyPr/>
          <a:lstStyle/>
          <a:p>
            <a:r>
              <a:rPr lang="hu-HU" altLang="hu-HU" sz="2800" dirty="0">
                <a:solidFill>
                  <a:srgbClr val="FF0000"/>
                </a:solidFill>
              </a:rPr>
              <a:t>BCG mátrix</a:t>
            </a:r>
            <a:endParaRPr lang="de-DE" altLang="hu-HU" sz="2800" dirty="0">
              <a:solidFill>
                <a:srgbClr val="FF0000"/>
              </a:solidFill>
            </a:endParaRPr>
          </a:p>
        </p:txBody>
      </p:sp>
      <p:pic>
        <p:nvPicPr>
          <p:cNvPr id="409604" name="Picture 9"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676401"/>
            <a:ext cx="54864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80293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Dia számának hely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endParaRPr lang="en-US" altLang="hu-HU" sz="1200" dirty="0">
              <a:solidFill>
                <a:srgbClr val="FFFFFF"/>
              </a:solidFill>
            </a:endParaRPr>
          </a:p>
        </p:txBody>
      </p:sp>
      <p:sp>
        <p:nvSpPr>
          <p:cNvPr id="410627" name="Rectangle 2"/>
          <p:cNvSpPr>
            <a:spLocks noGrp="1" noChangeArrowheads="1"/>
          </p:cNvSpPr>
          <p:nvPr>
            <p:ph type="title"/>
          </p:nvPr>
        </p:nvSpPr>
        <p:spPr/>
        <p:txBody>
          <a:bodyPr/>
          <a:lstStyle/>
          <a:p>
            <a:r>
              <a:rPr lang="de-DE" altLang="hu-HU" sz="2800" dirty="0">
                <a:solidFill>
                  <a:srgbClr val="FF0000"/>
                </a:solidFill>
              </a:rPr>
              <a:t>GE-McKinsey </a:t>
            </a:r>
            <a:r>
              <a:rPr lang="de-DE" altLang="hu-HU" sz="2800" dirty="0" err="1">
                <a:solidFill>
                  <a:srgbClr val="FF0000"/>
                </a:solidFill>
              </a:rPr>
              <a:t>portfólió</a:t>
            </a:r>
            <a:r>
              <a:rPr lang="de-DE" altLang="hu-HU" sz="2800" dirty="0">
                <a:solidFill>
                  <a:srgbClr val="FF0000"/>
                </a:solidFill>
              </a:rPr>
              <a:t> </a:t>
            </a:r>
            <a:r>
              <a:rPr lang="de-DE" altLang="hu-HU" sz="2800" dirty="0" err="1">
                <a:solidFill>
                  <a:srgbClr val="FF0000"/>
                </a:solidFill>
              </a:rPr>
              <a:t>mátrix</a:t>
            </a:r>
            <a:r>
              <a:rPr lang="de-DE" altLang="hu-HU" sz="2800" dirty="0">
                <a:solidFill>
                  <a:srgbClr val="FF0000"/>
                </a:solidFill>
              </a:rPr>
              <a:t> </a:t>
            </a:r>
            <a:br>
              <a:rPr lang="de-DE" altLang="hu-HU" sz="2800" dirty="0">
                <a:solidFill>
                  <a:srgbClr val="FF0000"/>
                </a:solidFill>
              </a:rPr>
            </a:br>
            <a:endParaRPr lang="de-DE" altLang="hu-HU" sz="2800" dirty="0">
              <a:solidFill>
                <a:srgbClr val="FF0000"/>
              </a:solidFill>
            </a:endParaRPr>
          </a:p>
        </p:txBody>
      </p:sp>
      <p:sp>
        <p:nvSpPr>
          <p:cNvPr id="410628" name="Rectangle 3"/>
          <p:cNvSpPr>
            <a:spLocks noGrp="1" noChangeArrowheads="1"/>
          </p:cNvSpPr>
          <p:nvPr>
            <p:ph type="body" idx="1"/>
          </p:nvPr>
        </p:nvSpPr>
        <p:spPr/>
        <p:txBody>
          <a:bodyPr/>
          <a:lstStyle/>
          <a:p>
            <a:pPr>
              <a:lnSpc>
                <a:spcPct val="90000"/>
              </a:lnSpc>
            </a:pPr>
            <a:r>
              <a:rPr lang="hu-HU" altLang="hu-HU" smtClean="0">
                <a:solidFill>
                  <a:srgbClr val="4D4D4D"/>
                </a:solidFill>
              </a:rPr>
              <a:t>K</a:t>
            </a:r>
            <a:r>
              <a:rPr lang="de-DE" altLang="hu-HU" smtClean="0">
                <a:solidFill>
                  <a:srgbClr val="4D4D4D"/>
                </a:solidFill>
              </a:rPr>
              <a:t>ülső tényezőket (piaci vonzerő) vizsgál, melyek kevésbé befolyásolhatók</a:t>
            </a:r>
          </a:p>
          <a:p>
            <a:pPr>
              <a:lnSpc>
                <a:spcPct val="90000"/>
              </a:lnSpc>
            </a:pPr>
            <a:r>
              <a:rPr lang="hu-HU" altLang="hu-HU" smtClean="0">
                <a:solidFill>
                  <a:srgbClr val="4D4D4D"/>
                </a:solidFill>
              </a:rPr>
              <a:t>Belső</a:t>
            </a:r>
            <a:r>
              <a:rPr lang="de-DE" altLang="hu-HU" smtClean="0">
                <a:solidFill>
                  <a:srgbClr val="4D4D4D"/>
                </a:solidFill>
              </a:rPr>
              <a:t> tényezőket (az üzletág versenyképessége) vizsgál, melyek módosíthatók, fejleszthetők</a:t>
            </a:r>
            <a:endParaRPr lang="hu-HU" altLang="hu-HU" smtClean="0">
              <a:solidFill>
                <a:srgbClr val="4D4D4D"/>
              </a:solidFill>
            </a:endParaRPr>
          </a:p>
          <a:p>
            <a:pPr>
              <a:lnSpc>
                <a:spcPct val="90000"/>
              </a:lnSpc>
            </a:pPr>
            <a:endParaRPr lang="hu-HU" altLang="hu-HU" smtClean="0">
              <a:solidFill>
                <a:srgbClr val="4D4D4D"/>
              </a:solidFill>
            </a:endParaRPr>
          </a:p>
          <a:p>
            <a:pPr>
              <a:lnSpc>
                <a:spcPct val="90000"/>
              </a:lnSpc>
            </a:pPr>
            <a:r>
              <a:rPr lang="de-DE" altLang="hu-HU" smtClean="0">
                <a:solidFill>
                  <a:srgbClr val="4D4D4D"/>
                </a:solidFill>
              </a:rPr>
              <a:t>minden tényezőt 1-5 fokozatú skálával minősítenek </a:t>
            </a:r>
          </a:p>
          <a:p>
            <a:pPr>
              <a:lnSpc>
                <a:spcPct val="90000"/>
              </a:lnSpc>
            </a:pPr>
            <a:r>
              <a:rPr lang="de-DE" altLang="hu-HU" smtClean="0">
                <a:solidFill>
                  <a:srgbClr val="4D4D4D"/>
                </a:solidFill>
              </a:rPr>
              <a:t>minden üzletág pontszámot kap, minden </a:t>
            </a:r>
            <a:r>
              <a:rPr lang="hu-HU" altLang="hu-HU" smtClean="0">
                <a:solidFill>
                  <a:srgbClr val="4D4D4D"/>
                </a:solidFill>
              </a:rPr>
              <a:t>vizsgált </a:t>
            </a:r>
            <a:r>
              <a:rPr lang="de-DE" altLang="hu-HU" smtClean="0">
                <a:solidFill>
                  <a:srgbClr val="4D4D4D"/>
                </a:solidFill>
              </a:rPr>
              <a:t>tényezőre</a:t>
            </a:r>
            <a:endParaRPr lang="hu-HU" altLang="hu-HU" smtClean="0">
              <a:solidFill>
                <a:srgbClr val="4D4D4D"/>
              </a:solidFill>
            </a:endParaRPr>
          </a:p>
          <a:p>
            <a:pPr>
              <a:lnSpc>
                <a:spcPct val="90000"/>
              </a:lnSpc>
            </a:pPr>
            <a:r>
              <a:rPr lang="de-DE" altLang="hu-HU" smtClean="0">
                <a:solidFill>
                  <a:srgbClr val="4D4D4D"/>
                </a:solidFill>
              </a:rPr>
              <a:t>az így kialakított zónákhoz más-más stratégiai alternatíva rendelhető </a:t>
            </a:r>
          </a:p>
        </p:txBody>
      </p:sp>
    </p:spTree>
    <p:extLst>
      <p:ext uri="{BB962C8B-B14F-4D97-AF65-F5344CB8AC3E}">
        <p14:creationId xmlns:p14="http://schemas.microsoft.com/office/powerpoint/2010/main" val="4027933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71DB9DA-AAEE-47EF-942F-1015DD337FA1}"/>
              </a:ext>
            </a:extLst>
          </p:cNvPr>
          <p:cNvSpPr>
            <a:spLocks noGrp="1"/>
          </p:cNvSpPr>
          <p:nvPr>
            <p:ph type="ctrTitle"/>
          </p:nvPr>
        </p:nvSpPr>
        <p:spPr/>
        <p:txBody>
          <a:bodyPr/>
          <a:lstStyle/>
          <a:p>
            <a:r>
              <a:rPr lang="hu-HU" dirty="0"/>
              <a:t>Vállalkozói ötletek </a:t>
            </a:r>
            <a:r>
              <a:rPr lang="hu-HU" dirty="0" err="1" smtClean="0"/>
              <a:t>validálása</a:t>
            </a:r>
            <a:r>
              <a:rPr lang="hu-HU" dirty="0" smtClean="0"/>
              <a:t/>
            </a:r>
            <a:br>
              <a:rPr lang="hu-HU" dirty="0" smtClean="0"/>
            </a:br>
            <a:r>
              <a:rPr lang="hu-HU" dirty="0" smtClean="0"/>
              <a:t>- </a:t>
            </a:r>
            <a:r>
              <a:rPr lang="hu-HU" sz="5400" dirty="0" smtClean="0"/>
              <a:t>kiegészítő példák és magyarázatok</a:t>
            </a:r>
            <a:endParaRPr lang="hu-HU" sz="5400" dirty="0"/>
          </a:p>
        </p:txBody>
      </p:sp>
      <p:sp>
        <p:nvSpPr>
          <p:cNvPr id="3" name="Alcím 2">
            <a:extLst>
              <a:ext uri="{FF2B5EF4-FFF2-40B4-BE49-F238E27FC236}">
                <a16:creationId xmlns:a16="http://schemas.microsoft.com/office/drawing/2014/main" id="{62AF336A-6E01-4F16-821D-DCA37CA86484}"/>
              </a:ext>
            </a:extLst>
          </p:cNvPr>
          <p:cNvSpPr>
            <a:spLocks noGrp="1"/>
          </p:cNvSpPr>
          <p:nvPr>
            <p:ph type="subTitle" idx="1"/>
          </p:nvPr>
        </p:nvSpPr>
        <p:spPr>
          <a:xfrm>
            <a:off x="709715" y="4463143"/>
            <a:ext cx="9664371" cy="2050835"/>
          </a:xfrm>
        </p:spPr>
        <p:txBody>
          <a:bodyPr>
            <a:normAutofit/>
          </a:bodyPr>
          <a:lstStyle/>
          <a:p>
            <a:pPr marL="457200" indent="-457200">
              <a:buFontTx/>
              <a:buChar char="-"/>
            </a:pPr>
            <a:endParaRPr lang="hu-HU" dirty="0"/>
          </a:p>
          <a:p>
            <a:endParaRPr lang="hu-HU" dirty="0"/>
          </a:p>
          <a:p>
            <a:r>
              <a:rPr lang="hu-HU" sz="1800" dirty="0"/>
              <a:t>Forrás: I&amp;E </a:t>
            </a:r>
            <a:r>
              <a:rPr lang="hu-HU" sz="1800" dirty="0" err="1"/>
              <a:t>Basics</a:t>
            </a:r>
            <a:r>
              <a:rPr lang="hu-HU" sz="1800" dirty="0"/>
              <a:t> </a:t>
            </a:r>
            <a:r>
              <a:rPr lang="hu-HU" sz="1800" dirty="0" err="1"/>
              <a:t>blueprint</a:t>
            </a:r>
            <a:r>
              <a:rPr lang="hu-HU" sz="1800" dirty="0"/>
              <a:t> alapján saját szerkesztés</a:t>
            </a:r>
          </a:p>
        </p:txBody>
      </p:sp>
    </p:spTree>
    <p:extLst>
      <p:ext uri="{BB962C8B-B14F-4D97-AF65-F5344CB8AC3E}">
        <p14:creationId xmlns:p14="http://schemas.microsoft.com/office/powerpoint/2010/main" val="3325356888"/>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1" name="Rectangle 2"/>
          <p:cNvSpPr>
            <a:spLocks noGrp="1" noChangeArrowheads="1"/>
          </p:cNvSpPr>
          <p:nvPr>
            <p:ph type="title"/>
          </p:nvPr>
        </p:nvSpPr>
        <p:spPr/>
        <p:txBody>
          <a:bodyPr/>
          <a:lstStyle/>
          <a:p>
            <a:r>
              <a:rPr lang="de-DE" altLang="hu-HU" sz="2800" dirty="0">
                <a:solidFill>
                  <a:srgbClr val="FF0000"/>
                </a:solidFill>
              </a:rPr>
              <a:t>GE-McKinsey </a:t>
            </a:r>
            <a:r>
              <a:rPr lang="de-DE" altLang="hu-HU" sz="2800" dirty="0" err="1">
                <a:solidFill>
                  <a:srgbClr val="FF0000"/>
                </a:solidFill>
              </a:rPr>
              <a:t>portfólió</a:t>
            </a:r>
            <a:r>
              <a:rPr lang="de-DE" altLang="hu-HU" sz="2800" dirty="0">
                <a:solidFill>
                  <a:srgbClr val="FF0000"/>
                </a:solidFill>
              </a:rPr>
              <a:t> </a:t>
            </a:r>
            <a:r>
              <a:rPr lang="de-DE" altLang="hu-HU" sz="2800" dirty="0" err="1">
                <a:solidFill>
                  <a:srgbClr val="FF0000"/>
                </a:solidFill>
              </a:rPr>
              <a:t>mátrix</a:t>
            </a:r>
            <a:r>
              <a:rPr lang="de-DE" altLang="hu-HU" sz="2800" dirty="0">
                <a:solidFill>
                  <a:srgbClr val="FF0000"/>
                </a:solidFill>
              </a:rPr>
              <a:t> </a:t>
            </a:r>
            <a:br>
              <a:rPr lang="de-DE" altLang="hu-HU" sz="2800" dirty="0">
                <a:solidFill>
                  <a:srgbClr val="FF0000"/>
                </a:solidFill>
              </a:rPr>
            </a:br>
            <a:endParaRPr lang="de-DE" altLang="hu-HU" sz="2800" dirty="0">
              <a:solidFill>
                <a:srgbClr val="FF0000"/>
              </a:solidFill>
            </a:endParaRPr>
          </a:p>
        </p:txBody>
      </p:sp>
      <p:pic>
        <p:nvPicPr>
          <p:cNvPr id="41165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838201"/>
            <a:ext cx="6781800"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60355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Dia számának hely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endParaRPr lang="en-US" altLang="hu-HU" sz="1200" dirty="0">
              <a:solidFill>
                <a:srgbClr val="FFFFFF"/>
              </a:solidFill>
            </a:endParaRPr>
          </a:p>
        </p:txBody>
      </p:sp>
      <p:sp>
        <p:nvSpPr>
          <p:cNvPr id="412675" name="Rectangle 2"/>
          <p:cNvSpPr>
            <a:spLocks noGrp="1" noChangeArrowheads="1"/>
          </p:cNvSpPr>
          <p:nvPr>
            <p:ph type="title"/>
          </p:nvPr>
        </p:nvSpPr>
        <p:spPr/>
        <p:txBody>
          <a:bodyPr/>
          <a:lstStyle/>
          <a:p>
            <a:r>
              <a:rPr lang="hu-HU" altLang="hu-HU" sz="2800" dirty="0">
                <a:solidFill>
                  <a:srgbClr val="FF0000"/>
                </a:solidFill>
              </a:rPr>
              <a:t>Vevő- és ügyfélkör elemzés</a:t>
            </a:r>
            <a:endParaRPr lang="de-DE" altLang="hu-HU" sz="2800" dirty="0">
              <a:solidFill>
                <a:srgbClr val="FF0000"/>
              </a:solidFill>
            </a:endParaRPr>
          </a:p>
        </p:txBody>
      </p:sp>
      <p:sp>
        <p:nvSpPr>
          <p:cNvPr id="412676" name="Rectangle 3"/>
          <p:cNvSpPr>
            <a:spLocks noGrp="1" noChangeArrowheads="1"/>
          </p:cNvSpPr>
          <p:nvPr>
            <p:ph type="body" idx="1"/>
          </p:nvPr>
        </p:nvSpPr>
        <p:spPr/>
        <p:txBody>
          <a:bodyPr/>
          <a:lstStyle/>
          <a:p>
            <a:pPr marL="457200" indent="-457200"/>
            <a:r>
              <a:rPr lang="hu-HU" altLang="hu-HU" sz="2400">
                <a:solidFill>
                  <a:srgbClr val="4D4D4D"/>
                </a:solidFill>
              </a:rPr>
              <a:t>Célja</a:t>
            </a:r>
            <a:r>
              <a:rPr lang="de-DE" altLang="hu-HU" sz="2400">
                <a:solidFill>
                  <a:srgbClr val="4D4D4D"/>
                </a:solidFill>
              </a:rPr>
              <a:t> a cég struktúrált válasza a piac, ezen belül az elért és elérni kívánt vevő-, vagy másként ügyfélkör igényeire és érdekeire.</a:t>
            </a:r>
          </a:p>
          <a:p>
            <a:pPr marL="457200" indent="-457200"/>
            <a:r>
              <a:rPr lang="de-DE" altLang="hu-HU" sz="2400">
                <a:solidFill>
                  <a:srgbClr val="4D4D4D"/>
                </a:solidFill>
              </a:rPr>
              <a:t>Ez a „válasz” lehet:</a:t>
            </a:r>
          </a:p>
          <a:p>
            <a:pPr marL="457200" indent="-457200">
              <a:buFont typeface="Wingdings" panose="05000000000000000000" pitchFamily="2" charset="2"/>
              <a:buAutoNum type="arabicPeriod"/>
            </a:pPr>
            <a:r>
              <a:rPr lang="de-DE" altLang="hu-HU" sz="2400">
                <a:solidFill>
                  <a:srgbClr val="4D4D4D"/>
                </a:solidFill>
              </a:rPr>
              <a:t>ügyfélorientált értékesítési folyamat és szervezet kialakítása, fejlesztése és működtetése;</a:t>
            </a:r>
          </a:p>
          <a:p>
            <a:pPr marL="457200" indent="-457200">
              <a:buFont typeface="Wingdings" panose="05000000000000000000" pitchFamily="2" charset="2"/>
              <a:buAutoNum type="arabicPeriod"/>
            </a:pPr>
            <a:r>
              <a:rPr lang="de-DE" altLang="hu-HU" sz="2400">
                <a:solidFill>
                  <a:srgbClr val="4D4D4D"/>
                </a:solidFill>
              </a:rPr>
              <a:t>konkrét értékesítési lehetőségek meghatározása, ehhez a legjobban megfelelő értékesítési módszerek, eszközök kialakítása, fejlesztése és alkalmazása;</a:t>
            </a:r>
          </a:p>
          <a:p>
            <a:pPr marL="457200" indent="-457200">
              <a:buFont typeface="Wingdings" panose="05000000000000000000" pitchFamily="2" charset="2"/>
              <a:buAutoNum type="arabicPeriod"/>
            </a:pPr>
            <a:r>
              <a:rPr lang="de-DE" altLang="hu-HU" sz="2400">
                <a:solidFill>
                  <a:srgbClr val="4D4D4D"/>
                </a:solidFill>
              </a:rPr>
              <a:t>a cégre jellemző értékesítői és kapcsolatápolási tevékenység biztosítása.</a:t>
            </a:r>
          </a:p>
          <a:p>
            <a:pPr marL="457200" indent="-457200"/>
            <a:endParaRPr lang="de-DE" altLang="hu-HU" sz="2400">
              <a:solidFill>
                <a:srgbClr val="4D4D4D"/>
              </a:solidFill>
            </a:endParaRPr>
          </a:p>
        </p:txBody>
      </p:sp>
    </p:spTree>
    <p:extLst>
      <p:ext uri="{BB962C8B-B14F-4D97-AF65-F5344CB8AC3E}">
        <p14:creationId xmlns:p14="http://schemas.microsoft.com/office/powerpoint/2010/main" val="382896267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9" name="Rectangle 2"/>
          <p:cNvSpPr>
            <a:spLocks noGrp="1" noChangeArrowheads="1"/>
          </p:cNvSpPr>
          <p:nvPr>
            <p:ph type="title"/>
          </p:nvPr>
        </p:nvSpPr>
        <p:spPr/>
        <p:txBody>
          <a:bodyPr/>
          <a:lstStyle/>
          <a:p>
            <a:r>
              <a:rPr lang="hu-HU" altLang="hu-HU" sz="2800" dirty="0">
                <a:solidFill>
                  <a:srgbClr val="FF0000"/>
                </a:solidFill>
              </a:rPr>
              <a:t>Vevő- és ügyfélkör elemzés</a:t>
            </a:r>
            <a:endParaRPr lang="de-DE" altLang="hu-HU" sz="2800" dirty="0">
              <a:solidFill>
                <a:srgbClr val="FF0000"/>
              </a:solidFill>
            </a:endParaRPr>
          </a:p>
        </p:txBody>
      </p:sp>
      <p:pic>
        <p:nvPicPr>
          <p:cNvPr id="413700" name="Picture 6" descr="images_10-3-1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14400"/>
            <a:ext cx="81534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70247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3" name="Rectangle 2"/>
          <p:cNvSpPr>
            <a:spLocks noGrp="1" noChangeArrowheads="1"/>
          </p:cNvSpPr>
          <p:nvPr>
            <p:ph type="title"/>
          </p:nvPr>
        </p:nvSpPr>
        <p:spPr/>
        <p:txBody>
          <a:bodyPr/>
          <a:lstStyle/>
          <a:p>
            <a:r>
              <a:rPr lang="hu-HU" altLang="hu-HU" sz="2800" dirty="0">
                <a:solidFill>
                  <a:srgbClr val="FF0000"/>
                </a:solidFill>
              </a:rPr>
              <a:t>Technológiai portfoliók</a:t>
            </a:r>
            <a:endParaRPr lang="de-DE" altLang="hu-HU" sz="2800" dirty="0">
              <a:solidFill>
                <a:srgbClr val="FF0000"/>
              </a:solidFill>
            </a:endParaRPr>
          </a:p>
        </p:txBody>
      </p:sp>
      <p:sp>
        <p:nvSpPr>
          <p:cNvPr id="414724" name="Rectangle 3"/>
          <p:cNvSpPr>
            <a:spLocks noGrp="1" noChangeArrowheads="1"/>
          </p:cNvSpPr>
          <p:nvPr>
            <p:ph type="body" idx="1"/>
          </p:nvPr>
        </p:nvSpPr>
        <p:spPr/>
        <p:txBody>
          <a:bodyPr/>
          <a:lstStyle/>
          <a:p>
            <a:r>
              <a:rPr lang="de-DE" altLang="hu-HU" smtClean="0">
                <a:solidFill>
                  <a:srgbClr val="4D4D4D"/>
                </a:solidFill>
              </a:rPr>
              <a:t>A technológia  portfólió a vállalat technológiai lehetőségeinek meghatározására és szisztematikus elemzésére, valamint a technológiai prioritások felállítására szolgáló eszköz. </a:t>
            </a:r>
            <a:endParaRPr lang="hu-HU" altLang="hu-HU" smtClean="0">
              <a:solidFill>
                <a:srgbClr val="4D4D4D"/>
              </a:solidFill>
            </a:endParaRPr>
          </a:p>
          <a:p>
            <a:r>
              <a:rPr lang="de-DE" altLang="hu-HU" smtClean="0">
                <a:solidFill>
                  <a:srgbClr val="4D4D4D"/>
                </a:solidFill>
              </a:rPr>
              <a:t>A technológiai portfolióelemzések alapegységei a technológiák, amelyeket termékekhez vagy szolgáltatásokhoz használunk fel. </a:t>
            </a:r>
          </a:p>
        </p:txBody>
      </p:sp>
    </p:spTree>
    <p:extLst>
      <p:ext uri="{BB962C8B-B14F-4D97-AF65-F5344CB8AC3E}">
        <p14:creationId xmlns:p14="http://schemas.microsoft.com/office/powerpoint/2010/main" val="358193417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7" name="Rectangle 2"/>
          <p:cNvSpPr>
            <a:spLocks noGrp="1" noChangeArrowheads="1"/>
          </p:cNvSpPr>
          <p:nvPr>
            <p:ph type="title"/>
          </p:nvPr>
        </p:nvSpPr>
        <p:spPr/>
        <p:txBody>
          <a:bodyPr/>
          <a:lstStyle/>
          <a:p>
            <a:r>
              <a:rPr lang="hu-HU" altLang="hu-HU" sz="2800" dirty="0">
                <a:solidFill>
                  <a:srgbClr val="FF0000"/>
                </a:solidFill>
              </a:rPr>
              <a:t>Technológiai portfoliók</a:t>
            </a:r>
            <a:endParaRPr lang="de-DE" altLang="hu-HU" sz="2800" dirty="0">
              <a:solidFill>
                <a:srgbClr val="FF0000"/>
              </a:solidFill>
            </a:endParaRPr>
          </a:p>
        </p:txBody>
      </p:sp>
      <p:pic>
        <p:nvPicPr>
          <p:cNvPr id="4157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3333"/>
          <a:stretch/>
        </p:blipFill>
        <p:spPr bwMode="auto">
          <a:xfrm>
            <a:off x="1524001" y="1828800"/>
            <a:ext cx="8856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90910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1" name="Rectangle 2"/>
          <p:cNvSpPr>
            <a:spLocks noGrp="1" noChangeArrowheads="1"/>
          </p:cNvSpPr>
          <p:nvPr>
            <p:ph type="title"/>
          </p:nvPr>
        </p:nvSpPr>
        <p:spPr/>
        <p:txBody>
          <a:bodyPr/>
          <a:lstStyle/>
          <a:p>
            <a:r>
              <a:rPr lang="hu-HU" altLang="hu-HU" sz="2800" dirty="0">
                <a:solidFill>
                  <a:srgbClr val="FF0000"/>
                </a:solidFill>
              </a:rPr>
              <a:t>Technológiai portfoliók</a:t>
            </a:r>
            <a:endParaRPr lang="de-DE" altLang="hu-HU" sz="2800" dirty="0">
              <a:solidFill>
                <a:srgbClr val="FF0000"/>
              </a:solidFill>
            </a:endParaRPr>
          </a:p>
        </p:txBody>
      </p:sp>
      <p:pic>
        <p:nvPicPr>
          <p:cNvPr id="416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1"/>
            <a:ext cx="914400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31272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Dia számának hely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endParaRPr lang="en-US" altLang="hu-HU" sz="1200" dirty="0">
              <a:solidFill>
                <a:srgbClr val="FFFFFF"/>
              </a:solidFill>
            </a:endParaRPr>
          </a:p>
        </p:txBody>
      </p:sp>
      <p:sp>
        <p:nvSpPr>
          <p:cNvPr id="418819" name="Rectangle 2"/>
          <p:cNvSpPr>
            <a:spLocks noGrp="1" noChangeArrowheads="1"/>
          </p:cNvSpPr>
          <p:nvPr>
            <p:ph type="title"/>
          </p:nvPr>
        </p:nvSpPr>
        <p:spPr/>
        <p:txBody>
          <a:bodyPr/>
          <a:lstStyle/>
          <a:p>
            <a:r>
              <a:rPr lang="hu-HU" altLang="hu-HU" sz="2800" dirty="0">
                <a:solidFill>
                  <a:srgbClr val="FF0000"/>
                </a:solidFill>
              </a:rPr>
              <a:t>Kockázati mátrix</a:t>
            </a:r>
            <a:endParaRPr lang="de-DE" altLang="hu-HU" sz="2800" dirty="0">
              <a:solidFill>
                <a:srgbClr val="FF0000"/>
              </a:solidFill>
            </a:endParaRPr>
          </a:p>
        </p:txBody>
      </p:sp>
      <p:sp>
        <p:nvSpPr>
          <p:cNvPr id="418820" name="Rectangle 3"/>
          <p:cNvSpPr>
            <a:spLocks noGrp="1" noChangeArrowheads="1"/>
          </p:cNvSpPr>
          <p:nvPr>
            <p:ph type="body" idx="1"/>
          </p:nvPr>
        </p:nvSpPr>
        <p:spPr/>
        <p:txBody>
          <a:bodyPr/>
          <a:lstStyle/>
          <a:p>
            <a:pPr marL="457200" indent="-457200">
              <a:lnSpc>
                <a:spcPct val="90000"/>
              </a:lnSpc>
            </a:pPr>
            <a:r>
              <a:rPr lang="de-DE" altLang="hu-HU" sz="2400">
                <a:solidFill>
                  <a:srgbClr val="4D4D4D"/>
                </a:solidFill>
              </a:rPr>
              <a:t>Kockázat elemzési mátrix (Risk Assessment Mátrix ) használata főként rövid vagy hosszú távú kockázat elemzéseknél indokolt. </a:t>
            </a:r>
            <a:endParaRPr lang="hu-HU" altLang="hu-HU" sz="2400">
              <a:solidFill>
                <a:srgbClr val="4D4D4D"/>
              </a:solidFill>
            </a:endParaRPr>
          </a:p>
          <a:p>
            <a:pPr marL="457200" indent="-457200">
              <a:lnSpc>
                <a:spcPct val="90000"/>
              </a:lnSpc>
            </a:pPr>
            <a:r>
              <a:rPr lang="de-DE" altLang="hu-HU" sz="2400">
                <a:solidFill>
                  <a:srgbClr val="4D4D4D"/>
                </a:solidFill>
              </a:rPr>
              <a:t>Segítségével kiemelhetőek a kockázatos területek, és ezzel javul a megelőzés vagy a kockázat kezelés hatásfoka. </a:t>
            </a:r>
            <a:endParaRPr lang="hu-HU" altLang="hu-HU" sz="2400">
              <a:solidFill>
                <a:srgbClr val="4D4D4D"/>
              </a:solidFill>
            </a:endParaRPr>
          </a:p>
          <a:p>
            <a:pPr marL="457200" indent="-457200">
              <a:lnSpc>
                <a:spcPct val="90000"/>
              </a:lnSpc>
            </a:pPr>
            <a:r>
              <a:rPr lang="hu-HU" altLang="hu-HU" sz="2400">
                <a:solidFill>
                  <a:srgbClr val="4D4D4D"/>
                </a:solidFill>
              </a:rPr>
              <a:t>Területei:</a:t>
            </a:r>
            <a:endParaRPr lang="de-DE" altLang="hu-HU" sz="2400">
              <a:solidFill>
                <a:srgbClr val="4D4D4D"/>
              </a:solidFill>
            </a:endParaRPr>
          </a:p>
          <a:p>
            <a:pPr marL="457200" indent="-457200">
              <a:lnSpc>
                <a:spcPct val="90000"/>
              </a:lnSpc>
              <a:buFont typeface="Wingdings" panose="05000000000000000000" pitchFamily="2" charset="2"/>
              <a:buAutoNum type="arabicPeriod"/>
            </a:pPr>
            <a:r>
              <a:rPr lang="de-DE" altLang="hu-HU" sz="2400">
                <a:solidFill>
                  <a:srgbClr val="4D4D4D"/>
                </a:solidFill>
              </a:rPr>
              <a:t>Emberek ( vállalatnál alkalmazásban lévő emberek) </a:t>
            </a:r>
          </a:p>
          <a:p>
            <a:pPr marL="457200" indent="-457200">
              <a:lnSpc>
                <a:spcPct val="90000"/>
              </a:lnSpc>
              <a:buFont typeface="Wingdings" panose="05000000000000000000" pitchFamily="2" charset="2"/>
              <a:buAutoNum type="arabicPeriod"/>
            </a:pPr>
            <a:r>
              <a:rPr lang="de-DE" altLang="hu-HU" sz="2400">
                <a:solidFill>
                  <a:srgbClr val="4D4D4D"/>
                </a:solidFill>
              </a:rPr>
              <a:t>Vagyon ( vállalat vagyonszerkezete) </a:t>
            </a:r>
          </a:p>
          <a:p>
            <a:pPr marL="457200" indent="-457200">
              <a:lnSpc>
                <a:spcPct val="90000"/>
              </a:lnSpc>
              <a:buFont typeface="Wingdings" panose="05000000000000000000" pitchFamily="2" charset="2"/>
              <a:buAutoNum type="arabicPeriod"/>
            </a:pPr>
            <a:r>
              <a:rPr lang="de-DE" altLang="hu-HU" sz="2400">
                <a:solidFill>
                  <a:srgbClr val="4D4D4D"/>
                </a:solidFill>
              </a:rPr>
              <a:t>Környezet ( a vállalat által befolyásolt környezet) </a:t>
            </a:r>
          </a:p>
          <a:p>
            <a:pPr marL="457200" indent="-457200">
              <a:lnSpc>
                <a:spcPct val="90000"/>
              </a:lnSpc>
              <a:buFont typeface="Wingdings" panose="05000000000000000000" pitchFamily="2" charset="2"/>
              <a:buAutoNum type="arabicPeriod"/>
            </a:pPr>
            <a:r>
              <a:rPr lang="de-DE" altLang="hu-HU" sz="2400">
                <a:solidFill>
                  <a:srgbClr val="4D4D4D"/>
                </a:solidFill>
              </a:rPr>
              <a:t>Hírnév ( a vállalat ismertsége)</a:t>
            </a:r>
          </a:p>
          <a:p>
            <a:pPr marL="457200" indent="-457200">
              <a:lnSpc>
                <a:spcPct val="90000"/>
              </a:lnSpc>
            </a:pPr>
            <a:endParaRPr lang="de-DE" altLang="hu-HU" sz="2400">
              <a:solidFill>
                <a:srgbClr val="4D4D4D"/>
              </a:solidFill>
            </a:endParaRPr>
          </a:p>
        </p:txBody>
      </p:sp>
    </p:spTree>
    <p:extLst>
      <p:ext uri="{BB962C8B-B14F-4D97-AF65-F5344CB8AC3E}">
        <p14:creationId xmlns:p14="http://schemas.microsoft.com/office/powerpoint/2010/main" val="218701172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Dia számának helye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endParaRPr lang="en-US" altLang="hu-HU" sz="1200" dirty="0">
              <a:solidFill>
                <a:srgbClr val="FFFFFF"/>
              </a:solidFill>
            </a:endParaRPr>
          </a:p>
        </p:txBody>
      </p:sp>
      <p:sp>
        <p:nvSpPr>
          <p:cNvPr id="419843" name="Rectangle 4"/>
          <p:cNvSpPr>
            <a:spLocks noGrp="1" noChangeArrowheads="1"/>
          </p:cNvSpPr>
          <p:nvPr>
            <p:ph type="title"/>
          </p:nvPr>
        </p:nvSpPr>
        <p:spPr/>
        <p:txBody>
          <a:bodyPr/>
          <a:lstStyle/>
          <a:p>
            <a:r>
              <a:rPr lang="hu-HU" altLang="hu-HU" sz="2800" dirty="0">
                <a:solidFill>
                  <a:srgbClr val="FF0000"/>
                </a:solidFill>
              </a:rPr>
              <a:t>Kockázati mátrix</a:t>
            </a:r>
            <a:endParaRPr lang="de-DE" altLang="hu-HU" sz="2800" dirty="0">
              <a:solidFill>
                <a:srgbClr val="FF0000"/>
              </a:solidFill>
            </a:endParaRPr>
          </a:p>
        </p:txBody>
      </p:sp>
      <p:pic>
        <p:nvPicPr>
          <p:cNvPr id="41984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801"/>
            <a:ext cx="91440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6365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7" name="Rectangle 2"/>
          <p:cNvSpPr>
            <a:spLocks noGrp="1" noChangeArrowheads="1"/>
          </p:cNvSpPr>
          <p:nvPr>
            <p:ph type="title"/>
          </p:nvPr>
        </p:nvSpPr>
        <p:spPr/>
        <p:txBody>
          <a:bodyPr/>
          <a:lstStyle/>
          <a:p>
            <a:r>
              <a:rPr lang="hu-HU" altLang="hu-HU" sz="2800" dirty="0">
                <a:solidFill>
                  <a:srgbClr val="FF0000"/>
                </a:solidFill>
              </a:rPr>
              <a:t>GAP elemzés</a:t>
            </a:r>
            <a:endParaRPr lang="de-DE" altLang="hu-HU" sz="2800" dirty="0">
              <a:solidFill>
                <a:srgbClr val="FF0000"/>
              </a:solidFill>
            </a:endParaRPr>
          </a:p>
        </p:txBody>
      </p:sp>
      <p:sp>
        <p:nvSpPr>
          <p:cNvPr id="420868" name="Rectangle 3"/>
          <p:cNvSpPr>
            <a:spLocks noGrp="1" noChangeArrowheads="1"/>
          </p:cNvSpPr>
          <p:nvPr>
            <p:ph type="body" idx="1"/>
          </p:nvPr>
        </p:nvSpPr>
        <p:spPr/>
        <p:txBody>
          <a:bodyPr/>
          <a:lstStyle/>
          <a:p>
            <a:r>
              <a:rPr lang="hu-HU" altLang="hu-HU" smtClean="0">
                <a:solidFill>
                  <a:srgbClr val="4D4D4D"/>
                </a:solidFill>
              </a:rPr>
              <a:t>A jelenlegi nyereséghelyzet és a stratégiai nyereséghelyzet közötti különbség. </a:t>
            </a:r>
          </a:p>
          <a:p>
            <a:r>
              <a:rPr lang="hu-HU" altLang="hu-HU" smtClean="0">
                <a:solidFill>
                  <a:srgbClr val="4D4D4D"/>
                </a:solidFill>
              </a:rPr>
              <a:t>A gap analízis szerint ha egy vállalat üzleti célkitűzései és az előrejelzések alapján várható jövőbeni eredménye között eltérés tapasztalható, akkor a célok elérése érdekében sürgős beavatkozásra van szükség.</a:t>
            </a:r>
          </a:p>
        </p:txBody>
      </p:sp>
    </p:spTree>
    <p:extLst>
      <p:ext uri="{BB962C8B-B14F-4D97-AF65-F5344CB8AC3E}">
        <p14:creationId xmlns:p14="http://schemas.microsoft.com/office/powerpoint/2010/main" val="249102441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Dia számának hely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None/>
            </a:pPr>
            <a:endParaRPr lang="en-US" altLang="hu-HU" sz="1200" dirty="0">
              <a:solidFill>
                <a:srgbClr val="FFFFFF"/>
              </a:solidFill>
            </a:endParaRPr>
          </a:p>
        </p:txBody>
      </p:sp>
      <p:sp>
        <p:nvSpPr>
          <p:cNvPr id="421891" name="Rectangle 2"/>
          <p:cNvSpPr>
            <a:spLocks noGrp="1" noChangeArrowheads="1"/>
          </p:cNvSpPr>
          <p:nvPr>
            <p:ph type="title"/>
          </p:nvPr>
        </p:nvSpPr>
        <p:spPr/>
        <p:txBody>
          <a:bodyPr/>
          <a:lstStyle/>
          <a:p>
            <a:r>
              <a:rPr lang="hu-HU" altLang="hu-HU" sz="2800" dirty="0">
                <a:solidFill>
                  <a:srgbClr val="FF0000"/>
                </a:solidFill>
              </a:rPr>
              <a:t>GAP elemzés</a:t>
            </a:r>
            <a:endParaRPr lang="de-DE" altLang="hu-HU" sz="2800" dirty="0">
              <a:solidFill>
                <a:srgbClr val="FF0000"/>
              </a:solidFill>
            </a:endParaRPr>
          </a:p>
        </p:txBody>
      </p:sp>
      <p:pic>
        <p:nvPicPr>
          <p:cNvPr id="421892" name="Picture 5" descr="gap_elemz%C3%A9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78105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893" name="Rectangle 6"/>
          <p:cNvSpPr>
            <a:spLocks noGrp="1" noChangeArrowheads="1"/>
          </p:cNvSpPr>
          <p:nvPr>
            <p:ph type="body" idx="1"/>
          </p:nvPr>
        </p:nvSpPr>
        <p:spPr>
          <a:xfrm>
            <a:off x="1981200" y="4572000"/>
            <a:ext cx="8229600" cy="1828800"/>
          </a:xfrm>
        </p:spPr>
        <p:txBody>
          <a:bodyPr/>
          <a:lstStyle/>
          <a:p>
            <a:pPr>
              <a:lnSpc>
                <a:spcPct val="90000"/>
              </a:lnSpc>
            </a:pPr>
            <a:r>
              <a:rPr lang="de-DE" altLang="hu-HU" sz="2400">
                <a:solidFill>
                  <a:srgbClr val="4D4D4D"/>
                </a:solidFill>
              </a:rPr>
              <a:t>A rés keletkezésének egyik oka az üzleti tevékenység elégtelensége (kompetitív rés)</a:t>
            </a:r>
            <a:endParaRPr lang="hu-HU" altLang="hu-HU" sz="2400">
              <a:solidFill>
                <a:srgbClr val="4D4D4D"/>
              </a:solidFill>
            </a:endParaRPr>
          </a:p>
          <a:p>
            <a:pPr>
              <a:lnSpc>
                <a:spcPct val="90000"/>
              </a:lnSpc>
            </a:pPr>
            <a:r>
              <a:rPr lang="de-DE" altLang="hu-HU" sz="2400">
                <a:solidFill>
                  <a:srgbClr val="4D4D4D"/>
                </a:solidFill>
              </a:rPr>
              <a:t>Az eltérés másik oka ugyanakkor a fejlődésnek és az idő előrehaladtának megfelelő új stratégiák szükségessége (diverzifikációs rés)</a:t>
            </a:r>
          </a:p>
        </p:txBody>
      </p:sp>
    </p:spTree>
    <p:extLst>
      <p:ext uri="{BB962C8B-B14F-4D97-AF65-F5344CB8AC3E}">
        <p14:creationId xmlns:p14="http://schemas.microsoft.com/office/powerpoint/2010/main" val="23744417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Ötletek piaci tesztelése/</a:t>
            </a:r>
            <a:r>
              <a:rPr lang="hu-HU" dirty="0" err="1" smtClean="0"/>
              <a:t>validálása</a:t>
            </a:r>
            <a:r>
              <a:rPr lang="hu-HU" dirty="0" smtClean="0"/>
              <a:t> – A </a:t>
            </a:r>
            <a:r>
              <a:rPr lang="hu-HU" dirty="0" err="1" smtClean="0"/>
              <a:t>Validation</a:t>
            </a:r>
            <a:r>
              <a:rPr lang="hu-HU" dirty="0" smtClean="0"/>
              <a:t> </a:t>
            </a:r>
            <a:r>
              <a:rPr lang="hu-HU" dirty="0" err="1" smtClean="0"/>
              <a:t>board</a:t>
            </a:r>
            <a:r>
              <a:rPr lang="hu-HU" dirty="0" smtClean="0"/>
              <a:t> logikája alapján</a:t>
            </a:r>
            <a:endParaRPr lang="hu-HU" dirty="0"/>
          </a:p>
        </p:txBody>
      </p:sp>
      <p:sp>
        <p:nvSpPr>
          <p:cNvPr id="3" name="Tartalom helye 2"/>
          <p:cNvSpPr>
            <a:spLocks noGrp="1"/>
          </p:cNvSpPr>
          <p:nvPr>
            <p:ph idx="1"/>
          </p:nvPr>
        </p:nvSpPr>
        <p:spPr>
          <a:xfrm>
            <a:off x="676656" y="2011680"/>
            <a:ext cx="10753725" cy="4660053"/>
          </a:xfrm>
        </p:spPr>
        <p:txBody>
          <a:bodyPr>
            <a:normAutofit fontScale="47500" lnSpcReduction="20000"/>
          </a:bodyPr>
          <a:lstStyle/>
          <a:p>
            <a:r>
              <a:rPr lang="hu-HU" sz="3600" dirty="0" smtClean="0">
                <a:hlinkClick r:id="rId2"/>
              </a:rPr>
              <a:t>- </a:t>
            </a:r>
            <a:r>
              <a:rPr lang="hu-HU" sz="3600" dirty="0"/>
              <a:t>A </a:t>
            </a:r>
            <a:r>
              <a:rPr lang="hu-HU" sz="3600" dirty="0" err="1"/>
              <a:t>validálás</a:t>
            </a:r>
            <a:r>
              <a:rPr lang="hu-HU" sz="3600" dirty="0"/>
              <a:t> az a folyamat, amelyben a </a:t>
            </a:r>
            <a:r>
              <a:rPr lang="hu-HU" sz="3600" b="1" dirty="0"/>
              <a:t>feltételezéseinket megmérettetjük a valósággal</a:t>
            </a:r>
            <a:r>
              <a:rPr lang="hu-HU" sz="3600" dirty="0" smtClean="0"/>
              <a:t>.</a:t>
            </a:r>
          </a:p>
          <a:p>
            <a:r>
              <a:rPr lang="hu-HU" sz="3600" dirty="0" smtClean="0">
                <a:hlinkClick r:id="rId2"/>
              </a:rPr>
              <a:t>- </a:t>
            </a:r>
            <a:r>
              <a:rPr lang="hu-HU" sz="3600" b="1" dirty="0" err="1"/>
              <a:t>Validálunk</a:t>
            </a:r>
            <a:r>
              <a:rPr lang="hu-HU" sz="3600" b="1" dirty="0"/>
              <a:t> a folyamat elején</a:t>
            </a:r>
            <a:r>
              <a:rPr lang="hu-HU" sz="3600" dirty="0"/>
              <a:t>, hogy minimalizáljuk a kockázatot és az esetleges veszteségeket, </a:t>
            </a:r>
            <a:r>
              <a:rPr lang="hu-HU" sz="3600" b="1" dirty="0"/>
              <a:t>és </a:t>
            </a:r>
            <a:r>
              <a:rPr lang="hu-HU" sz="3600" b="1" dirty="0" err="1"/>
              <a:t>validálunk</a:t>
            </a:r>
            <a:r>
              <a:rPr lang="hu-HU" sz="3600" b="1" dirty="0"/>
              <a:t> a megoldás felépítésének a végén is</a:t>
            </a:r>
            <a:r>
              <a:rPr lang="hu-HU" sz="3600" dirty="0"/>
              <a:t>, hogy megértsük, hogy a piacnak arra és úgy van-e szüksége, ahogyan azt mi elképzeltük, esetleg létrehoztuk. </a:t>
            </a:r>
            <a:r>
              <a:rPr lang="hu-HU" sz="3600" b="1" dirty="0"/>
              <a:t>Sőt</a:t>
            </a:r>
            <a:r>
              <a:rPr lang="hu-HU" sz="3600" dirty="0"/>
              <a:t>, minden fejlesztési ciklus elején és a végén - azaz </a:t>
            </a:r>
            <a:r>
              <a:rPr lang="hu-HU" sz="3600" b="1" dirty="0"/>
              <a:t>folyamatosan </a:t>
            </a:r>
            <a:r>
              <a:rPr lang="hu-HU" sz="3600" b="1" dirty="0" err="1"/>
              <a:t>validálunk</a:t>
            </a:r>
            <a:r>
              <a:rPr lang="hu-HU" sz="3600" dirty="0" smtClean="0"/>
              <a:t>.</a:t>
            </a:r>
          </a:p>
          <a:p>
            <a:r>
              <a:rPr lang="hu-HU" sz="3600" dirty="0" smtClean="0"/>
              <a:t>- Az ötletünk </a:t>
            </a:r>
            <a:r>
              <a:rPr lang="hu-HU" sz="3600" dirty="0" err="1" smtClean="0"/>
              <a:t>validálása</a:t>
            </a:r>
            <a:r>
              <a:rPr lang="hu-HU" sz="3600" dirty="0" smtClean="0"/>
              <a:t> előtt hipotéziseink vannak.</a:t>
            </a:r>
          </a:p>
          <a:p>
            <a:pPr fontAlgn="base"/>
            <a:r>
              <a:rPr lang="hu-HU" sz="3600" dirty="0" smtClean="0"/>
              <a:t>- </a:t>
            </a:r>
            <a:r>
              <a:rPr lang="hu-HU" sz="3600" dirty="0"/>
              <a:t>Az alábbi fő hipotéziseket </a:t>
            </a:r>
            <a:r>
              <a:rPr lang="hu-HU" sz="3600" dirty="0" err="1"/>
              <a:t>validáljuk</a:t>
            </a:r>
            <a:r>
              <a:rPr lang="hu-HU" sz="3600" dirty="0"/>
              <a:t>:</a:t>
            </a:r>
          </a:p>
          <a:p>
            <a:pPr lvl="1" fontAlgn="base"/>
            <a:r>
              <a:rPr lang="hu-HU" sz="3600" dirty="0" smtClean="0"/>
              <a:t>- piac</a:t>
            </a:r>
            <a:endParaRPr lang="hu-HU" sz="3600" dirty="0"/>
          </a:p>
          <a:p>
            <a:pPr lvl="1" fontAlgn="base"/>
            <a:r>
              <a:rPr lang="hu-HU" sz="3600" dirty="0" smtClean="0"/>
              <a:t>- megoldás </a:t>
            </a:r>
            <a:r>
              <a:rPr lang="hu-HU" sz="3600" dirty="0"/>
              <a:t>(termék/szolgáltatás)</a:t>
            </a:r>
          </a:p>
          <a:p>
            <a:pPr lvl="1" fontAlgn="base"/>
            <a:r>
              <a:rPr lang="hu-HU" sz="3600" dirty="0" smtClean="0"/>
              <a:t>- üzleti modell*</a:t>
            </a:r>
          </a:p>
          <a:p>
            <a:pPr fontAlgn="base"/>
            <a:endParaRPr lang="hu-HU" dirty="0"/>
          </a:p>
          <a:p>
            <a:endParaRPr lang="hu-HU" dirty="0" smtClean="0"/>
          </a:p>
          <a:p>
            <a:pPr marL="0" indent="0">
              <a:buNone/>
            </a:pPr>
            <a:endParaRPr lang="hu-HU" dirty="0" smtClean="0">
              <a:hlinkClick r:id="rId2"/>
            </a:endParaRPr>
          </a:p>
          <a:p>
            <a:endParaRPr lang="hu-HU" dirty="0">
              <a:hlinkClick r:id="rId2"/>
            </a:endParaRPr>
          </a:p>
          <a:p>
            <a:endParaRPr lang="hu-HU" dirty="0" smtClean="0">
              <a:hlinkClick r:id=""/>
            </a:endParaRPr>
          </a:p>
          <a:p>
            <a:r>
              <a:rPr lang="hu-HU" dirty="0" smtClean="0">
                <a:hlinkClick r:id=""/>
              </a:rPr>
              <a:t>Forrás: http</a:t>
            </a:r>
            <a:r>
              <a:rPr lang="hu-HU" dirty="0">
                <a:hlinkClick r:id="rId2"/>
              </a:rPr>
              <a:t>://</a:t>
            </a:r>
            <a:r>
              <a:rPr lang="hu-HU" dirty="0" smtClean="0">
                <a:hlinkClick r:id="rId2"/>
              </a:rPr>
              <a:t>innovativgeneracio.blog.hu/2014/10/25/ha_csak_egy_dolgot_csinalsz_validalas</a:t>
            </a:r>
            <a:r>
              <a:rPr lang="hu-HU" dirty="0"/>
              <a:t> </a:t>
            </a:r>
            <a:r>
              <a:rPr lang="hu-HU" dirty="0" smtClean="0"/>
              <a:t>és </a:t>
            </a:r>
            <a:r>
              <a:rPr lang="hu-HU" dirty="0" smtClean="0">
                <a:hlinkClick r:id="rId3"/>
              </a:rPr>
              <a:t>http</a:t>
            </a:r>
            <a:r>
              <a:rPr lang="hu-HU" dirty="0">
                <a:hlinkClick r:id="rId3"/>
              </a:rPr>
              <a:t>://</a:t>
            </a:r>
            <a:r>
              <a:rPr lang="hu-HU" dirty="0" smtClean="0">
                <a:hlinkClick r:id="rId3"/>
              </a:rPr>
              <a:t>innovativgeneracio.blog.hu/2014/03/21/validalas</a:t>
            </a:r>
            <a:r>
              <a:rPr lang="hu-HU" dirty="0" smtClean="0"/>
              <a:t> alapján </a:t>
            </a:r>
          </a:p>
          <a:p>
            <a:endParaRPr lang="hu-HU" dirty="0"/>
          </a:p>
        </p:txBody>
      </p:sp>
      <p:sp>
        <p:nvSpPr>
          <p:cNvPr id="4" name="Szövegdoboz 3"/>
          <p:cNvSpPr txBox="1"/>
          <p:nvPr/>
        </p:nvSpPr>
        <p:spPr>
          <a:xfrm>
            <a:off x="7518399" y="6211669"/>
            <a:ext cx="50461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2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Üzleti modellekről, stratégiákról későbbi előadásokon beszélünk</a:t>
            </a:r>
            <a:endParaRPr kumimoji="0" lang="hu-HU"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672445480"/>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F0000"/>
                </a:solidFill>
              </a:rPr>
              <a:t>Felhasznált források</a:t>
            </a:r>
            <a:endParaRPr lang="hu-HU" dirty="0">
              <a:solidFill>
                <a:srgbClr val="FF0000"/>
              </a:solidFill>
            </a:endParaRPr>
          </a:p>
        </p:txBody>
      </p:sp>
      <p:sp>
        <p:nvSpPr>
          <p:cNvPr id="3" name="Tartalom helye 2"/>
          <p:cNvSpPr>
            <a:spLocks noGrp="1"/>
          </p:cNvSpPr>
          <p:nvPr>
            <p:ph idx="1"/>
          </p:nvPr>
        </p:nvSpPr>
        <p:spPr/>
        <p:txBody>
          <a:bodyPr/>
          <a:lstStyle/>
          <a:p>
            <a:r>
              <a:rPr lang="hu-HU" sz="1600" dirty="0"/>
              <a:t>Bálint János Ferenczy Tibor Szűcs István Üzleti tervezés - DE AMTC AVK 2007 </a:t>
            </a:r>
          </a:p>
          <a:p>
            <a:r>
              <a:rPr lang="hu-HU" sz="1600" dirty="0"/>
              <a:t>Marosán György: Stratégiai menedzsment, Műszaki könyvkiadó, 2001</a:t>
            </a:r>
          </a:p>
          <a:p>
            <a:endParaRPr lang="hu-HU" sz="1600" dirty="0"/>
          </a:p>
        </p:txBody>
      </p:sp>
      <p:sp>
        <p:nvSpPr>
          <p:cNvPr id="4" name="Dia számának helye 3"/>
          <p:cNvSpPr>
            <a:spLocks noGrp="1"/>
          </p:cNvSpPr>
          <p:nvPr>
            <p:ph type="sldNum" sz="quarter" idx="12"/>
          </p:nvPr>
        </p:nvSpPr>
        <p:spPr/>
        <p:txBody>
          <a:bodyPr/>
          <a:lstStyle/>
          <a:p>
            <a:pPr>
              <a:defRPr/>
            </a:pPr>
            <a:fld id="{674FA3BF-0640-4639-AE50-3D9DE83313DD}" type="slidenum">
              <a:rPr lang="en-US" altLang="hu-HU" smtClean="0"/>
              <a:pPr>
                <a:defRPr/>
              </a:pPr>
              <a:t>290</a:t>
            </a:fld>
            <a:endParaRPr lang="en-US" altLang="hu-HU"/>
          </a:p>
        </p:txBody>
      </p:sp>
    </p:spTree>
    <p:extLst>
      <p:ext uri="{BB962C8B-B14F-4D97-AF65-F5344CB8AC3E}">
        <p14:creationId xmlns:p14="http://schemas.microsoft.com/office/powerpoint/2010/main" val="139433023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1"/>
          <p:cNvSpPr txBox="1">
            <a:spLocks/>
          </p:cNvSpPr>
          <p:nvPr/>
        </p:nvSpPr>
        <p:spPr>
          <a:xfrm>
            <a:off x="603504" y="767419"/>
            <a:ext cx="10780776" cy="3355848"/>
          </a:xfrm>
          <a:prstGeom prst="rect">
            <a:avLst/>
          </a:prstGeom>
        </p:spPr>
        <p:txBody>
          <a:bodyPr/>
          <a:lstStyle>
            <a:lvl1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Lucida Sans Unicode" pitchFamily="34" charset="0"/>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Lucida Sans Unicode" pitchFamily="34" charset="0"/>
                <a:cs typeface="Lucida Sans Unicode" pitchFamily="34" charset="0"/>
              </a:defRPr>
            </a:lvl2pPr>
            <a:lvl3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Lucida Sans Unicode" pitchFamily="34" charset="0"/>
                <a:cs typeface="Lucida Sans Unicode" pitchFamily="34" charset="0"/>
              </a:defRPr>
            </a:lvl3pPr>
            <a:lvl4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Lucida Sans Unicode" pitchFamily="34" charset="0"/>
                <a:cs typeface="Lucida Sans Unicode" pitchFamily="34" charset="0"/>
              </a:defRPr>
            </a:lvl4pPr>
            <a:lvl5pPr algn="ctr" defTabSz="457200"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Lucida Sans Unicode" pitchFamily="34" charset="0"/>
                <a:cs typeface="Lucida Sans Unicode" pitchFamily="34" charset="0"/>
              </a:defRPr>
            </a:lvl5pPr>
            <a:lvl6pPr marL="2514600" indent="-228600" algn="ctr" defTabSz="457200"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Lucida Sans Unicode" pitchFamily="34" charset="0"/>
              </a:defRPr>
            </a:lvl6pPr>
            <a:lvl7pPr marL="2971800" indent="-228600" algn="ctr" defTabSz="457200"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Lucida Sans Unicode" pitchFamily="34" charset="0"/>
              </a:defRPr>
            </a:lvl7pPr>
            <a:lvl8pPr marL="3429000" indent="-228600" algn="ctr" defTabSz="457200"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Lucida Sans Unicode" pitchFamily="34" charset="0"/>
              </a:defRPr>
            </a:lvl8pPr>
            <a:lvl9pPr marL="3886200" indent="-228600" algn="ctr" defTabSz="457200" rtl="0" fontAlgn="base">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Lucida Sans Unicode" pitchFamily="34" charset="0"/>
              </a:defRPr>
            </a:lvl9pPr>
          </a:lstStyle>
          <a:p>
            <a:r>
              <a:rPr lang="hu-HU" kern="0" dirty="0" smtClean="0">
                <a:solidFill>
                  <a:srgbClr val="FF0000"/>
                </a:solidFill>
              </a:rPr>
              <a:t>Innovatív vállalkozás példák </a:t>
            </a:r>
          </a:p>
          <a:p>
            <a:r>
              <a:rPr lang="hu-HU" kern="0" dirty="0">
                <a:solidFill>
                  <a:srgbClr val="FF0000"/>
                </a:solidFill>
              </a:rPr>
              <a:t>s</a:t>
            </a:r>
            <a:r>
              <a:rPr lang="hu-HU" kern="0" dirty="0" smtClean="0">
                <a:solidFill>
                  <a:srgbClr val="FF0000"/>
                </a:solidFill>
              </a:rPr>
              <a:t>zemináriumi elemzésre</a:t>
            </a:r>
            <a:endParaRPr lang="hu-HU" kern="0" dirty="0">
              <a:solidFill>
                <a:srgbClr val="FF0000"/>
              </a:solidFill>
            </a:endParaRPr>
          </a:p>
        </p:txBody>
      </p:sp>
      <p:pic>
        <p:nvPicPr>
          <p:cNvPr id="2" name="Kép 1" descr="Las 9 startups más exitosas del mundo | IDNew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773" y="2703068"/>
            <a:ext cx="5608320" cy="3483864"/>
          </a:xfrm>
          <a:prstGeom prst="rect">
            <a:avLst/>
          </a:prstGeom>
        </p:spPr>
      </p:pic>
    </p:spTree>
    <p:extLst>
      <p:ext uri="{BB962C8B-B14F-4D97-AF65-F5344CB8AC3E}">
        <p14:creationId xmlns:p14="http://schemas.microsoft.com/office/powerpoint/2010/main" val="3508146858"/>
      </p:ext>
    </p:extLst>
  </p:cSld>
  <p:clrMapOvr>
    <a:masterClrMapping/>
  </p:clrMapOvr>
  <p:transition advTm="4096"/>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Amazon – </a:t>
            </a:r>
            <a:r>
              <a:rPr lang="hu-HU" dirty="0" err="1" smtClean="0"/>
              <a:t>Jeff</a:t>
            </a:r>
            <a:r>
              <a:rPr lang="hu-HU" dirty="0" smtClean="0"/>
              <a:t> </a:t>
            </a:r>
            <a:r>
              <a:rPr lang="hu-HU" dirty="0" err="1" smtClean="0"/>
              <a:t>Bezos</a:t>
            </a:r>
            <a:endParaRPr lang="hu-HU" dirty="0"/>
          </a:p>
        </p:txBody>
      </p:sp>
      <p:sp>
        <p:nvSpPr>
          <p:cNvPr id="3" name="Tartalom helye 2"/>
          <p:cNvSpPr>
            <a:spLocks noGrp="1"/>
          </p:cNvSpPr>
          <p:nvPr>
            <p:ph idx="1"/>
          </p:nvPr>
        </p:nvSpPr>
        <p:spPr/>
        <p:txBody>
          <a:bodyPr/>
          <a:lstStyle/>
          <a:p>
            <a:pPr marL="457200" indent="-457200">
              <a:buFont typeface="Arial" panose="020B0604020202020204" pitchFamily="34" charset="0"/>
              <a:buChar char="•"/>
            </a:pPr>
            <a:r>
              <a:rPr lang="hu-HU" dirty="0" smtClean="0"/>
              <a:t>Forbes, 2018 október, 16-24.o.</a:t>
            </a:r>
          </a:p>
          <a:p>
            <a:pPr marL="457200" indent="-457200">
              <a:buFont typeface="Arial" panose="020B0604020202020204" pitchFamily="34" charset="0"/>
              <a:buChar char="•"/>
            </a:pPr>
            <a:r>
              <a:rPr lang="hu-HU" dirty="0" smtClean="0"/>
              <a:t>Kompetitív környezet (</a:t>
            </a:r>
            <a:r>
              <a:rPr lang="hu-HU" dirty="0" err="1" smtClean="0"/>
              <a:t>Porter</a:t>
            </a:r>
            <a:r>
              <a:rPr lang="hu-HU" dirty="0" smtClean="0"/>
              <a:t>) és SWOT elemzés</a:t>
            </a:r>
          </a:p>
          <a:p>
            <a:pPr marL="457200" indent="-457200">
              <a:buFont typeface="Arial" panose="020B0604020202020204" pitchFamily="34" charset="0"/>
              <a:buChar char="•"/>
            </a:pPr>
            <a:r>
              <a:rPr lang="hu-HU" dirty="0" err="1" smtClean="0"/>
              <a:t>Leadership</a:t>
            </a:r>
            <a:r>
              <a:rPr lang="hu-HU" dirty="0" smtClean="0"/>
              <a:t> jellemzők azonosítása</a:t>
            </a:r>
          </a:p>
        </p:txBody>
      </p:sp>
    </p:spTree>
    <p:extLst>
      <p:ext uri="{BB962C8B-B14F-4D97-AF65-F5344CB8AC3E}">
        <p14:creationId xmlns:p14="http://schemas.microsoft.com/office/powerpoint/2010/main" val="200509302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Speedy</a:t>
            </a:r>
            <a:r>
              <a:rPr lang="hu-HU" dirty="0" smtClean="0"/>
              <a:t> </a:t>
            </a:r>
            <a:r>
              <a:rPr lang="hu-HU" dirty="0" err="1" smtClean="0"/>
              <a:t>Brick</a:t>
            </a:r>
            <a:endParaRPr lang="hu-HU" dirty="0"/>
          </a:p>
        </p:txBody>
      </p:sp>
      <p:sp>
        <p:nvSpPr>
          <p:cNvPr id="3" name="Tartalom helye 2"/>
          <p:cNvSpPr>
            <a:spLocks noGrp="1"/>
          </p:cNvSpPr>
          <p:nvPr>
            <p:ph idx="1"/>
          </p:nvPr>
        </p:nvSpPr>
        <p:spPr/>
        <p:txBody>
          <a:bodyPr/>
          <a:lstStyle/>
          <a:p>
            <a:pPr marL="457200" indent="-457200">
              <a:buFont typeface="Arial" panose="020B0604020202020204" pitchFamily="34" charset="0"/>
              <a:buChar char="•"/>
            </a:pPr>
            <a:r>
              <a:rPr lang="hu-HU" dirty="0" smtClean="0"/>
              <a:t>Kompetitív környezet elemzés (</a:t>
            </a:r>
            <a:r>
              <a:rPr lang="hu-HU" dirty="0" err="1" smtClean="0"/>
              <a:t>Porter</a:t>
            </a:r>
            <a:r>
              <a:rPr lang="hu-HU" dirty="0" smtClean="0"/>
              <a:t>)</a:t>
            </a:r>
          </a:p>
          <a:p>
            <a:pPr marL="457200" indent="-457200">
              <a:buFont typeface="Arial" panose="020B0604020202020204" pitchFamily="34" charset="0"/>
              <a:buChar char="•"/>
            </a:pPr>
            <a:r>
              <a:rPr lang="hu-HU" dirty="0" smtClean="0"/>
              <a:t>SWOT elemzés</a:t>
            </a:r>
          </a:p>
          <a:p>
            <a:pPr marL="457200" indent="-457200">
              <a:buFont typeface="Arial" panose="020B0604020202020204" pitchFamily="34" charset="0"/>
              <a:buChar char="•"/>
            </a:pPr>
            <a:r>
              <a:rPr lang="hu-HU" dirty="0" err="1" smtClean="0"/>
              <a:t>Unique</a:t>
            </a:r>
            <a:r>
              <a:rPr lang="hu-HU" dirty="0" smtClean="0"/>
              <a:t> </a:t>
            </a:r>
            <a:r>
              <a:rPr lang="hu-HU" dirty="0" err="1" smtClean="0"/>
              <a:t>selling</a:t>
            </a:r>
            <a:r>
              <a:rPr lang="hu-HU" dirty="0" smtClean="0"/>
              <a:t> </a:t>
            </a:r>
            <a:r>
              <a:rPr lang="hu-HU" dirty="0" err="1" smtClean="0"/>
              <a:t>proposition</a:t>
            </a:r>
            <a:r>
              <a:rPr lang="hu-HU" dirty="0" smtClean="0"/>
              <a:t> (USP) azonosítás</a:t>
            </a:r>
          </a:p>
          <a:p>
            <a:pPr marL="457200" indent="-457200">
              <a:buFont typeface="Arial" panose="020B0604020202020204" pitchFamily="34" charset="0"/>
              <a:buChar char="•"/>
            </a:pPr>
            <a:r>
              <a:rPr lang="hu-HU" b="1" dirty="0">
                <a:solidFill>
                  <a:schemeClr val="accent4"/>
                </a:solidFill>
                <a:hlinkClick r:id="rId2"/>
              </a:rPr>
              <a:t>https://index.hu/techtud/2018/10/14/lakohaz_is_epulhet_a_felnottek_legojabol</a:t>
            </a:r>
            <a:r>
              <a:rPr lang="hu-HU" b="1" dirty="0" smtClean="0">
                <a:solidFill>
                  <a:schemeClr val="accent4"/>
                </a:solidFill>
                <a:hlinkClick r:id="rId2"/>
              </a:rPr>
              <a:t>/</a:t>
            </a:r>
            <a:endParaRPr lang="hu-HU" b="1" dirty="0" smtClean="0">
              <a:solidFill>
                <a:schemeClr val="accent4"/>
              </a:solidFill>
            </a:endParaRPr>
          </a:p>
          <a:p>
            <a:pPr marL="457200" indent="-457200">
              <a:buFont typeface="Arial" panose="020B0604020202020204" pitchFamily="34" charset="0"/>
              <a:buChar char="•"/>
            </a:pPr>
            <a:r>
              <a:rPr lang="hu-HU" dirty="0" smtClean="0"/>
              <a:t>További cikkek keresése is szükséges az elemzéshez!</a:t>
            </a:r>
            <a:endParaRPr lang="hu-HU" dirty="0"/>
          </a:p>
        </p:txBody>
      </p:sp>
    </p:spTree>
    <p:extLst>
      <p:ext uri="{BB962C8B-B14F-4D97-AF65-F5344CB8AC3E}">
        <p14:creationId xmlns:p14="http://schemas.microsoft.com/office/powerpoint/2010/main" val="18410225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Wáberer</a:t>
            </a:r>
            <a:r>
              <a:rPr lang="hu-HU" dirty="0" smtClean="0"/>
              <a:t> - </a:t>
            </a:r>
            <a:r>
              <a:rPr lang="hu-HU" dirty="0" err="1" smtClean="0"/>
              <a:t>Elysisum</a:t>
            </a:r>
            <a:endParaRPr lang="hu-HU" dirty="0"/>
          </a:p>
        </p:txBody>
      </p:sp>
      <p:sp>
        <p:nvSpPr>
          <p:cNvPr id="3" name="Tartalom helye 2"/>
          <p:cNvSpPr>
            <a:spLocks noGrp="1"/>
          </p:cNvSpPr>
          <p:nvPr>
            <p:ph idx="1"/>
          </p:nvPr>
        </p:nvSpPr>
        <p:spPr/>
        <p:txBody>
          <a:bodyPr/>
          <a:lstStyle/>
          <a:p>
            <a:pPr marL="457200" indent="-457200">
              <a:buFont typeface="Arial" panose="020B0604020202020204" pitchFamily="34" charset="0"/>
              <a:buChar char="•"/>
            </a:pPr>
            <a:r>
              <a:rPr lang="hu-HU" dirty="0"/>
              <a:t>Forbes, 2018 október, </a:t>
            </a:r>
            <a:r>
              <a:rPr lang="hu-HU" dirty="0" smtClean="0"/>
              <a:t>106-109.o.</a:t>
            </a:r>
          </a:p>
          <a:p>
            <a:pPr marL="457200" indent="-457200">
              <a:buFont typeface="Arial" panose="020B0604020202020204" pitchFamily="34" charset="0"/>
              <a:buChar char="•"/>
            </a:pPr>
            <a:r>
              <a:rPr lang="hu-HU" dirty="0" smtClean="0"/>
              <a:t>STEEPLE és SWOT elemzés</a:t>
            </a:r>
          </a:p>
          <a:p>
            <a:pPr marL="457200" indent="-457200">
              <a:buFont typeface="Arial" panose="020B0604020202020204" pitchFamily="34" charset="0"/>
              <a:buChar char="•"/>
            </a:pPr>
            <a:r>
              <a:rPr lang="hu-HU" dirty="0" err="1" smtClean="0"/>
              <a:t>Unique</a:t>
            </a:r>
            <a:r>
              <a:rPr lang="hu-HU" dirty="0" smtClean="0"/>
              <a:t> </a:t>
            </a:r>
            <a:r>
              <a:rPr lang="hu-HU" dirty="0" err="1" smtClean="0"/>
              <a:t>selling</a:t>
            </a:r>
            <a:r>
              <a:rPr lang="hu-HU" dirty="0" smtClean="0"/>
              <a:t> </a:t>
            </a:r>
            <a:r>
              <a:rPr lang="hu-HU" dirty="0" err="1" smtClean="0"/>
              <a:t>proposition</a:t>
            </a:r>
            <a:r>
              <a:rPr lang="hu-HU" dirty="0" smtClean="0"/>
              <a:t> (USP) azonosítása</a:t>
            </a:r>
          </a:p>
          <a:p>
            <a:pPr marL="457200" indent="-457200">
              <a:buFont typeface="Arial" panose="020B0604020202020204" pitchFamily="34" charset="0"/>
              <a:buChar char="•"/>
            </a:pPr>
            <a:r>
              <a:rPr lang="hu-HU" dirty="0"/>
              <a:t>További cikkek keresése is szükséges az elemzéshez!</a:t>
            </a:r>
          </a:p>
          <a:p>
            <a:pPr marL="457200" indent="-457200">
              <a:buFont typeface="Arial" panose="020B0604020202020204" pitchFamily="34" charset="0"/>
              <a:buChar char="•"/>
            </a:pPr>
            <a:endParaRPr lang="hu-HU" dirty="0"/>
          </a:p>
          <a:p>
            <a:endParaRPr lang="hu-HU" dirty="0"/>
          </a:p>
        </p:txBody>
      </p:sp>
    </p:spTree>
    <p:extLst>
      <p:ext uri="{BB962C8B-B14F-4D97-AF65-F5344CB8AC3E}">
        <p14:creationId xmlns:p14="http://schemas.microsoft.com/office/powerpoint/2010/main" val="425413349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ROBLOX</a:t>
            </a:r>
            <a:endParaRPr lang="hu-HU" dirty="0"/>
          </a:p>
        </p:txBody>
      </p:sp>
      <p:sp>
        <p:nvSpPr>
          <p:cNvPr id="3" name="Tartalom helye 2"/>
          <p:cNvSpPr>
            <a:spLocks noGrp="1"/>
          </p:cNvSpPr>
          <p:nvPr>
            <p:ph idx="1"/>
          </p:nvPr>
        </p:nvSpPr>
        <p:spPr/>
        <p:txBody>
          <a:bodyPr/>
          <a:lstStyle/>
          <a:p>
            <a:pPr marL="457200" indent="-457200">
              <a:buFont typeface="Arial" panose="020B0604020202020204" pitchFamily="34" charset="0"/>
              <a:buChar char="•"/>
            </a:pPr>
            <a:r>
              <a:rPr lang="hu-HU" dirty="0"/>
              <a:t>Forbes, 2018 október, </a:t>
            </a:r>
            <a:r>
              <a:rPr lang="hu-HU" dirty="0" smtClean="0"/>
              <a:t>98-100.</a:t>
            </a:r>
          </a:p>
          <a:p>
            <a:pPr marL="457200" indent="-457200">
              <a:buFont typeface="Arial" panose="020B0604020202020204" pitchFamily="34" charset="0"/>
              <a:buChar char="•"/>
            </a:pPr>
            <a:r>
              <a:rPr lang="hu-HU" dirty="0" smtClean="0"/>
              <a:t>Kompetitív környezet elemzés (</a:t>
            </a:r>
            <a:r>
              <a:rPr lang="hu-HU" dirty="0" err="1" smtClean="0"/>
              <a:t>Porter</a:t>
            </a:r>
            <a:r>
              <a:rPr lang="hu-HU" dirty="0" smtClean="0"/>
              <a:t>)</a:t>
            </a:r>
          </a:p>
          <a:p>
            <a:pPr marL="457200" indent="-457200">
              <a:buFont typeface="Arial" panose="020B0604020202020204" pitchFamily="34" charset="0"/>
              <a:buChar char="•"/>
            </a:pPr>
            <a:r>
              <a:rPr lang="hu-HU" dirty="0" smtClean="0"/>
              <a:t>SWOT elemzés</a:t>
            </a:r>
          </a:p>
          <a:p>
            <a:pPr marL="457200" indent="-457200">
              <a:buFont typeface="Arial" panose="020B0604020202020204" pitchFamily="34" charset="0"/>
              <a:buChar char="•"/>
            </a:pPr>
            <a:r>
              <a:rPr lang="hu-HU" dirty="0" smtClean="0"/>
              <a:t>USP (</a:t>
            </a:r>
            <a:r>
              <a:rPr lang="hu-HU" dirty="0" err="1" smtClean="0"/>
              <a:t>unique</a:t>
            </a:r>
            <a:r>
              <a:rPr lang="hu-HU" dirty="0" smtClean="0"/>
              <a:t> </a:t>
            </a:r>
            <a:r>
              <a:rPr lang="hu-HU" dirty="0" err="1" smtClean="0"/>
              <a:t>selling</a:t>
            </a:r>
            <a:r>
              <a:rPr lang="hu-HU" dirty="0" smtClean="0"/>
              <a:t> </a:t>
            </a:r>
            <a:r>
              <a:rPr lang="hu-HU" dirty="0" err="1" smtClean="0"/>
              <a:t>proposition</a:t>
            </a:r>
            <a:r>
              <a:rPr lang="hu-HU" dirty="0" smtClean="0"/>
              <a:t>) azonosítás</a:t>
            </a:r>
          </a:p>
          <a:p>
            <a:pPr marL="457200" indent="-457200">
              <a:buFont typeface="Arial" panose="020B0604020202020204" pitchFamily="34" charset="0"/>
              <a:buChar char="•"/>
            </a:pPr>
            <a:endParaRPr lang="hu-HU" dirty="0"/>
          </a:p>
        </p:txBody>
      </p:sp>
    </p:spTree>
    <p:extLst>
      <p:ext uri="{BB962C8B-B14F-4D97-AF65-F5344CB8AC3E}">
        <p14:creationId xmlns:p14="http://schemas.microsoft.com/office/powerpoint/2010/main" val="359453299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Vonatkozó elméletek összefoglalása</a:t>
            </a:r>
            <a:endParaRPr lang="hu-HU" dirty="0"/>
          </a:p>
        </p:txBody>
      </p:sp>
      <p:sp>
        <p:nvSpPr>
          <p:cNvPr id="3" name="Szöveg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4124988005"/>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soportba foglalás 2">
            <a:extLst>
              <a:ext uri="{FF2B5EF4-FFF2-40B4-BE49-F238E27FC236}">
                <a16:creationId xmlns:a16="http://schemas.microsoft.com/office/drawing/2014/main" id="{A83FFD06-2D5E-4741-86B1-3A4A7A1DEF31}"/>
              </a:ext>
            </a:extLst>
          </p:cNvPr>
          <p:cNvGrpSpPr/>
          <p:nvPr/>
        </p:nvGrpSpPr>
        <p:grpSpPr>
          <a:xfrm>
            <a:off x="3146824" y="1322787"/>
            <a:ext cx="5996221" cy="4597435"/>
            <a:chOff x="2163764" y="620714"/>
            <a:chExt cx="7994961" cy="6129913"/>
          </a:xfrm>
        </p:grpSpPr>
        <p:pic>
          <p:nvPicPr>
            <p:cNvPr id="13314" name="Picture 2">
              <a:extLst>
                <a:ext uri="{FF2B5EF4-FFF2-40B4-BE49-F238E27FC236}">
                  <a16:creationId xmlns:a16="http://schemas.microsoft.com/office/drawing/2014/main" id="{C0F118B2-D6C3-4173-985D-1131FE742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3764" y="620714"/>
              <a:ext cx="7762875"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a:extLst>
                <a:ext uri="{FF2B5EF4-FFF2-40B4-BE49-F238E27FC236}">
                  <a16:creationId xmlns:a16="http://schemas.microsoft.com/office/drawing/2014/main" id="{3853089C-5CCE-4190-A17B-11A02F87B1FF}"/>
                </a:ext>
              </a:extLst>
            </p:cNvPr>
            <p:cNvSpPr txBox="1"/>
            <p:nvPr/>
          </p:nvSpPr>
          <p:spPr>
            <a:xfrm>
              <a:off x="8301790" y="5796519"/>
              <a:ext cx="1856935" cy="954108"/>
            </a:xfrm>
            <a:prstGeom prst="rect">
              <a:avLst/>
            </a:prstGeom>
            <a:solidFill>
              <a:schemeClr val="bg1"/>
            </a:solidFill>
          </p:spPr>
          <p:txBody>
            <a:bodyPr wrap="square" rtlCol="0">
              <a:spAutoFit/>
            </a:bodyPr>
            <a:lstStyle/>
            <a:p>
              <a:pPr defTabSz="342900">
                <a:defRPr/>
              </a:pPr>
              <a:r>
                <a:rPr lang="hu-HU" sz="1350" dirty="0">
                  <a:solidFill>
                    <a:prstClr val="black"/>
                  </a:solidFill>
                  <a:latin typeface="Calibri Light" panose="020F0302020204030204"/>
                  <a:cs typeface="Lucida Sans Unicode"/>
                </a:rPr>
                <a:t>Marosán, 2001 alapján saját szerkesztés</a:t>
              </a:r>
            </a:p>
          </p:txBody>
        </p:sp>
      </p:grpSp>
      <p:sp>
        <p:nvSpPr>
          <p:cNvPr id="4" name="Szövegdoboz 3"/>
          <p:cNvSpPr txBox="1"/>
          <p:nvPr/>
        </p:nvSpPr>
        <p:spPr>
          <a:xfrm>
            <a:off x="4038601" y="907288"/>
            <a:ext cx="1326482" cy="923330"/>
          </a:xfrm>
          <a:prstGeom prst="rect">
            <a:avLst/>
          </a:prstGeom>
          <a:solidFill>
            <a:schemeClr val="accent1">
              <a:lumMod val="60000"/>
              <a:lumOff val="40000"/>
            </a:schemeClr>
          </a:solidFill>
          <a:ln w="3175">
            <a:solidFill>
              <a:schemeClr val="accent1">
                <a:lumMod val="60000"/>
                <a:lumOff val="40000"/>
              </a:schemeClr>
            </a:solidFill>
          </a:ln>
        </p:spPr>
        <p:txBody>
          <a:bodyPr wrap="square" rtlCol="0">
            <a:spAutoFit/>
          </a:bodyPr>
          <a:lstStyle/>
          <a:p>
            <a:pPr defTabSz="457200"/>
            <a:r>
              <a:rPr lang="hu-HU" sz="1350" dirty="0">
                <a:solidFill>
                  <a:srgbClr val="000000"/>
                </a:solidFill>
                <a:latin typeface="Arial"/>
                <a:cs typeface="Lucida Sans Unicode"/>
              </a:rPr>
              <a:t>Új, olcsóbb terméket kínáló ázsiai gyártók </a:t>
            </a:r>
          </a:p>
        </p:txBody>
      </p:sp>
      <p:sp>
        <p:nvSpPr>
          <p:cNvPr id="6" name="Szövegdoboz 5"/>
          <p:cNvSpPr txBox="1"/>
          <p:nvPr/>
        </p:nvSpPr>
        <p:spPr>
          <a:xfrm>
            <a:off x="8968979" y="3541680"/>
            <a:ext cx="1326482" cy="2585323"/>
          </a:xfrm>
          <a:prstGeom prst="rect">
            <a:avLst/>
          </a:prstGeom>
          <a:solidFill>
            <a:schemeClr val="accent1">
              <a:lumMod val="60000"/>
              <a:lumOff val="40000"/>
            </a:schemeClr>
          </a:solidFill>
          <a:ln w="3175">
            <a:solidFill>
              <a:schemeClr val="accent1">
                <a:lumMod val="60000"/>
                <a:lumOff val="40000"/>
              </a:schemeClr>
            </a:solidFill>
          </a:ln>
        </p:spPr>
        <p:txBody>
          <a:bodyPr wrap="square" rtlCol="0">
            <a:spAutoFit/>
          </a:bodyPr>
          <a:lstStyle/>
          <a:p>
            <a:pPr defTabSz="457200"/>
            <a:r>
              <a:rPr lang="hu-HU" sz="1350" dirty="0">
                <a:solidFill>
                  <a:srgbClr val="000000"/>
                </a:solidFill>
                <a:latin typeface="Arial"/>
                <a:cs typeface="Lucida Sans Unicode"/>
              </a:rPr>
              <a:t>Új csoportok megjelenése: új igények, korábbi funkciók iránti érdeklődés eltűnése, esetleg új generációk, új földrajzi területek megjelenése</a:t>
            </a:r>
          </a:p>
        </p:txBody>
      </p:sp>
      <p:sp>
        <p:nvSpPr>
          <p:cNvPr id="7" name="Szövegdoboz 6"/>
          <p:cNvSpPr txBox="1"/>
          <p:nvPr/>
        </p:nvSpPr>
        <p:spPr>
          <a:xfrm>
            <a:off x="3283619" y="5031516"/>
            <a:ext cx="2081464" cy="923330"/>
          </a:xfrm>
          <a:prstGeom prst="rect">
            <a:avLst/>
          </a:prstGeom>
          <a:solidFill>
            <a:schemeClr val="accent1">
              <a:lumMod val="60000"/>
              <a:lumOff val="40000"/>
            </a:schemeClr>
          </a:solidFill>
          <a:ln w="3175">
            <a:solidFill>
              <a:schemeClr val="accent1">
                <a:lumMod val="60000"/>
                <a:lumOff val="40000"/>
              </a:schemeClr>
            </a:solidFill>
          </a:ln>
        </p:spPr>
        <p:txBody>
          <a:bodyPr wrap="square" rtlCol="0">
            <a:spAutoFit/>
          </a:bodyPr>
          <a:lstStyle/>
          <a:p>
            <a:pPr defTabSz="457200"/>
            <a:r>
              <a:rPr lang="hu-HU" sz="1350" dirty="0">
                <a:solidFill>
                  <a:srgbClr val="000000"/>
                </a:solidFill>
                <a:latin typeface="Arial"/>
                <a:cs typeface="Lucida Sans Unicode"/>
              </a:rPr>
              <a:t>Tablet, laptop, televízió és egyéb okos eszköz gyártók újdonságai, funkció bővítései</a:t>
            </a:r>
          </a:p>
        </p:txBody>
      </p:sp>
      <p:sp>
        <p:nvSpPr>
          <p:cNvPr id="8" name="Szövegdoboz 7"/>
          <p:cNvSpPr txBox="1"/>
          <p:nvPr/>
        </p:nvSpPr>
        <p:spPr>
          <a:xfrm>
            <a:off x="1820341" y="2084471"/>
            <a:ext cx="1326482" cy="1131079"/>
          </a:xfrm>
          <a:prstGeom prst="rect">
            <a:avLst/>
          </a:prstGeom>
          <a:solidFill>
            <a:schemeClr val="accent1">
              <a:lumMod val="60000"/>
              <a:lumOff val="40000"/>
            </a:schemeClr>
          </a:solidFill>
          <a:ln w="3175">
            <a:solidFill>
              <a:schemeClr val="accent1">
                <a:lumMod val="60000"/>
                <a:lumOff val="40000"/>
              </a:schemeClr>
            </a:solidFill>
          </a:ln>
        </p:spPr>
        <p:txBody>
          <a:bodyPr wrap="square" rtlCol="0">
            <a:spAutoFit/>
          </a:bodyPr>
          <a:lstStyle/>
          <a:p>
            <a:pPr defTabSz="457200"/>
            <a:r>
              <a:rPr lang="hu-HU" sz="1350" dirty="0">
                <a:solidFill>
                  <a:srgbClr val="000000"/>
                </a:solidFill>
                <a:latin typeface="Arial"/>
                <a:cs typeface="Lucida Sans Unicode"/>
              </a:rPr>
              <a:t>Alkatrészek, szoftverek beszállítóinak kizárólagos helyzete</a:t>
            </a:r>
          </a:p>
        </p:txBody>
      </p:sp>
      <p:sp>
        <p:nvSpPr>
          <p:cNvPr id="9" name="Szövegdoboz 8"/>
          <p:cNvSpPr txBox="1"/>
          <p:nvPr/>
        </p:nvSpPr>
        <p:spPr>
          <a:xfrm>
            <a:off x="6760746" y="3922553"/>
            <a:ext cx="1326482" cy="715581"/>
          </a:xfrm>
          <a:prstGeom prst="rect">
            <a:avLst/>
          </a:prstGeom>
          <a:solidFill>
            <a:schemeClr val="accent1">
              <a:lumMod val="60000"/>
              <a:lumOff val="40000"/>
            </a:schemeClr>
          </a:solidFill>
          <a:ln w="3175">
            <a:solidFill>
              <a:schemeClr val="accent1">
                <a:lumMod val="60000"/>
                <a:lumOff val="40000"/>
              </a:schemeClr>
            </a:solidFill>
          </a:ln>
        </p:spPr>
        <p:txBody>
          <a:bodyPr wrap="square" rtlCol="0">
            <a:spAutoFit/>
          </a:bodyPr>
          <a:lstStyle/>
          <a:p>
            <a:pPr defTabSz="457200"/>
            <a:r>
              <a:rPr lang="hu-HU" sz="1350" dirty="0">
                <a:solidFill>
                  <a:srgbClr val="000000"/>
                </a:solidFill>
                <a:latin typeface="Arial"/>
                <a:cs typeface="Lucida Sans Unicode"/>
              </a:rPr>
              <a:t>Okostelefon gyártók piaci versenye</a:t>
            </a:r>
          </a:p>
        </p:txBody>
      </p:sp>
      <p:sp>
        <p:nvSpPr>
          <p:cNvPr id="5" name="Szövegdoboz 4"/>
          <p:cNvSpPr txBox="1"/>
          <p:nvPr/>
        </p:nvSpPr>
        <p:spPr>
          <a:xfrm>
            <a:off x="6874934" y="474134"/>
            <a:ext cx="2878667" cy="646331"/>
          </a:xfrm>
          <a:prstGeom prst="rect">
            <a:avLst/>
          </a:prstGeom>
          <a:noFill/>
        </p:spPr>
        <p:txBody>
          <a:bodyPr wrap="square" rtlCol="0">
            <a:spAutoFit/>
          </a:bodyPr>
          <a:lstStyle/>
          <a:p>
            <a:pPr defTabSz="457200"/>
            <a:r>
              <a:rPr lang="hu-HU" dirty="0">
                <a:solidFill>
                  <a:srgbClr val="000000"/>
                </a:solidFill>
                <a:latin typeface="Arial"/>
                <a:cs typeface="Lucida Sans Unicode"/>
              </a:rPr>
              <a:t>Kompetitív környezet (</a:t>
            </a:r>
            <a:r>
              <a:rPr lang="hu-HU" dirty="0" err="1">
                <a:solidFill>
                  <a:srgbClr val="000000"/>
                </a:solidFill>
                <a:latin typeface="Arial"/>
                <a:cs typeface="Lucida Sans Unicode"/>
              </a:rPr>
              <a:t>Porter</a:t>
            </a:r>
            <a:r>
              <a:rPr lang="hu-HU" dirty="0">
                <a:solidFill>
                  <a:srgbClr val="000000"/>
                </a:solidFill>
                <a:latin typeface="Arial"/>
                <a:cs typeface="Lucida Sans Unicode"/>
              </a:rPr>
              <a:t>)</a:t>
            </a:r>
          </a:p>
        </p:txBody>
      </p:sp>
    </p:spTree>
    <p:extLst>
      <p:ext uri="{BB962C8B-B14F-4D97-AF65-F5344CB8AC3E}">
        <p14:creationId xmlns:p14="http://schemas.microsoft.com/office/powerpoint/2010/main" val="31472792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ABF30FED-CE38-4848-B0DA-8338CEE22C8A}"/>
              </a:ext>
            </a:extLst>
          </p:cNvPr>
          <p:cNvSpPr>
            <a:spLocks noGrp="1" noChangeArrowheads="1"/>
          </p:cNvSpPr>
          <p:nvPr>
            <p:ph type="title"/>
          </p:nvPr>
        </p:nvSpPr>
        <p:spPr/>
        <p:txBody>
          <a:bodyPr/>
          <a:lstStyle/>
          <a:p>
            <a:pPr eaLnBrk="1" hangingPunct="1"/>
            <a:r>
              <a:rPr lang="hu-HU" altLang="hu-HU" sz="2100"/>
              <a:t>A PEST(EL) elemei</a:t>
            </a:r>
            <a:endParaRPr lang="de-DE" altLang="hu-HU" sz="2100"/>
          </a:p>
        </p:txBody>
      </p:sp>
      <p:sp>
        <p:nvSpPr>
          <p:cNvPr id="67587" name="Rectangle 3">
            <a:extLst>
              <a:ext uri="{FF2B5EF4-FFF2-40B4-BE49-F238E27FC236}">
                <a16:creationId xmlns:a16="http://schemas.microsoft.com/office/drawing/2014/main" id="{3DC53128-C684-4FA4-AD48-5F1CDA1ED6C4}"/>
              </a:ext>
            </a:extLst>
          </p:cNvPr>
          <p:cNvSpPr>
            <a:spLocks noGrp="1" noChangeArrowheads="1"/>
          </p:cNvSpPr>
          <p:nvPr>
            <p:ph type="body" idx="1"/>
          </p:nvPr>
        </p:nvSpPr>
        <p:spPr/>
        <p:txBody>
          <a:bodyPr/>
          <a:lstStyle/>
          <a:p>
            <a:pPr eaLnBrk="1" hangingPunct="1"/>
            <a:r>
              <a:rPr lang="de-DE" altLang="hu-HU"/>
              <a:t>Political – Politikai</a:t>
            </a:r>
            <a:endParaRPr lang="hu-HU" altLang="hu-HU"/>
          </a:p>
          <a:p>
            <a:pPr eaLnBrk="1" hangingPunct="1"/>
            <a:r>
              <a:rPr lang="de-DE" altLang="hu-HU"/>
              <a:t>Economic – Gazdasági</a:t>
            </a:r>
            <a:endParaRPr lang="hu-HU" altLang="hu-HU"/>
          </a:p>
          <a:p>
            <a:pPr eaLnBrk="1" hangingPunct="1"/>
            <a:r>
              <a:rPr lang="de-DE" altLang="hu-HU"/>
              <a:t>Socio-cultural – Társadalmi</a:t>
            </a:r>
            <a:endParaRPr lang="hu-HU" altLang="hu-HU"/>
          </a:p>
          <a:p>
            <a:pPr eaLnBrk="1" hangingPunct="1"/>
            <a:r>
              <a:rPr lang="de-DE" altLang="hu-HU"/>
              <a:t>Technological – Technológiai</a:t>
            </a:r>
            <a:endParaRPr lang="hu-HU" altLang="hu-HU"/>
          </a:p>
          <a:p>
            <a:pPr eaLnBrk="1" hangingPunct="1"/>
            <a:r>
              <a:rPr lang="hu-HU" altLang="hu-HU"/>
              <a:t>Environmental – Környezeti</a:t>
            </a:r>
          </a:p>
          <a:p>
            <a:pPr eaLnBrk="1" hangingPunct="1"/>
            <a:r>
              <a:rPr lang="hu-HU" altLang="hu-HU"/>
              <a:t>Legal – Jogi</a:t>
            </a:r>
          </a:p>
          <a:p>
            <a:pPr eaLnBrk="1" hangingPunct="1"/>
            <a:r>
              <a:rPr lang="hu-HU" altLang="hu-HU"/>
              <a:t> +Educational – képzési</a:t>
            </a:r>
          </a:p>
          <a:p>
            <a:pPr eaLnBrk="1" hangingPunct="1"/>
            <a:r>
              <a:rPr lang="hu-HU" altLang="hu-HU"/>
              <a:t> + Ethical - Etikai</a:t>
            </a:r>
            <a:endParaRPr lang="de-DE" altLang="hu-HU"/>
          </a:p>
        </p:txBody>
      </p:sp>
      <p:sp>
        <p:nvSpPr>
          <p:cNvPr id="4" name="Rectangle 3">
            <a:extLst>
              <a:ext uri="{FF2B5EF4-FFF2-40B4-BE49-F238E27FC236}">
                <a16:creationId xmlns:a16="http://schemas.microsoft.com/office/drawing/2014/main" id="{E5625D21-E961-4E7F-A3CF-1B3C22AD5705}"/>
              </a:ext>
            </a:extLst>
          </p:cNvPr>
          <p:cNvSpPr txBox="1">
            <a:spLocks noChangeArrowheads="1"/>
          </p:cNvSpPr>
          <p:nvPr/>
        </p:nvSpPr>
        <p:spPr>
          <a:xfrm>
            <a:off x="4866036" y="5257800"/>
            <a:ext cx="5497164" cy="342900"/>
          </a:xfrm>
          <a:prstGeom prst="rect">
            <a:avLst/>
          </a:prstGeom>
        </p:spPr>
        <p:txBody>
          <a:bodyPr vert="horz" lIns="68580" tIns="34290" rIns="68580" bIns="3429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68580" indent="-68580" defTabSz="685800">
              <a:lnSpc>
                <a:spcPct val="90000"/>
              </a:lnSpc>
              <a:spcBef>
                <a:spcPts val="975"/>
              </a:spcBef>
              <a:defRPr/>
            </a:pPr>
            <a:r>
              <a:rPr lang="hu-HU" altLang="hu-HU" sz="1500">
                <a:solidFill>
                  <a:prstClr val="black">
                    <a:lumMod val="85000"/>
                    <a:lumOff val="15000"/>
                  </a:prstClr>
                </a:solidFill>
                <a:latin typeface="Calibri Light" panose="020F0302020204030204"/>
              </a:rPr>
              <a:t>Forrás: Szabó József (2006) Vállalati gazdaságtan, pp. 42.</a:t>
            </a:r>
            <a:endParaRPr lang="de-DE" altLang="hu-HU" sz="1500">
              <a:solidFill>
                <a:prstClr val="black">
                  <a:lumMod val="85000"/>
                  <a:lumOff val="15000"/>
                </a:prstClr>
              </a:solidFill>
              <a:latin typeface="Calibri Light" panose="020F0302020204030204"/>
            </a:endParaRPr>
          </a:p>
        </p:txBody>
      </p:sp>
      <p:pic>
        <p:nvPicPr>
          <p:cNvPr id="5" name="Picture 4">
            <a:extLst>
              <a:ext uri="{FF2B5EF4-FFF2-40B4-BE49-F238E27FC236}">
                <a16:creationId xmlns:a16="http://schemas.microsoft.com/office/drawing/2014/main" id="{BE4E6E5B-0755-4BB2-B0BA-90AB5D60D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786" y="1543051"/>
            <a:ext cx="4497198" cy="336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48787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ia számának helye 5">
            <a:extLst>
              <a:ext uri="{FF2B5EF4-FFF2-40B4-BE49-F238E27FC236}">
                <a16:creationId xmlns:a16="http://schemas.microsoft.com/office/drawing/2014/main" id="{72606922-78F8-4917-9C78-CAC16125EA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342900" eaLnBrk="1" hangingPunct="1">
              <a:defRPr/>
            </a:pPr>
            <a:fld id="{B96D7BBA-614A-4FB8-B476-9AE999AA8B57}" type="slidenum">
              <a:rPr lang="en-US" altLang="hu-HU">
                <a:solidFill>
                  <a:prstClr val="white"/>
                </a:solidFill>
              </a:rPr>
              <a:pPr defTabSz="342900" eaLnBrk="1" hangingPunct="1">
                <a:defRPr/>
              </a:pPr>
              <a:t>299</a:t>
            </a:fld>
            <a:endParaRPr lang="en-US" altLang="hu-HU">
              <a:solidFill>
                <a:prstClr val="white"/>
              </a:solidFill>
            </a:endParaRPr>
          </a:p>
        </p:txBody>
      </p:sp>
      <p:sp>
        <p:nvSpPr>
          <p:cNvPr id="25603" name="Rectangle 2">
            <a:extLst>
              <a:ext uri="{FF2B5EF4-FFF2-40B4-BE49-F238E27FC236}">
                <a16:creationId xmlns:a16="http://schemas.microsoft.com/office/drawing/2014/main" id="{0ABAB535-C035-46B7-BFB4-E9FA471513E2}"/>
              </a:ext>
            </a:extLst>
          </p:cNvPr>
          <p:cNvSpPr>
            <a:spLocks noGrp="1" noChangeArrowheads="1"/>
          </p:cNvSpPr>
          <p:nvPr>
            <p:ph type="title"/>
          </p:nvPr>
        </p:nvSpPr>
        <p:spPr/>
        <p:txBody>
          <a:bodyPr/>
          <a:lstStyle/>
          <a:p>
            <a:r>
              <a:rPr lang="hu-HU" altLang="hu-HU" sz="2100"/>
              <a:t>A SWOT elemzés </a:t>
            </a:r>
            <a:endParaRPr lang="de-DE" altLang="hu-HU" sz="2100"/>
          </a:p>
        </p:txBody>
      </p:sp>
      <p:pic>
        <p:nvPicPr>
          <p:cNvPr id="25604" name="Picture 6" descr="swot_1">
            <a:extLst>
              <a:ext uri="{FF2B5EF4-FFF2-40B4-BE49-F238E27FC236}">
                <a16:creationId xmlns:a16="http://schemas.microsoft.com/office/drawing/2014/main" id="{40F2A53F-D761-4B87-99D5-5CB69309E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350" y="2057401"/>
            <a:ext cx="5715000" cy="288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a:extLst>
              <a:ext uri="{FF2B5EF4-FFF2-40B4-BE49-F238E27FC236}">
                <a16:creationId xmlns:a16="http://schemas.microsoft.com/office/drawing/2014/main" id="{65C23419-ED1C-444F-89EB-620175DC982D}"/>
              </a:ext>
            </a:extLst>
          </p:cNvPr>
          <p:cNvSpPr txBox="1"/>
          <p:nvPr/>
        </p:nvSpPr>
        <p:spPr>
          <a:xfrm>
            <a:off x="7495736" y="5341328"/>
            <a:ext cx="2194560" cy="507831"/>
          </a:xfrm>
          <a:prstGeom prst="rect">
            <a:avLst/>
          </a:prstGeom>
          <a:noFill/>
        </p:spPr>
        <p:txBody>
          <a:bodyPr wrap="square" rtlCol="0">
            <a:spAutoFit/>
          </a:bodyPr>
          <a:lstStyle/>
          <a:p>
            <a:pPr defTabSz="342900">
              <a:defRPr/>
            </a:pPr>
            <a:r>
              <a:rPr lang="hu-HU" altLang="hu-HU" sz="1350" dirty="0">
                <a:solidFill>
                  <a:prstClr val="black"/>
                </a:solidFill>
                <a:latin typeface="Calibri Light" panose="020F0302020204030204"/>
              </a:rPr>
              <a:t>(Szabó, 2006)</a:t>
            </a:r>
            <a:endParaRPr lang="de-DE" altLang="hu-HU" sz="1350" dirty="0">
              <a:solidFill>
                <a:prstClr val="black"/>
              </a:solidFill>
              <a:latin typeface="Calibri Light" panose="020F0302020204030204"/>
            </a:endParaRPr>
          </a:p>
          <a:p>
            <a:pPr defTabSz="342900">
              <a:defRPr/>
            </a:pPr>
            <a:endParaRPr lang="hu-HU" sz="1350" dirty="0">
              <a:solidFill>
                <a:prstClr val="black"/>
              </a:solidFill>
              <a:latin typeface="Calibri Light" panose="020F0302020204030204"/>
            </a:endParaRPr>
          </a:p>
        </p:txBody>
      </p:sp>
    </p:spTree>
    <p:extLst>
      <p:ext uri="{BB962C8B-B14F-4D97-AF65-F5344CB8AC3E}">
        <p14:creationId xmlns:p14="http://schemas.microsoft.com/office/powerpoint/2010/main" val="2513305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ím 1">
            <a:extLst>
              <a:ext uri="{FF2B5EF4-FFF2-40B4-BE49-F238E27FC236}">
                <a16:creationId xmlns:a16="http://schemas.microsoft.com/office/drawing/2014/main" id="{83BBF7AD-AE45-45A4-B79E-1391A3978CD0}"/>
              </a:ext>
            </a:extLst>
          </p:cNvPr>
          <p:cNvSpPr>
            <a:spLocks noGrp="1"/>
          </p:cNvSpPr>
          <p:nvPr>
            <p:ph type="ctrTitle"/>
          </p:nvPr>
        </p:nvSpPr>
        <p:spPr/>
        <p:txBody>
          <a:bodyPr/>
          <a:lstStyle/>
          <a:p>
            <a:r>
              <a:rPr lang="hu-HU" altLang="hu-HU" sz="4800" dirty="0" err="1"/>
              <a:t>Porter</a:t>
            </a:r>
            <a:r>
              <a:rPr lang="hu-HU" altLang="hu-HU" sz="4800" dirty="0"/>
              <a:t> 5 tényezős modellje és az iparági verseny – Kompetitív </a:t>
            </a:r>
            <a:r>
              <a:rPr lang="hu-HU" altLang="hu-HU" sz="4800" dirty="0" smtClean="0"/>
              <a:t>környezet - példa</a:t>
            </a:r>
            <a:endParaRPr lang="hu-HU" altLang="hu-HU" sz="4800" dirty="0"/>
          </a:p>
        </p:txBody>
      </p:sp>
    </p:spTree>
    <p:extLst>
      <p:ext uri="{BB962C8B-B14F-4D97-AF65-F5344CB8AC3E}">
        <p14:creationId xmlns:p14="http://schemas.microsoft.com/office/powerpoint/2010/main" val="1747436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40277" y="-189088"/>
            <a:ext cx="10772775" cy="1512147"/>
          </a:xfrm>
        </p:spPr>
        <p:txBody>
          <a:bodyPr>
            <a:normAutofit/>
          </a:bodyPr>
          <a:lstStyle/>
          <a:p>
            <a:r>
              <a:rPr lang="hu-HU" sz="4000" dirty="0" smtClean="0"/>
              <a:t>Ötletek piaci tesztelése/</a:t>
            </a:r>
            <a:r>
              <a:rPr lang="hu-HU" sz="4000" dirty="0" err="1" smtClean="0"/>
              <a:t>validálása</a:t>
            </a:r>
            <a:r>
              <a:rPr lang="hu-HU" sz="4000" dirty="0" smtClean="0"/>
              <a:t> – </a:t>
            </a:r>
            <a:r>
              <a:rPr lang="hu-HU" sz="4000" b="1" dirty="0" smtClean="0"/>
              <a:t>A piac </a:t>
            </a:r>
            <a:r>
              <a:rPr lang="hu-HU" sz="4000" b="1" dirty="0" err="1" smtClean="0"/>
              <a:t>validálása</a:t>
            </a:r>
            <a:r>
              <a:rPr lang="hu-HU" sz="4000" b="1" dirty="0" smtClean="0"/>
              <a:t> (</a:t>
            </a:r>
            <a:r>
              <a:rPr lang="hu-HU" sz="4000" dirty="0" smtClean="0"/>
              <a:t>A </a:t>
            </a:r>
            <a:r>
              <a:rPr lang="hu-HU" sz="4000" dirty="0" err="1"/>
              <a:t>Validation</a:t>
            </a:r>
            <a:r>
              <a:rPr lang="hu-HU" sz="4000" dirty="0"/>
              <a:t> </a:t>
            </a:r>
            <a:r>
              <a:rPr lang="hu-HU" sz="4000" dirty="0" err="1"/>
              <a:t>board</a:t>
            </a:r>
            <a:r>
              <a:rPr lang="hu-HU" sz="4000" dirty="0"/>
              <a:t> logikája </a:t>
            </a:r>
            <a:r>
              <a:rPr lang="hu-HU" sz="4000" dirty="0" smtClean="0"/>
              <a:t>alapján)</a:t>
            </a:r>
            <a:endParaRPr lang="hu-HU" sz="4000" b="1" dirty="0"/>
          </a:p>
        </p:txBody>
      </p:sp>
      <p:sp>
        <p:nvSpPr>
          <p:cNvPr id="3" name="Tartalom helye 2"/>
          <p:cNvSpPr>
            <a:spLocks noGrp="1"/>
          </p:cNvSpPr>
          <p:nvPr>
            <p:ph idx="1"/>
          </p:nvPr>
        </p:nvSpPr>
        <p:spPr>
          <a:xfrm>
            <a:off x="676657" y="1004711"/>
            <a:ext cx="10747700" cy="5667023"/>
          </a:xfrm>
        </p:spPr>
        <p:txBody>
          <a:bodyPr>
            <a:normAutofit fontScale="77500" lnSpcReduction="20000"/>
          </a:bodyPr>
          <a:lstStyle/>
          <a:p>
            <a:pPr fontAlgn="base"/>
            <a:endParaRPr lang="hu-HU" dirty="0"/>
          </a:p>
          <a:p>
            <a:pPr fontAlgn="base">
              <a:buFont typeface="Wingdings" panose="05000000000000000000" pitchFamily="2" charset="2"/>
              <a:buChar char="§"/>
            </a:pPr>
            <a:r>
              <a:rPr lang="hu-HU" dirty="0" smtClean="0"/>
              <a:t> </a:t>
            </a:r>
            <a:r>
              <a:rPr lang="hu-HU" sz="2500" dirty="0" smtClean="0"/>
              <a:t>Realisztikusan </a:t>
            </a:r>
            <a:r>
              <a:rPr lang="hu-HU" sz="2500" dirty="0"/>
              <a:t>kell meghatároznunk a piacunkat. </a:t>
            </a:r>
            <a:endParaRPr lang="hu-HU" sz="2500" dirty="0" smtClean="0"/>
          </a:p>
          <a:p>
            <a:pPr fontAlgn="base">
              <a:buFont typeface="Wingdings" panose="05000000000000000000" pitchFamily="2" charset="2"/>
              <a:buChar char="§"/>
            </a:pPr>
            <a:r>
              <a:rPr lang="hu-HU" sz="2500" b="1" dirty="0" smtClean="0"/>
              <a:t>Amennyiben </a:t>
            </a:r>
            <a:r>
              <a:rPr lang="hu-HU" sz="2500" b="1" dirty="0"/>
              <a:t>a megoldásunk nem találkozik a piaci igényekkel, azaz nincs meg a </a:t>
            </a:r>
            <a:r>
              <a:rPr lang="hu-HU" sz="2500" b="1" dirty="0" err="1">
                <a:hlinkClick r:id="rId2"/>
              </a:rPr>
              <a:t>product</a:t>
            </a:r>
            <a:r>
              <a:rPr lang="hu-HU" sz="2500" b="1" dirty="0">
                <a:hlinkClick r:id="rId2"/>
              </a:rPr>
              <a:t>-market fit</a:t>
            </a:r>
            <a:r>
              <a:rPr lang="hu-HU" sz="2500" b="1" dirty="0"/>
              <a:t>, </a:t>
            </a:r>
            <a:endParaRPr lang="hu-HU" sz="2500" b="1" dirty="0" smtClean="0"/>
          </a:p>
          <a:p>
            <a:pPr fontAlgn="base"/>
            <a:r>
              <a:rPr lang="hu-HU" sz="2500" b="1" dirty="0" err="1" smtClean="0"/>
              <a:t>pivotálnunk</a:t>
            </a:r>
            <a:r>
              <a:rPr lang="hu-HU" sz="2500" b="1" dirty="0" smtClean="0"/>
              <a:t> </a:t>
            </a:r>
            <a:r>
              <a:rPr lang="hu-HU" sz="2500" b="1" dirty="0"/>
              <a:t>kell.</a:t>
            </a:r>
            <a:r>
              <a:rPr lang="hu-HU" sz="2500" dirty="0"/>
              <a:t> </a:t>
            </a:r>
            <a:endParaRPr lang="hu-HU" sz="2500" dirty="0" smtClean="0"/>
          </a:p>
          <a:p>
            <a:pPr fontAlgn="base">
              <a:buFont typeface="Wingdings" panose="05000000000000000000" pitchFamily="2" charset="2"/>
              <a:buChar char="§"/>
            </a:pPr>
            <a:r>
              <a:rPr lang="hu-HU" sz="2500" dirty="0" smtClean="0"/>
              <a:t> A</a:t>
            </a:r>
            <a:r>
              <a:rPr lang="hu-HU" sz="2500" dirty="0"/>
              <a:t> </a:t>
            </a:r>
            <a:r>
              <a:rPr lang="hu-HU" sz="2500" dirty="0" err="1">
                <a:hlinkClick r:id="rId3"/>
              </a:rPr>
              <a:t>pivot</a:t>
            </a:r>
            <a:r>
              <a:rPr lang="hu-HU" sz="2500" dirty="0">
                <a:hlinkClick r:id="rId3"/>
              </a:rPr>
              <a:t> </a:t>
            </a:r>
            <a:r>
              <a:rPr lang="hu-HU" sz="2500" dirty="0"/>
              <a:t>a stratégiában való irányváltást jelenti úgy, hogy közben </a:t>
            </a:r>
            <a:r>
              <a:rPr lang="hu-HU" sz="2500" b="1" dirty="0"/>
              <a:t>az eredeti elképzelés valamelyik alapeleme - általában a vízió - változatlan marad</a:t>
            </a:r>
            <a:r>
              <a:rPr lang="hu-HU" sz="2500" dirty="0" smtClean="0"/>
              <a:t>..</a:t>
            </a:r>
          </a:p>
          <a:p>
            <a:pPr fontAlgn="base">
              <a:buFont typeface="Wingdings" panose="05000000000000000000" pitchFamily="2" charset="2"/>
              <a:buChar char="§"/>
            </a:pPr>
            <a:r>
              <a:rPr lang="hu-HU" sz="2500" dirty="0" smtClean="0"/>
              <a:t> A </a:t>
            </a:r>
            <a:r>
              <a:rPr lang="hu-HU" sz="2500" dirty="0"/>
              <a:t>sikeres cégek általában legalább egyszer </a:t>
            </a:r>
            <a:r>
              <a:rPr lang="hu-HU" sz="2500" dirty="0" err="1"/>
              <a:t>pivotáltak</a:t>
            </a:r>
            <a:r>
              <a:rPr lang="hu-HU" sz="2500" dirty="0"/>
              <a:t>, azaz jelentősen változtattak a stratégiájukon</a:t>
            </a:r>
            <a:r>
              <a:rPr lang="hu-HU" sz="2500" dirty="0" smtClean="0"/>
              <a:t>.</a:t>
            </a:r>
          </a:p>
          <a:p>
            <a:pPr marL="0" indent="0" fontAlgn="base">
              <a:buNone/>
            </a:pPr>
            <a:endParaRPr lang="hu-HU" dirty="0"/>
          </a:p>
          <a:p>
            <a:pPr marL="0" indent="0" fontAlgn="base">
              <a:buNone/>
            </a:pPr>
            <a:endParaRPr lang="hu-HU" dirty="0"/>
          </a:p>
          <a:p>
            <a:r>
              <a:rPr lang="hu-HU" dirty="0"/>
              <a:t/>
            </a:r>
            <a:br>
              <a:rPr lang="hu-HU" dirty="0"/>
            </a:br>
            <a:endParaRPr lang="hu-HU" dirty="0" smtClean="0"/>
          </a:p>
          <a:p>
            <a:pPr marL="0" indent="0">
              <a:buNone/>
            </a:pPr>
            <a:endParaRPr lang="hu-HU" dirty="0" smtClean="0">
              <a:hlinkClick r:id="rId4"/>
            </a:endParaRPr>
          </a:p>
          <a:p>
            <a:endParaRPr lang="hu-HU" dirty="0">
              <a:hlinkClick r:id="rId4"/>
            </a:endParaRPr>
          </a:p>
          <a:p>
            <a:endParaRPr lang="hu-HU" dirty="0" smtClean="0">
              <a:hlinkClick r:id=""/>
            </a:endParaRPr>
          </a:p>
          <a:p>
            <a:endParaRPr lang="hu-HU" dirty="0" smtClean="0">
              <a:hlinkClick r:id=""/>
            </a:endParaRPr>
          </a:p>
          <a:p>
            <a:r>
              <a:rPr lang="hu-HU" dirty="0" smtClean="0">
                <a:hlinkClick r:id=""/>
              </a:rPr>
              <a:t>Forrás: http</a:t>
            </a:r>
            <a:r>
              <a:rPr lang="hu-HU" dirty="0">
                <a:hlinkClick r:id="rId4"/>
              </a:rPr>
              <a:t>://</a:t>
            </a:r>
            <a:r>
              <a:rPr lang="hu-HU" dirty="0" smtClean="0">
                <a:hlinkClick r:id="rId4"/>
              </a:rPr>
              <a:t>innovativgeneracio.blog.hu/2014/10/25/ha_csak_egy_dolgot_csinalsz_validalas</a:t>
            </a:r>
            <a:r>
              <a:rPr lang="hu-HU" dirty="0"/>
              <a:t> </a:t>
            </a:r>
            <a:r>
              <a:rPr lang="hu-HU" dirty="0" smtClean="0"/>
              <a:t>és </a:t>
            </a:r>
            <a:r>
              <a:rPr lang="hu-HU" dirty="0" smtClean="0">
                <a:hlinkClick r:id="rId5"/>
              </a:rPr>
              <a:t>http</a:t>
            </a:r>
            <a:r>
              <a:rPr lang="hu-HU" dirty="0">
                <a:hlinkClick r:id="rId5"/>
              </a:rPr>
              <a:t>://</a:t>
            </a:r>
            <a:r>
              <a:rPr lang="hu-HU" dirty="0" smtClean="0">
                <a:hlinkClick r:id="rId5"/>
              </a:rPr>
              <a:t>innovativgeneracio.blog.hu/2014/03/21/validalas</a:t>
            </a:r>
            <a:r>
              <a:rPr lang="hu-HU" dirty="0" smtClean="0"/>
              <a:t> alapján </a:t>
            </a:r>
          </a:p>
          <a:p>
            <a:endParaRPr lang="hu-HU" dirty="0"/>
          </a:p>
        </p:txBody>
      </p:sp>
      <p:graphicFrame>
        <p:nvGraphicFramePr>
          <p:cNvPr id="4" name="Táblázat 3"/>
          <p:cNvGraphicFramePr>
            <a:graphicFrameLocks noGrp="1"/>
          </p:cNvGraphicFramePr>
          <p:nvPr>
            <p:extLst/>
          </p:nvPr>
        </p:nvGraphicFramePr>
        <p:xfrm>
          <a:off x="1061159" y="3743395"/>
          <a:ext cx="8127999" cy="17526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657562331"/>
                    </a:ext>
                  </a:extLst>
                </a:gridCol>
                <a:gridCol w="2709333">
                  <a:extLst>
                    <a:ext uri="{9D8B030D-6E8A-4147-A177-3AD203B41FA5}">
                      <a16:colId xmlns:a16="http://schemas.microsoft.com/office/drawing/2014/main" val="2280445125"/>
                    </a:ext>
                  </a:extLst>
                </a:gridCol>
                <a:gridCol w="2709333">
                  <a:extLst>
                    <a:ext uri="{9D8B030D-6E8A-4147-A177-3AD203B41FA5}">
                      <a16:colId xmlns:a16="http://schemas.microsoft.com/office/drawing/2014/main" val="3159637631"/>
                    </a:ext>
                  </a:extLst>
                </a:gridCol>
              </a:tblGrid>
              <a:tr h="370840">
                <a:tc>
                  <a:txBody>
                    <a:bodyPr/>
                    <a:lstStyle/>
                    <a:p>
                      <a:r>
                        <a:rPr lang="hu-HU" dirty="0" smtClean="0"/>
                        <a:t>Cégnév</a:t>
                      </a:r>
                      <a:endParaRPr lang="hu-HU" dirty="0"/>
                    </a:p>
                  </a:txBody>
                  <a:tcPr/>
                </a:tc>
                <a:tc>
                  <a:txBody>
                    <a:bodyPr/>
                    <a:lstStyle/>
                    <a:p>
                      <a:r>
                        <a:rPr lang="hu-HU" dirty="0" smtClean="0"/>
                        <a:t>Eredeti</a:t>
                      </a:r>
                      <a:r>
                        <a:rPr lang="hu-HU" baseline="0" dirty="0" smtClean="0"/>
                        <a:t> piaci ötlet</a:t>
                      </a:r>
                      <a:endParaRPr lang="hu-HU" dirty="0"/>
                    </a:p>
                  </a:txBody>
                  <a:tcPr/>
                </a:tc>
                <a:tc>
                  <a:txBody>
                    <a:bodyPr/>
                    <a:lstStyle/>
                    <a:p>
                      <a:r>
                        <a:rPr lang="hu-HU" dirty="0" err="1" smtClean="0"/>
                        <a:t>Pivotált</a:t>
                      </a:r>
                      <a:r>
                        <a:rPr lang="hu-HU" dirty="0" smtClean="0"/>
                        <a:t> piaci ötlet</a:t>
                      </a:r>
                      <a:endParaRPr lang="hu-HU" dirty="0"/>
                    </a:p>
                  </a:txBody>
                  <a:tcPr/>
                </a:tc>
                <a:extLst>
                  <a:ext uri="{0D108BD9-81ED-4DB2-BD59-A6C34878D82A}">
                    <a16:rowId xmlns:a16="http://schemas.microsoft.com/office/drawing/2014/main" val="918902376"/>
                  </a:ext>
                </a:extLst>
              </a:tr>
              <a:tr h="370840">
                <a:tc>
                  <a:txBody>
                    <a:bodyPr/>
                    <a:lstStyle/>
                    <a:p>
                      <a:r>
                        <a:rPr lang="hu-HU" dirty="0" err="1" smtClean="0"/>
                        <a:t>Youtube</a:t>
                      </a:r>
                      <a:endParaRPr lang="hu-HU" dirty="0"/>
                    </a:p>
                  </a:txBody>
                  <a:tcPr/>
                </a:tc>
                <a:tc>
                  <a:txBody>
                    <a:bodyPr/>
                    <a:lstStyle/>
                    <a:p>
                      <a:r>
                        <a:rPr lang="hu-HU" dirty="0" smtClean="0"/>
                        <a:t>társkereső</a:t>
                      </a:r>
                      <a:endParaRPr lang="hu-HU" dirty="0"/>
                    </a:p>
                  </a:txBody>
                  <a:tcPr/>
                </a:tc>
                <a:tc>
                  <a:txBody>
                    <a:bodyPr/>
                    <a:lstStyle/>
                    <a:p>
                      <a:r>
                        <a:rPr lang="hu-HU" dirty="0" smtClean="0"/>
                        <a:t>videómegosztó</a:t>
                      </a:r>
                      <a:endParaRPr lang="hu-HU" dirty="0"/>
                    </a:p>
                  </a:txBody>
                  <a:tcPr/>
                </a:tc>
                <a:extLst>
                  <a:ext uri="{0D108BD9-81ED-4DB2-BD59-A6C34878D82A}">
                    <a16:rowId xmlns:a16="http://schemas.microsoft.com/office/drawing/2014/main" val="734006633"/>
                  </a:ext>
                </a:extLst>
              </a:tr>
              <a:tr h="370840">
                <a:tc>
                  <a:txBody>
                    <a:bodyPr/>
                    <a:lstStyle/>
                    <a:p>
                      <a:r>
                        <a:rPr lang="hu-HU" dirty="0" smtClean="0"/>
                        <a:t>LEGO</a:t>
                      </a:r>
                      <a:endParaRPr lang="hu-HU" dirty="0"/>
                    </a:p>
                  </a:txBody>
                  <a:tcPr/>
                </a:tc>
                <a:tc>
                  <a:txBody>
                    <a:bodyPr/>
                    <a:lstStyle/>
                    <a:p>
                      <a:r>
                        <a:rPr lang="hu-HU" dirty="0" smtClean="0"/>
                        <a:t>fajátékok</a:t>
                      </a:r>
                      <a:endParaRPr lang="hu-HU" dirty="0"/>
                    </a:p>
                  </a:txBody>
                  <a:tcPr/>
                </a:tc>
                <a:tc>
                  <a:txBody>
                    <a:bodyPr/>
                    <a:lstStyle/>
                    <a:p>
                      <a:r>
                        <a:rPr lang="hu-HU" dirty="0" smtClean="0"/>
                        <a:t>fröccsöntött </a:t>
                      </a:r>
                      <a:r>
                        <a:rPr lang="hu-HU" dirty="0" err="1" smtClean="0"/>
                        <a:t>lego</a:t>
                      </a:r>
                      <a:endParaRPr lang="hu-HU" dirty="0" smtClean="0"/>
                    </a:p>
                  </a:txBody>
                  <a:tcPr/>
                </a:tc>
                <a:extLst>
                  <a:ext uri="{0D108BD9-81ED-4DB2-BD59-A6C34878D82A}">
                    <a16:rowId xmlns:a16="http://schemas.microsoft.com/office/drawing/2014/main" val="3211569226"/>
                  </a:ext>
                </a:extLst>
              </a:tr>
              <a:tr h="370840">
                <a:tc>
                  <a:txBody>
                    <a:bodyPr/>
                    <a:lstStyle/>
                    <a:p>
                      <a:r>
                        <a:rPr lang="hu-HU" dirty="0" smtClean="0"/>
                        <a:t>Pinterest</a:t>
                      </a:r>
                      <a:endParaRPr lang="hu-HU" dirty="0"/>
                    </a:p>
                  </a:txBody>
                  <a:tcPr/>
                </a:tc>
                <a:tc>
                  <a:txBody>
                    <a:bodyPr/>
                    <a:lstStyle/>
                    <a:p>
                      <a:r>
                        <a:rPr lang="hu-HU" dirty="0" smtClean="0"/>
                        <a:t>általános képmegosztó</a:t>
                      </a:r>
                      <a:endParaRPr lang="hu-HU" dirty="0"/>
                    </a:p>
                  </a:txBody>
                  <a:tcPr/>
                </a:tc>
                <a:tc>
                  <a:txBody>
                    <a:bodyPr/>
                    <a:lstStyle/>
                    <a:p>
                      <a:r>
                        <a:rPr lang="hu-HU" dirty="0" smtClean="0"/>
                        <a:t>design központú képmegosztó</a:t>
                      </a:r>
                      <a:endParaRPr lang="hu-HU" dirty="0"/>
                    </a:p>
                  </a:txBody>
                  <a:tcPr/>
                </a:tc>
                <a:extLst>
                  <a:ext uri="{0D108BD9-81ED-4DB2-BD59-A6C34878D82A}">
                    <a16:rowId xmlns:a16="http://schemas.microsoft.com/office/drawing/2014/main" val="3651598230"/>
                  </a:ext>
                </a:extLst>
              </a:tr>
            </a:tbl>
          </a:graphicData>
        </a:graphic>
      </p:graphicFrame>
    </p:spTree>
    <p:extLst>
      <p:ext uri="{BB962C8B-B14F-4D97-AF65-F5344CB8AC3E}">
        <p14:creationId xmlns:p14="http://schemas.microsoft.com/office/powerpoint/2010/main" val="3404840838"/>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 egyedi értékesítési ajánlat és megkülönböztetés (USP)</a:t>
            </a:r>
            <a:endParaRPr lang="hu-HU" dirty="0"/>
          </a:p>
        </p:txBody>
      </p:sp>
      <p:sp>
        <p:nvSpPr>
          <p:cNvPr id="3" name="Tartalom helye 2"/>
          <p:cNvSpPr>
            <a:spLocks noGrp="1"/>
          </p:cNvSpPr>
          <p:nvPr>
            <p:ph idx="1"/>
          </p:nvPr>
        </p:nvSpPr>
        <p:spPr/>
        <p:txBody>
          <a:bodyPr/>
          <a:lstStyle/>
          <a:p>
            <a:pPr>
              <a:buFont typeface="Arial" panose="020B0604020202020204" pitchFamily="34" charset="0"/>
              <a:buChar char="•"/>
            </a:pPr>
            <a:r>
              <a:rPr lang="hu-HU" dirty="0" smtClean="0"/>
              <a:t> a legtöbb piac egyre inkább globálissá, telítetté válik, a verseny pedig fokozódik</a:t>
            </a:r>
          </a:p>
          <a:p>
            <a:pPr>
              <a:buFont typeface="Arial" panose="020B0604020202020204" pitchFamily="34" charset="0"/>
              <a:buChar char="•"/>
            </a:pPr>
            <a:r>
              <a:rPr lang="hu-HU" dirty="0"/>
              <a:t> </a:t>
            </a:r>
            <a:r>
              <a:rPr lang="hu-HU" dirty="0" smtClean="0"/>
              <a:t>„olyasmit kell csinálni, amit más nem tud”</a:t>
            </a:r>
          </a:p>
          <a:p>
            <a:pPr>
              <a:buFont typeface="Arial" panose="020B0604020202020204" pitchFamily="34" charset="0"/>
              <a:buChar char="•"/>
            </a:pPr>
            <a:r>
              <a:rPr lang="hu-HU" dirty="0"/>
              <a:t> </a:t>
            </a:r>
            <a:r>
              <a:rPr lang="hu-HU" b="1" dirty="0" smtClean="0"/>
              <a:t>egyedi értékesítési ajánlat</a:t>
            </a:r>
            <a:r>
              <a:rPr lang="hu-HU" dirty="0" smtClean="0"/>
              <a:t> (</a:t>
            </a:r>
            <a:r>
              <a:rPr lang="hu-HU" dirty="0" err="1" smtClean="0"/>
              <a:t>unique</a:t>
            </a:r>
            <a:r>
              <a:rPr lang="hu-HU" dirty="0" smtClean="0"/>
              <a:t> </a:t>
            </a:r>
            <a:r>
              <a:rPr lang="hu-HU" dirty="0" err="1" smtClean="0"/>
              <a:t>selling</a:t>
            </a:r>
            <a:r>
              <a:rPr lang="hu-HU" dirty="0" smtClean="0"/>
              <a:t> </a:t>
            </a:r>
            <a:r>
              <a:rPr lang="hu-HU" dirty="0" err="1" smtClean="0"/>
              <a:t>proposition</a:t>
            </a:r>
            <a:r>
              <a:rPr lang="hu-HU" dirty="0" smtClean="0"/>
              <a:t>, USP):  a verseny körülményei között a legtöbb vállalat stratégiája a megkülönböztetés</a:t>
            </a:r>
          </a:p>
          <a:p>
            <a:pPr>
              <a:buFont typeface="Arial" panose="020B0604020202020204" pitchFamily="34" charset="0"/>
              <a:buChar char="•"/>
            </a:pPr>
            <a:r>
              <a:rPr lang="hu-HU" dirty="0" smtClean="0">
                <a:sym typeface="Wingdings" panose="05000000000000000000" pitchFamily="2" charset="2"/>
              </a:rPr>
              <a:t> olyasmit kínálunk a vevőnek, amit a versenytársak nem tudnak vagy egyszerűen csak nem ajánlanak </a:t>
            </a:r>
          </a:p>
          <a:p>
            <a:pPr>
              <a:buFont typeface="Arial" panose="020B0604020202020204" pitchFamily="34" charset="0"/>
              <a:buChar char="•"/>
            </a:pPr>
            <a:r>
              <a:rPr lang="hu-HU" dirty="0" smtClean="0">
                <a:sym typeface="Wingdings" panose="05000000000000000000" pitchFamily="2" charset="2"/>
              </a:rPr>
              <a:t> megkülönböztető kulcstényező, jellemvonás, amely miatt a termék magasabb áron adható el, mint a versengő termékek</a:t>
            </a:r>
          </a:p>
          <a:p>
            <a:pPr>
              <a:buFont typeface="Arial" panose="020B0604020202020204" pitchFamily="34" charset="0"/>
              <a:buChar char="•"/>
            </a:pPr>
            <a:r>
              <a:rPr lang="hu-HU" dirty="0">
                <a:sym typeface="Wingdings" panose="05000000000000000000" pitchFamily="2" charset="2"/>
              </a:rPr>
              <a:t> </a:t>
            </a:r>
            <a:r>
              <a:rPr lang="hu-HU" dirty="0" smtClean="0">
                <a:sym typeface="Wingdings" panose="05000000000000000000" pitchFamily="2" charset="2"/>
              </a:rPr>
              <a:t>az egyértelmű USP-t nehéz létrehozni és lemásolni, ez teszi egyedivé</a:t>
            </a:r>
            <a:endParaRPr lang="hu-HU" dirty="0"/>
          </a:p>
        </p:txBody>
      </p:sp>
    </p:spTree>
    <p:extLst>
      <p:ext uri="{BB962C8B-B14F-4D97-AF65-F5344CB8AC3E}">
        <p14:creationId xmlns:p14="http://schemas.microsoft.com/office/powerpoint/2010/main" val="187544388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4E42884-0B93-4033-A202-3064B6D88D3D}"/>
              </a:ext>
            </a:extLst>
          </p:cNvPr>
          <p:cNvSpPr>
            <a:spLocks noGrp="1"/>
          </p:cNvSpPr>
          <p:nvPr>
            <p:ph type="title"/>
          </p:nvPr>
        </p:nvSpPr>
        <p:spPr/>
        <p:txBody>
          <a:bodyPr/>
          <a:lstStyle/>
          <a:p>
            <a:r>
              <a:rPr lang="hu-HU" dirty="0" err="1"/>
              <a:t>Leadership</a:t>
            </a:r>
            <a:r>
              <a:rPr lang="hu-HU" dirty="0"/>
              <a:t> – magas szintű vezetés</a:t>
            </a:r>
          </a:p>
        </p:txBody>
      </p:sp>
      <p:sp>
        <p:nvSpPr>
          <p:cNvPr id="3" name="Tartalom helye 2">
            <a:extLst>
              <a:ext uri="{FF2B5EF4-FFF2-40B4-BE49-F238E27FC236}">
                <a16:creationId xmlns:a16="http://schemas.microsoft.com/office/drawing/2014/main" id="{4468B1F7-C56F-400B-9E6D-2AA821895CCD}"/>
              </a:ext>
            </a:extLst>
          </p:cNvPr>
          <p:cNvSpPr>
            <a:spLocks noGrp="1"/>
          </p:cNvSpPr>
          <p:nvPr>
            <p:ph idx="1"/>
          </p:nvPr>
        </p:nvSpPr>
        <p:spPr/>
        <p:txBody>
          <a:bodyPr/>
          <a:lstStyle/>
          <a:p>
            <a:pPr>
              <a:buFont typeface="Arial" panose="020B0604020202020204" pitchFamily="34" charset="0"/>
              <a:buChar char="•"/>
            </a:pPr>
            <a:r>
              <a:rPr lang="hu-HU" dirty="0"/>
              <a:t> Víziója van</a:t>
            </a:r>
          </a:p>
          <a:p>
            <a:pPr>
              <a:buFont typeface="Arial" panose="020B0604020202020204" pitchFamily="34" charset="0"/>
              <a:buChar char="•"/>
            </a:pPr>
            <a:r>
              <a:rPr lang="hu-HU" dirty="0"/>
              <a:t> Szervezeten belül és szervezeten kívülre is kiválóan és hatékonyan tud kommunikálni</a:t>
            </a:r>
          </a:p>
          <a:p>
            <a:pPr>
              <a:buFont typeface="Arial" panose="020B0604020202020204" pitchFamily="34" charset="0"/>
              <a:buChar char="•"/>
            </a:pPr>
            <a:r>
              <a:rPr lang="hu-HU" dirty="0"/>
              <a:t> Képes startégiát kialakítani</a:t>
            </a:r>
          </a:p>
          <a:p>
            <a:pPr>
              <a:buFont typeface="Arial" panose="020B0604020202020204" pitchFamily="34" charset="0"/>
              <a:buChar char="•"/>
            </a:pPr>
            <a:r>
              <a:rPr lang="hu-HU" dirty="0"/>
              <a:t> A célok elérése érdekében megfelelő szervezeti kultúrát tud kialakítani</a:t>
            </a:r>
          </a:p>
          <a:p>
            <a:pPr>
              <a:buFont typeface="Arial" panose="020B0604020202020204" pitchFamily="34" charset="0"/>
              <a:buChar char="•"/>
            </a:pPr>
            <a:r>
              <a:rPr lang="hu-HU" dirty="0"/>
              <a:t> Folyamatosan inspirálja, szervezi és </a:t>
            </a:r>
            <a:r>
              <a:rPr lang="hu-HU" dirty="0" err="1"/>
              <a:t>monitorozza</a:t>
            </a:r>
            <a:r>
              <a:rPr lang="hu-HU" dirty="0"/>
              <a:t> a teljesítményt</a:t>
            </a:r>
          </a:p>
        </p:txBody>
      </p:sp>
    </p:spTree>
    <p:extLst>
      <p:ext uri="{BB962C8B-B14F-4D97-AF65-F5344CB8AC3E}">
        <p14:creationId xmlns:p14="http://schemas.microsoft.com/office/powerpoint/2010/main" val="4258709460"/>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Menedzsment vagy </a:t>
            </a:r>
            <a:r>
              <a:rPr lang="hu-HU" dirty="0" err="1" smtClean="0"/>
              <a:t>leadership</a:t>
            </a:r>
            <a:r>
              <a:rPr lang="hu-HU" dirty="0" smtClean="0"/>
              <a:t>?</a:t>
            </a:r>
            <a:endParaRPr lang="hu-HU" dirty="0"/>
          </a:p>
        </p:txBody>
      </p:sp>
      <p:sp>
        <p:nvSpPr>
          <p:cNvPr id="3" name="Tartalom helye 2"/>
          <p:cNvSpPr>
            <a:spLocks noGrp="1"/>
          </p:cNvSpPr>
          <p:nvPr>
            <p:ph idx="1"/>
          </p:nvPr>
        </p:nvSpPr>
        <p:spPr>
          <a:xfrm>
            <a:off x="2031206" y="2382945"/>
            <a:ext cx="8065294" cy="2824639"/>
          </a:xfrm>
        </p:spPr>
        <p:txBody>
          <a:bodyPr/>
          <a:lstStyle/>
          <a:p>
            <a:pPr>
              <a:buFont typeface="Arial" panose="020B0604020202020204" pitchFamily="34" charset="0"/>
              <a:buChar char="•"/>
            </a:pPr>
            <a:r>
              <a:rPr lang="hu-HU" dirty="0" smtClean="0"/>
              <a:t> A menedzsment és a </a:t>
            </a:r>
            <a:r>
              <a:rPr lang="hu-HU" dirty="0" err="1" smtClean="0"/>
              <a:t>leadership</a:t>
            </a:r>
            <a:r>
              <a:rPr lang="hu-HU" dirty="0" smtClean="0"/>
              <a:t> különböző felfogások és fogalmak</a:t>
            </a:r>
          </a:p>
          <a:p>
            <a:pPr>
              <a:buFont typeface="Arial" panose="020B0604020202020204" pitchFamily="34" charset="0"/>
              <a:buChar char="•"/>
            </a:pPr>
            <a:r>
              <a:rPr lang="hu-HU" dirty="0"/>
              <a:t> </a:t>
            </a:r>
            <a:r>
              <a:rPr lang="hu-HU" dirty="0" smtClean="0"/>
              <a:t>Nincs egyértelműen meghatározható, jó vagy legjobb vezetési mód. </a:t>
            </a:r>
          </a:p>
          <a:p>
            <a:pPr>
              <a:buFont typeface="Arial" panose="020B0604020202020204" pitchFamily="34" charset="0"/>
              <a:buChar char="•"/>
            </a:pPr>
            <a:r>
              <a:rPr lang="hu-HU" dirty="0"/>
              <a:t> </a:t>
            </a:r>
            <a:r>
              <a:rPr lang="hu-HU" dirty="0" smtClean="0"/>
              <a:t>A vezetési felfogást és gyakorlatot meghatározza a vezető maga, a csapat, a feladat és piaci szituáció és a vállalkozás környezete.</a:t>
            </a:r>
          </a:p>
          <a:p>
            <a:pPr>
              <a:buFont typeface="Arial" panose="020B0604020202020204" pitchFamily="34" charset="0"/>
              <a:buChar char="•"/>
            </a:pPr>
            <a:r>
              <a:rPr lang="hu-HU" dirty="0"/>
              <a:t> </a:t>
            </a:r>
            <a:r>
              <a:rPr lang="hu-HU" dirty="0" smtClean="0"/>
              <a:t>Az azonban bizonyos, hogy az egyre növekvő vállalkozásban mind az alapító vállalkozónak, mind a csapattagoknak fejleszteniük kell kompetenciáikat a vezetés területén.</a:t>
            </a:r>
            <a:r>
              <a:rPr lang="en-US" dirty="0" smtClean="0"/>
              <a:t> </a:t>
            </a:r>
            <a:endParaRPr lang="en-US" dirty="0"/>
          </a:p>
        </p:txBody>
      </p:sp>
    </p:spTree>
    <p:extLst>
      <p:ext uri="{BB962C8B-B14F-4D97-AF65-F5344CB8AC3E}">
        <p14:creationId xmlns:p14="http://schemas.microsoft.com/office/powerpoint/2010/main" val="157255941"/>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031494" y="728400"/>
            <a:ext cx="8079581" cy="1243649"/>
          </a:xfrm>
        </p:spPr>
        <p:txBody>
          <a:bodyPr/>
          <a:lstStyle/>
          <a:p>
            <a:r>
              <a:rPr lang="hu-HU" dirty="0" smtClean="0"/>
              <a:t>Vezető és menedzser</a:t>
            </a:r>
            <a:endParaRPr lang="hu-HU" dirty="0"/>
          </a:p>
        </p:txBody>
      </p:sp>
      <p:sp>
        <p:nvSpPr>
          <p:cNvPr id="3" name="Tartalom helye 2"/>
          <p:cNvSpPr>
            <a:spLocks noGrp="1"/>
          </p:cNvSpPr>
          <p:nvPr>
            <p:ph idx="1"/>
          </p:nvPr>
        </p:nvSpPr>
        <p:spPr>
          <a:xfrm>
            <a:off x="1628173" y="1595132"/>
            <a:ext cx="8837271" cy="3593939"/>
          </a:xfrm>
        </p:spPr>
        <p:txBody>
          <a:bodyPr>
            <a:noAutofit/>
          </a:bodyPr>
          <a:lstStyle/>
          <a:p>
            <a:pPr>
              <a:buFont typeface="Arial" panose="020B0604020202020204" pitchFamily="34" charset="0"/>
              <a:buChar char="•"/>
            </a:pPr>
            <a:r>
              <a:rPr lang="hu-HU" sz="1500" dirty="0"/>
              <a:t> A jó menedzserek nem lesznek feltétlenül jó vezetők, és a legnagyszerűbb vezetők is lehetnek rossz menedzserek</a:t>
            </a:r>
          </a:p>
          <a:p>
            <a:pPr>
              <a:buFont typeface="Arial" panose="020B0604020202020204" pitchFamily="34" charset="0"/>
              <a:buChar char="•"/>
            </a:pPr>
            <a:r>
              <a:rPr lang="hu-HU" sz="1500" dirty="0"/>
              <a:t> „A menedzserek jól csinálják a dolgokat, a vezetők pedig jó dolgokat csinálnak.” (ld. Business nagykönyve, 68.o)</a:t>
            </a:r>
          </a:p>
          <a:p>
            <a:pPr>
              <a:buFont typeface="Arial" panose="020B0604020202020204" pitchFamily="34" charset="0"/>
              <a:buChar char="•"/>
            </a:pPr>
            <a:r>
              <a:rPr lang="hu-HU" sz="1500" dirty="0"/>
              <a:t>A vezetők a jövőképen és a stratégián keresztül „uralják” az őket körülvevő – versengő – környezetet, s azután a menedzsereket feladata, hogy e stratégiákat eredményesen </a:t>
            </a:r>
            <a:r>
              <a:rPr lang="hu-HU" sz="1500" dirty="0" err="1"/>
              <a:t>végrehajtsák</a:t>
            </a:r>
            <a:endParaRPr lang="hu-HU" sz="1500" dirty="0"/>
          </a:p>
          <a:p>
            <a:pPr>
              <a:buFont typeface="Arial" panose="020B0604020202020204" pitchFamily="34" charset="0"/>
              <a:buChar char="•"/>
            </a:pPr>
            <a:r>
              <a:rPr lang="hu-HU" sz="1500" dirty="0"/>
              <a:t> A hatékony menedzsment elengedhetetlen a szervezeti sikerhez: figyel a folyamatokra, tervezésre, költségvetésre, személyzetre s ezek a feladatok teszik lehetővé, hogy a szervezet a tevékenységére összpontosítson.</a:t>
            </a:r>
          </a:p>
          <a:p>
            <a:pPr>
              <a:buFont typeface="Arial" panose="020B0604020202020204" pitchFamily="34" charset="0"/>
              <a:buChar char="•"/>
            </a:pPr>
            <a:r>
              <a:rPr lang="hu-HU" sz="1500" dirty="0"/>
              <a:t> A vezetés a változással való foglalkozásról és a jövőkép megalkotásáról szól, igen sokszor viharos időszakokban.</a:t>
            </a:r>
          </a:p>
          <a:p>
            <a:pPr>
              <a:buFont typeface="Arial" panose="020B0604020202020204" pitchFamily="34" charset="0"/>
              <a:buChar char="•"/>
            </a:pPr>
            <a:r>
              <a:rPr lang="hu-HU" sz="1500" dirty="0"/>
              <a:t>A vezetők aztán kommunikálják e víziót  a vállalat tagjainak és olyan cselekvésre ösztönzik őket – különösen a menedzsereket -, amely elvezet a kívánt átalakuláshoz.</a:t>
            </a:r>
          </a:p>
          <a:p>
            <a:pPr>
              <a:buFont typeface="Arial" panose="020B0604020202020204" pitchFamily="34" charset="0"/>
              <a:buChar char="•"/>
            </a:pPr>
            <a:r>
              <a:rPr lang="hu-HU" sz="1500" dirty="0"/>
              <a:t> A jó vezetés nem mindig jelenti az embereknek kedvezést, a kellemest stílust (pl. </a:t>
            </a:r>
            <a:r>
              <a:rPr lang="hu-HU" sz="1500" dirty="0" err="1"/>
              <a:t>Jobs</a:t>
            </a:r>
            <a:r>
              <a:rPr lang="hu-HU" sz="1500" dirty="0"/>
              <a:t> – Apple).</a:t>
            </a:r>
          </a:p>
          <a:p>
            <a:pPr>
              <a:buFont typeface="Arial" panose="020B0604020202020204" pitchFamily="34" charset="0"/>
              <a:buChar char="•"/>
            </a:pPr>
            <a:r>
              <a:rPr lang="hu-HU" sz="1500" dirty="0"/>
              <a:t> A piaci és környezeti bizonytalansággal szemben a vezetőnek bátornak kell lennie, határozottan ki kell állnia a jövőkép mellett.</a:t>
            </a:r>
          </a:p>
          <a:p>
            <a:pPr>
              <a:buFont typeface="Arial" panose="020B0604020202020204" pitchFamily="34" charset="0"/>
              <a:buChar char="•"/>
            </a:pPr>
            <a:r>
              <a:rPr lang="hu-HU" sz="1500" dirty="0"/>
              <a:t> A jó szervezet mindkét szerepet értékeli: a lehetőségeket megragadó vezetőket és az azokat valóra váltó menedzsereket.</a:t>
            </a:r>
          </a:p>
        </p:txBody>
      </p:sp>
    </p:spTree>
    <p:extLst>
      <p:ext uri="{BB962C8B-B14F-4D97-AF65-F5344CB8AC3E}">
        <p14:creationId xmlns:p14="http://schemas.microsoft.com/office/powerpoint/2010/main" val="4132204741"/>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B7CAA96-3D68-40CE-B322-50ECE948206A}"/>
              </a:ext>
            </a:extLst>
          </p:cNvPr>
          <p:cNvSpPr>
            <a:spLocks noGrp="1"/>
          </p:cNvSpPr>
          <p:nvPr>
            <p:ph type="ctrTitle"/>
          </p:nvPr>
        </p:nvSpPr>
        <p:spPr/>
        <p:txBody>
          <a:bodyPr/>
          <a:lstStyle/>
          <a:p>
            <a:pPr algn="ctr"/>
            <a:r>
              <a:rPr lang="hu-HU" dirty="0"/>
              <a:t>Innovatív vállalkozás menedzsment </a:t>
            </a:r>
            <a:br>
              <a:rPr lang="hu-HU" dirty="0"/>
            </a:br>
            <a:r>
              <a:rPr lang="hu-HU" sz="3200" dirty="0"/>
              <a:t>Egyéni kiselőadás</a:t>
            </a:r>
            <a:br>
              <a:rPr lang="hu-HU" sz="3200" dirty="0"/>
            </a:br>
            <a:r>
              <a:rPr lang="hu-HU" sz="3200" dirty="0" smtClean="0"/>
              <a:t>Tudnivalók – kiegészített változat</a:t>
            </a:r>
            <a:r>
              <a:rPr lang="hu-HU" sz="3200" dirty="0"/>
              <a:t/>
            </a:r>
            <a:br>
              <a:rPr lang="hu-HU" sz="3200" dirty="0"/>
            </a:br>
            <a:endParaRPr lang="hu-HU" sz="3200" dirty="0"/>
          </a:p>
        </p:txBody>
      </p:sp>
      <p:sp>
        <p:nvSpPr>
          <p:cNvPr id="3" name="Alcím 2">
            <a:extLst>
              <a:ext uri="{FF2B5EF4-FFF2-40B4-BE49-F238E27FC236}">
                <a16:creationId xmlns:a16="http://schemas.microsoft.com/office/drawing/2014/main" id="{93DAB726-5F0C-4B31-9421-47C6CFBE9452}"/>
              </a:ext>
            </a:extLst>
          </p:cNvPr>
          <p:cNvSpPr>
            <a:spLocks noGrp="1"/>
          </p:cNvSpPr>
          <p:nvPr>
            <p:ph type="subTitle" idx="1"/>
          </p:nvPr>
        </p:nvSpPr>
        <p:spPr>
          <a:xfrm>
            <a:off x="2708346" y="4935745"/>
            <a:ext cx="9228201" cy="1645920"/>
          </a:xfrm>
        </p:spPr>
        <p:txBody>
          <a:bodyPr>
            <a:normAutofit/>
          </a:bodyPr>
          <a:lstStyle/>
          <a:p>
            <a:pPr algn="r"/>
            <a:r>
              <a:rPr lang="hu-HU" sz="2000" dirty="0" smtClean="0"/>
              <a:t>Dr</a:t>
            </a:r>
            <a:r>
              <a:rPr lang="hu-HU" sz="2000" dirty="0"/>
              <a:t>. Hegyi  Barbara</a:t>
            </a:r>
          </a:p>
          <a:p>
            <a:pPr algn="r"/>
            <a:r>
              <a:rPr lang="hu-HU" sz="2000" dirty="0"/>
              <a:t>bhegyi@inf.elte.hu</a:t>
            </a:r>
          </a:p>
        </p:txBody>
      </p:sp>
      <p:pic>
        <p:nvPicPr>
          <p:cNvPr id="4" name="Kép 3" descr="Presentation PNG Transparent Images | PNG Al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0" y="3406960"/>
            <a:ext cx="4383160" cy="3057569"/>
          </a:xfrm>
          <a:prstGeom prst="rect">
            <a:avLst/>
          </a:prstGeom>
        </p:spPr>
      </p:pic>
    </p:spTree>
    <p:extLst>
      <p:ext uri="{BB962C8B-B14F-4D97-AF65-F5344CB8AC3E}">
        <p14:creationId xmlns:p14="http://schemas.microsoft.com/office/powerpoint/2010/main" val="280304124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D594D81-4BFA-4D25-A635-72E6C1CBF5DF}"/>
              </a:ext>
            </a:extLst>
          </p:cNvPr>
          <p:cNvSpPr>
            <a:spLocks noGrp="1"/>
          </p:cNvSpPr>
          <p:nvPr>
            <p:ph type="title"/>
          </p:nvPr>
        </p:nvSpPr>
        <p:spPr/>
        <p:txBody>
          <a:bodyPr/>
          <a:lstStyle/>
          <a:p>
            <a:r>
              <a:rPr lang="hu-HU" dirty="0"/>
              <a:t>A tárgy teljesítése</a:t>
            </a:r>
          </a:p>
        </p:txBody>
      </p:sp>
      <p:sp>
        <p:nvSpPr>
          <p:cNvPr id="3" name="Tartalom helye 2">
            <a:extLst>
              <a:ext uri="{FF2B5EF4-FFF2-40B4-BE49-F238E27FC236}">
                <a16:creationId xmlns:a16="http://schemas.microsoft.com/office/drawing/2014/main" id="{95505B97-3CA8-4070-99CE-F258FAE982A6}"/>
              </a:ext>
            </a:extLst>
          </p:cNvPr>
          <p:cNvSpPr>
            <a:spLocks noGrp="1"/>
          </p:cNvSpPr>
          <p:nvPr>
            <p:ph idx="1"/>
          </p:nvPr>
        </p:nvSpPr>
        <p:spPr/>
        <p:txBody>
          <a:bodyPr>
            <a:normAutofit/>
          </a:bodyPr>
          <a:lstStyle/>
          <a:p>
            <a:r>
              <a:rPr lang="hu-HU" dirty="0"/>
              <a:t>- 40% aktív csoportmunkával </a:t>
            </a:r>
            <a:r>
              <a:rPr lang="hu-HU" dirty="0" smtClean="0"/>
              <a:t>teljesíthető (szemináriumi csoportmunkákban való aktív részvétellel)</a:t>
            </a:r>
            <a:endParaRPr lang="hu-HU" dirty="0"/>
          </a:p>
          <a:p>
            <a:r>
              <a:rPr lang="hu-HU" dirty="0"/>
              <a:t>- 60% a szemeszter végén, egyéni előadás révén, amelynek szempontjai </a:t>
            </a:r>
            <a:r>
              <a:rPr lang="hu-HU" dirty="0" smtClean="0"/>
              <a:t>az alábbiakban megadásra </a:t>
            </a:r>
            <a:r>
              <a:rPr lang="hu-HU" dirty="0"/>
              <a:t>kerülnek, a közösen feldolgozott elméletek megértését és hasznosítási képességeit támasztják alá</a:t>
            </a:r>
          </a:p>
          <a:p>
            <a:r>
              <a:rPr lang="hu-HU" dirty="0"/>
              <a:t>- akinek a teljesítés ezen formájával kapcsolatban problémája merül fel, egyéni megkeresés és egyeztetés alapján választhat vizsgázási vagy egyéb teljesítési módot – ezen esetekben a csoportmunkával szerzett pontszám nem alapul veendő</a:t>
            </a:r>
          </a:p>
          <a:p>
            <a:r>
              <a:rPr lang="hu-HU" dirty="0"/>
              <a:t>- az egyéni előadás egyéni munkára épül, 5</a:t>
            </a:r>
            <a:r>
              <a:rPr lang="hu-HU" dirty="0" smtClean="0"/>
              <a:t> </a:t>
            </a:r>
            <a:r>
              <a:rPr lang="hu-HU" dirty="0"/>
              <a:t>perc időtartamban mutatja be a választott </a:t>
            </a:r>
            <a:r>
              <a:rPr lang="hu-HU" dirty="0" smtClean="0"/>
              <a:t>üzleti ötletet </a:t>
            </a:r>
            <a:r>
              <a:rPr lang="hu-HU" dirty="0"/>
              <a:t>és írott előadásvázlatot </a:t>
            </a:r>
            <a:r>
              <a:rPr lang="hu-HU" dirty="0" smtClean="0"/>
              <a:t>alkalmaz </a:t>
            </a:r>
            <a:r>
              <a:rPr lang="hu-HU" dirty="0"/>
              <a:t>(ppt, </a:t>
            </a:r>
            <a:r>
              <a:rPr lang="hu-HU" dirty="0" err="1"/>
              <a:t>prezi</a:t>
            </a:r>
            <a:r>
              <a:rPr lang="hu-HU" dirty="0"/>
              <a:t>…)</a:t>
            </a:r>
          </a:p>
          <a:p>
            <a:r>
              <a:rPr lang="hu-HU" dirty="0" smtClean="0"/>
              <a:t>- a szorgalmi időszak utolsó két hetében, előre egyeztetett beosztás szerint</a:t>
            </a:r>
            <a:endParaRPr lang="hu-HU" dirty="0"/>
          </a:p>
          <a:p>
            <a:endParaRPr lang="hu-HU" dirty="0"/>
          </a:p>
        </p:txBody>
      </p:sp>
    </p:spTree>
    <p:extLst>
      <p:ext uri="{BB962C8B-B14F-4D97-AF65-F5344CB8AC3E}">
        <p14:creationId xmlns:p14="http://schemas.microsoft.com/office/powerpoint/2010/main" val="302802753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CCDC0E0-6007-4D92-BAC5-0AA7CC9F24BB}"/>
              </a:ext>
            </a:extLst>
          </p:cNvPr>
          <p:cNvSpPr>
            <a:spLocks noGrp="1"/>
          </p:cNvSpPr>
          <p:nvPr>
            <p:ph type="title"/>
          </p:nvPr>
        </p:nvSpPr>
        <p:spPr/>
        <p:txBody>
          <a:bodyPr/>
          <a:lstStyle/>
          <a:p>
            <a:r>
              <a:rPr lang="hu-HU" dirty="0"/>
              <a:t>Az előadás kötelező elemei</a:t>
            </a:r>
          </a:p>
        </p:txBody>
      </p:sp>
      <p:sp>
        <p:nvSpPr>
          <p:cNvPr id="3" name="Tartalom helye 2">
            <a:extLst>
              <a:ext uri="{FF2B5EF4-FFF2-40B4-BE49-F238E27FC236}">
                <a16:creationId xmlns:a16="http://schemas.microsoft.com/office/drawing/2014/main" id="{FD19FFD6-1451-480F-9D97-0FA7F623BBF3}"/>
              </a:ext>
            </a:extLst>
          </p:cNvPr>
          <p:cNvSpPr>
            <a:spLocks noGrp="1"/>
          </p:cNvSpPr>
          <p:nvPr>
            <p:ph idx="1"/>
          </p:nvPr>
        </p:nvSpPr>
        <p:spPr/>
        <p:txBody>
          <a:bodyPr>
            <a:normAutofit fontScale="92500" lnSpcReduction="10000"/>
          </a:bodyPr>
          <a:lstStyle/>
          <a:p>
            <a:r>
              <a:rPr lang="hu-HU" dirty="0"/>
              <a:t>1) </a:t>
            </a:r>
            <a:r>
              <a:rPr lang="hu-HU" dirty="0" smtClean="0"/>
              <a:t>A tervezett </a:t>
            </a:r>
            <a:r>
              <a:rPr lang="hu-HU" dirty="0"/>
              <a:t>INNOVATÍV vállalkozás </a:t>
            </a:r>
            <a:r>
              <a:rPr lang="hu-HU" dirty="0" smtClean="0"/>
              <a:t>bemutatása</a:t>
            </a:r>
            <a:endParaRPr lang="hu-HU" dirty="0"/>
          </a:p>
          <a:p>
            <a:r>
              <a:rPr lang="hu-HU" dirty="0"/>
              <a:t>- </a:t>
            </a:r>
            <a:r>
              <a:rPr lang="hu-HU" i="1" dirty="0"/>
              <a:t>a vállalkozás működési területe, célja, tevékenysége, az innovációs jelleg kifejtése</a:t>
            </a:r>
            <a:r>
              <a:rPr lang="hu-HU" i="1" dirty="0" smtClean="0"/>
              <a:t>,</a:t>
            </a:r>
          </a:p>
          <a:p>
            <a:r>
              <a:rPr lang="hu-HU" i="1" dirty="0" smtClean="0"/>
              <a:t>- </a:t>
            </a:r>
            <a:r>
              <a:rPr lang="hu-HU" i="1" dirty="0"/>
              <a:t>a vállalkozási ötlet alakításának, felfedezésének módja</a:t>
            </a:r>
            <a:r>
              <a:rPr lang="hu-HU" i="1" dirty="0" smtClean="0"/>
              <a:t>, története/terve</a:t>
            </a:r>
          </a:p>
          <a:p>
            <a:r>
              <a:rPr lang="hu-HU" i="1" dirty="0" smtClean="0"/>
              <a:t>- az ötlet és az üzleti megközelítés egyediségének ismertetése</a:t>
            </a:r>
          </a:p>
          <a:p>
            <a:r>
              <a:rPr lang="hu-HU" i="1" dirty="0" smtClean="0"/>
              <a:t>- az ötlet </a:t>
            </a:r>
            <a:r>
              <a:rPr lang="hu-HU" i="1" dirty="0" err="1" smtClean="0"/>
              <a:t>validálására</a:t>
            </a:r>
            <a:r>
              <a:rPr lang="hu-HU" i="1" dirty="0" smtClean="0"/>
              <a:t> vonatkozó elképzelés(</a:t>
            </a:r>
            <a:r>
              <a:rPr lang="hu-HU" i="1" dirty="0" err="1" smtClean="0"/>
              <a:t>ek</a:t>
            </a:r>
            <a:r>
              <a:rPr lang="hu-HU" i="1" dirty="0" smtClean="0"/>
              <a:t>)</a:t>
            </a:r>
            <a:endParaRPr lang="hu-HU" i="1" dirty="0"/>
          </a:p>
          <a:p>
            <a:pPr lvl="1">
              <a:buFont typeface="Wingdings" panose="05000000000000000000" pitchFamily="2" charset="2"/>
              <a:buChar char="q"/>
            </a:pPr>
            <a:r>
              <a:rPr lang="hu-HU" sz="2000" dirty="0"/>
              <a:t>Az előadásokban ismertetett szempontok alapján innovatív tevékenységet folytat (nem feltétlenül informatikai területhez kell kötődnie a működési területnek</a:t>
            </a:r>
            <a:r>
              <a:rPr lang="hu-HU" sz="2000" dirty="0" smtClean="0"/>
              <a:t>)</a:t>
            </a:r>
            <a:endParaRPr lang="hu-HU" sz="2000" dirty="0"/>
          </a:p>
          <a:p>
            <a:pPr lvl="1">
              <a:buFont typeface="Wingdings" panose="05000000000000000000" pitchFamily="2" charset="2"/>
              <a:buChar char="q"/>
            </a:pPr>
            <a:r>
              <a:rPr lang="hu-HU" sz="2000" dirty="0"/>
              <a:t> A tervezett/elképzelt vállalkozás esetében minden pontra választ kell adni – a tananyag alapján reális tervezést kell </a:t>
            </a:r>
            <a:r>
              <a:rPr lang="hu-HU" sz="2000" dirty="0" smtClean="0"/>
              <a:t>megcélozni</a:t>
            </a:r>
          </a:p>
          <a:p>
            <a:pPr lvl="1">
              <a:buFont typeface="Wingdings" panose="05000000000000000000" pitchFamily="2" charset="2"/>
              <a:buChar char="q"/>
            </a:pPr>
            <a:r>
              <a:rPr lang="hu-HU" sz="2000" dirty="0"/>
              <a:t> </a:t>
            </a:r>
            <a:r>
              <a:rPr lang="hu-HU" sz="2000" dirty="0" smtClean="0"/>
              <a:t>Egyszerre közérthető és szakmailag is hiteles formában kell az üzleti vállalkozás ötletét bemutatni, olyan módon, mintha az előadás potenciális befektetőknek szólna</a:t>
            </a:r>
          </a:p>
          <a:p>
            <a:pPr lvl="1">
              <a:buFont typeface="Wingdings" panose="05000000000000000000" pitchFamily="2" charset="2"/>
              <a:buChar char="q"/>
            </a:pPr>
            <a:r>
              <a:rPr lang="hu-HU" sz="2000" dirty="0" smtClean="0"/>
              <a:t>Csak egyéni ötlet mutatható be, más forrásból származó ötlet bemutatása kizáró ok a tárgy fenti módon történő teljesítéséből</a:t>
            </a:r>
            <a:endParaRPr lang="hu-HU" sz="2000" dirty="0"/>
          </a:p>
        </p:txBody>
      </p:sp>
    </p:spTree>
    <p:extLst>
      <p:ext uri="{BB962C8B-B14F-4D97-AF65-F5344CB8AC3E}">
        <p14:creationId xmlns:p14="http://schemas.microsoft.com/office/powerpoint/2010/main" val="37675875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5A25224-2C57-4E70-8ABE-39C6FB8CE5BB}"/>
              </a:ext>
            </a:extLst>
          </p:cNvPr>
          <p:cNvSpPr>
            <a:spLocks noGrp="1"/>
          </p:cNvSpPr>
          <p:nvPr>
            <p:ph type="title"/>
          </p:nvPr>
        </p:nvSpPr>
        <p:spPr/>
        <p:txBody>
          <a:bodyPr/>
          <a:lstStyle/>
          <a:p>
            <a:r>
              <a:rPr lang="hu-HU" dirty="0"/>
              <a:t>Az előadás kötelező elemei</a:t>
            </a:r>
          </a:p>
        </p:txBody>
      </p:sp>
      <p:sp>
        <p:nvSpPr>
          <p:cNvPr id="3" name="Tartalom helye 2">
            <a:extLst>
              <a:ext uri="{FF2B5EF4-FFF2-40B4-BE49-F238E27FC236}">
                <a16:creationId xmlns:a16="http://schemas.microsoft.com/office/drawing/2014/main" id="{792F4A4E-0DFC-424F-AF12-4BD8211775CF}"/>
              </a:ext>
            </a:extLst>
          </p:cNvPr>
          <p:cNvSpPr>
            <a:spLocks noGrp="1"/>
          </p:cNvSpPr>
          <p:nvPr>
            <p:ph idx="1"/>
          </p:nvPr>
        </p:nvSpPr>
        <p:spPr>
          <a:xfrm>
            <a:off x="913722" y="2056835"/>
            <a:ext cx="10753725" cy="3766185"/>
          </a:xfrm>
        </p:spPr>
        <p:txBody>
          <a:bodyPr>
            <a:normAutofit/>
          </a:bodyPr>
          <a:lstStyle/>
          <a:p>
            <a:r>
              <a:rPr lang="hu-HU" dirty="0"/>
              <a:t>2) A </a:t>
            </a:r>
            <a:r>
              <a:rPr lang="hu-HU" dirty="0" smtClean="0"/>
              <a:t>vállalkozás kompetitív és általános környezetének elemzése </a:t>
            </a:r>
            <a:endParaRPr lang="hu-HU" dirty="0"/>
          </a:p>
          <a:p>
            <a:pPr lvl="1">
              <a:buFont typeface="Wingdings" panose="05000000000000000000" pitchFamily="2" charset="2"/>
              <a:buChar char="q"/>
            </a:pPr>
            <a:r>
              <a:rPr lang="hu-HU" dirty="0" smtClean="0"/>
              <a:t>A vállalkozás versenytársainak és versenyhelyzetének azonosítása (</a:t>
            </a:r>
            <a:r>
              <a:rPr lang="hu-HU" dirty="0" err="1" smtClean="0"/>
              <a:t>Porter</a:t>
            </a:r>
            <a:r>
              <a:rPr lang="hu-HU" dirty="0" smtClean="0"/>
              <a:t> modell alapján)</a:t>
            </a:r>
          </a:p>
          <a:p>
            <a:pPr lvl="1">
              <a:buFont typeface="Wingdings" panose="05000000000000000000" pitchFamily="2" charset="2"/>
              <a:buChar char="q"/>
            </a:pPr>
            <a:r>
              <a:rPr lang="hu-HU" dirty="0" smtClean="0"/>
              <a:t>STEEPLE/PESTEL elemzés – a működést leginkább befolyásoló tényezők kiemelésével</a:t>
            </a:r>
          </a:p>
          <a:p>
            <a:pPr marL="4572" lvl="1" indent="0">
              <a:buNone/>
            </a:pPr>
            <a:endParaRPr lang="hu-HU" dirty="0"/>
          </a:p>
          <a:p>
            <a:pPr marL="4572" lvl="1" indent="0">
              <a:buNone/>
            </a:pPr>
            <a:r>
              <a:rPr lang="hu-HU" dirty="0" smtClean="0"/>
              <a:t>3) A vállalkozás induló csapatának összeállítása, társadalmi tőke és együttműködő partnerek</a:t>
            </a:r>
          </a:p>
          <a:p>
            <a:pPr lvl="1">
              <a:buFont typeface="Wingdings" panose="05000000000000000000" pitchFamily="2" charset="2"/>
              <a:buChar char="q"/>
            </a:pPr>
            <a:r>
              <a:rPr lang="hu-HU" dirty="0" smtClean="0"/>
              <a:t>Szerepek, tapasztalat, előzetes tudás, piacismeret</a:t>
            </a:r>
          </a:p>
          <a:p>
            <a:pPr lvl="1">
              <a:buFont typeface="Wingdings" panose="05000000000000000000" pitchFamily="2" charset="2"/>
              <a:buChar char="q"/>
            </a:pPr>
            <a:r>
              <a:rPr lang="hu-HU" dirty="0" smtClean="0"/>
              <a:t>A társadalmi tőke lehetséges szerepe az üzleti vállalkozás sikerre vitelében</a:t>
            </a:r>
          </a:p>
          <a:p>
            <a:pPr marL="4572" lvl="1" indent="0">
              <a:buNone/>
            </a:pPr>
            <a:endParaRPr lang="hu-HU" dirty="0"/>
          </a:p>
        </p:txBody>
      </p:sp>
    </p:spTree>
    <p:extLst>
      <p:ext uri="{BB962C8B-B14F-4D97-AF65-F5344CB8AC3E}">
        <p14:creationId xmlns:p14="http://schemas.microsoft.com/office/powerpoint/2010/main" val="121698435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5A25224-2C57-4E70-8ABE-39C6FB8CE5BB}"/>
              </a:ext>
            </a:extLst>
          </p:cNvPr>
          <p:cNvSpPr>
            <a:spLocks noGrp="1"/>
          </p:cNvSpPr>
          <p:nvPr>
            <p:ph type="title"/>
          </p:nvPr>
        </p:nvSpPr>
        <p:spPr/>
        <p:txBody>
          <a:bodyPr/>
          <a:lstStyle/>
          <a:p>
            <a:r>
              <a:rPr lang="hu-HU" dirty="0"/>
              <a:t>Az előadás kötelező elemei</a:t>
            </a:r>
          </a:p>
        </p:txBody>
      </p:sp>
      <p:sp>
        <p:nvSpPr>
          <p:cNvPr id="3" name="Tartalom helye 2">
            <a:extLst>
              <a:ext uri="{FF2B5EF4-FFF2-40B4-BE49-F238E27FC236}">
                <a16:creationId xmlns:a16="http://schemas.microsoft.com/office/drawing/2014/main" id="{792F4A4E-0DFC-424F-AF12-4BD8211775CF}"/>
              </a:ext>
            </a:extLst>
          </p:cNvPr>
          <p:cNvSpPr>
            <a:spLocks noGrp="1"/>
          </p:cNvSpPr>
          <p:nvPr>
            <p:ph idx="1"/>
          </p:nvPr>
        </p:nvSpPr>
        <p:spPr/>
        <p:txBody>
          <a:bodyPr>
            <a:normAutofit/>
          </a:bodyPr>
          <a:lstStyle/>
          <a:p>
            <a:pPr marL="4572" lvl="1" indent="0">
              <a:buNone/>
            </a:pPr>
            <a:endParaRPr lang="hu-HU" dirty="0"/>
          </a:p>
          <a:p>
            <a:pPr marL="4572" lvl="1" indent="0">
              <a:buNone/>
            </a:pPr>
            <a:r>
              <a:rPr lang="hu-HU" dirty="0" smtClean="0"/>
              <a:t>4) A vállalkozás induló pénzügyi keretei és erőforrásai</a:t>
            </a:r>
          </a:p>
          <a:p>
            <a:pPr lvl="1">
              <a:buFont typeface="Wingdings" panose="05000000000000000000" pitchFamily="2" charset="2"/>
              <a:buChar char="q"/>
            </a:pPr>
            <a:r>
              <a:rPr lang="hu-HU" dirty="0" smtClean="0"/>
              <a:t>Milyen erőforrásokra támaszkodik az induló vállalkozás</a:t>
            </a:r>
          </a:p>
          <a:p>
            <a:pPr lvl="1">
              <a:buFont typeface="Wingdings" panose="05000000000000000000" pitchFamily="2" charset="2"/>
              <a:buChar char="q"/>
            </a:pPr>
            <a:r>
              <a:rPr lang="hu-HU" dirty="0" smtClean="0"/>
              <a:t>Milyen finanszírozási tervei vannak az induló szakaszban</a:t>
            </a:r>
          </a:p>
          <a:p>
            <a:pPr lvl="1">
              <a:buFont typeface="Wingdings" panose="05000000000000000000" pitchFamily="2" charset="2"/>
              <a:buChar char="q"/>
            </a:pPr>
            <a:r>
              <a:rPr lang="hu-HU" dirty="0" smtClean="0"/>
              <a:t>Milyen bevétel prognosztizálható?</a:t>
            </a:r>
          </a:p>
          <a:p>
            <a:pPr marL="4572" lvl="1" indent="0">
              <a:buNone/>
            </a:pPr>
            <a:endParaRPr lang="hu-HU" dirty="0"/>
          </a:p>
          <a:p>
            <a:pPr marL="4572" lvl="1" indent="0">
              <a:buNone/>
            </a:pPr>
            <a:r>
              <a:rPr lang="hu-HU" dirty="0" smtClean="0"/>
              <a:t>5) A vállalkozás tervezett marketing tevékenysége az üzleti ötlet megismertetésére, visszajelzések gyűjtésére, a termék vagy szolgáltatás előnyeinek és egyediségének kiemelésére</a:t>
            </a:r>
          </a:p>
          <a:p>
            <a:pPr marL="4572" lvl="1" indent="0">
              <a:buNone/>
            </a:pPr>
            <a:r>
              <a:rPr lang="hu-HU" dirty="0" smtClean="0"/>
              <a:t>6) Az üzleti vállalkozás társadalmi felelősség//</a:t>
            </a:r>
            <a:r>
              <a:rPr lang="hu-HU" dirty="0" err="1" smtClean="0"/>
              <a:t>triple-helix</a:t>
            </a:r>
            <a:r>
              <a:rPr lang="hu-HU" dirty="0" smtClean="0"/>
              <a:t>//multi-</a:t>
            </a:r>
            <a:r>
              <a:rPr lang="hu-HU" dirty="0" err="1" smtClean="0"/>
              <a:t>startup</a:t>
            </a:r>
            <a:r>
              <a:rPr lang="hu-HU" dirty="0" smtClean="0"/>
              <a:t> együttműködés//</a:t>
            </a:r>
            <a:r>
              <a:rPr lang="hu-HU" dirty="0" err="1" smtClean="0"/>
              <a:t>intrapreneurship</a:t>
            </a:r>
            <a:r>
              <a:rPr lang="hu-HU" dirty="0" smtClean="0"/>
              <a:t> aspektusai (egyik tényező ismertetése elégséges)</a:t>
            </a:r>
          </a:p>
        </p:txBody>
      </p:sp>
    </p:spTree>
    <p:extLst>
      <p:ext uri="{BB962C8B-B14F-4D97-AF65-F5344CB8AC3E}">
        <p14:creationId xmlns:p14="http://schemas.microsoft.com/office/powerpoint/2010/main" val="49799222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Javaslat</a:t>
            </a:r>
            <a:endParaRPr lang="hu-HU" dirty="0"/>
          </a:p>
        </p:txBody>
      </p:sp>
      <p:pic>
        <p:nvPicPr>
          <p:cNvPr id="5" name="Tartalom helye 4" descr="Presentation PNG Transparent Images | PNG All"/>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p:pic>
      <p:sp>
        <p:nvSpPr>
          <p:cNvPr id="4" name="Szöveg helye 3"/>
          <p:cNvSpPr>
            <a:spLocks noGrp="1"/>
          </p:cNvSpPr>
          <p:nvPr>
            <p:ph type="body" sz="half" idx="2"/>
          </p:nvPr>
        </p:nvSpPr>
        <p:spPr/>
        <p:txBody>
          <a:bodyPr>
            <a:normAutofit/>
          </a:bodyPr>
          <a:lstStyle/>
          <a:p>
            <a:pPr marL="285750" indent="-285750">
              <a:buFont typeface="Arial" panose="020B0604020202020204" pitchFamily="34" charset="0"/>
              <a:buChar char="•"/>
            </a:pPr>
            <a:r>
              <a:rPr lang="hu-HU" dirty="0" smtClean="0"/>
              <a:t>Az ötlet bevezetését érdemes valamilyen sztoriba ágyazva előadni (pl. h ki a probléma alanya, miként fedeztük fel az ötletet, pl. milyen tevékenység közben…stb.)</a:t>
            </a:r>
          </a:p>
          <a:p>
            <a:pPr marL="285750" indent="-285750">
              <a:buFont typeface="Arial" panose="020B0604020202020204" pitchFamily="34" charset="0"/>
              <a:buChar char="•"/>
            </a:pPr>
            <a:r>
              <a:rPr lang="hu-HU" dirty="0" smtClean="0"/>
              <a:t>Legyen a probléma megoldása/vagy a lehetőség felfedezésének üzleti ötletté alakítása is a </a:t>
            </a:r>
            <a:r>
              <a:rPr lang="hu-HU" dirty="0" err="1" smtClean="0"/>
              <a:t>pitch</a:t>
            </a:r>
            <a:r>
              <a:rPr lang="hu-HU" dirty="0" smtClean="0"/>
              <a:t> része</a:t>
            </a:r>
          </a:p>
          <a:p>
            <a:pPr marL="285750" indent="-285750">
              <a:buFont typeface="Arial" panose="020B0604020202020204" pitchFamily="34" charset="0"/>
              <a:buChar char="•"/>
            </a:pPr>
            <a:r>
              <a:rPr lang="hu-HU" dirty="0" smtClean="0"/>
              <a:t>Érdemes lemérni, hogy hány perc az egyéni előadás időtartama – az is az értékelés részét képezi, hogy ki fér bele az 5 percbe!</a:t>
            </a:r>
            <a:endParaRPr lang="hu-HU" dirty="0"/>
          </a:p>
        </p:txBody>
      </p:sp>
    </p:spTree>
    <p:extLst>
      <p:ext uri="{BB962C8B-B14F-4D97-AF65-F5344CB8AC3E}">
        <p14:creationId xmlns:p14="http://schemas.microsoft.com/office/powerpoint/2010/main" val="3773115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Ötletek piaci tesztelése/</a:t>
            </a:r>
            <a:r>
              <a:rPr lang="hu-HU" dirty="0" err="1" smtClean="0"/>
              <a:t>validálása</a:t>
            </a:r>
            <a:r>
              <a:rPr lang="hu-HU" dirty="0" smtClean="0"/>
              <a:t> –A piac </a:t>
            </a:r>
            <a:r>
              <a:rPr lang="hu-HU" dirty="0" err="1" smtClean="0"/>
              <a:t>validálása</a:t>
            </a:r>
            <a:r>
              <a:rPr lang="hu-HU" dirty="0"/>
              <a:t> </a:t>
            </a:r>
            <a:r>
              <a:rPr lang="hu-HU" dirty="0" smtClean="0"/>
              <a:t>( </a:t>
            </a:r>
            <a:r>
              <a:rPr lang="hu-HU" dirty="0"/>
              <a:t>A </a:t>
            </a:r>
            <a:r>
              <a:rPr lang="hu-HU" dirty="0" err="1"/>
              <a:t>Validation</a:t>
            </a:r>
            <a:r>
              <a:rPr lang="hu-HU" dirty="0"/>
              <a:t> </a:t>
            </a:r>
            <a:r>
              <a:rPr lang="hu-HU" dirty="0" err="1"/>
              <a:t>board</a:t>
            </a:r>
            <a:r>
              <a:rPr lang="hu-HU" dirty="0"/>
              <a:t> logikája </a:t>
            </a:r>
            <a:r>
              <a:rPr lang="hu-HU" dirty="0" smtClean="0"/>
              <a:t>alapján)</a:t>
            </a:r>
            <a:endParaRPr lang="hu-HU" dirty="0"/>
          </a:p>
        </p:txBody>
      </p:sp>
      <p:sp>
        <p:nvSpPr>
          <p:cNvPr id="3" name="Tartalom helye 2"/>
          <p:cNvSpPr>
            <a:spLocks noGrp="1"/>
          </p:cNvSpPr>
          <p:nvPr>
            <p:ph idx="1"/>
          </p:nvPr>
        </p:nvSpPr>
        <p:spPr>
          <a:xfrm>
            <a:off x="676656" y="2011680"/>
            <a:ext cx="10753725" cy="4660053"/>
          </a:xfrm>
        </p:spPr>
        <p:txBody>
          <a:bodyPr>
            <a:normAutofit/>
          </a:bodyPr>
          <a:lstStyle/>
          <a:p>
            <a:pPr fontAlgn="base"/>
            <a:endParaRPr lang="hu-HU" dirty="0"/>
          </a:p>
          <a:p>
            <a:r>
              <a:rPr lang="hu-HU" dirty="0"/>
              <a:t/>
            </a:r>
            <a:br>
              <a:rPr lang="hu-HU" dirty="0"/>
            </a:br>
            <a:endParaRPr lang="hu-HU" dirty="0" smtClean="0"/>
          </a:p>
          <a:p>
            <a:pPr marL="0" indent="0">
              <a:buNone/>
            </a:pPr>
            <a:endParaRPr lang="hu-HU" dirty="0" smtClean="0">
              <a:hlinkClick r:id="rId2"/>
            </a:endParaRPr>
          </a:p>
          <a:p>
            <a:endParaRPr lang="hu-HU" dirty="0">
              <a:hlinkClick r:id="rId2"/>
            </a:endParaRPr>
          </a:p>
          <a:p>
            <a:endParaRPr lang="hu-HU" dirty="0" smtClean="0">
              <a:hlinkClick r:id="rId2"/>
            </a:endParaRPr>
          </a:p>
          <a:p>
            <a:r>
              <a:rPr lang="hu-HU" sz="1000" dirty="0" smtClean="0">
                <a:hlinkClick r:id="rId2"/>
              </a:rPr>
              <a:t>Forrás: http</a:t>
            </a:r>
            <a:r>
              <a:rPr lang="hu-HU" sz="1000" dirty="0">
                <a:hlinkClick r:id="rId2"/>
              </a:rPr>
              <a:t>://</a:t>
            </a:r>
            <a:r>
              <a:rPr lang="hu-HU" sz="1000" dirty="0" smtClean="0">
                <a:hlinkClick r:id="rId2"/>
              </a:rPr>
              <a:t>innovativgeneracio.blog.hu/2014/10/25/ha_csak_egy_dolgot_csinalsz_validalas</a:t>
            </a:r>
            <a:r>
              <a:rPr lang="hu-HU" sz="1000" dirty="0"/>
              <a:t> </a:t>
            </a:r>
            <a:r>
              <a:rPr lang="hu-HU" sz="1000" dirty="0" smtClean="0"/>
              <a:t>és </a:t>
            </a:r>
            <a:r>
              <a:rPr lang="hu-HU" sz="1000" dirty="0" smtClean="0">
                <a:hlinkClick r:id="rId3"/>
              </a:rPr>
              <a:t>http</a:t>
            </a:r>
            <a:r>
              <a:rPr lang="hu-HU" sz="1000" dirty="0">
                <a:hlinkClick r:id="rId3"/>
              </a:rPr>
              <a:t>://</a:t>
            </a:r>
            <a:r>
              <a:rPr lang="hu-HU" sz="1000" dirty="0" smtClean="0">
                <a:hlinkClick r:id="rId3"/>
              </a:rPr>
              <a:t>innovativgeneracio.blog.hu/2014/03/21/validalas</a:t>
            </a:r>
            <a:r>
              <a:rPr lang="hu-HU" sz="1000" dirty="0" smtClean="0"/>
              <a:t> alapján </a:t>
            </a:r>
          </a:p>
          <a:p>
            <a:endParaRPr lang="hu-HU" dirty="0"/>
          </a:p>
        </p:txBody>
      </p:sp>
      <p:sp>
        <p:nvSpPr>
          <p:cNvPr id="4" name="Szövegdoboz 3"/>
          <p:cNvSpPr txBox="1"/>
          <p:nvPr/>
        </p:nvSpPr>
        <p:spPr>
          <a:xfrm>
            <a:off x="657225" y="2438400"/>
            <a:ext cx="113541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A piac </a:t>
            </a:r>
            <a:r>
              <a:rPr kumimoji="0" lang="hu-HU"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validálásához</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 meg kell találni az </a:t>
            </a:r>
            <a:r>
              <a:rPr kumimoji="0" lang="hu-HU"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early</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hu-HU" sz="1800" b="1" i="0" u="none" strike="noStrike" kern="1200" cap="none" spc="0" normalizeH="0" baseline="0" noProof="0" dirty="0" err="1" smtClean="0">
                <a:ln>
                  <a:noFill/>
                </a:ln>
                <a:solidFill>
                  <a:prstClr val="black"/>
                </a:solidFill>
                <a:effectLst/>
                <a:uLnTx/>
                <a:uFillTx/>
                <a:latin typeface="Calibri Light" panose="020F0302020204030204"/>
                <a:ea typeface="+mn-ea"/>
                <a:cs typeface="+mn-cs"/>
              </a:rPr>
              <a:t>adoptereket</a:t>
            </a:r>
            <a:r>
              <a:rPr kumimoji="0" lang="hu-HU" sz="1800" b="1" i="0" u="none" strike="noStrike" kern="1200" cap="none" spc="0" normalizeH="0" baseline="0" noProof="0" dirty="0" smtClean="0">
                <a:ln>
                  <a:noFill/>
                </a:ln>
                <a:solidFill>
                  <a:prstClr val="black"/>
                </a:solidFill>
                <a:effectLst/>
                <a:uLnTx/>
                <a:uFillTx/>
                <a:latin typeface="Calibri Light" panose="020F0302020204030204"/>
                <a:ea typeface="+mn-ea"/>
                <a:cs typeface="+mn-cs"/>
              </a:rPr>
              <a:t> (korai követők), </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vagy ahogy </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hlinkClick r:id="rId4"/>
              </a:rPr>
              <a:t>Eric </a:t>
            </a:r>
            <a:r>
              <a:rPr kumimoji="0" lang="hu-HU" sz="1800" b="1" i="0" u="none" strike="noStrike" kern="1200" cap="none" spc="0" normalizeH="0" baseline="0" noProof="0" dirty="0" err="1" smtClean="0">
                <a:ln>
                  <a:noFill/>
                </a:ln>
                <a:solidFill>
                  <a:prstClr val="black"/>
                </a:solidFill>
                <a:effectLst/>
                <a:uLnTx/>
                <a:uFillTx/>
                <a:latin typeface="Calibri Light" panose="020F0302020204030204"/>
                <a:ea typeface="+mn-ea"/>
                <a:cs typeface="+mn-cs"/>
                <a:hlinkClick r:id="rId4"/>
              </a:rPr>
              <a:t>Ries</a:t>
            </a:r>
            <a:r>
              <a:rPr kumimoji="0" lang="hu-HU" sz="1800" b="1" i="0" u="none" strike="noStrike" kern="1200" cap="none" spc="0" normalizeH="0" baseline="0" noProof="0" dirty="0" smtClean="0">
                <a:ln>
                  <a:noFill/>
                </a:ln>
                <a:solidFill>
                  <a:prstClr val="black"/>
                </a:solidFill>
                <a:effectLst/>
                <a:uLnTx/>
                <a:uFillTx/>
                <a:latin typeface="Calibri Light" panose="020F0302020204030204"/>
                <a:ea typeface="+mn-ea"/>
                <a:cs typeface="+mn-cs"/>
              </a:rPr>
              <a:t> mondja</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 az </a:t>
            </a:r>
            <a:r>
              <a:rPr kumimoji="0" lang="hu-HU" sz="1800" b="1" i="0" u="none" strike="noStrike" kern="1200" cap="none" spc="0" normalizeH="0" baseline="0" noProof="0" dirty="0" err="1">
                <a:ln>
                  <a:noFill/>
                </a:ln>
                <a:solidFill>
                  <a:prstClr val="black"/>
                </a:solidFill>
                <a:effectLst/>
                <a:uLnTx/>
                <a:uFillTx/>
                <a:latin typeface="Calibri Light" panose="020F0302020204030204"/>
                <a:ea typeface="+mn-ea"/>
                <a:cs typeface="+mn-cs"/>
                <a:hlinkClick r:id="rId5"/>
              </a:rPr>
              <a:t>early</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hlinkClick r:id="rId5"/>
              </a:rPr>
              <a:t> </a:t>
            </a:r>
            <a:r>
              <a:rPr kumimoji="0" lang="hu-HU" sz="1800" b="1" i="0" u="none" strike="noStrike" kern="1200" cap="none" spc="0" normalizeH="0" baseline="0" noProof="0" dirty="0" err="1">
                <a:ln>
                  <a:noFill/>
                </a:ln>
                <a:solidFill>
                  <a:prstClr val="black"/>
                </a:solidFill>
                <a:effectLst/>
                <a:uLnTx/>
                <a:uFillTx/>
                <a:latin typeface="Calibri Light" panose="020F0302020204030204"/>
                <a:ea typeface="+mn-ea"/>
                <a:cs typeface="+mn-cs"/>
                <a:hlinkClick r:id="rId5"/>
              </a:rPr>
              <a:t>evangelist</a:t>
            </a:r>
            <a:r>
              <a:rPr kumimoji="0" lang="hu-HU"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eket</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mert egyrészt ők a bizonyítékok arra, hogy van piac, másrészt ők azok akik megértve a víziót segíteni fognak a visszacsatolásaikkal kialakítani a terméket és az üzleti modellt.</a:t>
            </a:r>
          </a:p>
        </p:txBody>
      </p:sp>
    </p:spTree>
    <p:extLst>
      <p:ext uri="{BB962C8B-B14F-4D97-AF65-F5344CB8AC3E}">
        <p14:creationId xmlns:p14="http://schemas.microsoft.com/office/powerpoint/2010/main" val="2958250533"/>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Az értékelés szempontjai</a:t>
            </a:r>
            <a:endParaRPr lang="hu-HU" dirty="0"/>
          </a:p>
        </p:txBody>
      </p:sp>
      <p:sp>
        <p:nvSpPr>
          <p:cNvPr id="3" name="Tartalom helye 2"/>
          <p:cNvSpPr>
            <a:spLocks noGrp="1"/>
          </p:cNvSpPr>
          <p:nvPr>
            <p:ph idx="1"/>
          </p:nvPr>
        </p:nvSpPr>
        <p:spPr/>
        <p:txBody>
          <a:bodyPr/>
          <a:lstStyle/>
          <a:p>
            <a:pPr>
              <a:buFont typeface="Arial" panose="020B0604020202020204" pitchFamily="34" charset="0"/>
              <a:buChar char="•"/>
            </a:pPr>
            <a:r>
              <a:rPr lang="hu-HU" dirty="0" smtClean="0"/>
              <a:t> az egyéni hallgatói prezentációk értékelésében a legátfogóbb szempont az, hogy a bemutatott üzleti ötletet mennyire közérthetően és a tantárgy kiemelt szempontjai szerint képes bemutatni és értelmezni</a:t>
            </a:r>
          </a:p>
          <a:p>
            <a:pPr>
              <a:buFont typeface="Arial" panose="020B0604020202020204" pitchFamily="34" charset="0"/>
              <a:buChar char="•"/>
            </a:pPr>
            <a:r>
              <a:rPr lang="hu-HU" dirty="0"/>
              <a:t> </a:t>
            </a:r>
            <a:r>
              <a:rPr lang="hu-HU" dirty="0" smtClean="0"/>
              <a:t>elvárás az előadás (fentiekben részletezett) kötelező tartalmi elemeinek alkalmazása a </a:t>
            </a:r>
            <a:r>
              <a:rPr lang="hu-HU" dirty="0" err="1" smtClean="0"/>
              <a:t>pitch</a:t>
            </a:r>
            <a:r>
              <a:rPr lang="hu-HU" dirty="0" smtClean="0"/>
              <a:t> során</a:t>
            </a:r>
          </a:p>
          <a:p>
            <a:pPr>
              <a:buFont typeface="Arial" panose="020B0604020202020204" pitchFamily="34" charset="0"/>
              <a:buChar char="•"/>
            </a:pPr>
            <a:r>
              <a:rPr lang="hu-HU" dirty="0" smtClean="0"/>
              <a:t>Értékelési szempontot jelent a megadott 5 perces időkeretre optimalizált prezentáció</a:t>
            </a:r>
          </a:p>
          <a:p>
            <a:pPr>
              <a:buFont typeface="Arial" panose="020B0604020202020204" pitchFamily="34" charset="0"/>
              <a:buChar char="•"/>
            </a:pPr>
            <a:r>
              <a:rPr lang="hu-HU" dirty="0"/>
              <a:t> </a:t>
            </a:r>
            <a:r>
              <a:rPr lang="hu-HU" dirty="0" smtClean="0"/>
              <a:t> A megadott 6 tényező mindegyike 0-10 pontos skálán kerül értékelésre</a:t>
            </a:r>
            <a:endParaRPr lang="hu-HU" dirty="0"/>
          </a:p>
        </p:txBody>
      </p:sp>
      <p:pic>
        <p:nvPicPr>
          <p:cNvPr id="4" name="Kép 3" descr="Finishing Up! | Dr. K's Blo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3780" y="-56444"/>
            <a:ext cx="2280270" cy="2214175"/>
          </a:xfrm>
          <a:prstGeom prst="rect">
            <a:avLst/>
          </a:prstGeom>
        </p:spPr>
      </p:pic>
      <p:pic>
        <p:nvPicPr>
          <p:cNvPr id="5" name="Kép 4" descr="Les biais d’évaluation : est-on réellement objectif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2178" y="4732196"/>
            <a:ext cx="3939822" cy="2125803"/>
          </a:xfrm>
          <a:prstGeom prst="rect">
            <a:avLst/>
          </a:prstGeom>
        </p:spPr>
      </p:pic>
    </p:spTree>
    <p:extLst>
      <p:ext uri="{BB962C8B-B14F-4D97-AF65-F5344CB8AC3E}">
        <p14:creationId xmlns:p14="http://schemas.microsoft.com/office/powerpoint/2010/main" val="2387367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Ötletek piaci tesztelése/</a:t>
            </a:r>
            <a:r>
              <a:rPr lang="hu-HU" dirty="0" err="1" smtClean="0"/>
              <a:t>validálása</a:t>
            </a:r>
            <a:r>
              <a:rPr lang="hu-HU" dirty="0" smtClean="0"/>
              <a:t> –A megoldás </a:t>
            </a:r>
            <a:r>
              <a:rPr lang="hu-HU" dirty="0" err="1" smtClean="0"/>
              <a:t>validálása</a:t>
            </a:r>
            <a:r>
              <a:rPr lang="hu-HU" dirty="0"/>
              <a:t> </a:t>
            </a:r>
            <a:r>
              <a:rPr lang="hu-HU" dirty="0" smtClean="0"/>
              <a:t>( </a:t>
            </a:r>
            <a:r>
              <a:rPr lang="hu-HU" dirty="0"/>
              <a:t>A </a:t>
            </a:r>
            <a:r>
              <a:rPr lang="hu-HU" dirty="0" err="1"/>
              <a:t>Validation</a:t>
            </a:r>
            <a:r>
              <a:rPr lang="hu-HU" dirty="0"/>
              <a:t> </a:t>
            </a:r>
            <a:r>
              <a:rPr lang="hu-HU" dirty="0" err="1"/>
              <a:t>board</a:t>
            </a:r>
            <a:r>
              <a:rPr lang="hu-HU" dirty="0"/>
              <a:t> logikája </a:t>
            </a:r>
            <a:r>
              <a:rPr lang="hu-HU" dirty="0" smtClean="0"/>
              <a:t>alapján)</a:t>
            </a:r>
            <a:endParaRPr lang="hu-HU" dirty="0"/>
          </a:p>
        </p:txBody>
      </p:sp>
      <p:sp>
        <p:nvSpPr>
          <p:cNvPr id="3" name="Tartalom helye 2"/>
          <p:cNvSpPr>
            <a:spLocks noGrp="1"/>
          </p:cNvSpPr>
          <p:nvPr>
            <p:ph idx="1"/>
          </p:nvPr>
        </p:nvSpPr>
        <p:spPr>
          <a:xfrm>
            <a:off x="676656" y="2011680"/>
            <a:ext cx="10753725" cy="4660053"/>
          </a:xfrm>
        </p:spPr>
        <p:txBody>
          <a:bodyPr>
            <a:normAutofit lnSpcReduction="10000"/>
          </a:bodyPr>
          <a:lstStyle/>
          <a:p>
            <a:pPr fontAlgn="base"/>
            <a:endParaRPr lang="hu-HU" dirty="0"/>
          </a:p>
          <a:p>
            <a:r>
              <a:rPr lang="hu-HU" dirty="0"/>
              <a:t/>
            </a:r>
            <a:br>
              <a:rPr lang="hu-HU" dirty="0"/>
            </a:br>
            <a:endParaRPr lang="hu-HU" dirty="0" smtClean="0"/>
          </a:p>
          <a:p>
            <a:pPr marL="0" indent="0">
              <a:buNone/>
            </a:pPr>
            <a:endParaRPr lang="hu-HU" dirty="0" smtClean="0">
              <a:hlinkClick r:id="rId2"/>
            </a:endParaRPr>
          </a:p>
          <a:p>
            <a:endParaRPr lang="hu-HU" dirty="0">
              <a:hlinkClick r:id="rId2"/>
            </a:endParaRPr>
          </a:p>
          <a:p>
            <a:endParaRPr lang="hu-HU" dirty="0" smtClean="0">
              <a:hlinkClick r:id="rId2"/>
            </a:endParaRPr>
          </a:p>
          <a:p>
            <a:endParaRPr lang="hu-HU" sz="1000" dirty="0" smtClean="0">
              <a:hlinkClick r:id="rId2"/>
            </a:endParaRPr>
          </a:p>
          <a:p>
            <a:endParaRPr lang="hu-HU" sz="1000" dirty="0">
              <a:hlinkClick r:id="rId2"/>
            </a:endParaRPr>
          </a:p>
          <a:p>
            <a:endParaRPr lang="hu-HU" sz="1000" dirty="0" smtClean="0">
              <a:hlinkClick r:id="rId2"/>
            </a:endParaRPr>
          </a:p>
          <a:p>
            <a:endParaRPr lang="hu-HU" sz="1000" dirty="0">
              <a:hlinkClick r:id="rId2"/>
            </a:endParaRPr>
          </a:p>
          <a:p>
            <a:endParaRPr lang="hu-HU" sz="1000" dirty="0" smtClean="0">
              <a:hlinkClick r:id="rId2"/>
            </a:endParaRPr>
          </a:p>
          <a:p>
            <a:endParaRPr lang="hu-HU" sz="1000" dirty="0">
              <a:hlinkClick r:id="rId2"/>
            </a:endParaRPr>
          </a:p>
          <a:p>
            <a:r>
              <a:rPr lang="hu-HU" sz="1000" dirty="0" smtClean="0">
                <a:hlinkClick r:id="rId2"/>
              </a:rPr>
              <a:t>Forrás: http</a:t>
            </a:r>
            <a:r>
              <a:rPr lang="hu-HU" sz="1000" dirty="0">
                <a:hlinkClick r:id="rId2"/>
              </a:rPr>
              <a:t>://</a:t>
            </a:r>
            <a:r>
              <a:rPr lang="hu-HU" sz="1000" dirty="0" smtClean="0">
                <a:hlinkClick r:id="rId2"/>
              </a:rPr>
              <a:t>innovativgeneracio.blog.hu/2014/10/25/ha_csak_egy_dolgot_csinalsz_validalas</a:t>
            </a:r>
            <a:r>
              <a:rPr lang="hu-HU" sz="1000" dirty="0"/>
              <a:t> </a:t>
            </a:r>
            <a:r>
              <a:rPr lang="hu-HU" sz="1000" dirty="0" smtClean="0"/>
              <a:t>és </a:t>
            </a:r>
            <a:r>
              <a:rPr lang="hu-HU" sz="1000" dirty="0" smtClean="0">
                <a:hlinkClick r:id="rId3"/>
              </a:rPr>
              <a:t>http</a:t>
            </a:r>
            <a:r>
              <a:rPr lang="hu-HU" sz="1000" dirty="0">
                <a:hlinkClick r:id="rId3"/>
              </a:rPr>
              <a:t>://</a:t>
            </a:r>
            <a:r>
              <a:rPr lang="hu-HU" sz="1000" dirty="0" smtClean="0">
                <a:hlinkClick r:id="rId3"/>
              </a:rPr>
              <a:t>innovativgeneracio.blog.hu/2014/03/21/validalas</a:t>
            </a:r>
            <a:r>
              <a:rPr lang="hu-HU" sz="1000" dirty="0" smtClean="0"/>
              <a:t> alapján </a:t>
            </a:r>
          </a:p>
          <a:p>
            <a:endParaRPr lang="hu-HU" dirty="0"/>
          </a:p>
        </p:txBody>
      </p:sp>
      <p:sp>
        <p:nvSpPr>
          <p:cNvPr id="4" name="Szövegdoboz 3"/>
          <p:cNvSpPr txBox="1"/>
          <p:nvPr/>
        </p:nvSpPr>
        <p:spPr>
          <a:xfrm>
            <a:off x="837846" y="2319212"/>
            <a:ext cx="11354154" cy="4247317"/>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hu-HU" sz="1800" b="1" i="0" u="none" strike="noStrike" kern="1200" cap="none" spc="0" normalizeH="0" baseline="0" noProof="0" dirty="0" smtClean="0">
                <a:ln>
                  <a:noFill/>
                </a:ln>
                <a:solidFill>
                  <a:prstClr val="black"/>
                </a:solidFill>
                <a:effectLst/>
                <a:uLnTx/>
                <a:uFillTx/>
                <a:latin typeface="Calibri Light" panose="020F0302020204030204"/>
                <a:ea typeface="+mn-ea"/>
                <a:cs typeface="+mn-cs"/>
              </a:rPr>
              <a:t>Ha </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van piac (</a:t>
            </a:r>
            <a:r>
              <a:rPr kumimoji="0" lang="hu-HU"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validált</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 igény, probléma), már csak jó termék (válasz, megoldás) kell</a:t>
            </a:r>
            <a:r>
              <a:rPr kumimoji="0" lang="hu-HU" sz="1800" b="1" i="0" u="none" strike="noStrike" kern="1200" cap="none" spc="0" normalizeH="0" baseline="0" noProof="0" dirty="0" smtClean="0">
                <a:ln>
                  <a:noFill/>
                </a:ln>
                <a:solidFill>
                  <a:prstClr val="black"/>
                </a:solidFill>
                <a:effectLst/>
                <a:uLnTx/>
                <a:uFillTx/>
                <a:latin typeface="Calibri Light" panose="020F0302020204030204"/>
                <a:ea typeface="+mn-ea"/>
                <a:cs typeface="+mn-cs"/>
              </a:rPr>
              <a: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A </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termék akkor jó, ha jobb, mint ami előtte volt.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Az </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eredeti ötlet ritkán a végleges megoldás. </a:t>
            </a:r>
            <a:endPar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Az </a:t>
            </a:r>
            <a:r>
              <a:rPr kumimoji="0" lang="hu-HU"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early</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hu-HU"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adopterek</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visszacsatolásai alapján iteráljuk a terméket (nem szolgaian követve a kéréseiket, de odafigyelve az igényeikre).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A korai </a:t>
            </a:r>
            <a:r>
              <a:rPr kumimoji="0" lang="hu-HU"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startupok</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 problémája</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volt, </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hogy</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vagy sznobságból (Cambridge jelenség), vagy a versenytársaktól való félelemből (lopakodó üzemmód), </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nem kerültek kapcsolatba a </a:t>
            </a:r>
            <a:r>
              <a:rPr kumimoji="0" lang="hu-HU"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felhasználóikkal</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 így a saját elképzeléseik alapján fejlesztettek</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esetleg a felhasználóik számára szükségtelen funkciókat, sokszor sok erőforrás bevonásával.</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Erre válaszként született meg a </a:t>
            </a:r>
            <a:r>
              <a:rPr kumimoji="0" lang="hu-HU" sz="1800" b="1" i="0" u="none" strike="noStrike" kern="1200" cap="none" spc="0" normalizeH="0" baseline="0" noProof="0" dirty="0" err="1">
                <a:ln>
                  <a:noFill/>
                </a:ln>
                <a:solidFill>
                  <a:prstClr val="black"/>
                </a:solidFill>
                <a:effectLst/>
                <a:uLnTx/>
                <a:uFillTx/>
                <a:latin typeface="Calibri Light" panose="020F0302020204030204"/>
                <a:ea typeface="+mn-ea"/>
                <a:cs typeface="+mn-cs"/>
                <a:hlinkClick r:id="rId4"/>
              </a:rPr>
              <a:t>Lean</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hlinkClick r:id="rId4"/>
              </a:rPr>
              <a:t> </a:t>
            </a:r>
            <a:r>
              <a:rPr kumimoji="0" lang="hu-HU" sz="1800" b="1" i="0" u="none" strike="noStrike" kern="1200" cap="none" spc="0" normalizeH="0" baseline="0" noProof="0" dirty="0" err="1">
                <a:ln>
                  <a:noFill/>
                </a:ln>
                <a:solidFill>
                  <a:prstClr val="black"/>
                </a:solidFill>
                <a:effectLst/>
                <a:uLnTx/>
                <a:uFillTx/>
                <a:latin typeface="Calibri Light" panose="020F0302020204030204"/>
                <a:ea typeface="+mn-ea"/>
                <a:cs typeface="+mn-cs"/>
                <a:hlinkClick r:id="rId4"/>
              </a:rPr>
              <a:t>Startup</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hlinkClick r:id="rId4"/>
              </a:rPr>
              <a:t> </a:t>
            </a:r>
            <a:r>
              <a:rPr kumimoji="0" lang="hu-HU" sz="1800" b="1" i="0" u="none" strike="noStrike" kern="1200" cap="none" spc="0" normalizeH="0" baseline="0" noProof="0" dirty="0" err="1">
                <a:ln>
                  <a:noFill/>
                </a:ln>
                <a:solidFill>
                  <a:prstClr val="black"/>
                </a:solidFill>
                <a:effectLst/>
                <a:uLnTx/>
                <a:uFillTx/>
                <a:latin typeface="Calibri Light" panose="020F0302020204030204"/>
                <a:ea typeface="+mn-ea"/>
                <a:cs typeface="+mn-cs"/>
                <a:hlinkClick r:id="rId4"/>
              </a:rPr>
              <a:t>Movement</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amelynek célja, hogy apró változásokkal, </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folyamatos teszteléssel és tanulással alakítsa ki a terméket, a veszteség minél hatékonyabb minimalizálásával</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lehetőleg minél gyorsabb iterációs ciklusokkal</a:t>
            </a: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a:t>
            </a:r>
            <a:r>
              <a:rPr kumimoji="0" lang="hu-HU" sz="1800" b="0" i="0" u="none" strike="noStrike" kern="1200" cap="none" spc="0" normalizeH="0" baseline="0" noProof="0" dirty="0" err="1" smtClean="0">
                <a:ln>
                  <a:noFill/>
                </a:ln>
                <a:solidFill>
                  <a:prstClr val="black"/>
                </a:solidFill>
                <a:effectLst/>
                <a:uLnTx/>
                <a:uFillTx/>
                <a:latin typeface="Calibri Light" panose="020F0302020204030204"/>
                <a:ea typeface="+mn-ea"/>
                <a:cs typeface="+mn-cs"/>
              </a:rPr>
              <a:t>Lean</a:t>
            </a: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ld. </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k</a:t>
            </a: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orábbi diákon)</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a:r>
            <a:b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b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659297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Ötletek piaci tesztelése/</a:t>
            </a:r>
            <a:r>
              <a:rPr lang="hu-HU" dirty="0" err="1" smtClean="0"/>
              <a:t>validálása</a:t>
            </a:r>
            <a:r>
              <a:rPr lang="hu-HU" dirty="0" smtClean="0"/>
              <a:t> –Az üzleti modell </a:t>
            </a:r>
            <a:r>
              <a:rPr lang="hu-HU" dirty="0" err="1" smtClean="0"/>
              <a:t>validálása</a:t>
            </a:r>
            <a:r>
              <a:rPr lang="hu-HU" dirty="0"/>
              <a:t> </a:t>
            </a:r>
            <a:r>
              <a:rPr lang="hu-HU" dirty="0" smtClean="0"/>
              <a:t>(A </a:t>
            </a:r>
            <a:r>
              <a:rPr lang="hu-HU" dirty="0" err="1"/>
              <a:t>Validation</a:t>
            </a:r>
            <a:r>
              <a:rPr lang="hu-HU" dirty="0"/>
              <a:t> </a:t>
            </a:r>
            <a:r>
              <a:rPr lang="hu-HU" dirty="0" err="1"/>
              <a:t>board</a:t>
            </a:r>
            <a:r>
              <a:rPr lang="hu-HU" dirty="0"/>
              <a:t> logikája alapján)</a:t>
            </a:r>
          </a:p>
        </p:txBody>
      </p:sp>
      <p:sp>
        <p:nvSpPr>
          <p:cNvPr id="3" name="Tartalom helye 2"/>
          <p:cNvSpPr>
            <a:spLocks noGrp="1"/>
          </p:cNvSpPr>
          <p:nvPr>
            <p:ph idx="1"/>
          </p:nvPr>
        </p:nvSpPr>
        <p:spPr>
          <a:xfrm>
            <a:off x="676656" y="2011680"/>
            <a:ext cx="10753725" cy="4660053"/>
          </a:xfrm>
        </p:spPr>
        <p:txBody>
          <a:bodyPr>
            <a:normAutofit lnSpcReduction="10000"/>
          </a:bodyPr>
          <a:lstStyle/>
          <a:p>
            <a:pPr fontAlgn="base"/>
            <a:endParaRPr lang="hu-HU" dirty="0"/>
          </a:p>
          <a:p>
            <a:r>
              <a:rPr lang="hu-HU" dirty="0"/>
              <a:t/>
            </a:r>
            <a:br>
              <a:rPr lang="hu-HU" dirty="0"/>
            </a:br>
            <a:endParaRPr lang="hu-HU" dirty="0" smtClean="0"/>
          </a:p>
          <a:p>
            <a:pPr marL="0" indent="0">
              <a:buNone/>
            </a:pPr>
            <a:endParaRPr lang="hu-HU" dirty="0" smtClean="0">
              <a:hlinkClick r:id="rId2"/>
            </a:endParaRPr>
          </a:p>
          <a:p>
            <a:endParaRPr lang="hu-HU" dirty="0">
              <a:hlinkClick r:id="rId2"/>
            </a:endParaRPr>
          </a:p>
          <a:p>
            <a:endParaRPr lang="hu-HU" dirty="0" smtClean="0">
              <a:hlinkClick r:id="rId2"/>
            </a:endParaRPr>
          </a:p>
          <a:p>
            <a:endParaRPr lang="hu-HU" sz="1000" dirty="0" smtClean="0">
              <a:hlinkClick r:id="rId2"/>
            </a:endParaRPr>
          </a:p>
          <a:p>
            <a:endParaRPr lang="hu-HU" sz="1000" dirty="0">
              <a:hlinkClick r:id="rId2"/>
            </a:endParaRPr>
          </a:p>
          <a:p>
            <a:endParaRPr lang="hu-HU" sz="1000" dirty="0" smtClean="0">
              <a:hlinkClick r:id="rId2"/>
            </a:endParaRPr>
          </a:p>
          <a:p>
            <a:endParaRPr lang="hu-HU" sz="1000" dirty="0">
              <a:hlinkClick r:id="rId2"/>
            </a:endParaRPr>
          </a:p>
          <a:p>
            <a:endParaRPr lang="hu-HU" sz="1000" dirty="0" smtClean="0">
              <a:hlinkClick r:id="rId2"/>
            </a:endParaRPr>
          </a:p>
          <a:p>
            <a:endParaRPr lang="hu-HU" sz="1000" dirty="0">
              <a:hlinkClick r:id="rId2"/>
            </a:endParaRPr>
          </a:p>
          <a:p>
            <a:r>
              <a:rPr lang="hu-HU" sz="1000" dirty="0" smtClean="0">
                <a:hlinkClick r:id="rId2"/>
              </a:rPr>
              <a:t>Forrás: http</a:t>
            </a:r>
            <a:r>
              <a:rPr lang="hu-HU" sz="1000" dirty="0">
                <a:hlinkClick r:id="rId2"/>
              </a:rPr>
              <a:t>://</a:t>
            </a:r>
            <a:r>
              <a:rPr lang="hu-HU" sz="1000" dirty="0" smtClean="0">
                <a:hlinkClick r:id="rId2"/>
              </a:rPr>
              <a:t>innovativgeneracio.blog.hu/2014/10/25/ha_csak_egy_dolgot_csinalsz_validalas</a:t>
            </a:r>
            <a:r>
              <a:rPr lang="hu-HU" sz="1000" dirty="0"/>
              <a:t> </a:t>
            </a:r>
            <a:r>
              <a:rPr lang="hu-HU" sz="1000" dirty="0" smtClean="0"/>
              <a:t>és </a:t>
            </a:r>
            <a:r>
              <a:rPr lang="hu-HU" sz="1000" dirty="0" smtClean="0">
                <a:hlinkClick r:id="rId3"/>
              </a:rPr>
              <a:t>http</a:t>
            </a:r>
            <a:r>
              <a:rPr lang="hu-HU" sz="1000" dirty="0">
                <a:hlinkClick r:id="rId3"/>
              </a:rPr>
              <a:t>://</a:t>
            </a:r>
            <a:r>
              <a:rPr lang="hu-HU" sz="1000" dirty="0" smtClean="0">
                <a:hlinkClick r:id="rId3"/>
              </a:rPr>
              <a:t>innovativgeneracio.blog.hu/2014/03/21/validalas</a:t>
            </a:r>
            <a:r>
              <a:rPr lang="hu-HU" sz="1000" dirty="0" smtClean="0"/>
              <a:t> alapján </a:t>
            </a:r>
          </a:p>
          <a:p>
            <a:endParaRPr lang="hu-HU" dirty="0"/>
          </a:p>
        </p:txBody>
      </p:sp>
      <p:sp>
        <p:nvSpPr>
          <p:cNvPr id="4" name="Szövegdoboz 3"/>
          <p:cNvSpPr txBox="1"/>
          <p:nvPr/>
        </p:nvSpPr>
        <p:spPr>
          <a:xfrm>
            <a:off x="837846" y="2319212"/>
            <a:ext cx="11354154" cy="3693319"/>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smtClean="0">
                <a:ln>
                  <a:noFill/>
                </a:ln>
                <a:solidFill>
                  <a:prstClr val="black"/>
                </a:solidFill>
                <a:effectLst/>
                <a:uLnTx/>
                <a:uFillTx/>
                <a:latin typeface="Calibri Light" panose="020F0302020204030204"/>
                <a:ea typeface="+mn-ea"/>
                <a:cs typeface="+mn-cs"/>
              </a:rPr>
              <a:t>„</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A XEROX a piacra lépés előtt kutatást végzett, és a kutatás eredménye az lett, hogy nem működőképes a megoldásuk, mert ennyit nem fizet senki a gépekért. Mégis piacra léptek: A gépeket bérbe adták, és a másolatok után is kértek egy kis összeget. A megoldás hatalmas siker lett, és a felhasználók 1-1,5 év után több pénzt fizettek, mintha megvették volna a gépet.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Az üzleti modell </a:t>
            </a:r>
            <a:r>
              <a:rPr kumimoji="0" lang="hu-HU" sz="1800" b="1" i="0" u="none" strike="noStrike" kern="1200" cap="none" spc="0" normalizeH="0" baseline="0" noProof="0" dirty="0" err="1">
                <a:ln>
                  <a:noFill/>
                </a:ln>
                <a:solidFill>
                  <a:prstClr val="black"/>
                </a:solidFill>
                <a:effectLst/>
                <a:uLnTx/>
                <a:uFillTx/>
                <a:latin typeface="Calibri Light" panose="020F0302020204030204"/>
                <a:ea typeface="+mn-ea"/>
                <a:cs typeface="+mn-cs"/>
              </a:rPr>
              <a:t>validálásához</a:t>
            </a:r>
            <a:r>
              <a:rPr kumimoji="0" lang="hu-HU" sz="1800" b="1" i="0" u="none" strike="noStrike" kern="1200" cap="none" spc="0" normalizeH="0" baseline="0" noProof="0" dirty="0">
                <a:ln>
                  <a:noFill/>
                </a:ln>
                <a:solidFill>
                  <a:prstClr val="black"/>
                </a:solidFill>
                <a:effectLst/>
                <a:uLnTx/>
                <a:uFillTx/>
                <a:latin typeface="Calibri Light" panose="020F0302020204030204"/>
                <a:ea typeface="+mn-ea"/>
                <a:cs typeface="+mn-cs"/>
              </a:rPr>
              <a:t> a váratlanra nyitott hozzáállással érdemes hozzáállni. Ki kell próbálni az alternatívákat, kísérletezni kell</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4"/>
              </a:rPr>
              <a:t>A/B teszteket</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végezni (egyszerre csak egy-egy dimenzióban tesztelni, és két megoldás közül a jobbat kikísérletezni), még akkor is, ha már van működő megoldás, hogy optimalizálni lehessen az üzleti működést</a:t>
            </a: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srgbClr val="FF0000"/>
                </a:solidFill>
                <a:effectLst/>
                <a:uLnTx/>
                <a:uFillTx/>
                <a:latin typeface="Calibri Light" panose="020F0302020204030204"/>
                <a:ea typeface="+mn-ea"/>
                <a:cs typeface="+mn-cs"/>
              </a:rPr>
              <a:t>- Az üzleti modellek építéséről későbbi előadások alkalmával részletesen beszélünk!</a:t>
            </a:r>
            <a:endParaRPr kumimoji="0" lang="hu-HU" sz="1800" b="0" i="0" u="none" strike="noStrike" kern="1200" cap="none" spc="0" normalizeH="0" baseline="0" noProof="0" dirty="0">
              <a:ln>
                <a:noFill/>
              </a:ln>
              <a:solidFill>
                <a:srgbClr val="FF0000"/>
              </a:solidFill>
              <a:effectLst/>
              <a:uLnTx/>
              <a:uFillTx/>
              <a:latin typeface="Calibri Light"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a:r>
            <a:b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b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8087284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212270" y="854076"/>
            <a:ext cx="10782300" cy="3352800"/>
          </a:xfrm>
        </p:spPr>
        <p:txBody>
          <a:bodyPr/>
          <a:lstStyle/>
          <a:p>
            <a:pPr algn="ctr"/>
            <a:r>
              <a:rPr lang="hu-HU" sz="5400" dirty="0" smtClean="0"/>
              <a:t>Az ötletek egyedivé tétele, a termék megkülönböztetése a versenyben</a:t>
            </a:r>
            <a:endParaRPr lang="hu-HU" sz="5400"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417974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SZEMINÁRIUM: egyedi értékesítési ajánlat és megkülönböztetés</a:t>
            </a:r>
            <a:endParaRPr lang="hu-HU" dirty="0"/>
          </a:p>
        </p:txBody>
      </p:sp>
      <p:sp>
        <p:nvSpPr>
          <p:cNvPr id="3" name="Tartalom helye 2"/>
          <p:cNvSpPr>
            <a:spLocks noGrp="1"/>
          </p:cNvSpPr>
          <p:nvPr>
            <p:ph idx="1"/>
          </p:nvPr>
        </p:nvSpPr>
        <p:spPr/>
        <p:txBody>
          <a:bodyPr/>
          <a:lstStyle/>
          <a:p>
            <a:pPr>
              <a:buFont typeface="Arial" panose="020B0604020202020204" pitchFamily="34" charset="0"/>
              <a:buChar char="•"/>
            </a:pPr>
            <a:r>
              <a:rPr lang="hu-HU" dirty="0" smtClean="0"/>
              <a:t> a legtöbb piac egyre inkább globálissá, telítetté válik, a verseny pedig fokozódik</a:t>
            </a:r>
          </a:p>
          <a:p>
            <a:pPr>
              <a:buFont typeface="Arial" panose="020B0604020202020204" pitchFamily="34" charset="0"/>
              <a:buChar char="•"/>
            </a:pPr>
            <a:r>
              <a:rPr lang="hu-HU" dirty="0"/>
              <a:t> </a:t>
            </a:r>
            <a:r>
              <a:rPr lang="hu-HU" dirty="0" smtClean="0"/>
              <a:t>„olyasmit kell csinálni, amit más nem tud”</a:t>
            </a:r>
          </a:p>
          <a:p>
            <a:pPr>
              <a:buFont typeface="Arial" panose="020B0604020202020204" pitchFamily="34" charset="0"/>
              <a:buChar char="•"/>
            </a:pPr>
            <a:r>
              <a:rPr lang="hu-HU" dirty="0"/>
              <a:t> </a:t>
            </a:r>
            <a:r>
              <a:rPr lang="hu-HU" b="1" dirty="0" smtClean="0"/>
              <a:t>egyedi értékesítési ajánlat</a:t>
            </a:r>
            <a:r>
              <a:rPr lang="hu-HU" dirty="0" smtClean="0"/>
              <a:t> (</a:t>
            </a:r>
            <a:r>
              <a:rPr lang="hu-HU" dirty="0" err="1" smtClean="0"/>
              <a:t>unique</a:t>
            </a:r>
            <a:r>
              <a:rPr lang="hu-HU" dirty="0" smtClean="0"/>
              <a:t> </a:t>
            </a:r>
            <a:r>
              <a:rPr lang="hu-HU" dirty="0" err="1" smtClean="0"/>
              <a:t>selling</a:t>
            </a:r>
            <a:r>
              <a:rPr lang="hu-HU" dirty="0" smtClean="0"/>
              <a:t> </a:t>
            </a:r>
            <a:r>
              <a:rPr lang="hu-HU" dirty="0" err="1" smtClean="0"/>
              <a:t>position</a:t>
            </a:r>
            <a:r>
              <a:rPr lang="hu-HU" dirty="0" smtClean="0"/>
              <a:t>, USP):  a verseny körülményei között a legtöbb vállalat stratégiája a megkülönböztetés</a:t>
            </a:r>
          </a:p>
          <a:p>
            <a:pPr>
              <a:buFont typeface="Arial" panose="020B0604020202020204" pitchFamily="34" charset="0"/>
              <a:buChar char="•"/>
            </a:pPr>
            <a:r>
              <a:rPr lang="hu-HU" dirty="0" smtClean="0">
                <a:sym typeface="Wingdings" panose="05000000000000000000" pitchFamily="2" charset="2"/>
              </a:rPr>
              <a:t> olyasmit kínálunk a vevőnek, amit a versenytársak nem tudnak vagy egyszerűen csak nem ajánlanak </a:t>
            </a:r>
          </a:p>
          <a:p>
            <a:pPr>
              <a:buFont typeface="Arial" panose="020B0604020202020204" pitchFamily="34" charset="0"/>
              <a:buChar char="•"/>
            </a:pPr>
            <a:r>
              <a:rPr lang="hu-HU" dirty="0" smtClean="0">
                <a:sym typeface="Wingdings" panose="05000000000000000000" pitchFamily="2" charset="2"/>
              </a:rPr>
              <a:t> megkülönböztető kulcstényező, jellemvonás, amely miatt a termék magasabb áron adható el, mint a versengő termékek</a:t>
            </a:r>
          </a:p>
          <a:p>
            <a:pPr>
              <a:buFont typeface="Arial" panose="020B0604020202020204" pitchFamily="34" charset="0"/>
              <a:buChar char="•"/>
            </a:pPr>
            <a:r>
              <a:rPr lang="hu-HU" dirty="0">
                <a:sym typeface="Wingdings" panose="05000000000000000000" pitchFamily="2" charset="2"/>
              </a:rPr>
              <a:t> </a:t>
            </a:r>
            <a:r>
              <a:rPr lang="hu-HU" dirty="0" smtClean="0">
                <a:sym typeface="Wingdings" panose="05000000000000000000" pitchFamily="2" charset="2"/>
              </a:rPr>
              <a:t>az egyértelmű USP-t nehéz létrehozni és lemásolni, ez teszi egyedivé</a:t>
            </a:r>
            <a:endParaRPr lang="hu-HU" dirty="0"/>
          </a:p>
        </p:txBody>
      </p:sp>
    </p:spTree>
    <p:extLst>
      <p:ext uri="{BB962C8B-B14F-4D97-AF65-F5344CB8AC3E}">
        <p14:creationId xmlns:p14="http://schemas.microsoft.com/office/powerpoint/2010/main" val="97738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15803" y="102447"/>
            <a:ext cx="10772775" cy="1658198"/>
          </a:xfrm>
        </p:spPr>
        <p:txBody>
          <a:bodyPr/>
          <a:lstStyle/>
          <a:p>
            <a:r>
              <a:rPr lang="hu-HU" dirty="0" smtClean="0"/>
              <a:t>SZEMINÁRIUM: egyedi értékesítési ajánlat és megkülönböztetés</a:t>
            </a:r>
            <a:endParaRPr lang="hu-HU" dirty="0"/>
          </a:p>
        </p:txBody>
      </p:sp>
      <p:sp>
        <p:nvSpPr>
          <p:cNvPr id="3" name="Tartalom helye 2"/>
          <p:cNvSpPr>
            <a:spLocks noGrp="1"/>
          </p:cNvSpPr>
          <p:nvPr>
            <p:ph idx="1"/>
          </p:nvPr>
        </p:nvSpPr>
        <p:spPr>
          <a:xfrm>
            <a:off x="134852" y="2157731"/>
            <a:ext cx="10753725" cy="4050564"/>
          </a:xfrm>
        </p:spPr>
        <p:txBody>
          <a:bodyPr>
            <a:normAutofit/>
          </a:bodyPr>
          <a:lstStyle/>
          <a:p>
            <a:pPr>
              <a:buFont typeface="Arial" panose="020B0604020202020204" pitchFamily="34" charset="0"/>
              <a:buChar char="•"/>
            </a:pPr>
            <a:r>
              <a:rPr lang="hu-HU" dirty="0" smtClean="0"/>
              <a:t> a terméket vagy szolgáltatást a működés minden szintjén meg kell különböztetni a versenytársakétól: a nyersanyag kitermeléstől az értékesítés utáni szolgáltatásokig.</a:t>
            </a:r>
          </a:p>
          <a:p>
            <a:pPr>
              <a:buFont typeface="Arial" panose="020B0604020202020204" pitchFamily="34" charset="0"/>
              <a:buChar char="•"/>
            </a:pPr>
            <a:r>
              <a:rPr lang="hu-HU" dirty="0"/>
              <a:t> </a:t>
            </a:r>
            <a:r>
              <a:rPr lang="hu-HU" dirty="0" smtClean="0"/>
              <a:t>erős egyedi értékesítési ajánlat: </a:t>
            </a:r>
            <a:r>
              <a:rPr lang="hu-HU" dirty="0" err="1" smtClean="0"/>
              <a:t>Nespresso</a:t>
            </a:r>
            <a:r>
              <a:rPr lang="hu-HU" dirty="0" smtClean="0"/>
              <a:t>, </a:t>
            </a:r>
            <a:r>
              <a:rPr lang="hu-HU" dirty="0" err="1" smtClean="0"/>
              <a:t>Crocs</a:t>
            </a:r>
            <a:r>
              <a:rPr lang="hu-HU" dirty="0" smtClean="0"/>
              <a:t> </a:t>
            </a:r>
          </a:p>
          <a:p>
            <a:pPr>
              <a:buFont typeface="Arial" panose="020B0604020202020204" pitchFamily="34" charset="0"/>
              <a:buChar char="•"/>
            </a:pPr>
            <a:r>
              <a:rPr lang="hu-HU" dirty="0" smtClean="0">
                <a:sym typeface="Wingdings" panose="05000000000000000000" pitchFamily="2" charset="2"/>
              </a:rPr>
              <a:t> erősebb vásárlói hűség és az árazás nagyobb rugalmassága, versenyelőny, távoltartás az alacsonyabb árak versenyétől</a:t>
            </a:r>
          </a:p>
          <a:p>
            <a:pPr>
              <a:buFont typeface="Arial" panose="020B0604020202020204" pitchFamily="34" charset="0"/>
              <a:buChar char="•"/>
            </a:pPr>
            <a:endParaRPr lang="hu-HU" dirty="0">
              <a:sym typeface="Wingdings" panose="05000000000000000000" pitchFamily="2" charset="2"/>
            </a:endParaRPr>
          </a:p>
          <a:p>
            <a:pPr>
              <a:buFont typeface="Arial" panose="020B0604020202020204" pitchFamily="34" charset="0"/>
              <a:buChar char="•"/>
            </a:pPr>
            <a:r>
              <a:rPr lang="hu-HU" dirty="0" smtClean="0">
                <a:sym typeface="Wingdings" panose="05000000000000000000" pitchFamily="2" charset="2"/>
              </a:rPr>
              <a:t> IKEA: élmény az áruház, mintaberendezés, mégis variálás lehetősége, az összeszerelés élménye – spontán vásárlásokra ösztönöz</a:t>
            </a:r>
          </a:p>
          <a:p>
            <a:pPr>
              <a:buFont typeface="Arial" panose="020B0604020202020204" pitchFamily="34" charset="0"/>
              <a:buChar char="•"/>
            </a:pPr>
            <a:r>
              <a:rPr lang="hu-HU" dirty="0" err="1" smtClean="0">
                <a:sym typeface="Wingdings" panose="05000000000000000000" pitchFamily="2" charset="2"/>
              </a:rPr>
              <a:t>M&amp;M’s</a:t>
            </a:r>
            <a:r>
              <a:rPr lang="hu-HU" dirty="0" smtClean="0">
                <a:sym typeface="Wingdings" panose="05000000000000000000" pitchFamily="2" charset="2"/>
              </a:rPr>
              <a:t>: „Csak a szádban olvad, nem a kezedben!” </a:t>
            </a:r>
          </a:p>
          <a:p>
            <a:pPr marL="0" indent="0">
              <a:buNone/>
            </a:pPr>
            <a:r>
              <a:rPr lang="hu-HU" sz="1200" dirty="0" smtClean="0">
                <a:sym typeface="Wingdings" panose="05000000000000000000" pitchFamily="2" charset="2"/>
              </a:rPr>
              <a:t>Forrás: </a:t>
            </a:r>
            <a:r>
              <a:rPr lang="hu-HU" sz="1200" dirty="0"/>
              <a:t>Andó Éva (Ford.): A business nagykönyve, HVG Könyvek, </a:t>
            </a:r>
            <a:r>
              <a:rPr lang="hu-HU" sz="1200" dirty="0" smtClean="0"/>
              <a:t>2017, 28-29.o.</a:t>
            </a:r>
            <a:endParaRPr lang="hu-HU" sz="1200" dirty="0"/>
          </a:p>
          <a:p>
            <a:pPr marL="0" indent="0">
              <a:buNone/>
            </a:pPr>
            <a:endParaRPr lang="hu-HU" sz="1200" dirty="0" smtClean="0">
              <a:sym typeface="Wingdings" panose="05000000000000000000" pitchFamily="2" charset="2"/>
            </a:endParaRPr>
          </a:p>
          <a:p>
            <a:pPr marL="0" indent="0">
              <a:buNone/>
            </a:pPr>
            <a:endParaRPr lang="hu-HU" dirty="0" smtClean="0">
              <a:sym typeface="Wingdings" panose="05000000000000000000" pitchFamily="2" charset="2"/>
            </a:endParaRPr>
          </a:p>
        </p:txBody>
      </p:sp>
      <p:pic>
        <p:nvPicPr>
          <p:cNvPr id="4" name="Kép 3" descr="File:&lt;strong&gt;Nespresso&lt;/strong&gt;-logo.sv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905" y="4977642"/>
            <a:ext cx="3294898" cy="1880357"/>
          </a:xfrm>
          <a:prstGeom prst="rect">
            <a:avLst/>
          </a:prstGeom>
        </p:spPr>
      </p:pic>
      <p:pic>
        <p:nvPicPr>
          <p:cNvPr id="5" name="Kép 4" descr="File:&lt;strong&gt;IKEA&lt;/strong&gt; Singapore.jpg - Wikiped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4526" y="22125"/>
            <a:ext cx="2847474" cy="2135606"/>
          </a:xfrm>
          <a:prstGeom prst="rect">
            <a:avLst/>
          </a:prstGeom>
        </p:spPr>
      </p:pic>
      <p:pic>
        <p:nvPicPr>
          <p:cNvPr id="6" name="Kép 5" descr="File:&lt;strong&gt;M&amp;M&lt;/strong&gt;'s Plain.jp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8459" y="2876888"/>
            <a:ext cx="2193541" cy="1902211"/>
          </a:xfrm>
          <a:prstGeom prst="rect">
            <a:avLst/>
          </a:prstGeom>
        </p:spPr>
      </p:pic>
    </p:spTree>
    <p:extLst>
      <p:ext uri="{BB962C8B-B14F-4D97-AF65-F5344CB8AC3E}">
        <p14:creationId xmlns:p14="http://schemas.microsoft.com/office/powerpoint/2010/main" val="1434641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SZEMINÁRIUM: A megkülönböztetés fenntartása</a:t>
            </a:r>
            <a:endParaRPr lang="hu-HU" dirty="0"/>
          </a:p>
        </p:txBody>
      </p:sp>
      <p:sp>
        <p:nvSpPr>
          <p:cNvPr id="3" name="Tartalom helye 2"/>
          <p:cNvSpPr>
            <a:spLocks noGrp="1"/>
          </p:cNvSpPr>
          <p:nvPr>
            <p:ph idx="1"/>
          </p:nvPr>
        </p:nvSpPr>
        <p:spPr>
          <a:xfrm>
            <a:off x="676274" y="2172169"/>
            <a:ext cx="10753725" cy="3766185"/>
          </a:xfrm>
        </p:spPr>
        <p:txBody>
          <a:bodyPr>
            <a:normAutofit fontScale="85000" lnSpcReduction="20000"/>
          </a:bodyPr>
          <a:lstStyle/>
          <a:p>
            <a:pPr>
              <a:buFont typeface="Arial" panose="020B0604020202020204" pitchFamily="34" charset="0"/>
              <a:buChar char="•"/>
            </a:pPr>
            <a:r>
              <a:rPr lang="hu-HU" dirty="0" smtClean="0"/>
              <a:t> a kialakított egyediség – akár funkcionális, akár érzelmi tulajdonságokra épül – törődésre, védelemre szorul</a:t>
            </a:r>
          </a:p>
          <a:p>
            <a:pPr>
              <a:buFont typeface="Arial" panose="020B0604020202020204" pitchFamily="34" charset="0"/>
              <a:buChar char="•"/>
            </a:pPr>
            <a:r>
              <a:rPr lang="hu-HU" dirty="0"/>
              <a:t> </a:t>
            </a:r>
            <a:r>
              <a:rPr lang="hu-HU" dirty="0" smtClean="0"/>
              <a:t>folyamatos harcot kell vívni, hogy kitűnjünk a tömegből</a:t>
            </a:r>
          </a:p>
          <a:p>
            <a:pPr>
              <a:buFont typeface="Arial" panose="020B0604020202020204" pitchFamily="34" charset="0"/>
              <a:buChar char="•"/>
            </a:pPr>
            <a:r>
              <a:rPr lang="hu-HU" dirty="0"/>
              <a:t> </a:t>
            </a:r>
            <a:r>
              <a:rPr lang="hu-HU" dirty="0" smtClean="0"/>
              <a:t>a mobiltelefon-piacon az érintőképernyő bevezetése az Apple </a:t>
            </a:r>
            <a:r>
              <a:rPr lang="hu-HU" dirty="0" err="1" smtClean="0"/>
              <a:t>Iphone</a:t>
            </a:r>
            <a:r>
              <a:rPr lang="hu-HU" dirty="0" smtClean="0"/>
              <a:t> megkülönböztető tulajdonsága volt, mára a legtöbb okostelefon közös jellemzője</a:t>
            </a:r>
          </a:p>
          <a:p>
            <a:pPr>
              <a:buFont typeface="Arial" panose="020B0604020202020204" pitchFamily="34" charset="0"/>
              <a:buChar char="•"/>
            </a:pPr>
            <a:r>
              <a:rPr lang="hu-HU" dirty="0"/>
              <a:t> </a:t>
            </a:r>
            <a:r>
              <a:rPr lang="hu-HU" dirty="0" smtClean="0"/>
              <a:t>gyakori, h a megkülönböztetés csak egy ideig működik</a:t>
            </a:r>
          </a:p>
          <a:p>
            <a:pPr>
              <a:buFont typeface="Arial" panose="020B0604020202020204" pitchFamily="34" charset="0"/>
              <a:buChar char="•"/>
            </a:pPr>
            <a:r>
              <a:rPr lang="hu-HU" dirty="0"/>
              <a:t> </a:t>
            </a:r>
            <a:r>
              <a:rPr lang="hu-HU" dirty="0" smtClean="0"/>
              <a:t>mára az Apple és a Samsung vitái bizonyítják, h az egyediség néha vitatott</a:t>
            </a:r>
          </a:p>
          <a:p>
            <a:pPr>
              <a:buFont typeface="Arial" panose="020B0604020202020204" pitchFamily="34" charset="0"/>
              <a:buChar char="•"/>
            </a:pPr>
            <a:r>
              <a:rPr lang="hu-HU" dirty="0"/>
              <a:t> </a:t>
            </a:r>
            <a:r>
              <a:rPr lang="hu-HU" dirty="0" smtClean="0"/>
              <a:t>folyamatos fejlesztésre van szükség, folyamatos megújulásra</a:t>
            </a:r>
          </a:p>
          <a:p>
            <a:pPr>
              <a:buFont typeface="Arial" panose="020B0604020202020204" pitchFamily="34" charset="0"/>
              <a:buChar char="•"/>
            </a:pPr>
            <a:r>
              <a:rPr lang="hu-HU" dirty="0"/>
              <a:t> </a:t>
            </a:r>
            <a:r>
              <a:rPr lang="hu-HU" dirty="0" smtClean="0"/>
              <a:t>az egyediség hangsúlyozását a jó marketingstratégia segítheti *</a:t>
            </a:r>
          </a:p>
          <a:p>
            <a:pPr marL="0" indent="0">
              <a:buNone/>
            </a:pPr>
            <a:endParaRPr lang="hu-HU" dirty="0"/>
          </a:p>
          <a:p>
            <a:pPr marL="0" indent="0">
              <a:buNone/>
            </a:pPr>
            <a:r>
              <a:rPr lang="hu-HU" dirty="0" smtClean="0"/>
              <a:t>* Marketingről későbbi előadások során lesz szó</a:t>
            </a:r>
            <a:endParaRPr lang="hu-HU" dirty="0"/>
          </a:p>
        </p:txBody>
      </p:sp>
      <p:pic>
        <p:nvPicPr>
          <p:cNvPr id="4" name="Kép 3" descr="File:Logo &lt;strong&gt;samsung&lt;/strong&gt; 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0119" y="5176287"/>
            <a:ext cx="3481881" cy="1636294"/>
          </a:xfrm>
          <a:prstGeom prst="rect">
            <a:avLst/>
          </a:prstGeom>
        </p:spPr>
      </p:pic>
      <p:pic>
        <p:nvPicPr>
          <p:cNvPr id="5" name="Kép 4" descr="&lt;strong&gt;iPhone&lt;/strong&gt; apple by karanaero on Deviant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1867" y="9144"/>
            <a:ext cx="1711569" cy="2002536"/>
          </a:xfrm>
          <a:prstGeom prst="rect">
            <a:avLst/>
          </a:prstGeom>
        </p:spPr>
      </p:pic>
    </p:spTree>
    <p:extLst>
      <p:ext uri="{BB962C8B-B14F-4D97-AF65-F5344CB8AC3E}">
        <p14:creationId xmlns:p14="http://schemas.microsoft.com/office/powerpoint/2010/main" val="803412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76201" y="353482"/>
            <a:ext cx="10772775" cy="1658198"/>
          </a:xfrm>
        </p:spPr>
        <p:txBody>
          <a:bodyPr>
            <a:noAutofit/>
          </a:bodyPr>
          <a:lstStyle/>
          <a:p>
            <a:r>
              <a:rPr lang="hu-HU" sz="4400" dirty="0" smtClean="0"/>
              <a:t>SZEMINÁRIUM: Az ötlet </a:t>
            </a:r>
            <a:r>
              <a:rPr lang="hu-HU" sz="4400" dirty="0" err="1" smtClean="0"/>
              <a:t>validálása</a:t>
            </a:r>
            <a:r>
              <a:rPr lang="hu-HU" sz="4400" dirty="0" smtClean="0"/>
              <a:t>, folyamatos </a:t>
            </a:r>
            <a:r>
              <a:rPr lang="hu-HU" sz="4400" dirty="0" err="1" smtClean="0"/>
              <a:t>továbbfejlesztés</a:t>
            </a:r>
            <a:r>
              <a:rPr lang="hu-HU" sz="4400" dirty="0" smtClean="0"/>
              <a:t>, visszajelzések beépítése és változó piaci körülmények</a:t>
            </a:r>
            <a:endParaRPr lang="hu-HU" sz="4400" dirty="0"/>
          </a:p>
        </p:txBody>
      </p:sp>
      <p:sp>
        <p:nvSpPr>
          <p:cNvPr id="3" name="Tartalom helye 2"/>
          <p:cNvSpPr>
            <a:spLocks noGrp="1"/>
          </p:cNvSpPr>
          <p:nvPr>
            <p:ph idx="1"/>
          </p:nvPr>
        </p:nvSpPr>
        <p:spPr>
          <a:xfrm>
            <a:off x="595251" y="2439944"/>
            <a:ext cx="10753725" cy="3766185"/>
          </a:xfrm>
        </p:spPr>
        <p:txBody>
          <a:bodyPr/>
          <a:lstStyle/>
          <a:p>
            <a:r>
              <a:rPr lang="hu-HU" b="1" dirty="0" smtClean="0">
                <a:solidFill>
                  <a:srgbClr val="C00000"/>
                </a:solidFill>
              </a:rPr>
              <a:t>A LEGO története:</a:t>
            </a:r>
          </a:p>
          <a:p>
            <a:endParaRPr lang="hu-HU" dirty="0"/>
          </a:p>
          <a:p>
            <a:r>
              <a:rPr lang="hu-HU" dirty="0"/>
              <a:t>https://www.youtube.com/watch?v=fVV8Q9fYagE</a:t>
            </a:r>
          </a:p>
        </p:txBody>
      </p:sp>
    </p:spTree>
    <p:extLst>
      <p:ext uri="{BB962C8B-B14F-4D97-AF65-F5344CB8AC3E}">
        <p14:creationId xmlns:p14="http://schemas.microsoft.com/office/powerpoint/2010/main" val="2900014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LEGO történet és ötlet elemzése</a:t>
            </a:r>
            <a:endParaRPr lang="hu-HU" dirty="0"/>
          </a:p>
        </p:txBody>
      </p:sp>
      <p:sp>
        <p:nvSpPr>
          <p:cNvPr id="3" name="Tartalom helye 2"/>
          <p:cNvSpPr>
            <a:spLocks noGrp="1"/>
          </p:cNvSpPr>
          <p:nvPr>
            <p:ph idx="1"/>
          </p:nvPr>
        </p:nvSpPr>
        <p:spPr/>
        <p:txBody>
          <a:bodyPr/>
          <a:lstStyle/>
          <a:p>
            <a:pPr>
              <a:buFont typeface="Arial" panose="020B0604020202020204" pitchFamily="34" charset="0"/>
              <a:buChar char="•"/>
            </a:pPr>
            <a:r>
              <a:rPr lang="hu-HU" dirty="0" smtClean="0"/>
              <a:t> Milyen piaci körülmények befolyásolták a termék kialakulását?</a:t>
            </a:r>
          </a:p>
          <a:p>
            <a:pPr>
              <a:buFont typeface="Arial" panose="020B0604020202020204" pitchFamily="34" charset="0"/>
              <a:buChar char="•"/>
            </a:pPr>
            <a:r>
              <a:rPr lang="hu-HU" dirty="0"/>
              <a:t> </a:t>
            </a:r>
            <a:r>
              <a:rPr lang="hu-HU" dirty="0" smtClean="0"/>
              <a:t>Mi tette a különböző fázisokban eladhatóvá, egyedivé?</a:t>
            </a:r>
          </a:p>
          <a:p>
            <a:pPr>
              <a:buFont typeface="Arial" panose="020B0604020202020204" pitchFamily="34" charset="0"/>
              <a:buChar char="•"/>
            </a:pPr>
            <a:r>
              <a:rPr lang="hu-HU" dirty="0"/>
              <a:t> </a:t>
            </a:r>
            <a:r>
              <a:rPr lang="hu-HU" dirty="0" smtClean="0"/>
              <a:t>Milyen tudás vezetett a termék kialakításához?</a:t>
            </a:r>
          </a:p>
          <a:p>
            <a:pPr>
              <a:buFont typeface="Arial" panose="020B0604020202020204" pitchFamily="34" charset="0"/>
              <a:buChar char="•"/>
            </a:pPr>
            <a:r>
              <a:rPr lang="hu-HU" dirty="0"/>
              <a:t> </a:t>
            </a:r>
            <a:r>
              <a:rPr lang="hu-HU" dirty="0" smtClean="0"/>
              <a:t>Hányszor és milyen okból módosult a termék?</a:t>
            </a:r>
            <a:endParaRPr lang="hu-HU" dirty="0"/>
          </a:p>
        </p:txBody>
      </p:sp>
    </p:spTree>
    <p:extLst>
      <p:ext uri="{BB962C8B-B14F-4D97-AF65-F5344CB8AC3E}">
        <p14:creationId xmlns:p14="http://schemas.microsoft.com/office/powerpoint/2010/main" val="1208892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soportba foglalás 2">
            <a:extLst>
              <a:ext uri="{FF2B5EF4-FFF2-40B4-BE49-F238E27FC236}">
                <a16:creationId xmlns:a16="http://schemas.microsoft.com/office/drawing/2014/main" id="{A83FFD06-2D5E-4741-86B1-3A4A7A1DEF31}"/>
              </a:ext>
            </a:extLst>
          </p:cNvPr>
          <p:cNvGrpSpPr/>
          <p:nvPr/>
        </p:nvGrpSpPr>
        <p:grpSpPr>
          <a:xfrm>
            <a:off x="2163764" y="620714"/>
            <a:ext cx="7994961" cy="6099135"/>
            <a:chOff x="2163764" y="620714"/>
            <a:chExt cx="7994961" cy="6099135"/>
          </a:xfrm>
        </p:grpSpPr>
        <p:pic>
          <p:nvPicPr>
            <p:cNvPr id="13314" name="Picture 2">
              <a:extLst>
                <a:ext uri="{FF2B5EF4-FFF2-40B4-BE49-F238E27FC236}">
                  <a16:creationId xmlns:a16="http://schemas.microsoft.com/office/drawing/2014/main" id="{C0F118B2-D6C3-4173-985D-1131FE742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3764" y="620714"/>
              <a:ext cx="7762875"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a:extLst>
                <a:ext uri="{FF2B5EF4-FFF2-40B4-BE49-F238E27FC236}">
                  <a16:creationId xmlns:a16="http://schemas.microsoft.com/office/drawing/2014/main" id="{3853089C-5CCE-4190-A17B-11A02F87B1FF}"/>
                </a:ext>
              </a:extLst>
            </p:cNvPr>
            <p:cNvSpPr txBox="1"/>
            <p:nvPr/>
          </p:nvSpPr>
          <p:spPr>
            <a:xfrm>
              <a:off x="8301790" y="5796519"/>
              <a:ext cx="1856935" cy="92333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Marosán, </a:t>
              </a: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2001 alapján saját szerkesztés</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sp>
        <p:nvSpPr>
          <p:cNvPr id="4" name="Szövegdoboz 3"/>
          <p:cNvSpPr txBox="1"/>
          <p:nvPr/>
        </p:nvSpPr>
        <p:spPr>
          <a:xfrm>
            <a:off x="3352801" y="66716"/>
            <a:ext cx="1768642" cy="923330"/>
          </a:xfrm>
          <a:prstGeom prst="rect">
            <a:avLst/>
          </a:prstGeom>
          <a:solidFill>
            <a:schemeClr val="accent1">
              <a:lumMod val="60000"/>
              <a:lumOff val="40000"/>
            </a:schemeClr>
          </a:solidFill>
          <a:ln w="3175">
            <a:solidFill>
              <a:schemeClr val="accent1">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Új, olcsóbb terméket kínáló ázsiai gyártók </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Szövegdoboz 5"/>
          <p:cNvSpPr txBox="1"/>
          <p:nvPr/>
        </p:nvSpPr>
        <p:spPr>
          <a:xfrm>
            <a:off x="9926639" y="3579238"/>
            <a:ext cx="1768642" cy="2862322"/>
          </a:xfrm>
          <a:prstGeom prst="rect">
            <a:avLst/>
          </a:prstGeom>
          <a:solidFill>
            <a:schemeClr val="accent1">
              <a:lumMod val="60000"/>
              <a:lumOff val="40000"/>
            </a:schemeClr>
          </a:solidFill>
          <a:ln w="3175">
            <a:solidFill>
              <a:schemeClr val="accent1">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Új csoportok megjelenése: új igények, korábbi funkciók iránti érdeklődés eltűnése, esetleg új generációk, új földrajzi területek megjelenése</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 name="Szövegdoboz 6"/>
          <p:cNvSpPr txBox="1"/>
          <p:nvPr/>
        </p:nvSpPr>
        <p:spPr>
          <a:xfrm>
            <a:off x="2346158" y="5565687"/>
            <a:ext cx="2775285" cy="1200329"/>
          </a:xfrm>
          <a:prstGeom prst="rect">
            <a:avLst/>
          </a:prstGeom>
          <a:solidFill>
            <a:schemeClr val="accent1">
              <a:lumMod val="60000"/>
              <a:lumOff val="40000"/>
            </a:schemeClr>
          </a:solidFill>
          <a:ln w="3175">
            <a:solidFill>
              <a:schemeClr val="accent1">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Tablet, laptop, televízió és egyéb okos eszköz gyártók újdonságai, funkció bővítései</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 name="Szövegdoboz 7"/>
          <p:cNvSpPr txBox="1"/>
          <p:nvPr/>
        </p:nvSpPr>
        <p:spPr>
          <a:xfrm>
            <a:off x="395122" y="1636294"/>
            <a:ext cx="1768642" cy="1477328"/>
          </a:xfrm>
          <a:prstGeom prst="rect">
            <a:avLst/>
          </a:prstGeom>
          <a:solidFill>
            <a:schemeClr val="accent1">
              <a:lumMod val="60000"/>
              <a:lumOff val="40000"/>
            </a:schemeClr>
          </a:solidFill>
          <a:ln w="3175">
            <a:solidFill>
              <a:schemeClr val="accent1">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Alkatrészek, szoftverek beszállítóinak kizárólagos helyzete</a:t>
            </a:r>
          </a:p>
        </p:txBody>
      </p:sp>
      <p:sp>
        <p:nvSpPr>
          <p:cNvPr id="9" name="Szövegdoboz 8"/>
          <p:cNvSpPr txBox="1"/>
          <p:nvPr/>
        </p:nvSpPr>
        <p:spPr>
          <a:xfrm>
            <a:off x="6982328" y="4087069"/>
            <a:ext cx="1768642" cy="923330"/>
          </a:xfrm>
          <a:prstGeom prst="rect">
            <a:avLst/>
          </a:prstGeom>
          <a:solidFill>
            <a:schemeClr val="accent1">
              <a:lumMod val="60000"/>
              <a:lumOff val="40000"/>
            </a:schemeClr>
          </a:solidFill>
          <a:ln w="3175">
            <a:solidFill>
              <a:schemeClr val="accent1">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Okostelefon gyártók piaci versenye</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200516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CCB89EDD-6C1D-4BEE-974F-BABE718BEB92}"/>
              </a:ext>
            </a:extLst>
          </p:cNvPr>
          <p:cNvPicPr>
            <a:picLocks noChangeAspect="1"/>
          </p:cNvPicPr>
          <p:nvPr/>
        </p:nvPicPr>
        <p:blipFill>
          <a:blip r:embed="rId2"/>
          <a:stretch>
            <a:fillRect/>
          </a:stretch>
        </p:blipFill>
        <p:spPr>
          <a:xfrm>
            <a:off x="3405807" y="1460898"/>
            <a:ext cx="5877424" cy="3667694"/>
          </a:xfrm>
          <a:prstGeom prst="rect">
            <a:avLst/>
          </a:prstGeom>
        </p:spPr>
      </p:pic>
    </p:spTree>
    <p:extLst>
      <p:ext uri="{BB962C8B-B14F-4D97-AF65-F5344CB8AC3E}">
        <p14:creationId xmlns:p14="http://schemas.microsoft.com/office/powerpoint/2010/main" val="656953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F0000"/>
                </a:solidFill>
              </a:rPr>
              <a:t>Felhasznált források</a:t>
            </a:r>
            <a:endParaRPr lang="hu-HU" dirty="0">
              <a:solidFill>
                <a:srgbClr val="FF0000"/>
              </a:solidFill>
            </a:endParaRPr>
          </a:p>
        </p:txBody>
      </p:sp>
      <p:sp>
        <p:nvSpPr>
          <p:cNvPr id="3" name="Tartalom helye 2"/>
          <p:cNvSpPr>
            <a:spLocks noGrp="1"/>
          </p:cNvSpPr>
          <p:nvPr>
            <p:ph idx="1"/>
          </p:nvPr>
        </p:nvSpPr>
        <p:spPr/>
        <p:txBody>
          <a:bodyPr>
            <a:normAutofit fontScale="47500" lnSpcReduction="20000"/>
          </a:bodyPr>
          <a:lstStyle/>
          <a:p>
            <a:r>
              <a:rPr lang="hu-HU" dirty="0" smtClean="0">
                <a:hlinkClick r:id="rId2"/>
              </a:rPr>
              <a:t>https</a:t>
            </a:r>
            <a:r>
              <a:rPr lang="hu-HU" dirty="0">
                <a:hlinkClick r:id="rId2"/>
              </a:rPr>
              <a:t>://</a:t>
            </a:r>
            <a:r>
              <a:rPr lang="hu-HU" dirty="0" smtClean="0">
                <a:hlinkClick r:id="rId2"/>
              </a:rPr>
              <a:t>gurushots.com/photo/139da039517638e3de97a15157fa06c6</a:t>
            </a:r>
            <a:endParaRPr lang="hu-HU" dirty="0" smtClean="0"/>
          </a:p>
          <a:p>
            <a:r>
              <a:rPr lang="hu-HU" dirty="0" smtClean="0">
                <a:hlinkClick r:id="rId3"/>
              </a:rPr>
              <a:t>https</a:t>
            </a:r>
            <a:r>
              <a:rPr lang="hu-HU" dirty="0">
                <a:hlinkClick r:id="rId3"/>
              </a:rPr>
              <a:t>://</a:t>
            </a:r>
            <a:r>
              <a:rPr lang="hu-HU" dirty="0" smtClean="0">
                <a:hlinkClick r:id="rId3"/>
              </a:rPr>
              <a:t>gurushots.com/photo/d3c1948254f88822eff65e4e99b27bd5</a:t>
            </a:r>
            <a:endParaRPr lang="hu-HU" dirty="0" smtClean="0"/>
          </a:p>
          <a:p>
            <a:r>
              <a:rPr lang="hu-HU" dirty="0" smtClean="0">
                <a:solidFill>
                  <a:prstClr val="black"/>
                </a:solidFill>
                <a:latin typeface="Calibri Light" panose="020F0302020204030204"/>
                <a:hlinkClick r:id="rId4"/>
              </a:rPr>
              <a:t>www.leandesign.hu</a:t>
            </a:r>
            <a:endParaRPr lang="hu-HU" dirty="0" smtClean="0">
              <a:solidFill>
                <a:prstClr val="black"/>
              </a:solidFill>
              <a:latin typeface="Calibri Light" panose="020F0302020204030204"/>
            </a:endParaRPr>
          </a:p>
          <a:p>
            <a:r>
              <a:rPr lang="hu-HU" dirty="0">
                <a:solidFill>
                  <a:prstClr val="black"/>
                </a:solidFill>
                <a:latin typeface="Calibri Light" panose="020F0302020204030204"/>
                <a:hlinkClick r:id="rId5"/>
              </a:rPr>
              <a:t>https://www.sharetribe.com/academy/how-to-build-a-minimum-viable-platform</a:t>
            </a:r>
            <a:r>
              <a:rPr lang="hu-HU" dirty="0" smtClean="0">
                <a:solidFill>
                  <a:prstClr val="black"/>
                </a:solidFill>
                <a:latin typeface="Calibri Light" panose="020F0302020204030204"/>
                <a:hlinkClick r:id="rId5"/>
              </a:rPr>
              <a:t>/</a:t>
            </a:r>
            <a:endParaRPr lang="hu-HU" dirty="0" smtClean="0">
              <a:solidFill>
                <a:prstClr val="black"/>
              </a:solidFill>
              <a:latin typeface="Calibri Light" panose="020F0302020204030204"/>
            </a:endParaRPr>
          </a:p>
          <a:p>
            <a:r>
              <a:rPr lang="hu-HU" dirty="0" smtClean="0"/>
              <a:t>https://www.youtube.com/watch?v=B5iMIAkESO4</a:t>
            </a:r>
          </a:p>
          <a:p>
            <a:r>
              <a:rPr lang="hu-HU" dirty="0" smtClean="0"/>
              <a:t>https://www.youtube.com/watch?v=8rRL5X7k2pY</a:t>
            </a:r>
          </a:p>
          <a:p>
            <a:r>
              <a:rPr lang="hu-HU" dirty="0" smtClean="0">
                <a:hlinkClick r:id="rId6"/>
              </a:rPr>
              <a:t>https://www.youtube.com/watch?v=QbMw1rmXfsI</a:t>
            </a:r>
            <a:endParaRPr lang="hu-HU" dirty="0" smtClean="0"/>
          </a:p>
          <a:p>
            <a:r>
              <a:rPr lang="hu-HU" dirty="0" smtClean="0">
                <a:hlinkClick r:id="rId7"/>
              </a:rPr>
              <a:t>http://innovativgeneracio.blog.hu/2014/10/25/ha_csak_egy_dolgot_csinalsz_validalas</a:t>
            </a:r>
            <a:endParaRPr lang="hu-HU" dirty="0"/>
          </a:p>
          <a:p>
            <a:r>
              <a:rPr lang="hu-HU" dirty="0" smtClean="0"/>
              <a:t> </a:t>
            </a:r>
            <a:r>
              <a:rPr lang="hu-HU" dirty="0" smtClean="0">
                <a:hlinkClick r:id="rId8"/>
              </a:rPr>
              <a:t>http://innovativgeneracio.blog.hu/2014/03/21/validalas</a:t>
            </a:r>
            <a:endParaRPr lang="hu-HU" dirty="0" smtClean="0"/>
          </a:p>
          <a:p>
            <a:r>
              <a:rPr lang="hu-HU" dirty="0" smtClean="0"/>
              <a:t>https://www.youtube.com/watch?v=fVV8Q9fYagE</a:t>
            </a:r>
          </a:p>
          <a:p>
            <a:r>
              <a:rPr lang="hu-HU" dirty="0" smtClean="0">
                <a:hlinkClick r:id="rId9"/>
              </a:rPr>
              <a:t>https://forbes.hu/uzlet/konyhafelujitasnak-indult-3d-mobilapp-lett-a-vege-magyar-fejlesztoktol/</a:t>
            </a:r>
            <a:endParaRPr lang="hu-HU" dirty="0" smtClean="0"/>
          </a:p>
          <a:p>
            <a:r>
              <a:rPr lang="hu-HU" dirty="0" smtClean="0"/>
              <a:t>I&amp;E </a:t>
            </a:r>
            <a:r>
              <a:rPr lang="hu-HU" dirty="0" err="1" smtClean="0"/>
              <a:t>Basics</a:t>
            </a:r>
            <a:r>
              <a:rPr lang="hu-HU" dirty="0" smtClean="0"/>
              <a:t> </a:t>
            </a:r>
            <a:r>
              <a:rPr lang="hu-HU" dirty="0" err="1" smtClean="0"/>
              <a:t>Blueprint</a:t>
            </a:r>
            <a:r>
              <a:rPr lang="hu-HU" dirty="0" smtClean="0"/>
              <a:t>, EIT Digital, 2016</a:t>
            </a:r>
          </a:p>
          <a:p>
            <a:r>
              <a:rPr lang="hu-HU" dirty="0" err="1" smtClean="0"/>
              <a:t>Sarah</a:t>
            </a:r>
            <a:r>
              <a:rPr lang="hu-HU" dirty="0" smtClean="0"/>
              <a:t> </a:t>
            </a:r>
            <a:r>
              <a:rPr lang="hu-HU" dirty="0" err="1" smtClean="0"/>
              <a:t>Sarasvathy</a:t>
            </a:r>
            <a:r>
              <a:rPr lang="hu-HU" dirty="0" smtClean="0"/>
              <a:t>: </a:t>
            </a:r>
            <a:r>
              <a:rPr lang="hu-HU" dirty="0" err="1" smtClean="0"/>
              <a:t>Effectual</a:t>
            </a:r>
            <a:r>
              <a:rPr lang="hu-HU" dirty="0" smtClean="0"/>
              <a:t> </a:t>
            </a:r>
            <a:r>
              <a:rPr lang="hu-HU" dirty="0" err="1" smtClean="0"/>
              <a:t>entrepreneurship</a:t>
            </a:r>
            <a:r>
              <a:rPr lang="hu-HU" dirty="0" smtClean="0"/>
              <a:t>, Taylor and Francis, 2010</a:t>
            </a:r>
          </a:p>
          <a:p>
            <a:r>
              <a:rPr lang="hu-HU"/>
              <a:t>Andó Éva (Ford.): A business nagykönyve, HVG Könyvek, 2017</a:t>
            </a:r>
          </a:p>
          <a:p>
            <a:endParaRPr lang="hu-HU" dirty="0" smtClean="0"/>
          </a:p>
          <a:p>
            <a:endParaRPr lang="hu-HU" dirty="0" smtClean="0"/>
          </a:p>
          <a:p>
            <a:endParaRPr lang="hu-HU" dirty="0"/>
          </a:p>
        </p:txBody>
      </p:sp>
    </p:spTree>
    <p:extLst>
      <p:ext uri="{BB962C8B-B14F-4D97-AF65-F5344CB8AC3E}">
        <p14:creationId xmlns:p14="http://schemas.microsoft.com/office/powerpoint/2010/main" val="893006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ctr"/>
            <a:r>
              <a:rPr lang="hu-HU" dirty="0" smtClean="0"/>
              <a:t>A marketing jelentősége, marketing koncepció, értékajánlat, a piackutatás szerepe</a:t>
            </a:r>
            <a:endParaRPr lang="hu-HU" dirty="0"/>
          </a:p>
        </p:txBody>
      </p:sp>
      <p:sp>
        <p:nvSpPr>
          <p:cNvPr id="3" name="Szöveg helye 2"/>
          <p:cNvSpPr>
            <a:spLocks noGrp="1"/>
          </p:cNvSpPr>
          <p:nvPr>
            <p:ph type="body" idx="1"/>
          </p:nvPr>
        </p:nvSpPr>
        <p:spPr/>
        <p:txBody>
          <a:bodyPr/>
          <a:lstStyle/>
          <a:p>
            <a:r>
              <a:rPr lang="hu-HU" dirty="0" smtClean="0"/>
              <a:t>Kiegészítő elméleti részek</a:t>
            </a:r>
            <a:endParaRPr lang="hu-HU" dirty="0"/>
          </a:p>
        </p:txBody>
      </p:sp>
    </p:spTree>
    <p:extLst>
      <p:ext uri="{BB962C8B-B14F-4D97-AF65-F5344CB8AC3E}">
        <p14:creationId xmlns:p14="http://schemas.microsoft.com/office/powerpoint/2010/main" val="3010962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rotWithShape="1">
          <a:blip r:embed="rId2"/>
          <a:srcRect l="9891" t="18523" r="67729" b="16896"/>
          <a:stretch/>
        </p:blipFill>
        <p:spPr>
          <a:xfrm>
            <a:off x="0" y="0"/>
            <a:ext cx="1969911" cy="3197577"/>
          </a:xfrm>
          <a:prstGeom prst="rect">
            <a:avLst/>
          </a:prstGeom>
        </p:spPr>
      </p:pic>
      <p:sp>
        <p:nvSpPr>
          <p:cNvPr id="6" name="Szövegdoboz 5"/>
          <p:cNvSpPr txBox="1"/>
          <p:nvPr/>
        </p:nvSpPr>
        <p:spPr>
          <a:xfrm>
            <a:off x="982134" y="6177802"/>
            <a:ext cx="52267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Forrás: I&amp;E </a:t>
            </a:r>
            <a:r>
              <a:rPr kumimoji="0" lang="hu-HU" sz="1800" b="0" i="0" u="none" strike="noStrike" kern="1200" cap="none" spc="0" normalizeH="0" baseline="0" noProof="0" dirty="0" err="1" smtClean="0">
                <a:ln>
                  <a:noFill/>
                </a:ln>
                <a:solidFill>
                  <a:prstClr val="black"/>
                </a:solidFill>
                <a:effectLst/>
                <a:uLnTx/>
                <a:uFillTx/>
                <a:latin typeface="Calibri Light" panose="020F0302020204030204"/>
                <a:ea typeface="+mn-ea"/>
                <a:cs typeface="+mn-cs"/>
              </a:rPr>
              <a:t>Basics</a:t>
            </a: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a:t>
            </a:r>
            <a:r>
              <a:rPr kumimoji="0" lang="hu-HU" sz="1800" b="0" i="0" u="none" strike="noStrike" kern="1200" cap="none" spc="0" normalizeH="0" baseline="0" noProof="0" dirty="0" err="1" smtClean="0">
                <a:ln>
                  <a:noFill/>
                </a:ln>
                <a:solidFill>
                  <a:prstClr val="black"/>
                </a:solidFill>
                <a:effectLst/>
                <a:uLnTx/>
                <a:uFillTx/>
                <a:latin typeface="Calibri Light" panose="020F0302020204030204"/>
                <a:ea typeface="+mn-ea"/>
                <a:cs typeface="+mn-cs"/>
              </a:rPr>
              <a:t>Blueprint</a:t>
            </a:r>
            <a:r>
              <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rPr>
              <a:t>, Erik </a:t>
            </a:r>
            <a:r>
              <a:rPr kumimoji="0" lang="hu-HU" sz="1800" b="0" i="0" u="none" strike="noStrike" kern="1200" cap="none" spc="0" normalizeH="0" baseline="0" noProof="0" dirty="0" err="1">
                <a:ln>
                  <a:noFill/>
                </a:ln>
                <a:solidFill>
                  <a:prstClr val="black"/>
                </a:solidFill>
                <a:effectLst/>
                <a:uLnTx/>
                <a:uFillTx/>
                <a:latin typeface="Calibri Light" panose="020F0302020204030204"/>
                <a:ea typeface="+mn-ea"/>
                <a:cs typeface="+mn-cs"/>
              </a:rPr>
              <a:t>Pöntiskoski</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5" name="Szövegdoboz 4"/>
          <p:cNvSpPr txBox="1"/>
          <p:nvPr/>
        </p:nvSpPr>
        <p:spPr>
          <a:xfrm>
            <a:off x="6716889" y="1851378"/>
            <a:ext cx="4684889"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4000" b="1" i="0" u="none" strike="noStrike" kern="1200" cap="none" spc="0" normalizeH="0" baseline="0" noProof="0" dirty="0" smtClean="0">
                <a:ln>
                  <a:noFill/>
                </a:ln>
                <a:solidFill>
                  <a:srgbClr val="F03B5E"/>
                </a:solidFill>
                <a:effectLst/>
                <a:uLnTx/>
                <a:uFillTx/>
                <a:latin typeface="Calibri Light" panose="020F0302020204030204"/>
                <a:ea typeface="+mn-ea"/>
                <a:cs typeface="+mn-cs"/>
              </a:rPr>
              <a:t>4 kulcslépés: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4000" b="1" i="0" u="none" strike="noStrike" kern="1200" cap="none" spc="0" normalizeH="0" baseline="0" noProof="0" dirty="0" smtClean="0">
              <a:ln>
                <a:noFill/>
              </a:ln>
              <a:solidFill>
                <a:srgbClr val="F03B5E"/>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Piaci résre kell összpontosítani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A fogyasztó problémájára annak teljességében megoldást kell mutatni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Úgy kell pozícionálnod a céget, hogy abban a szegmensben piacvezetőnek tűnjön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A piac meghódítását közvetlen értékesítéssel kell kezdeni</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u-HU" sz="1800" b="1" i="1" u="none" strike="noStrike" kern="1200" cap="none" spc="0" normalizeH="0" baseline="0" noProof="0" dirty="0" smtClean="0">
                <a:ln>
                  <a:noFill/>
                </a:ln>
                <a:solidFill>
                  <a:prstClr val="black"/>
                </a:solidFill>
                <a:effectLst/>
                <a:uLnTx/>
                <a:uFillTx/>
                <a:latin typeface="Calibri Light" panose="020F0302020204030204"/>
                <a:ea typeface="+mn-ea"/>
                <a:cs typeface="+mn-cs"/>
                <a:sym typeface="Wingdings" panose="05000000000000000000" pitchFamily="2" charset="2"/>
              </a:rPr>
              <a:t> mi segíthet bennünket?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u-HU" sz="1800" b="1" i="0" u="none" strike="noStrike" kern="1200" cap="none" spc="0" normalizeH="0" baseline="0" noProof="0" dirty="0" smtClean="0">
                <a:ln>
                  <a:noFill/>
                </a:ln>
                <a:solidFill>
                  <a:srgbClr val="FF0000"/>
                </a:solidFill>
                <a:effectLst/>
                <a:uLnTx/>
                <a:uFillTx/>
                <a:latin typeface="Calibri Light" panose="020F0302020204030204"/>
                <a:ea typeface="+mn-ea"/>
                <a:cs typeface="+mn-cs"/>
                <a:sym typeface="Wingdings" panose="05000000000000000000" pitchFamily="2" charset="2"/>
              </a:rPr>
              <a:t> marketing koncepció kialakítása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u-HU" sz="1800" b="1" i="0" u="none" strike="noStrike" kern="1200" cap="none" spc="0" normalizeH="0" baseline="0" noProof="0" dirty="0" smtClean="0">
                <a:ln>
                  <a:noFill/>
                </a:ln>
                <a:solidFill>
                  <a:srgbClr val="FF0000"/>
                </a:solidFill>
                <a:effectLst/>
                <a:uLnTx/>
                <a:uFillTx/>
                <a:latin typeface="Calibri Light" panose="020F0302020204030204"/>
                <a:ea typeface="+mn-ea"/>
                <a:cs typeface="+mn-cs"/>
                <a:sym typeface="Wingdings" panose="05000000000000000000" pitchFamily="2" charset="2"/>
              </a:rPr>
              <a:t> értékajánlat kialakítása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hu-HU" sz="1800" b="1" i="0" u="none" strike="noStrike" kern="1200" cap="none" spc="0" normalizeH="0" baseline="0" noProof="0" dirty="0" smtClean="0">
                <a:ln>
                  <a:noFill/>
                </a:ln>
                <a:solidFill>
                  <a:srgbClr val="FF0000"/>
                </a:solidFill>
                <a:effectLst/>
                <a:uLnTx/>
                <a:uFillTx/>
                <a:latin typeface="Calibri Light" panose="020F0302020204030204"/>
                <a:ea typeface="+mn-ea"/>
                <a:cs typeface="+mn-cs"/>
                <a:sym typeface="Wingdings" panose="05000000000000000000" pitchFamily="2" charset="2"/>
              </a:rPr>
              <a:t> piackutatás</a:t>
            </a:r>
            <a:endParaRPr kumimoji="0" lang="hu-HU" sz="1800" b="1" i="0" u="none" strike="noStrike" kern="1200" cap="none" spc="0" normalizeH="0" baseline="0" noProof="0" dirty="0" smtClean="0">
              <a:ln>
                <a:noFill/>
              </a:ln>
              <a:solidFill>
                <a:srgbClr val="FF0000"/>
              </a:solidFill>
              <a:effectLst/>
              <a:uLnTx/>
              <a:uFillTx/>
              <a:latin typeface="Calibri Light" panose="020F0302020204030204"/>
              <a:ea typeface="+mn-ea"/>
              <a:cs typeface="+mn-cs"/>
            </a:endParaRPr>
          </a:p>
        </p:txBody>
      </p:sp>
      <p:sp>
        <p:nvSpPr>
          <p:cNvPr id="7" name="Szövegdoboz 6"/>
          <p:cNvSpPr txBox="1"/>
          <p:nvPr/>
        </p:nvSpPr>
        <p:spPr>
          <a:xfrm>
            <a:off x="1738488" y="1112714"/>
            <a:ext cx="29464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A piaci igények alapos megértése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Jó marketing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Az első felhasználók, mint hírvivők</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974075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smtClean="0"/>
              <a:t>A marketing koncepció: vevőorientáció</a:t>
            </a:r>
            <a:br>
              <a:rPr lang="hu-HU" dirty="0" smtClean="0"/>
            </a:br>
            <a:endParaRPr lang="hu-HU" dirty="0"/>
          </a:p>
        </p:txBody>
      </p:sp>
      <p:sp>
        <p:nvSpPr>
          <p:cNvPr id="3" name="Tartalom helye 2"/>
          <p:cNvSpPr>
            <a:spLocks noGrp="1"/>
          </p:cNvSpPr>
          <p:nvPr>
            <p:ph idx="1"/>
          </p:nvPr>
        </p:nvSpPr>
        <p:spPr>
          <a:xfrm>
            <a:off x="838200" y="1825624"/>
            <a:ext cx="10515600" cy="4823531"/>
          </a:xfrm>
        </p:spPr>
        <p:txBody>
          <a:bodyPr>
            <a:normAutofit/>
          </a:bodyPr>
          <a:lstStyle/>
          <a:p>
            <a:r>
              <a:rPr lang="hu-HU" b="1" dirty="0" smtClean="0"/>
              <a:t>Vevőorientáció, mint kiindulópont: </a:t>
            </a:r>
            <a:r>
              <a:rPr lang="hu-HU" dirty="0" smtClean="0"/>
              <a:t>a vevő problémájának azonosítása és az üzleti tevékenység megszervezése e probléma megoldása köré</a:t>
            </a:r>
          </a:p>
          <a:p>
            <a:r>
              <a:rPr lang="hu-HU" b="1" dirty="0" smtClean="0"/>
              <a:t>A különböző részlegek és partnerek integrált együttműködése: </a:t>
            </a:r>
            <a:r>
              <a:rPr lang="hu-HU" dirty="0" smtClean="0"/>
              <a:t>Együttműködésekben kell gondolkozni, egyetlen </a:t>
            </a:r>
            <a:r>
              <a:rPr lang="hu-HU" dirty="0" err="1" smtClean="0"/>
              <a:t>startup</a:t>
            </a:r>
            <a:r>
              <a:rPr lang="hu-HU" dirty="0" smtClean="0"/>
              <a:t> sem tud önállóan minden problémát megoldani. Helyi és nemzetközi partnereket kell találni. </a:t>
            </a:r>
          </a:p>
          <a:p>
            <a:r>
              <a:rPr lang="hu-HU" b="1" dirty="0" smtClean="0"/>
              <a:t>Profit kilátások és hatékonyság: </a:t>
            </a:r>
            <a:r>
              <a:rPr lang="hu-HU" dirty="0" smtClean="0"/>
              <a:t>a cél nem az, hogy sok pénzt keressünk. A cél az, hogy vevőket találjunk és az ő legfontosabb problémájukat megoldjuk. És ha tényleg fontos problémájukat oldjuk meg, akkor nagyon sok pénzt lesznek hajlandóak fizetni. (Peter </a:t>
            </a:r>
            <a:r>
              <a:rPr lang="hu-HU" dirty="0" err="1" smtClean="0"/>
              <a:t>Drucker</a:t>
            </a:r>
            <a:r>
              <a:rPr lang="hu-HU" dirty="0" smtClean="0"/>
              <a:t>)</a:t>
            </a:r>
          </a:p>
          <a:p>
            <a:pPr marL="0" indent="0">
              <a:buNone/>
            </a:pPr>
            <a:r>
              <a:rPr lang="hu-HU" dirty="0" smtClean="0">
                <a:sym typeface="Wingdings" panose="05000000000000000000" pitchFamily="2" charset="2"/>
              </a:rPr>
              <a:t> Az egyes marketing koncepciós lépések részletesebb leírása később</a:t>
            </a:r>
            <a:endParaRPr lang="hu-HU" dirty="0" smtClean="0"/>
          </a:p>
          <a:p>
            <a:endParaRPr lang="hu-HU" dirty="0"/>
          </a:p>
        </p:txBody>
      </p:sp>
    </p:spTree>
    <p:extLst>
      <p:ext uri="{BB962C8B-B14F-4D97-AF65-F5344CB8AC3E}">
        <p14:creationId xmlns:p14="http://schemas.microsoft.com/office/powerpoint/2010/main" val="3335348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101600" y="824089"/>
            <a:ext cx="12302279" cy="196977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3200" b="1" i="0" u="none" strike="noStrike" kern="1200" cap="none" spc="0" normalizeH="0" baseline="0" noProof="0" dirty="0" smtClean="0">
                <a:ln>
                  <a:noFill/>
                </a:ln>
                <a:solidFill>
                  <a:srgbClr val="F03B5E"/>
                </a:solidFill>
                <a:effectLst/>
                <a:uLnTx/>
                <a:uFillTx/>
                <a:latin typeface="Calibri Light" panose="020F0302020204030204"/>
                <a:ea typeface="+mn-ea"/>
                <a:cs typeface="+mn-cs"/>
              </a:rPr>
              <a:t>Marketing koncepció: Vevőorientáció</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A vevőorientáció egy értékre vonatkozó ítélet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Hogy segíthetünk a vásárlónak, hogy elérjék a céljaikat és azok legyenek, akik szeretnének lenni?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2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Hogy lehetünk partnereik a mindennapi életükben, a problémaik megoldásában?</a:t>
            </a:r>
            <a:endParaRPr kumimoji="0" lang="hu-HU"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493243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Marketing koncepció: összehangolt erőfeszítések</a:t>
            </a:r>
            <a:endParaRPr lang="hu-HU" dirty="0"/>
          </a:p>
        </p:txBody>
      </p:sp>
      <p:sp>
        <p:nvSpPr>
          <p:cNvPr id="3" name="Tartalom helye 2"/>
          <p:cNvSpPr>
            <a:spLocks noGrp="1"/>
          </p:cNvSpPr>
          <p:nvPr>
            <p:ph idx="1"/>
          </p:nvPr>
        </p:nvSpPr>
        <p:spPr/>
        <p:txBody>
          <a:bodyPr>
            <a:normAutofit/>
          </a:bodyPr>
          <a:lstStyle/>
          <a:p>
            <a:pPr>
              <a:buFont typeface="Arial" panose="020B0604020202020204" pitchFamily="34" charset="0"/>
              <a:buChar char="•"/>
            </a:pPr>
            <a:r>
              <a:rPr lang="hu-HU" dirty="0" smtClean="0"/>
              <a:t> A </a:t>
            </a:r>
            <a:r>
              <a:rPr lang="hu-HU" dirty="0" err="1" smtClean="0"/>
              <a:t>startup</a:t>
            </a:r>
            <a:r>
              <a:rPr lang="hu-HU" dirty="0" smtClean="0"/>
              <a:t> élet sokszor pokol: néha tényleg nagyon nehéz szituációkkal szembesülünk</a:t>
            </a:r>
          </a:p>
          <a:p>
            <a:pPr>
              <a:buFont typeface="Arial" panose="020B0604020202020204" pitchFamily="34" charset="0"/>
              <a:buChar char="•"/>
            </a:pPr>
            <a:r>
              <a:rPr lang="hu-HU" dirty="0"/>
              <a:t> </a:t>
            </a:r>
            <a:r>
              <a:rPr lang="hu-HU" dirty="0" smtClean="0"/>
              <a:t>Tudnunk kell, hogy megoldjuk azt a nehéz helyzetet, pozitívak maradunk és pozitívan állunk a történésekhez</a:t>
            </a:r>
          </a:p>
          <a:p>
            <a:pPr>
              <a:buFont typeface="Arial" panose="020B0604020202020204" pitchFamily="34" charset="0"/>
              <a:buChar char="•"/>
            </a:pPr>
            <a:r>
              <a:rPr lang="hu-HU" dirty="0"/>
              <a:t> </a:t>
            </a:r>
            <a:r>
              <a:rPr lang="hu-HU" dirty="0" smtClean="0"/>
              <a:t>Menedzserként nem utasítunk, hanem kérdezünk</a:t>
            </a:r>
          </a:p>
          <a:p>
            <a:pPr>
              <a:buFont typeface="Arial" panose="020B0604020202020204" pitchFamily="34" charset="0"/>
              <a:buChar char="•"/>
            </a:pPr>
            <a:r>
              <a:rPr lang="hu-HU" dirty="0"/>
              <a:t> </a:t>
            </a:r>
            <a:r>
              <a:rPr lang="hu-HU" dirty="0" smtClean="0"/>
              <a:t>Ha problémával szembesülünk, akkor ne hezitáljunk bevonni a partnereinket, </a:t>
            </a:r>
          </a:p>
          <a:p>
            <a:pPr>
              <a:buFont typeface="Arial" panose="020B0604020202020204" pitchFamily="34" charset="0"/>
              <a:buChar char="•"/>
            </a:pPr>
            <a:r>
              <a:rPr lang="hu-HU" dirty="0"/>
              <a:t> </a:t>
            </a:r>
            <a:r>
              <a:rPr lang="hu-HU" dirty="0" smtClean="0"/>
              <a:t>Légy nyitott a beszélgetésekre, konzultációkra: megtudhatod, hogy mások miként látják a problémát, milyen más megoldások jutnak eszükbe </a:t>
            </a:r>
            <a:r>
              <a:rPr lang="hu-HU" dirty="0" smtClean="0">
                <a:sym typeface="Wingdings" panose="05000000000000000000" pitchFamily="2" charset="2"/>
              </a:rPr>
              <a:t> jobb, mint panaszkodni</a:t>
            </a:r>
          </a:p>
          <a:p>
            <a:endParaRPr lang="hu-HU" dirty="0" smtClean="0"/>
          </a:p>
          <a:p>
            <a:endParaRPr lang="hu-HU" dirty="0" smtClean="0"/>
          </a:p>
          <a:p>
            <a:endParaRPr lang="hu-HU" dirty="0"/>
          </a:p>
        </p:txBody>
      </p:sp>
    </p:spTree>
    <p:extLst>
      <p:ext uri="{BB962C8B-B14F-4D97-AF65-F5344CB8AC3E}">
        <p14:creationId xmlns:p14="http://schemas.microsoft.com/office/powerpoint/2010/main" val="3216031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688622" y="306086"/>
            <a:ext cx="11185003" cy="6291564"/>
          </a:xfrm>
          <a:prstGeom prst="rect">
            <a:avLst/>
          </a:prstGeom>
        </p:spPr>
      </p:pic>
    </p:spTree>
    <p:extLst>
      <p:ext uri="{BB962C8B-B14F-4D97-AF65-F5344CB8AC3E}">
        <p14:creationId xmlns:p14="http://schemas.microsoft.com/office/powerpoint/2010/main" val="37088992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Marketing </a:t>
            </a:r>
            <a:r>
              <a:rPr lang="hu-HU" dirty="0" smtClean="0"/>
              <a:t>koncepció: integrált erőfeszítések</a:t>
            </a:r>
            <a:endParaRPr lang="hu-HU" dirty="0"/>
          </a:p>
        </p:txBody>
      </p:sp>
      <p:sp>
        <p:nvSpPr>
          <p:cNvPr id="3" name="Tartalom helye 2"/>
          <p:cNvSpPr>
            <a:spLocks noGrp="1"/>
          </p:cNvSpPr>
          <p:nvPr>
            <p:ph idx="1"/>
          </p:nvPr>
        </p:nvSpPr>
        <p:spPr>
          <a:xfrm>
            <a:off x="676274" y="2157731"/>
            <a:ext cx="10753725" cy="4322091"/>
          </a:xfrm>
        </p:spPr>
        <p:txBody>
          <a:bodyPr>
            <a:normAutofit fontScale="85000" lnSpcReduction="20000"/>
          </a:bodyPr>
          <a:lstStyle/>
          <a:p>
            <a:pPr>
              <a:buFont typeface="Arial" panose="020B0604020202020204" pitchFamily="34" charset="0"/>
              <a:buChar char="•"/>
            </a:pPr>
            <a:r>
              <a:rPr lang="hu-HU" dirty="0" smtClean="0"/>
              <a:t> Néha a legjobb ötlet is őrültségnek hangozhat mások számára</a:t>
            </a:r>
          </a:p>
          <a:p>
            <a:pPr>
              <a:buFont typeface="Arial" panose="020B0604020202020204" pitchFamily="34" charset="0"/>
              <a:buChar char="•"/>
            </a:pPr>
            <a:r>
              <a:rPr lang="hu-HU" dirty="0"/>
              <a:t> </a:t>
            </a:r>
            <a:r>
              <a:rPr lang="hu-HU" dirty="0" smtClean="0"/>
              <a:t>És ha az emberek meglepődnek az ötlet hallatán, elkezdenek nagyon kemény kérdéseket feltenni, esetleg kritizálják is az ötletet</a:t>
            </a:r>
          </a:p>
          <a:p>
            <a:pPr>
              <a:buFont typeface="Arial" panose="020B0604020202020204" pitchFamily="34" charset="0"/>
              <a:buChar char="•"/>
            </a:pPr>
            <a:r>
              <a:rPr lang="hu-HU" dirty="0"/>
              <a:t> </a:t>
            </a:r>
            <a:r>
              <a:rPr lang="hu-HU" dirty="0" smtClean="0"/>
              <a:t>és mindez azt jelenti, hogy az ötlet ÉRDEKES !!!</a:t>
            </a:r>
          </a:p>
          <a:p>
            <a:pPr>
              <a:buFont typeface="Arial" panose="020B0604020202020204" pitchFamily="34" charset="0"/>
              <a:buChar char="•"/>
            </a:pPr>
            <a:r>
              <a:rPr lang="hu-HU" dirty="0" smtClean="0"/>
              <a:t> És ez az egyik legfőbb ok, amiért a </a:t>
            </a:r>
            <a:r>
              <a:rPr lang="hu-HU" dirty="0" err="1"/>
              <a:t>startupper</a:t>
            </a:r>
            <a:r>
              <a:rPr lang="hu-HU" dirty="0"/>
              <a:t> egyik </a:t>
            </a:r>
            <a:r>
              <a:rPr lang="hu-HU" dirty="0" smtClean="0"/>
              <a:t>legfontosabb készsége  a KOMMUNIKÁCIÓ!</a:t>
            </a:r>
          </a:p>
          <a:p>
            <a:pPr>
              <a:buFont typeface="Arial" panose="020B0604020202020204" pitchFamily="34" charset="0"/>
              <a:buChar char="•"/>
            </a:pPr>
            <a:r>
              <a:rPr lang="hu-HU" dirty="0"/>
              <a:t> </a:t>
            </a:r>
            <a:r>
              <a:rPr lang="hu-HU" dirty="0" smtClean="0"/>
              <a:t>Még mérnökként, fejlesztőként sem engedheti meg magának a </a:t>
            </a:r>
            <a:r>
              <a:rPr lang="hu-HU" dirty="0" err="1" smtClean="0"/>
              <a:t>startupper</a:t>
            </a:r>
            <a:r>
              <a:rPr lang="hu-HU" dirty="0" smtClean="0"/>
              <a:t>, hogy csak a termékfejlesztéssel foglalkozzon!</a:t>
            </a:r>
          </a:p>
          <a:p>
            <a:pPr>
              <a:buFont typeface="Arial" panose="020B0604020202020204" pitchFamily="34" charset="0"/>
              <a:buChar char="•"/>
            </a:pPr>
            <a:r>
              <a:rPr lang="hu-HU" dirty="0"/>
              <a:t> </a:t>
            </a:r>
            <a:r>
              <a:rPr lang="hu-HU" dirty="0" smtClean="0"/>
              <a:t>Tudnod kell beszélni az ötletedről! </a:t>
            </a:r>
          </a:p>
          <a:p>
            <a:pPr>
              <a:buFont typeface="Arial" panose="020B0604020202020204" pitchFamily="34" charset="0"/>
              <a:buChar char="•"/>
            </a:pPr>
            <a:r>
              <a:rPr lang="hu-HU" dirty="0"/>
              <a:t> </a:t>
            </a:r>
            <a:r>
              <a:rPr lang="hu-HU" dirty="0" smtClean="0"/>
              <a:t>Ha valami igazán új dologról beszélsz, el kell tudnod magyarázni az ötletedet másoknak, olyan módon, hogy ők is ugyanazt értsék </a:t>
            </a:r>
          </a:p>
          <a:p>
            <a:pPr>
              <a:buFont typeface="Arial" panose="020B0604020202020204" pitchFamily="34" charset="0"/>
              <a:buChar char="•"/>
            </a:pPr>
            <a:r>
              <a:rPr lang="hu-HU" dirty="0"/>
              <a:t> </a:t>
            </a:r>
            <a:r>
              <a:rPr lang="hu-HU" dirty="0" smtClean="0"/>
              <a:t>Mondj egy sztorit a vásárlóidnak, partnereidnek, munkatársaidnak – sztori, ami az ötlethez kapcsolódik</a:t>
            </a:r>
          </a:p>
          <a:p>
            <a:pPr>
              <a:buFont typeface="Arial" panose="020B0604020202020204" pitchFamily="34" charset="0"/>
              <a:buChar char="•"/>
            </a:pPr>
            <a:r>
              <a:rPr lang="hu-HU" dirty="0"/>
              <a:t> </a:t>
            </a:r>
            <a:r>
              <a:rPr lang="hu-HU" dirty="0" smtClean="0"/>
              <a:t>A következő lépés, amihez szintén jó kommunikációs készségekre van szükség, hogy érdekessé, izgalmassá tedd számukra az ötltet, hogy szerelmesek legyenek az ötletedbe!</a:t>
            </a:r>
          </a:p>
          <a:p>
            <a:endParaRPr lang="hu-HU" dirty="0"/>
          </a:p>
        </p:txBody>
      </p:sp>
    </p:spTree>
    <p:extLst>
      <p:ext uri="{BB962C8B-B14F-4D97-AF65-F5344CB8AC3E}">
        <p14:creationId xmlns:p14="http://schemas.microsoft.com/office/powerpoint/2010/main" val="765168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69535" y="669303"/>
            <a:ext cx="11002128" cy="6188697"/>
          </a:xfrm>
          <a:prstGeom prst="rect">
            <a:avLst/>
          </a:prstGeom>
        </p:spPr>
      </p:pic>
    </p:spTree>
    <p:extLst>
      <p:ext uri="{BB962C8B-B14F-4D97-AF65-F5344CB8AC3E}">
        <p14:creationId xmlns:p14="http://schemas.microsoft.com/office/powerpoint/2010/main" val="143191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F657C90D-CBCA-4298-A66E-7B618FB57490}"/>
              </a:ext>
            </a:extLst>
          </p:cNvPr>
          <p:cNvSpPr>
            <a:spLocks noGrp="1" noChangeArrowheads="1"/>
          </p:cNvSpPr>
          <p:nvPr>
            <p:ph type="title"/>
          </p:nvPr>
        </p:nvSpPr>
        <p:spPr/>
        <p:txBody>
          <a:bodyPr/>
          <a:lstStyle/>
          <a:p>
            <a:pPr eaLnBrk="1" hangingPunct="1"/>
            <a:r>
              <a:rPr lang="hu-HU" altLang="hu-HU" sz="2800" dirty="0"/>
              <a:t>A PEST(EL) elemzés</a:t>
            </a:r>
            <a:endParaRPr lang="de-DE" altLang="hu-HU" sz="2800" dirty="0"/>
          </a:p>
        </p:txBody>
      </p:sp>
      <p:sp>
        <p:nvSpPr>
          <p:cNvPr id="68611" name="Rectangle 3">
            <a:extLst>
              <a:ext uri="{FF2B5EF4-FFF2-40B4-BE49-F238E27FC236}">
                <a16:creationId xmlns:a16="http://schemas.microsoft.com/office/drawing/2014/main" id="{98D9E11D-A1E4-4E83-A60D-1DE092B2B639}"/>
              </a:ext>
            </a:extLst>
          </p:cNvPr>
          <p:cNvSpPr>
            <a:spLocks noGrp="1" noChangeArrowheads="1"/>
          </p:cNvSpPr>
          <p:nvPr>
            <p:ph type="body" idx="1"/>
          </p:nvPr>
        </p:nvSpPr>
        <p:spPr/>
        <p:txBody>
          <a:bodyPr/>
          <a:lstStyle/>
          <a:p>
            <a:pPr eaLnBrk="1" hangingPunct="1">
              <a:lnSpc>
                <a:spcPct val="90000"/>
              </a:lnSpc>
            </a:pPr>
            <a:r>
              <a:rPr lang="de-DE" altLang="hu-HU" dirty="0" err="1"/>
              <a:t>Lehetséges</a:t>
            </a:r>
            <a:r>
              <a:rPr lang="de-DE" altLang="hu-HU" dirty="0"/>
              <a:t> </a:t>
            </a:r>
            <a:r>
              <a:rPr lang="de-DE" altLang="hu-HU" i="1" dirty="0" err="1"/>
              <a:t>politikai</a:t>
            </a:r>
            <a:r>
              <a:rPr lang="de-DE" altLang="hu-HU" i="1" dirty="0"/>
              <a:t> </a:t>
            </a:r>
            <a:r>
              <a:rPr lang="de-DE" altLang="hu-HU" i="1" dirty="0" err="1"/>
              <a:t>elemek</a:t>
            </a:r>
            <a:r>
              <a:rPr lang="de-DE" altLang="hu-HU" dirty="0"/>
              <a:t>. A </a:t>
            </a:r>
            <a:r>
              <a:rPr lang="de-DE" altLang="hu-HU" dirty="0" err="1"/>
              <a:t>kormányzat</a:t>
            </a:r>
            <a:r>
              <a:rPr lang="de-DE" altLang="hu-HU" dirty="0"/>
              <a:t> </a:t>
            </a:r>
            <a:r>
              <a:rPr lang="de-DE" altLang="hu-HU" dirty="0" err="1"/>
              <a:t>stabilitása</a:t>
            </a:r>
            <a:r>
              <a:rPr lang="de-DE" altLang="hu-HU" dirty="0"/>
              <a:t>, </a:t>
            </a:r>
            <a:r>
              <a:rPr lang="de-DE" altLang="hu-HU" dirty="0" err="1"/>
              <a:t>politikai</a:t>
            </a:r>
            <a:r>
              <a:rPr lang="de-DE" altLang="hu-HU" dirty="0"/>
              <a:t> </a:t>
            </a:r>
            <a:r>
              <a:rPr lang="de-DE" altLang="hu-HU" dirty="0" err="1"/>
              <a:t>értékrendek</a:t>
            </a:r>
            <a:r>
              <a:rPr lang="de-DE" altLang="hu-HU" dirty="0"/>
              <a:t> </a:t>
            </a:r>
            <a:r>
              <a:rPr lang="de-DE" altLang="hu-HU" dirty="0" err="1"/>
              <a:t>változása</a:t>
            </a:r>
            <a:r>
              <a:rPr lang="de-DE" altLang="hu-HU" dirty="0"/>
              <a:t>, a </a:t>
            </a:r>
            <a:r>
              <a:rPr lang="de-DE" altLang="hu-HU" dirty="0" err="1"/>
              <a:t>törvényhozás</a:t>
            </a:r>
            <a:r>
              <a:rPr lang="de-DE" altLang="hu-HU" dirty="0"/>
              <a:t> </a:t>
            </a:r>
            <a:r>
              <a:rPr lang="de-DE" altLang="hu-HU" dirty="0" err="1"/>
              <a:t>és</a:t>
            </a:r>
            <a:r>
              <a:rPr lang="de-DE" altLang="hu-HU" dirty="0"/>
              <a:t> a </a:t>
            </a:r>
            <a:r>
              <a:rPr lang="de-DE" altLang="hu-HU" dirty="0" err="1"/>
              <a:t>parlament</a:t>
            </a:r>
            <a:r>
              <a:rPr lang="de-DE" altLang="hu-HU" dirty="0"/>
              <a:t> </a:t>
            </a:r>
            <a:r>
              <a:rPr lang="de-DE" altLang="hu-HU" dirty="0" err="1"/>
              <a:t>működése</a:t>
            </a:r>
            <a:r>
              <a:rPr lang="de-DE" altLang="hu-HU" dirty="0"/>
              <a:t>, </a:t>
            </a:r>
            <a:r>
              <a:rPr lang="de-DE" altLang="hu-HU" dirty="0" err="1"/>
              <a:t>társadalompolitikai</a:t>
            </a:r>
            <a:r>
              <a:rPr lang="de-DE" altLang="hu-HU" dirty="0"/>
              <a:t> </a:t>
            </a:r>
            <a:r>
              <a:rPr lang="de-DE" altLang="hu-HU" dirty="0" err="1"/>
              <a:t>célkitűzések</a:t>
            </a:r>
            <a:r>
              <a:rPr lang="de-DE" altLang="hu-HU" dirty="0"/>
              <a:t>, </a:t>
            </a:r>
            <a:r>
              <a:rPr lang="de-DE" altLang="hu-HU" dirty="0" err="1"/>
              <a:t>adópolitika</a:t>
            </a:r>
            <a:r>
              <a:rPr lang="de-DE" altLang="hu-HU" dirty="0"/>
              <a:t>, </a:t>
            </a:r>
            <a:r>
              <a:rPr lang="de-DE" altLang="hu-HU" dirty="0" err="1"/>
              <a:t>versenyjogi</a:t>
            </a:r>
            <a:r>
              <a:rPr lang="de-DE" altLang="hu-HU" dirty="0"/>
              <a:t> </a:t>
            </a:r>
            <a:r>
              <a:rPr lang="de-DE" altLang="hu-HU" dirty="0" err="1"/>
              <a:t>szabályok</a:t>
            </a:r>
            <a:r>
              <a:rPr lang="de-DE" altLang="hu-HU" dirty="0"/>
              <a:t>, </a:t>
            </a:r>
            <a:r>
              <a:rPr lang="de-DE" altLang="hu-HU" dirty="0" err="1"/>
              <a:t>környezetvédelmi</a:t>
            </a:r>
            <a:r>
              <a:rPr lang="de-DE" altLang="hu-HU" dirty="0"/>
              <a:t> </a:t>
            </a:r>
            <a:r>
              <a:rPr lang="de-DE" altLang="hu-HU" dirty="0" err="1"/>
              <a:t>szabályozás</a:t>
            </a:r>
            <a:r>
              <a:rPr lang="de-DE" altLang="hu-HU" dirty="0"/>
              <a:t> </a:t>
            </a:r>
            <a:r>
              <a:rPr lang="de-DE" altLang="hu-HU" dirty="0" err="1"/>
              <a:t>stb</a:t>
            </a:r>
            <a:r>
              <a:rPr lang="de-DE" altLang="hu-HU" dirty="0"/>
              <a:t>. </a:t>
            </a:r>
          </a:p>
          <a:p>
            <a:pPr eaLnBrk="1" hangingPunct="1">
              <a:lnSpc>
                <a:spcPct val="90000"/>
              </a:lnSpc>
              <a:buFont typeface="Wingdings" panose="05000000000000000000" pitchFamily="2" charset="2"/>
              <a:buNone/>
            </a:pPr>
            <a:endParaRPr lang="de-DE" altLang="hu-HU" dirty="0"/>
          </a:p>
          <a:p>
            <a:pPr eaLnBrk="1" hangingPunct="1">
              <a:lnSpc>
                <a:spcPct val="90000"/>
              </a:lnSpc>
            </a:pPr>
            <a:r>
              <a:rPr lang="de-DE" altLang="hu-HU" dirty="0" err="1"/>
              <a:t>Lehetséges</a:t>
            </a:r>
            <a:r>
              <a:rPr lang="de-DE" altLang="hu-HU" dirty="0"/>
              <a:t> </a:t>
            </a:r>
            <a:r>
              <a:rPr lang="de-DE" altLang="hu-HU" i="1" dirty="0" err="1"/>
              <a:t>gazdasági</a:t>
            </a:r>
            <a:r>
              <a:rPr lang="de-DE" altLang="hu-HU" i="1" dirty="0"/>
              <a:t> </a:t>
            </a:r>
            <a:r>
              <a:rPr lang="de-DE" altLang="hu-HU" i="1" dirty="0" err="1"/>
              <a:t>elemek</a:t>
            </a:r>
            <a:r>
              <a:rPr lang="de-DE" altLang="hu-HU" dirty="0"/>
              <a:t>. </a:t>
            </a:r>
            <a:r>
              <a:rPr lang="de-DE" altLang="hu-HU" dirty="0" err="1"/>
              <a:t>Gazdasági</a:t>
            </a:r>
            <a:r>
              <a:rPr lang="de-DE" altLang="hu-HU" dirty="0"/>
              <a:t> </a:t>
            </a:r>
            <a:r>
              <a:rPr lang="de-DE" altLang="hu-HU" dirty="0" err="1"/>
              <a:t>ciklusok</a:t>
            </a:r>
            <a:r>
              <a:rPr lang="de-DE" altLang="hu-HU" dirty="0"/>
              <a:t>, </a:t>
            </a:r>
            <a:r>
              <a:rPr lang="de-DE" altLang="hu-HU" dirty="0" err="1"/>
              <a:t>kamat</a:t>
            </a:r>
            <a:r>
              <a:rPr lang="de-DE" altLang="hu-HU" dirty="0"/>
              <a:t> </a:t>
            </a:r>
            <a:r>
              <a:rPr lang="de-DE" altLang="hu-HU" dirty="0" err="1"/>
              <a:t>szintek</a:t>
            </a:r>
            <a:r>
              <a:rPr lang="de-DE" altLang="hu-HU" dirty="0"/>
              <a:t>, GDP </a:t>
            </a:r>
            <a:r>
              <a:rPr lang="de-DE" altLang="hu-HU" dirty="0" err="1"/>
              <a:t>és</a:t>
            </a:r>
            <a:r>
              <a:rPr lang="de-DE" altLang="hu-HU" dirty="0"/>
              <a:t> GNP </a:t>
            </a:r>
            <a:r>
              <a:rPr lang="de-DE" altLang="hu-HU" dirty="0" err="1"/>
              <a:t>trendek</a:t>
            </a:r>
            <a:r>
              <a:rPr lang="de-DE" altLang="hu-HU" dirty="0"/>
              <a:t>, </a:t>
            </a:r>
            <a:r>
              <a:rPr lang="de-DE" altLang="hu-HU" dirty="0" err="1"/>
              <a:t>infrastrukturális</a:t>
            </a:r>
            <a:r>
              <a:rPr lang="de-DE" altLang="hu-HU" dirty="0"/>
              <a:t> </a:t>
            </a:r>
            <a:r>
              <a:rPr lang="de-DE" altLang="hu-HU" dirty="0" err="1"/>
              <a:t>fejlesztések</a:t>
            </a:r>
            <a:r>
              <a:rPr lang="de-DE" altLang="hu-HU" dirty="0"/>
              <a:t>, </a:t>
            </a:r>
            <a:r>
              <a:rPr lang="de-DE" altLang="hu-HU" dirty="0" err="1"/>
              <a:t>infláció</a:t>
            </a:r>
            <a:r>
              <a:rPr lang="de-DE" altLang="hu-HU" dirty="0"/>
              <a:t>, </a:t>
            </a:r>
            <a:r>
              <a:rPr lang="de-DE" altLang="hu-HU" dirty="0" err="1"/>
              <a:t>munkanélküliség</a:t>
            </a:r>
            <a:r>
              <a:rPr lang="de-DE" altLang="hu-HU" dirty="0"/>
              <a:t>, </a:t>
            </a:r>
            <a:r>
              <a:rPr lang="de-DE" altLang="hu-HU" dirty="0" err="1"/>
              <a:t>családi</a:t>
            </a:r>
            <a:r>
              <a:rPr lang="de-DE" altLang="hu-HU" dirty="0"/>
              <a:t> </a:t>
            </a:r>
            <a:r>
              <a:rPr lang="de-DE" altLang="hu-HU" dirty="0" err="1"/>
              <a:t>jövedelmek</a:t>
            </a:r>
            <a:r>
              <a:rPr lang="de-DE" altLang="hu-HU" dirty="0"/>
              <a:t> </a:t>
            </a:r>
            <a:r>
              <a:rPr lang="de-DE" altLang="hu-HU" dirty="0" err="1"/>
              <a:t>változása</a:t>
            </a:r>
            <a:r>
              <a:rPr lang="de-DE" altLang="hu-HU" dirty="0"/>
              <a:t>, </a:t>
            </a:r>
            <a:r>
              <a:rPr lang="de-DE" altLang="hu-HU" dirty="0" err="1"/>
              <a:t>tőkemozgások</a:t>
            </a:r>
            <a:r>
              <a:rPr lang="de-DE" altLang="hu-HU" dirty="0"/>
              <a:t> </a:t>
            </a:r>
            <a:r>
              <a:rPr lang="de-DE" altLang="hu-HU" dirty="0" err="1"/>
              <a:t>alakulása</a:t>
            </a:r>
            <a:r>
              <a:rPr lang="de-DE" altLang="hu-HU" dirty="0"/>
              <a:t>, </a:t>
            </a:r>
            <a:r>
              <a:rPr lang="de-DE" altLang="hu-HU" dirty="0" err="1"/>
              <a:t>globalizáció</a:t>
            </a:r>
            <a:r>
              <a:rPr lang="de-DE" altLang="hu-HU" dirty="0"/>
              <a:t> </a:t>
            </a:r>
            <a:r>
              <a:rPr lang="de-DE" altLang="hu-HU" dirty="0" err="1"/>
              <a:t>stb</a:t>
            </a:r>
            <a:r>
              <a:rPr lang="de-DE" altLang="hu-HU" dirty="0"/>
              <a:t>. </a:t>
            </a:r>
          </a:p>
        </p:txBody>
      </p:sp>
      <p:sp>
        <p:nvSpPr>
          <p:cNvPr id="2" name="Szövegdoboz 1"/>
          <p:cNvSpPr txBox="1"/>
          <p:nvPr/>
        </p:nvSpPr>
        <p:spPr>
          <a:xfrm>
            <a:off x="657224" y="5582653"/>
            <a:ext cx="10772775" cy="369332"/>
          </a:xfrm>
          <a:prstGeom prst="rect">
            <a:avLst/>
          </a:prstGeom>
          <a:solidFill>
            <a:schemeClr val="accent3">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Keressünk közösen példát az elemzési tényezőkre a Facebook és az </a:t>
            </a:r>
            <a:r>
              <a:rPr kumimoji="0" lang="hu-HU" sz="1800" b="0" i="0" u="none" strike="noStrike" kern="1200" cap="none" spc="0" normalizeH="0" baseline="0" noProof="0" dirty="0" err="1" smtClean="0">
                <a:ln>
                  <a:noFill/>
                </a:ln>
                <a:solidFill>
                  <a:prstClr val="black"/>
                </a:solidFill>
                <a:effectLst/>
                <a:uLnTx/>
                <a:uFillTx/>
                <a:latin typeface="Calibri Light" panose="020F0302020204030204"/>
                <a:ea typeface="+mn-ea"/>
                <a:cs typeface="+mn-cs"/>
              </a:rPr>
              <a:t>Airbnb</a:t>
            </a: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példáján keresztül!</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026" name="Picture 2" descr="KÃ©ptalÃ¡lat a kÃ¶vetkezÅre: âairbnb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763" y="515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 name="Kép 2" descr="Original file ‎ (SVG file, nominally 250 × 250 pixels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3057" y="-8006"/>
            <a:ext cx="1913006" cy="1913006"/>
          </a:xfrm>
          <a:prstGeom prst="rect">
            <a:avLst/>
          </a:prstGeom>
        </p:spPr>
      </p:pic>
    </p:spTree>
    <p:extLst>
      <p:ext uri="{BB962C8B-B14F-4D97-AF65-F5344CB8AC3E}">
        <p14:creationId xmlns:p14="http://schemas.microsoft.com/office/powerpoint/2010/main" val="35106808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terméknek magáért kell beszélnie</a:t>
            </a:r>
            <a:endParaRPr lang="hu-HU" dirty="0"/>
          </a:p>
        </p:txBody>
      </p:sp>
      <p:sp>
        <p:nvSpPr>
          <p:cNvPr id="3" name="Tartalom helye 2"/>
          <p:cNvSpPr>
            <a:spLocks noGrp="1"/>
          </p:cNvSpPr>
          <p:nvPr>
            <p:ph idx="1"/>
          </p:nvPr>
        </p:nvSpPr>
        <p:spPr/>
        <p:txBody>
          <a:bodyPr/>
          <a:lstStyle/>
          <a:p>
            <a:pPr>
              <a:buFont typeface="Arial" panose="020B0604020202020204" pitchFamily="34" charset="0"/>
              <a:buChar char="•"/>
            </a:pPr>
            <a:r>
              <a:rPr lang="hu-HU" dirty="0" smtClean="0"/>
              <a:t>  A terméknek olyan csodálatosnak kell lennie, hogy az emberek akarjanak beszélni róla a barátaiknak</a:t>
            </a:r>
          </a:p>
          <a:p>
            <a:pPr>
              <a:buFont typeface="Arial" panose="020B0604020202020204" pitchFamily="34" charset="0"/>
              <a:buChar char="•"/>
            </a:pPr>
            <a:r>
              <a:rPr lang="hu-HU" dirty="0"/>
              <a:t> </a:t>
            </a:r>
            <a:r>
              <a:rPr lang="hu-HU" dirty="0" smtClean="0"/>
              <a:t>Az új terméknek egy dolgot kell igazán jól tudnia: legyen jobb a nagy gyártók termékeinél</a:t>
            </a:r>
          </a:p>
          <a:p>
            <a:pPr>
              <a:buFont typeface="Arial" panose="020B0604020202020204" pitchFamily="34" charset="0"/>
              <a:buChar char="•"/>
            </a:pPr>
            <a:r>
              <a:rPr lang="hu-HU" dirty="0"/>
              <a:t> </a:t>
            </a:r>
            <a:r>
              <a:rPr lang="hu-HU" dirty="0" smtClean="0"/>
              <a:t>Ha erre képes vagy, az emberek maguk is terjeszteni fogják a termék nagyszerűségét</a:t>
            </a:r>
          </a:p>
        </p:txBody>
      </p:sp>
    </p:spTree>
    <p:extLst>
      <p:ext uri="{BB962C8B-B14F-4D97-AF65-F5344CB8AC3E}">
        <p14:creationId xmlns:p14="http://schemas.microsoft.com/office/powerpoint/2010/main" val="3400046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Az értékajánlat három szintje (</a:t>
            </a:r>
            <a:r>
              <a:rPr lang="hu-HU" dirty="0" err="1" smtClean="0"/>
              <a:t>value</a:t>
            </a:r>
            <a:r>
              <a:rPr lang="hu-HU" dirty="0" smtClean="0"/>
              <a:t> </a:t>
            </a:r>
            <a:r>
              <a:rPr lang="hu-HU" dirty="0" err="1" smtClean="0"/>
              <a:t>proposition</a:t>
            </a:r>
            <a:r>
              <a:rPr lang="hu-HU" dirty="0" smtClean="0"/>
              <a:t>)</a:t>
            </a:r>
            <a:br>
              <a:rPr lang="hu-HU" dirty="0" smtClean="0"/>
            </a:br>
            <a:endParaRPr lang="hu-HU" dirty="0"/>
          </a:p>
        </p:txBody>
      </p:sp>
      <p:sp>
        <p:nvSpPr>
          <p:cNvPr id="3" name="Tartalom helye 2"/>
          <p:cNvSpPr>
            <a:spLocks noGrp="1"/>
          </p:cNvSpPr>
          <p:nvPr>
            <p:ph idx="1"/>
          </p:nvPr>
        </p:nvSpPr>
        <p:spPr/>
        <p:txBody>
          <a:bodyPr>
            <a:normAutofit/>
          </a:bodyPr>
          <a:lstStyle/>
          <a:p>
            <a:r>
              <a:rPr lang="hu-HU" dirty="0" smtClean="0"/>
              <a:t>1) kiemelni a te </a:t>
            </a:r>
            <a:r>
              <a:rPr lang="hu-HU" dirty="0" err="1" smtClean="0"/>
              <a:t>ajánlatod</a:t>
            </a:r>
            <a:r>
              <a:rPr lang="hu-HU" dirty="0" smtClean="0"/>
              <a:t> előnyeit: beszélned kell magadról, a cégedről és az ötletedről</a:t>
            </a:r>
          </a:p>
          <a:p>
            <a:pPr>
              <a:buFont typeface="Arial" panose="020B0604020202020204" pitchFamily="34" charset="0"/>
              <a:buChar char="•"/>
            </a:pPr>
            <a:r>
              <a:rPr lang="hu-HU" dirty="0"/>
              <a:t> </a:t>
            </a:r>
            <a:r>
              <a:rPr lang="hu-HU" dirty="0" smtClean="0"/>
              <a:t>nem olyan könnyű elmagyarázni az ötletedet</a:t>
            </a:r>
          </a:p>
          <a:p>
            <a:pPr>
              <a:buFont typeface="Arial" panose="020B0604020202020204" pitchFamily="34" charset="0"/>
              <a:buChar char="•"/>
            </a:pPr>
            <a:r>
              <a:rPr lang="hu-HU" dirty="0"/>
              <a:t> </a:t>
            </a:r>
            <a:r>
              <a:rPr lang="hu-HU" dirty="0" smtClean="0"/>
              <a:t>ha a vevő nem érti, nem fogja megvásárolni</a:t>
            </a:r>
          </a:p>
          <a:p>
            <a:pPr>
              <a:buFont typeface="Arial" panose="020B0604020202020204" pitchFamily="34" charset="0"/>
              <a:buChar char="•"/>
            </a:pPr>
            <a:r>
              <a:rPr lang="hu-HU" dirty="0"/>
              <a:t> </a:t>
            </a:r>
            <a:r>
              <a:rPr lang="hu-HU" dirty="0" smtClean="0"/>
              <a:t>Ha van egy ötleted, egy </a:t>
            </a:r>
            <a:r>
              <a:rPr lang="hu-HU" dirty="0" err="1" smtClean="0"/>
              <a:t>pitch</a:t>
            </a:r>
            <a:r>
              <a:rPr lang="hu-HU" dirty="0" smtClean="0"/>
              <a:t>-et kell összeraknod rá</a:t>
            </a:r>
          </a:p>
          <a:p>
            <a:pPr>
              <a:buFont typeface="Arial" panose="020B0604020202020204" pitchFamily="34" charset="0"/>
              <a:buChar char="•"/>
            </a:pPr>
            <a:r>
              <a:rPr lang="hu-HU" dirty="0"/>
              <a:t> </a:t>
            </a:r>
            <a:r>
              <a:rPr lang="hu-HU" dirty="0" smtClean="0"/>
              <a:t>Ha beszélsz az ötletedről a potenciális vevőiddel, az ötlet (és a </a:t>
            </a:r>
            <a:r>
              <a:rPr lang="hu-HU" dirty="0" err="1" smtClean="0"/>
              <a:t>pitch</a:t>
            </a:r>
            <a:r>
              <a:rPr lang="hu-HU" dirty="0" smtClean="0"/>
              <a:t> is) egyre jobb lesz</a:t>
            </a:r>
          </a:p>
          <a:p>
            <a:pPr>
              <a:buFont typeface="Arial" panose="020B0604020202020204" pitchFamily="34" charset="0"/>
              <a:buChar char="•"/>
            </a:pPr>
            <a:r>
              <a:rPr lang="hu-HU" dirty="0"/>
              <a:t> </a:t>
            </a:r>
            <a:r>
              <a:rPr lang="hu-HU" dirty="0" smtClean="0"/>
              <a:t>Tudni fogod, hogy meg akarják-e venni, ha nem , miért nem, és akkor sok „miért” kérdés alapján tökéletesítheted az ötleted</a:t>
            </a:r>
            <a:endParaRPr lang="hu-HU" dirty="0"/>
          </a:p>
        </p:txBody>
      </p:sp>
    </p:spTree>
    <p:extLst>
      <p:ext uri="{BB962C8B-B14F-4D97-AF65-F5344CB8AC3E}">
        <p14:creationId xmlns:p14="http://schemas.microsoft.com/office/powerpoint/2010/main" val="15595498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21757" y="353482"/>
            <a:ext cx="10772775" cy="1658198"/>
          </a:xfrm>
        </p:spPr>
        <p:txBody>
          <a:bodyPr>
            <a:normAutofit fontScale="90000"/>
          </a:bodyPr>
          <a:lstStyle/>
          <a:p>
            <a:r>
              <a:rPr lang="hu-HU" dirty="0"/>
              <a:t>Az értékajánlat három szintje (</a:t>
            </a:r>
            <a:r>
              <a:rPr lang="hu-HU" dirty="0" err="1"/>
              <a:t>value</a:t>
            </a:r>
            <a:r>
              <a:rPr lang="hu-HU" dirty="0"/>
              <a:t> </a:t>
            </a:r>
            <a:r>
              <a:rPr lang="hu-HU" dirty="0" err="1"/>
              <a:t>proposition</a:t>
            </a:r>
            <a:r>
              <a:rPr lang="hu-HU" dirty="0"/>
              <a:t>)</a:t>
            </a:r>
            <a:br>
              <a:rPr lang="hu-HU" dirty="0"/>
            </a:br>
            <a:endParaRPr lang="hu-HU" dirty="0"/>
          </a:p>
        </p:txBody>
      </p:sp>
      <p:sp>
        <p:nvSpPr>
          <p:cNvPr id="3" name="Tartalom helye 2"/>
          <p:cNvSpPr>
            <a:spLocks noGrp="1"/>
          </p:cNvSpPr>
          <p:nvPr>
            <p:ph idx="1"/>
          </p:nvPr>
        </p:nvSpPr>
        <p:spPr/>
        <p:txBody>
          <a:bodyPr>
            <a:normAutofit/>
          </a:bodyPr>
          <a:lstStyle/>
          <a:p>
            <a:r>
              <a:rPr lang="hu-HU" dirty="0" smtClean="0">
                <a:solidFill>
                  <a:srgbClr val="FF0000"/>
                </a:solidFill>
              </a:rPr>
              <a:t>2) meghatározni a piaci pozíciódat: összehasonlítani magadat a versenytársakkal</a:t>
            </a:r>
          </a:p>
          <a:p>
            <a:pPr>
              <a:buFont typeface="Arial" panose="020B0604020202020204" pitchFamily="34" charset="0"/>
              <a:buChar char="•"/>
            </a:pPr>
            <a:r>
              <a:rPr lang="hu-HU" dirty="0">
                <a:solidFill>
                  <a:srgbClr val="FF0000"/>
                </a:solidFill>
              </a:rPr>
              <a:t> </a:t>
            </a:r>
            <a:r>
              <a:rPr lang="hu-HU" dirty="0" smtClean="0">
                <a:solidFill>
                  <a:srgbClr val="FF0000"/>
                </a:solidFill>
              </a:rPr>
              <a:t>A kezdő vállalkozók ki szeretnék szervezni a piackutatást, pedig jobb, ha mi magunk végezzük </a:t>
            </a:r>
          </a:p>
          <a:p>
            <a:pPr>
              <a:buFont typeface="Arial" panose="020B0604020202020204" pitchFamily="34" charset="0"/>
              <a:buChar char="•"/>
            </a:pPr>
            <a:r>
              <a:rPr lang="hu-HU" dirty="0">
                <a:solidFill>
                  <a:srgbClr val="FF0000"/>
                </a:solidFill>
              </a:rPr>
              <a:t> </a:t>
            </a:r>
            <a:r>
              <a:rPr lang="hu-HU" dirty="0" smtClean="0">
                <a:solidFill>
                  <a:srgbClr val="FF0000"/>
                </a:solidFill>
              </a:rPr>
              <a:t>Meg kell tapasztalnunk a piacot, beszélni az ügyfelekkel, hogy jobban megérthessük a problémáikat</a:t>
            </a:r>
            <a:endParaRPr lang="hu-HU" dirty="0" smtClean="0"/>
          </a:p>
        </p:txBody>
      </p:sp>
    </p:spTree>
    <p:extLst>
      <p:ext uri="{BB962C8B-B14F-4D97-AF65-F5344CB8AC3E}">
        <p14:creationId xmlns:p14="http://schemas.microsoft.com/office/powerpoint/2010/main" val="31440394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a:t>Az értékajánlat három szintje (</a:t>
            </a:r>
            <a:r>
              <a:rPr lang="hu-HU" dirty="0" err="1"/>
              <a:t>value</a:t>
            </a:r>
            <a:r>
              <a:rPr lang="hu-HU" dirty="0"/>
              <a:t> </a:t>
            </a:r>
            <a:r>
              <a:rPr lang="hu-HU" dirty="0" err="1"/>
              <a:t>proposition</a:t>
            </a:r>
            <a:r>
              <a:rPr lang="hu-HU" dirty="0"/>
              <a:t>)</a:t>
            </a:r>
            <a:br>
              <a:rPr lang="hu-HU" dirty="0"/>
            </a:br>
            <a:endParaRPr lang="hu-HU" dirty="0"/>
          </a:p>
        </p:txBody>
      </p:sp>
      <p:sp>
        <p:nvSpPr>
          <p:cNvPr id="3" name="Tartalom helye 2"/>
          <p:cNvSpPr>
            <a:spLocks noGrp="1"/>
          </p:cNvSpPr>
          <p:nvPr>
            <p:ph idx="1"/>
          </p:nvPr>
        </p:nvSpPr>
        <p:spPr/>
        <p:txBody>
          <a:bodyPr>
            <a:normAutofit/>
          </a:bodyPr>
          <a:lstStyle/>
          <a:p>
            <a:r>
              <a:rPr lang="hu-HU" dirty="0" smtClean="0">
                <a:solidFill>
                  <a:srgbClr val="FF0000"/>
                </a:solidFill>
              </a:rPr>
              <a:t>3) az ajánlatunk hatása a vásárlók életére : csakis a vásárlók igényeire fókuszáljunk</a:t>
            </a:r>
          </a:p>
          <a:p>
            <a:pPr>
              <a:buFont typeface="Arial" panose="020B0604020202020204" pitchFamily="34" charset="0"/>
              <a:buChar char="•"/>
            </a:pPr>
            <a:r>
              <a:rPr lang="hu-HU" dirty="0" smtClean="0">
                <a:solidFill>
                  <a:srgbClr val="FF0000"/>
                </a:solidFill>
              </a:rPr>
              <a:t> Előfordulhat, hogy egy hihetetlenül hosszú listát írsz le a terméked előnyeiről, minden jó tulajdonságot el szeretnél magyarázni: de a vásárlók nem akarják megvenni </a:t>
            </a:r>
          </a:p>
          <a:p>
            <a:pPr>
              <a:buFont typeface="Arial" panose="020B0604020202020204" pitchFamily="34" charset="0"/>
              <a:buChar char="•"/>
            </a:pPr>
            <a:r>
              <a:rPr lang="hu-HU" dirty="0">
                <a:solidFill>
                  <a:srgbClr val="FF0000"/>
                </a:solidFill>
                <a:sym typeface="Wingdings" panose="05000000000000000000" pitchFamily="2" charset="2"/>
              </a:rPr>
              <a:t> </a:t>
            </a:r>
            <a:r>
              <a:rPr lang="hu-HU" dirty="0" smtClean="0">
                <a:solidFill>
                  <a:srgbClr val="FF0000"/>
                </a:solidFill>
                <a:sym typeface="Wingdings" panose="05000000000000000000" pitchFamily="2" charset="2"/>
              </a:rPr>
              <a:t>Csak 1-2-3 dologra kell fókuszálni az előnyök kiemelésénél, amelyek tényleg nagyon fontosak a vásárló számára</a:t>
            </a:r>
          </a:p>
          <a:p>
            <a:endParaRPr lang="hu-HU" dirty="0" smtClean="0"/>
          </a:p>
          <a:p>
            <a:endParaRPr lang="hu-HU" dirty="0"/>
          </a:p>
        </p:txBody>
      </p:sp>
    </p:spTree>
    <p:extLst>
      <p:ext uri="{BB962C8B-B14F-4D97-AF65-F5344CB8AC3E}">
        <p14:creationId xmlns:p14="http://schemas.microsoft.com/office/powerpoint/2010/main" val="1207864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0" y="381241"/>
            <a:ext cx="11860192" cy="6671358"/>
          </a:xfrm>
          <a:prstGeom prst="rect">
            <a:avLst/>
          </a:prstGeom>
        </p:spPr>
      </p:pic>
    </p:spTree>
    <p:extLst>
      <p:ext uri="{BB962C8B-B14F-4D97-AF65-F5344CB8AC3E}">
        <p14:creationId xmlns:p14="http://schemas.microsoft.com/office/powerpoint/2010/main" val="2987576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393244" y="259644"/>
            <a:ext cx="90085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4000" b="1" i="0" u="none" strike="noStrike" kern="1200" cap="none" spc="0" normalizeH="0" baseline="0" noProof="0" dirty="0" smtClean="0">
                <a:ln>
                  <a:noFill/>
                </a:ln>
                <a:solidFill>
                  <a:srgbClr val="F03B5E"/>
                </a:solidFill>
                <a:effectLst/>
                <a:uLnTx/>
                <a:uFillTx/>
                <a:latin typeface="Calibri Light" panose="020F0302020204030204"/>
                <a:ea typeface="+mn-ea"/>
                <a:cs typeface="+mn-cs"/>
              </a:rPr>
              <a:t>Marketing eszköz: az STP modell</a:t>
            </a:r>
            <a:endParaRPr kumimoji="0" lang="hu-HU" sz="4000" b="1" i="0" u="none" strike="noStrike" kern="1200" cap="none" spc="0" normalizeH="0" baseline="0" noProof="0" dirty="0">
              <a:ln>
                <a:noFill/>
              </a:ln>
              <a:solidFill>
                <a:srgbClr val="F03B5E"/>
              </a:solidFill>
              <a:effectLst/>
              <a:uLnTx/>
              <a:uFillTx/>
              <a:latin typeface="Calibri Light" panose="020F0302020204030204"/>
              <a:ea typeface="+mn-ea"/>
              <a:cs typeface="+mn-cs"/>
            </a:endParaRPr>
          </a:p>
        </p:txBody>
      </p:sp>
      <p:sp>
        <p:nvSpPr>
          <p:cNvPr id="3" name="Szövegdoboz 2"/>
          <p:cNvSpPr txBox="1"/>
          <p:nvPr/>
        </p:nvSpPr>
        <p:spPr>
          <a:xfrm>
            <a:off x="714335" y="1343715"/>
            <a:ext cx="2438400" cy="2031325"/>
          </a:xfrm>
          <a:prstGeom prst="rect">
            <a:avLst/>
          </a:prstGeom>
          <a:solidFill>
            <a:srgbClr val="FFFF00"/>
          </a:solidFill>
          <a:ln>
            <a:solidFill>
              <a:schemeClr val="accent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smtClean="0">
                <a:ln>
                  <a:noFill/>
                </a:ln>
                <a:solidFill>
                  <a:prstClr val="black"/>
                </a:solidFill>
                <a:effectLst/>
                <a:uLnTx/>
                <a:uFillTx/>
                <a:latin typeface="Calibri Light" panose="020F0302020204030204"/>
                <a:ea typeface="+mn-ea"/>
                <a:cs typeface="+mn-cs"/>
              </a:rPr>
              <a:t>Szegmentálás: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Olyan csoportok azonosítása a piacon, akik hasonló igényekkel rendelkeznek megfelelő szegmentálási tényezők mentén</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5" name="Szövegdoboz 4"/>
          <p:cNvSpPr txBox="1"/>
          <p:nvPr/>
        </p:nvSpPr>
        <p:spPr>
          <a:xfrm>
            <a:off x="4075289" y="2821547"/>
            <a:ext cx="2438400" cy="2031325"/>
          </a:xfrm>
          <a:prstGeom prst="rect">
            <a:avLst/>
          </a:prstGeom>
          <a:solidFill>
            <a:srgbClr val="FFC000"/>
          </a:solidFill>
          <a:ln>
            <a:solidFill>
              <a:schemeClr val="accent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err="1" smtClean="0">
                <a:ln>
                  <a:noFill/>
                </a:ln>
                <a:solidFill>
                  <a:prstClr val="black"/>
                </a:solidFill>
                <a:effectLst/>
                <a:uLnTx/>
                <a:uFillTx/>
                <a:latin typeface="Calibri Light" panose="020F0302020204030204"/>
                <a:ea typeface="+mn-ea"/>
                <a:cs typeface="+mn-cs"/>
              </a:rPr>
              <a:t>Targeting</a:t>
            </a:r>
            <a:r>
              <a:rPr kumimoji="0" lang="hu-HU" sz="1800" b="1" i="0" u="none" strike="noStrike" kern="1200" cap="none" spc="0" normalizeH="0" baseline="0" noProof="0" dirty="0" smtClean="0">
                <a:ln>
                  <a:noFill/>
                </a:ln>
                <a:solidFill>
                  <a:prstClr val="black"/>
                </a:solidFill>
                <a:effectLst/>
                <a:uLnTx/>
                <a:uFillTx/>
                <a:latin typeface="Calibri Light" panose="020F0302020204030204"/>
                <a:ea typeface="+mn-ea"/>
                <a:cs typeface="+mn-cs"/>
              </a:rPr>
              <a:t>/ Célzott szegmens azonosítás: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Az egyes azonosított szegmensek értékelése és azon szegmens kiválasztása, amelyet megcélzunk</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Szövegdoboz 5"/>
          <p:cNvSpPr txBox="1"/>
          <p:nvPr/>
        </p:nvSpPr>
        <p:spPr>
          <a:xfrm>
            <a:off x="8664223" y="3837209"/>
            <a:ext cx="2438400" cy="2031325"/>
          </a:xfrm>
          <a:prstGeom prst="rect">
            <a:avLst/>
          </a:prstGeom>
          <a:solidFill>
            <a:schemeClr val="accent6">
              <a:lumMod val="60000"/>
              <a:lumOff val="40000"/>
            </a:schemeClr>
          </a:solidFill>
          <a:ln>
            <a:solidFill>
              <a:schemeClr val="accent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smtClean="0">
                <a:ln>
                  <a:noFill/>
                </a:ln>
                <a:solidFill>
                  <a:prstClr val="black"/>
                </a:solidFill>
                <a:effectLst/>
                <a:uLnTx/>
                <a:uFillTx/>
                <a:latin typeface="Calibri Light" panose="020F0302020204030204"/>
                <a:ea typeface="+mn-ea"/>
                <a:cs typeface="+mn-cs"/>
              </a:rPr>
              <a:t>Pozícionálás: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A marketing mix megtervezése, amelyre támaszkodva kommunikálunk a kiválasztott szegmensekkel</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162823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Szegmentálás</a:t>
            </a:r>
            <a:endParaRPr lang="hu-HU" dirty="0"/>
          </a:p>
        </p:txBody>
      </p:sp>
      <p:sp>
        <p:nvSpPr>
          <p:cNvPr id="3" name="Tartalom helye 2"/>
          <p:cNvSpPr>
            <a:spLocks noGrp="1"/>
          </p:cNvSpPr>
          <p:nvPr>
            <p:ph idx="1"/>
          </p:nvPr>
        </p:nvSpPr>
        <p:spPr/>
        <p:txBody>
          <a:bodyPr>
            <a:normAutofit/>
          </a:bodyPr>
          <a:lstStyle/>
          <a:p>
            <a:pPr>
              <a:buFont typeface="Arial" panose="020B0604020202020204" pitchFamily="34" charset="0"/>
              <a:buChar char="•"/>
            </a:pPr>
            <a:r>
              <a:rPr lang="hu-HU" dirty="0" smtClean="0"/>
              <a:t>A szegmentálás az a folyamat, amelynek segítségével csoportosítjuk az embereket </a:t>
            </a:r>
            <a:r>
              <a:rPr lang="hu-HU" dirty="0" smtClean="0">
                <a:sym typeface="Wingdings" panose="05000000000000000000" pitchFamily="2" charset="2"/>
              </a:rPr>
              <a:t> egy adott marketing-mixre ugyanolyan módon kell reagálniuk </a:t>
            </a:r>
          </a:p>
          <a:p>
            <a:pPr>
              <a:buFont typeface="Arial" panose="020B0604020202020204" pitchFamily="34" charset="0"/>
              <a:buChar char="•"/>
            </a:pPr>
            <a:r>
              <a:rPr lang="hu-HU" dirty="0" smtClean="0">
                <a:sym typeface="Wingdings" panose="05000000000000000000" pitchFamily="2" charset="2"/>
              </a:rPr>
              <a:t>Ugyanolyan fajta terméket vagy szolgáltatást szeretnének, ugyanolyan előnyöket</a:t>
            </a:r>
          </a:p>
          <a:p>
            <a:pPr>
              <a:buFont typeface="Arial" panose="020B0604020202020204" pitchFamily="34" charset="0"/>
              <a:buChar char="•"/>
            </a:pPr>
            <a:r>
              <a:rPr lang="hu-HU" dirty="0" smtClean="0">
                <a:sym typeface="Wingdings" panose="05000000000000000000" pitchFamily="2" charset="2"/>
              </a:rPr>
              <a:t>Ugyanazon a kommunikációs csatornán keresztül tudjuk elérni őket</a:t>
            </a:r>
          </a:p>
          <a:p>
            <a:pPr>
              <a:buFont typeface="Arial" panose="020B0604020202020204" pitchFamily="34" charset="0"/>
              <a:buChar char="•"/>
            </a:pPr>
            <a:r>
              <a:rPr lang="hu-HU" dirty="0" smtClean="0">
                <a:sym typeface="Wingdings" panose="05000000000000000000" pitchFamily="2" charset="2"/>
              </a:rPr>
              <a:t>Ugyanazon a terjesztési csatornán keresztül tudjuk hozzájuk eljuttatni a terméket</a:t>
            </a:r>
          </a:p>
          <a:p>
            <a:pPr>
              <a:buFont typeface="Arial" panose="020B0604020202020204" pitchFamily="34" charset="0"/>
              <a:buChar char="•"/>
            </a:pPr>
            <a:r>
              <a:rPr lang="hu-HU" dirty="0" smtClean="0">
                <a:sym typeface="Wingdings" panose="05000000000000000000" pitchFamily="2" charset="2"/>
              </a:rPr>
              <a:t>Ugyanolyan az árérzékenységük az adott termék vonatkozásában</a:t>
            </a:r>
            <a:endParaRPr lang="hu-HU" dirty="0"/>
          </a:p>
        </p:txBody>
      </p:sp>
    </p:spTree>
    <p:extLst>
      <p:ext uri="{BB962C8B-B14F-4D97-AF65-F5344CB8AC3E}">
        <p14:creationId xmlns:p14="http://schemas.microsoft.com/office/powerpoint/2010/main" val="36449284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Szegmentálás</a:t>
            </a:r>
            <a:endParaRPr lang="hu-HU" dirty="0"/>
          </a:p>
        </p:txBody>
      </p:sp>
      <p:sp>
        <p:nvSpPr>
          <p:cNvPr id="3" name="Tartalom helye 2"/>
          <p:cNvSpPr>
            <a:spLocks noGrp="1"/>
          </p:cNvSpPr>
          <p:nvPr>
            <p:ph idx="1"/>
          </p:nvPr>
        </p:nvSpPr>
        <p:spPr/>
        <p:txBody>
          <a:bodyPr>
            <a:normAutofit/>
          </a:bodyPr>
          <a:lstStyle/>
          <a:p>
            <a:pPr>
              <a:buFont typeface="Arial" panose="020B0604020202020204" pitchFamily="34" charset="0"/>
              <a:buChar char="•"/>
            </a:pPr>
            <a:r>
              <a:rPr lang="hu-HU" dirty="0" smtClean="0"/>
              <a:t> A szegmentálást meghatározott különböző változók mentén végezzük</a:t>
            </a:r>
          </a:p>
          <a:p>
            <a:pPr>
              <a:buFont typeface="Arial" panose="020B0604020202020204" pitchFamily="34" charset="0"/>
              <a:buChar char="•"/>
            </a:pPr>
            <a:r>
              <a:rPr lang="hu-HU" dirty="0"/>
              <a:t> </a:t>
            </a:r>
            <a:r>
              <a:rPr lang="hu-HU" dirty="0" smtClean="0"/>
              <a:t>pl. demográfiai vagy földrajzi tényezők mentén – kik a lehetséges vásárlóink és hol laknak, dolgoznak…?</a:t>
            </a:r>
          </a:p>
          <a:p>
            <a:pPr>
              <a:buFont typeface="Arial" panose="020B0604020202020204" pitchFamily="34" charset="0"/>
              <a:buChar char="•"/>
            </a:pPr>
            <a:r>
              <a:rPr lang="hu-HU" dirty="0"/>
              <a:t> </a:t>
            </a:r>
            <a:r>
              <a:rPr lang="hu-HU" dirty="0" smtClean="0"/>
              <a:t>Manapság azonban egyre nagyobb hangsúly kerül arra, hogy a szegmentálás során megértsük, hogy az emberek hogy élnek, hogy gondolkodnak, mit gondolnak?</a:t>
            </a:r>
          </a:p>
          <a:p>
            <a:pPr>
              <a:buFont typeface="Arial" panose="020B0604020202020204" pitchFamily="34" charset="0"/>
              <a:buChar char="•"/>
            </a:pPr>
            <a:r>
              <a:rPr lang="hu-HU" dirty="0"/>
              <a:t> </a:t>
            </a:r>
            <a:r>
              <a:rPr lang="hu-HU" dirty="0" smtClean="0"/>
              <a:t>Viselkedési variánsokat is életciklus-görbéket is figyelembe kell vennünk</a:t>
            </a:r>
          </a:p>
          <a:p>
            <a:pPr>
              <a:buFont typeface="Arial" panose="020B0604020202020204" pitchFamily="34" charset="0"/>
              <a:buChar char="•"/>
            </a:pPr>
            <a:r>
              <a:rPr lang="hu-HU" dirty="0"/>
              <a:t> </a:t>
            </a:r>
            <a:r>
              <a:rPr lang="hu-HU" dirty="0" smtClean="0"/>
              <a:t>A pozícionálás célja, hogy valami olyat találjunk, amiért az emberek szenvedélyesen rajonganak és az akár nemzetközi rajongáshoz vezethet</a:t>
            </a:r>
          </a:p>
          <a:p>
            <a:endParaRPr lang="hu-HU" dirty="0"/>
          </a:p>
        </p:txBody>
      </p:sp>
    </p:spTree>
    <p:extLst>
      <p:ext uri="{BB962C8B-B14F-4D97-AF65-F5344CB8AC3E}">
        <p14:creationId xmlns:p14="http://schemas.microsoft.com/office/powerpoint/2010/main" val="42770295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Targeting</a:t>
            </a:r>
            <a:endParaRPr lang="hu-HU" dirty="0"/>
          </a:p>
        </p:txBody>
      </p:sp>
      <p:sp>
        <p:nvSpPr>
          <p:cNvPr id="3" name="Tartalom helye 2"/>
          <p:cNvSpPr>
            <a:spLocks noGrp="1"/>
          </p:cNvSpPr>
          <p:nvPr>
            <p:ph idx="1"/>
          </p:nvPr>
        </p:nvSpPr>
        <p:spPr/>
        <p:txBody>
          <a:bodyPr>
            <a:normAutofit lnSpcReduction="10000"/>
          </a:bodyPr>
          <a:lstStyle/>
          <a:p>
            <a:pPr>
              <a:buFont typeface="Arial" panose="020B0604020202020204" pitchFamily="34" charset="0"/>
              <a:buChar char="•"/>
            </a:pPr>
            <a:r>
              <a:rPr lang="hu-HU" dirty="0" smtClean="0"/>
              <a:t> A különböző azonosított piaci szegmensek </a:t>
            </a:r>
            <a:r>
              <a:rPr lang="hu-HU" dirty="0" err="1" smtClean="0"/>
              <a:t>vonzerejének</a:t>
            </a:r>
            <a:r>
              <a:rPr lang="hu-HU" dirty="0" smtClean="0"/>
              <a:t> értékelésére vonatkozik</a:t>
            </a:r>
          </a:p>
          <a:p>
            <a:pPr>
              <a:buFont typeface="Arial" panose="020B0604020202020204" pitchFamily="34" charset="0"/>
              <a:buChar char="•"/>
            </a:pPr>
            <a:r>
              <a:rPr lang="hu-HU" dirty="0"/>
              <a:t> </a:t>
            </a:r>
            <a:r>
              <a:rPr lang="hu-HU" dirty="0" smtClean="0"/>
              <a:t>Néhány az azonosított szegmensek közül sokkal nagyobb potenciált tartogat, mint a többi szegmens </a:t>
            </a:r>
          </a:p>
          <a:p>
            <a:pPr>
              <a:buFont typeface="Arial" panose="020B0604020202020204" pitchFamily="34" charset="0"/>
              <a:buChar char="•"/>
            </a:pPr>
            <a:r>
              <a:rPr lang="hu-HU" dirty="0"/>
              <a:t> </a:t>
            </a:r>
            <a:r>
              <a:rPr lang="hu-HU" dirty="0" smtClean="0"/>
              <a:t>Figyelembe kell venni, hogy mennyire érhető el a célpiac</a:t>
            </a:r>
          </a:p>
          <a:p>
            <a:pPr>
              <a:buFont typeface="Arial" panose="020B0604020202020204" pitchFamily="34" charset="0"/>
              <a:buChar char="•"/>
            </a:pPr>
            <a:r>
              <a:rPr lang="hu-HU" dirty="0"/>
              <a:t> </a:t>
            </a:r>
            <a:r>
              <a:rPr lang="hu-HU" dirty="0" smtClean="0"/>
              <a:t>Mennyire egyszerű a kevés vevő piacáról a tömegek felé mozdulni</a:t>
            </a:r>
          </a:p>
          <a:p>
            <a:pPr>
              <a:buFont typeface="Arial" panose="020B0604020202020204" pitchFamily="34" charset="0"/>
              <a:buChar char="•"/>
            </a:pPr>
            <a:r>
              <a:rPr lang="hu-HU" dirty="0"/>
              <a:t> </a:t>
            </a:r>
            <a:r>
              <a:rPr lang="hu-HU" dirty="0" smtClean="0"/>
              <a:t>a termék vagy szolgáltatás értékesítésében milyen partnerekkel tudunk együttműködni ? </a:t>
            </a:r>
          </a:p>
          <a:p>
            <a:pPr>
              <a:buFont typeface="Arial" panose="020B0604020202020204" pitchFamily="34" charset="0"/>
              <a:buChar char="•"/>
            </a:pPr>
            <a:r>
              <a:rPr lang="hu-HU" dirty="0"/>
              <a:t> </a:t>
            </a:r>
            <a:r>
              <a:rPr lang="hu-HU" dirty="0" smtClean="0"/>
              <a:t>Milyen a jövedelmezősége az egyes szegmenseknek? </a:t>
            </a:r>
          </a:p>
          <a:p>
            <a:pPr>
              <a:buFont typeface="Arial" panose="020B0604020202020204" pitchFamily="34" charset="0"/>
              <a:buChar char="•"/>
            </a:pPr>
            <a:r>
              <a:rPr lang="hu-HU" dirty="0"/>
              <a:t> </a:t>
            </a:r>
            <a:r>
              <a:rPr lang="hu-HU" dirty="0" smtClean="0"/>
              <a:t>Ezen tényezőkre alapozva kiválasztod, hogy melyik </a:t>
            </a:r>
            <a:r>
              <a:rPr lang="hu-HU" dirty="0" err="1" smtClean="0"/>
              <a:t>szegmenst</a:t>
            </a:r>
            <a:r>
              <a:rPr lang="hu-HU" dirty="0" smtClean="0"/>
              <a:t> célzod először</a:t>
            </a:r>
            <a:endParaRPr lang="hu-HU" dirty="0"/>
          </a:p>
        </p:txBody>
      </p:sp>
    </p:spTree>
    <p:extLst>
      <p:ext uri="{BB962C8B-B14F-4D97-AF65-F5344CB8AC3E}">
        <p14:creationId xmlns:p14="http://schemas.microsoft.com/office/powerpoint/2010/main" val="752074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Pozícionálás</a:t>
            </a:r>
            <a:endParaRPr lang="hu-HU" dirty="0"/>
          </a:p>
        </p:txBody>
      </p:sp>
      <p:sp>
        <p:nvSpPr>
          <p:cNvPr id="3" name="Tartalom helye 2"/>
          <p:cNvSpPr>
            <a:spLocks noGrp="1"/>
          </p:cNvSpPr>
          <p:nvPr>
            <p:ph idx="1"/>
          </p:nvPr>
        </p:nvSpPr>
        <p:spPr/>
        <p:txBody>
          <a:bodyPr>
            <a:normAutofit/>
          </a:bodyPr>
          <a:lstStyle/>
          <a:p>
            <a:pPr>
              <a:buFont typeface="Arial" panose="020B0604020202020204" pitchFamily="34" charset="0"/>
              <a:buChar char="•"/>
            </a:pPr>
            <a:r>
              <a:rPr lang="hu-HU" dirty="0" smtClean="0"/>
              <a:t> a pozícionálás az az eszköz, amelynek segítségével a vevő fejében elérjük a kívánt pozíciót</a:t>
            </a:r>
          </a:p>
          <a:p>
            <a:pPr>
              <a:buFont typeface="Arial" panose="020B0604020202020204" pitchFamily="34" charset="0"/>
              <a:buChar char="•"/>
            </a:pPr>
            <a:r>
              <a:rPr lang="hu-HU" dirty="0"/>
              <a:t> </a:t>
            </a:r>
            <a:r>
              <a:rPr lang="hu-HU" dirty="0" smtClean="0"/>
              <a:t>A marketing célja, hogy befolyásoljuk, hogy mi történik a vevő fejében: vagyis ha meghallja a terméked nevét, a márkanevedet, mit gondol?</a:t>
            </a:r>
          </a:p>
          <a:p>
            <a:pPr lvl="2">
              <a:buFont typeface="Arial" panose="020B0604020202020204" pitchFamily="34" charset="0"/>
              <a:buChar char="•"/>
            </a:pPr>
            <a:r>
              <a:rPr lang="hu-HU" dirty="0"/>
              <a:t> </a:t>
            </a:r>
            <a:r>
              <a:rPr lang="hu-HU" dirty="0" smtClean="0"/>
              <a:t>azt gondolja, hogy megbízható vagy, vicces, ez valami, amit ki szeretne próbálni vagy valami nem kívánt dolognak tartja</a:t>
            </a:r>
          </a:p>
          <a:p>
            <a:endParaRPr lang="hu-HU" dirty="0"/>
          </a:p>
        </p:txBody>
      </p:sp>
    </p:spTree>
    <p:extLst>
      <p:ext uri="{BB962C8B-B14F-4D97-AF65-F5344CB8AC3E}">
        <p14:creationId xmlns:p14="http://schemas.microsoft.com/office/powerpoint/2010/main" val="3291755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23D43F7B-DA72-4291-85BE-514A8DD8D454}"/>
              </a:ext>
            </a:extLst>
          </p:cNvPr>
          <p:cNvSpPr>
            <a:spLocks noGrp="1" noChangeArrowheads="1"/>
          </p:cNvSpPr>
          <p:nvPr>
            <p:ph type="title"/>
          </p:nvPr>
        </p:nvSpPr>
        <p:spPr/>
        <p:txBody>
          <a:bodyPr/>
          <a:lstStyle/>
          <a:p>
            <a:pPr eaLnBrk="1" hangingPunct="1"/>
            <a:r>
              <a:rPr lang="hu-HU" altLang="hu-HU" sz="2800" dirty="0" smtClean="0"/>
              <a:t>PEST(EL) elemzés</a:t>
            </a:r>
            <a:endParaRPr lang="de-DE" altLang="hu-HU" sz="2800" dirty="0"/>
          </a:p>
        </p:txBody>
      </p:sp>
      <p:sp>
        <p:nvSpPr>
          <p:cNvPr id="69635" name="Rectangle 3">
            <a:extLst>
              <a:ext uri="{FF2B5EF4-FFF2-40B4-BE49-F238E27FC236}">
                <a16:creationId xmlns:a16="http://schemas.microsoft.com/office/drawing/2014/main" id="{C7D070CE-CD25-48DC-A8DF-9564FD9600C0}"/>
              </a:ext>
            </a:extLst>
          </p:cNvPr>
          <p:cNvSpPr>
            <a:spLocks noGrp="1" noChangeArrowheads="1"/>
          </p:cNvSpPr>
          <p:nvPr>
            <p:ph type="body" idx="1"/>
          </p:nvPr>
        </p:nvSpPr>
        <p:spPr/>
        <p:txBody>
          <a:bodyPr/>
          <a:lstStyle/>
          <a:p>
            <a:pPr eaLnBrk="1" hangingPunct="1">
              <a:lnSpc>
                <a:spcPct val="80000"/>
              </a:lnSpc>
              <a:buFont typeface="Wingdings" panose="05000000000000000000" pitchFamily="2" charset="2"/>
              <a:buNone/>
            </a:pPr>
            <a:endParaRPr lang="de-DE" altLang="hu-HU"/>
          </a:p>
          <a:p>
            <a:pPr eaLnBrk="1" hangingPunct="1">
              <a:lnSpc>
                <a:spcPct val="80000"/>
              </a:lnSpc>
            </a:pPr>
            <a:r>
              <a:rPr lang="de-DE" altLang="hu-HU"/>
              <a:t>Lehetséges </a:t>
            </a:r>
            <a:r>
              <a:rPr lang="de-DE" altLang="hu-HU" i="1"/>
              <a:t>társadalmi/kulturális elemek</a:t>
            </a:r>
            <a:r>
              <a:rPr lang="de-DE" altLang="hu-HU"/>
              <a:t>. Demográfiai változások, a képzettségi szintek alakulása, társadalmi mobilitás, életmódbeli változások, életstílus, munkához való viszony, a fogyasztási szokások változása, vallási csoportok hatása stb. </a:t>
            </a:r>
          </a:p>
          <a:p>
            <a:pPr eaLnBrk="1" hangingPunct="1">
              <a:lnSpc>
                <a:spcPct val="80000"/>
              </a:lnSpc>
              <a:buFont typeface="Wingdings" panose="05000000000000000000" pitchFamily="2" charset="2"/>
              <a:buNone/>
            </a:pPr>
            <a:endParaRPr lang="de-DE" altLang="hu-HU"/>
          </a:p>
          <a:p>
            <a:pPr eaLnBrk="1" hangingPunct="1">
              <a:lnSpc>
                <a:spcPct val="80000"/>
              </a:lnSpc>
            </a:pPr>
            <a:r>
              <a:rPr lang="de-DE" altLang="hu-HU"/>
              <a:t>Lehetséges </a:t>
            </a:r>
            <a:r>
              <a:rPr lang="de-DE" altLang="hu-HU" i="1"/>
              <a:t>technológiai elemek</a:t>
            </a:r>
            <a:r>
              <a:rPr lang="de-DE" altLang="hu-HU"/>
              <a:t>. Új felfedezések és technológiák, kormányzati fejlesztési politikák, K+F kiadási szintek, a technológia átvétel mértéke és szabályozása, a technológiai infrastruktúra változása stb. </a:t>
            </a:r>
          </a:p>
        </p:txBody>
      </p:sp>
      <p:sp>
        <p:nvSpPr>
          <p:cNvPr id="4" name="Szövegdoboz 3"/>
          <p:cNvSpPr txBox="1"/>
          <p:nvPr/>
        </p:nvSpPr>
        <p:spPr>
          <a:xfrm>
            <a:off x="657224" y="5582653"/>
            <a:ext cx="10772775" cy="369332"/>
          </a:xfrm>
          <a:prstGeom prst="rect">
            <a:avLst/>
          </a:prstGeom>
          <a:solidFill>
            <a:schemeClr val="accent3">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Keressünk közösen példát az elemzési tényezőkre a </a:t>
            </a:r>
            <a:r>
              <a:rPr kumimoji="0" lang="hu-HU" sz="1800" b="0" i="0" u="none" strike="noStrike" kern="1200" cap="none" spc="0" normalizeH="0" baseline="0" noProof="0" dirty="0" err="1" smtClean="0">
                <a:ln>
                  <a:noFill/>
                </a:ln>
                <a:solidFill>
                  <a:prstClr val="black"/>
                </a:solidFill>
                <a:effectLst/>
                <a:uLnTx/>
                <a:uFillTx/>
                <a:latin typeface="Calibri Light" panose="020F0302020204030204"/>
                <a:ea typeface="+mn-ea"/>
                <a:cs typeface="+mn-cs"/>
              </a:rPr>
              <a:t>Facebookés</a:t>
            </a: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az </a:t>
            </a:r>
            <a:r>
              <a:rPr kumimoji="0" lang="hu-HU" sz="1800" b="0" i="0" u="none" strike="noStrike" kern="1200" cap="none" spc="0" normalizeH="0" baseline="0" noProof="0" dirty="0" err="1" smtClean="0">
                <a:ln>
                  <a:noFill/>
                </a:ln>
                <a:solidFill>
                  <a:prstClr val="black"/>
                </a:solidFill>
                <a:effectLst/>
                <a:uLnTx/>
                <a:uFillTx/>
                <a:latin typeface="Calibri Light" panose="020F0302020204030204"/>
                <a:ea typeface="+mn-ea"/>
                <a:cs typeface="+mn-cs"/>
              </a:rPr>
              <a:t>Airbnb</a:t>
            </a: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példáján keresztül!</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5" name="Picture 2" descr="KÃ©ptalÃ¡lat a kÃ¶vetkezÅre: âairbnb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1763" y="515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Kép 5" descr="Original file ‎ (SVG file, nominally 250 × 250 pixel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3057" y="-8006"/>
            <a:ext cx="1913006" cy="1913006"/>
          </a:xfrm>
          <a:prstGeom prst="rect">
            <a:avLst/>
          </a:prstGeom>
        </p:spPr>
      </p:pic>
    </p:spTree>
    <p:extLst>
      <p:ext uri="{BB962C8B-B14F-4D97-AF65-F5344CB8AC3E}">
        <p14:creationId xmlns:p14="http://schemas.microsoft.com/office/powerpoint/2010/main" val="29217789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leggyakoribb hiba az STP-</a:t>
            </a:r>
            <a:r>
              <a:rPr lang="hu-HU" dirty="0" err="1" smtClean="0"/>
              <a:t>ben</a:t>
            </a:r>
            <a:endParaRPr lang="hu-HU" dirty="0"/>
          </a:p>
        </p:txBody>
      </p:sp>
      <p:sp>
        <p:nvSpPr>
          <p:cNvPr id="3" name="Tartalom helye 2"/>
          <p:cNvSpPr>
            <a:spLocks noGrp="1"/>
          </p:cNvSpPr>
          <p:nvPr>
            <p:ph idx="1"/>
          </p:nvPr>
        </p:nvSpPr>
        <p:spPr/>
        <p:txBody>
          <a:bodyPr>
            <a:normAutofit fontScale="92500" lnSpcReduction="10000"/>
          </a:bodyPr>
          <a:lstStyle/>
          <a:p>
            <a:pPr>
              <a:buFont typeface="Arial" panose="020B0604020202020204" pitchFamily="34" charset="0"/>
              <a:buChar char="•"/>
            </a:pPr>
            <a:r>
              <a:rPr lang="hu-HU" dirty="0" smtClean="0"/>
              <a:t> A leggyakoribb hiba, amelyet a </a:t>
            </a:r>
            <a:r>
              <a:rPr lang="hu-HU" dirty="0" err="1" smtClean="0"/>
              <a:t>startupok</a:t>
            </a:r>
            <a:r>
              <a:rPr lang="hu-HU" dirty="0" smtClean="0"/>
              <a:t> elkövetnek, hogy mindenkinek akarnak ajánlani valamit</a:t>
            </a:r>
          </a:p>
          <a:p>
            <a:pPr>
              <a:buFont typeface="Arial" panose="020B0604020202020204" pitchFamily="34" charset="0"/>
              <a:buChar char="•"/>
            </a:pPr>
            <a:r>
              <a:rPr lang="hu-HU" dirty="0"/>
              <a:t> </a:t>
            </a:r>
            <a:r>
              <a:rPr lang="hu-HU" dirty="0" smtClean="0"/>
              <a:t>Habár több szegmens tűnhet logikusabbnak, valami ütőssel kell kezdeni</a:t>
            </a:r>
          </a:p>
          <a:p>
            <a:pPr>
              <a:buFont typeface="Arial" panose="020B0604020202020204" pitchFamily="34" charset="0"/>
              <a:buChar char="•"/>
            </a:pPr>
            <a:r>
              <a:rPr lang="hu-HU" dirty="0"/>
              <a:t> </a:t>
            </a:r>
            <a:r>
              <a:rPr lang="hu-HU" dirty="0" smtClean="0"/>
              <a:t>Találni kell egy világosan definiálható piaci rést (</a:t>
            </a:r>
            <a:r>
              <a:rPr lang="hu-HU" dirty="0" err="1" smtClean="0"/>
              <a:t>niche</a:t>
            </a:r>
            <a:r>
              <a:rPr lang="hu-HU" dirty="0" smtClean="0"/>
              <a:t>):</a:t>
            </a:r>
          </a:p>
          <a:p>
            <a:pPr lvl="1">
              <a:buFont typeface="Arial" panose="020B0604020202020204" pitchFamily="34" charset="0"/>
              <a:buChar char="•"/>
            </a:pPr>
            <a:r>
              <a:rPr lang="hu-HU" dirty="0"/>
              <a:t> </a:t>
            </a:r>
            <a:r>
              <a:rPr lang="hu-HU" dirty="0" smtClean="0"/>
              <a:t>Pl. a FB néhány egyetemmel kezdte, az </a:t>
            </a:r>
            <a:r>
              <a:rPr lang="hu-HU" dirty="0" err="1" smtClean="0"/>
              <a:t>Uber</a:t>
            </a:r>
            <a:r>
              <a:rPr lang="hu-HU" dirty="0" smtClean="0"/>
              <a:t> néhány városban</a:t>
            </a:r>
          </a:p>
          <a:p>
            <a:pPr>
              <a:buFont typeface="Arial" panose="020B0604020202020204" pitchFamily="34" charset="0"/>
              <a:buChar char="•"/>
            </a:pPr>
            <a:r>
              <a:rPr lang="hu-HU" dirty="0" smtClean="0"/>
              <a:t> a limitált marketing és </a:t>
            </a:r>
            <a:r>
              <a:rPr lang="hu-HU" dirty="0" err="1" smtClean="0"/>
              <a:t>sales</a:t>
            </a:r>
            <a:r>
              <a:rPr lang="hu-HU" dirty="0" smtClean="0"/>
              <a:t> erőforrásokat egyetlen szegmensre érdemes kezdetben összpontosítani, hogy ne kelljen a különböző üzeneteket különböző célcsoportokra, szegmensekre szabni</a:t>
            </a:r>
          </a:p>
          <a:p>
            <a:pPr>
              <a:buFont typeface="Arial" panose="020B0604020202020204" pitchFamily="34" charset="0"/>
              <a:buChar char="•"/>
            </a:pPr>
            <a:r>
              <a:rPr lang="hu-HU" dirty="0"/>
              <a:t> </a:t>
            </a:r>
            <a:r>
              <a:rPr lang="hu-HU" dirty="0" smtClean="0"/>
              <a:t>egyszerűbb kezdetben egy minimum marketing eszközkészlet összeállítani, ami segít magunknak és másoknak is megérteni, hogy miről is szól a cég és a termék</a:t>
            </a:r>
          </a:p>
          <a:p>
            <a:pPr>
              <a:buFont typeface="Arial" panose="020B0604020202020204" pitchFamily="34" charset="0"/>
              <a:buChar char="•"/>
            </a:pPr>
            <a:r>
              <a:rPr lang="hu-HU" dirty="0"/>
              <a:t> </a:t>
            </a:r>
            <a:r>
              <a:rPr lang="hu-HU" dirty="0" smtClean="0"/>
              <a:t>Ha ebben a piaci résben sikeres vagy, érdemes továbblépni, hogy nagyobbra növekedhess</a:t>
            </a:r>
          </a:p>
        </p:txBody>
      </p:sp>
    </p:spTree>
    <p:extLst>
      <p:ext uri="{BB962C8B-B14F-4D97-AF65-F5344CB8AC3E}">
        <p14:creationId xmlns:p14="http://schemas.microsoft.com/office/powerpoint/2010/main" val="27344236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solidFill>
                  <a:srgbClr val="FF0000"/>
                </a:solidFill>
              </a:rPr>
              <a:t>Felhasznált források</a:t>
            </a:r>
            <a:endParaRPr lang="hu-HU" dirty="0">
              <a:solidFill>
                <a:srgbClr val="FF0000"/>
              </a:solidFill>
            </a:endParaRPr>
          </a:p>
        </p:txBody>
      </p:sp>
      <p:sp>
        <p:nvSpPr>
          <p:cNvPr id="3" name="Tartalom helye 2"/>
          <p:cNvSpPr>
            <a:spLocks noGrp="1"/>
          </p:cNvSpPr>
          <p:nvPr>
            <p:ph idx="1"/>
          </p:nvPr>
        </p:nvSpPr>
        <p:spPr/>
        <p:txBody>
          <a:bodyPr>
            <a:normAutofit fontScale="55000" lnSpcReduction="20000"/>
          </a:bodyPr>
          <a:lstStyle/>
          <a:p>
            <a:r>
              <a:rPr lang="hu-HU" dirty="0" smtClean="0"/>
              <a:t>I&amp;E </a:t>
            </a:r>
            <a:r>
              <a:rPr lang="hu-HU" dirty="0" err="1" smtClean="0"/>
              <a:t>Basics</a:t>
            </a:r>
            <a:r>
              <a:rPr lang="hu-HU" dirty="0" smtClean="0"/>
              <a:t> </a:t>
            </a:r>
            <a:r>
              <a:rPr lang="hu-HU" dirty="0" err="1" smtClean="0"/>
              <a:t>Blueprint</a:t>
            </a:r>
            <a:r>
              <a:rPr lang="hu-HU" dirty="0" smtClean="0"/>
              <a:t>, </a:t>
            </a:r>
            <a:r>
              <a:rPr lang="hu-HU" dirty="0" err="1" smtClean="0"/>
              <a:t>Chapter</a:t>
            </a:r>
            <a:r>
              <a:rPr lang="hu-HU" dirty="0" smtClean="0"/>
              <a:t>: Erik </a:t>
            </a:r>
            <a:r>
              <a:rPr lang="hu-HU" dirty="0" err="1" smtClean="0"/>
              <a:t>Pöntiskoski</a:t>
            </a:r>
            <a:r>
              <a:rPr lang="hu-HU" dirty="0" smtClean="0"/>
              <a:t>: </a:t>
            </a:r>
            <a:r>
              <a:rPr lang="hu-HU" dirty="0" err="1" smtClean="0"/>
              <a:t>Why</a:t>
            </a:r>
            <a:r>
              <a:rPr lang="hu-HU" dirty="0" smtClean="0"/>
              <a:t> </a:t>
            </a:r>
            <a:r>
              <a:rPr lang="hu-HU" dirty="0" err="1" smtClean="0"/>
              <a:t>even</a:t>
            </a:r>
            <a:r>
              <a:rPr lang="hu-HU" dirty="0" smtClean="0"/>
              <a:t> </a:t>
            </a:r>
            <a:r>
              <a:rPr lang="hu-HU" dirty="0" err="1" smtClean="0"/>
              <a:t>engineers</a:t>
            </a:r>
            <a:r>
              <a:rPr lang="hu-HU" dirty="0" smtClean="0"/>
              <a:t>, </a:t>
            </a:r>
            <a:r>
              <a:rPr lang="hu-HU" dirty="0" err="1" smtClean="0"/>
              <a:t>artists</a:t>
            </a:r>
            <a:r>
              <a:rPr lang="hu-HU" dirty="0" smtClean="0"/>
              <a:t> and </a:t>
            </a:r>
            <a:r>
              <a:rPr lang="hu-HU" dirty="0" err="1" smtClean="0"/>
              <a:t>designers</a:t>
            </a:r>
            <a:r>
              <a:rPr lang="hu-HU" dirty="0" smtClean="0"/>
              <a:t> </a:t>
            </a:r>
            <a:r>
              <a:rPr lang="hu-HU" dirty="0" err="1" smtClean="0"/>
              <a:t>need</a:t>
            </a:r>
            <a:r>
              <a:rPr lang="hu-HU" dirty="0" smtClean="0"/>
              <a:t> marketing?, EIT Digital, 2016</a:t>
            </a:r>
          </a:p>
          <a:p>
            <a:r>
              <a:rPr lang="pt-BR" dirty="0" smtClean="0"/>
              <a:t>Porter, M. E: Versenystratégia. Akadémia Kiadó, Budapest, 2006</a:t>
            </a:r>
            <a:endParaRPr lang="hu-HU" dirty="0" smtClean="0"/>
          </a:p>
          <a:p>
            <a:r>
              <a:rPr lang="hu-HU" dirty="0" smtClean="0"/>
              <a:t>Marosán György: Stratégiai menedzsment, Műszaki könyvkiadó, 2001</a:t>
            </a:r>
          </a:p>
          <a:p>
            <a:r>
              <a:rPr lang="hu-HU" dirty="0" smtClean="0">
                <a:hlinkClick r:id="rId2"/>
              </a:rPr>
              <a:t>https://www.businessmodelsinc.com/the-new-4-ps-in-marketing-s-a-v-e/</a:t>
            </a:r>
            <a:endParaRPr lang="hu-HU" dirty="0" smtClean="0"/>
          </a:p>
          <a:p>
            <a:r>
              <a:rPr lang="en-US" dirty="0" smtClean="0"/>
              <a:t>https://www.ted.com/talks/seth_godin_on_the_tribes_we_lead</a:t>
            </a:r>
          </a:p>
          <a:p>
            <a:r>
              <a:rPr lang="hu-HU" dirty="0">
                <a:hlinkClick r:id="rId3"/>
              </a:rPr>
              <a:t>https://</a:t>
            </a:r>
            <a:r>
              <a:rPr lang="hu-HU" dirty="0" smtClean="0">
                <a:hlinkClick r:id="rId3"/>
              </a:rPr>
              <a:t>www.trewmarketing.com</a:t>
            </a:r>
            <a:endParaRPr lang="hu-HU" dirty="0" smtClean="0"/>
          </a:p>
          <a:p>
            <a:r>
              <a:rPr lang="hu-HU" dirty="0">
                <a:solidFill>
                  <a:schemeClr val="accent2">
                    <a:lumMod val="75000"/>
                  </a:schemeClr>
                </a:solidFill>
              </a:rPr>
              <a:t>https://blog.kissmetrics.com/tips-for-creating-content/</a:t>
            </a:r>
          </a:p>
          <a:p>
            <a:r>
              <a:rPr lang="en-US" dirty="0">
                <a:hlinkClick r:id="rId4"/>
              </a:rPr>
              <a:t>http://blog.heyo.com/the-15-most-powerful-words-in-marketing/#</a:t>
            </a:r>
            <a:r>
              <a:rPr lang="en-US" dirty="0" smtClean="0">
                <a:hlinkClick r:id="rId4"/>
              </a:rPr>
              <a:t>ixzz4fFTApGrN</a:t>
            </a:r>
            <a:endParaRPr lang="hu-HU" dirty="0" smtClean="0"/>
          </a:p>
          <a:p>
            <a:r>
              <a:rPr lang="hu-HU" dirty="0" smtClean="0">
                <a:hlinkClick r:id="rId5"/>
              </a:rPr>
              <a:t>http://mashable.com/2013/06/03/marketing-startup/#rqFd6q8p5GqW</a:t>
            </a:r>
            <a:endParaRPr lang="hu-HU" dirty="0" smtClean="0"/>
          </a:p>
          <a:p>
            <a:endParaRPr lang="hu-HU" dirty="0" smtClean="0"/>
          </a:p>
          <a:p>
            <a:r>
              <a:rPr lang="hu-HU" dirty="0" smtClean="0">
                <a:hlinkClick r:id="rId6"/>
              </a:rPr>
              <a:t>http://simplymeasured.com/blog/4-social-media-marketing-strategies-for-startups/#sm.0009q0m7k1acdep1wor2fmwtc92uz</a:t>
            </a:r>
            <a:endParaRPr lang="hu-HU" dirty="0" smtClean="0"/>
          </a:p>
          <a:p>
            <a:r>
              <a:rPr lang="hu-HU" dirty="0" smtClean="0">
                <a:hlinkClick r:id="rId7"/>
              </a:rPr>
              <a:t>http://blog.heyo.com/a-blueprint-for-creating-a-content-marketing-plan-for-a-boring-brand/</a:t>
            </a:r>
            <a:endParaRPr lang="hu-HU" dirty="0" smtClean="0"/>
          </a:p>
          <a:p>
            <a:r>
              <a:rPr lang="hu-HU" dirty="0" smtClean="0"/>
              <a:t>https://www.inc.com/murray-newlands/5-most-common-startup-marketing-failures.html</a:t>
            </a:r>
          </a:p>
          <a:p>
            <a:endParaRPr lang="hu-HU" dirty="0" smtClean="0"/>
          </a:p>
          <a:p>
            <a:endParaRPr lang="hu-HU" dirty="0"/>
          </a:p>
        </p:txBody>
      </p:sp>
    </p:spTree>
    <p:extLst>
      <p:ext uri="{BB962C8B-B14F-4D97-AF65-F5344CB8AC3E}">
        <p14:creationId xmlns:p14="http://schemas.microsoft.com/office/powerpoint/2010/main" val="9381367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a:bodyPr>
          <a:lstStyle/>
          <a:p>
            <a:r>
              <a:rPr lang="hu-HU" b="1" dirty="0">
                <a:solidFill>
                  <a:schemeClr val="bg1"/>
                </a:solidFill>
              </a:rPr>
              <a:t>Innovatív vállalkozás menedzsment</a:t>
            </a:r>
            <a:r>
              <a:rPr lang="hu-HU" dirty="0">
                <a:solidFill>
                  <a:schemeClr val="bg1"/>
                </a:solidFill>
              </a:rPr>
              <a:t/>
            </a:r>
            <a:br>
              <a:rPr lang="hu-HU" dirty="0">
                <a:solidFill>
                  <a:schemeClr val="bg1"/>
                </a:solidFill>
              </a:rPr>
            </a:br>
            <a:endParaRPr lang="hu-HU" dirty="0">
              <a:solidFill>
                <a:schemeClr val="bg1"/>
              </a:solidFill>
            </a:endParaRPr>
          </a:p>
        </p:txBody>
      </p:sp>
      <p:sp>
        <p:nvSpPr>
          <p:cNvPr id="3" name="Alcím 2"/>
          <p:cNvSpPr>
            <a:spLocks noGrp="1"/>
          </p:cNvSpPr>
          <p:nvPr>
            <p:ph type="subTitle" idx="1"/>
          </p:nvPr>
        </p:nvSpPr>
        <p:spPr/>
        <p:txBody>
          <a:bodyPr>
            <a:normAutofit lnSpcReduction="10000"/>
          </a:bodyPr>
          <a:lstStyle/>
          <a:p>
            <a:r>
              <a:rPr lang="hu-HU" b="1" dirty="0"/>
              <a:t>Az innovatív vállalkozás csapatának összeállításában rejlő kihívások. Vezetői feladatok és alapítói dilemmák. A társadalmi tőke jelentősége a vállalkozás sikerében </a:t>
            </a:r>
            <a:r>
              <a:rPr lang="hu-HU" b="1" dirty="0" smtClean="0"/>
              <a:t> - kiegészítés</a:t>
            </a:r>
            <a:endParaRPr lang="hu-HU" dirty="0"/>
          </a:p>
        </p:txBody>
      </p:sp>
      <p:sp>
        <p:nvSpPr>
          <p:cNvPr id="4" name="Szövegdoboz 3"/>
          <p:cNvSpPr txBox="1"/>
          <p:nvPr/>
        </p:nvSpPr>
        <p:spPr>
          <a:xfrm>
            <a:off x="6716889" y="5971822"/>
            <a:ext cx="26980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4. előadás és szeminárium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Dr. Hegyi Barbara</a:t>
            </a:r>
            <a:endParaRPr kumimoji="0" lang="hu-HU"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70657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009CD14-EC67-417C-B59A-8073871A41EE}"/>
              </a:ext>
            </a:extLst>
          </p:cNvPr>
          <p:cNvSpPr>
            <a:spLocks noGrp="1"/>
          </p:cNvSpPr>
          <p:nvPr>
            <p:ph type="title"/>
          </p:nvPr>
        </p:nvSpPr>
        <p:spPr>
          <a:xfrm>
            <a:off x="616882" y="1992157"/>
            <a:ext cx="10772775" cy="1658198"/>
          </a:xfrm>
        </p:spPr>
        <p:txBody>
          <a:bodyPr>
            <a:normAutofit/>
          </a:bodyPr>
          <a:lstStyle/>
          <a:p>
            <a:r>
              <a:rPr lang="hu-HU" dirty="0" smtClean="0"/>
              <a:t>Vezetés, menedzsment és </a:t>
            </a:r>
            <a:r>
              <a:rPr lang="hu-HU" dirty="0" err="1" smtClean="0"/>
              <a:t>leadership</a:t>
            </a:r>
            <a:r>
              <a:rPr lang="hu-HU" dirty="0" smtClean="0"/>
              <a:t> - dióhéjban</a:t>
            </a:r>
            <a:endParaRPr lang="hu-HU" dirty="0"/>
          </a:p>
        </p:txBody>
      </p:sp>
    </p:spTree>
    <p:extLst>
      <p:ext uri="{BB962C8B-B14F-4D97-AF65-F5344CB8AC3E}">
        <p14:creationId xmlns:p14="http://schemas.microsoft.com/office/powerpoint/2010/main" val="19337530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06E2E1A-BB1D-46CD-BCDE-AB010679BD3A}"/>
              </a:ext>
            </a:extLst>
          </p:cNvPr>
          <p:cNvSpPr>
            <a:spLocks noGrp="1" noChangeArrowheads="1"/>
          </p:cNvSpPr>
          <p:nvPr>
            <p:ph type="title"/>
          </p:nvPr>
        </p:nvSpPr>
        <p:spPr/>
        <p:txBody>
          <a:bodyPr/>
          <a:lstStyle/>
          <a:p>
            <a:pPr eaLnBrk="1" hangingPunct="1"/>
            <a:r>
              <a:rPr lang="hu-HU" altLang="hu-HU" dirty="0">
                <a:solidFill>
                  <a:schemeClr val="accent6">
                    <a:lumMod val="75000"/>
                  </a:schemeClr>
                </a:solidFill>
              </a:rPr>
              <a:t> Vezetési megközelítések</a:t>
            </a:r>
            <a:endParaRPr lang="hu-HU" altLang="hu-HU" sz="3600" dirty="0">
              <a:solidFill>
                <a:schemeClr val="accent6">
                  <a:lumMod val="75000"/>
                </a:schemeClr>
              </a:solidFill>
            </a:endParaRPr>
          </a:p>
        </p:txBody>
      </p:sp>
      <p:sp>
        <p:nvSpPr>
          <p:cNvPr id="17411" name="Rectangle 3">
            <a:extLst>
              <a:ext uri="{FF2B5EF4-FFF2-40B4-BE49-F238E27FC236}">
                <a16:creationId xmlns:a16="http://schemas.microsoft.com/office/drawing/2014/main" id="{7481DFE7-818F-45F6-8744-A53DE76AB4CE}"/>
              </a:ext>
            </a:extLst>
          </p:cNvPr>
          <p:cNvSpPr>
            <a:spLocks noGrp="1" noChangeArrowheads="1"/>
          </p:cNvSpPr>
          <p:nvPr>
            <p:ph idx="1"/>
          </p:nvPr>
        </p:nvSpPr>
        <p:spPr>
          <a:xfrm>
            <a:off x="2135188" y="1857375"/>
            <a:ext cx="7950200" cy="4235450"/>
          </a:xfrm>
        </p:spPr>
        <p:txBody>
          <a:bodyPr>
            <a:normAutofit lnSpcReduction="10000"/>
          </a:bodyPr>
          <a:lstStyle/>
          <a:p>
            <a:pPr eaLnBrk="1" hangingPunct="1"/>
            <a:r>
              <a:rPr lang="hu-HU" altLang="hu-HU" b="1" dirty="0"/>
              <a:t>LEADERSHIP</a:t>
            </a:r>
          </a:p>
          <a:p>
            <a:pPr lvl="1" eaLnBrk="1" hangingPunct="1"/>
            <a:r>
              <a:rPr lang="hu-HU" altLang="hu-HU" b="1" dirty="0"/>
              <a:t>Elmélet</a:t>
            </a:r>
          </a:p>
          <a:p>
            <a:pPr lvl="1" eaLnBrk="1" hangingPunct="1"/>
            <a:r>
              <a:rPr lang="hu-HU" altLang="hu-HU" b="1" dirty="0"/>
              <a:t>Stratégiai sík</a:t>
            </a:r>
          </a:p>
          <a:p>
            <a:pPr lvl="1" eaLnBrk="1" hangingPunct="1"/>
            <a:r>
              <a:rPr lang="hu-HU" altLang="hu-HU" b="1" dirty="0"/>
              <a:t>Személyek befolyásolása és inspirálása a  közös célok elérése érdekében</a:t>
            </a:r>
          </a:p>
          <a:p>
            <a:pPr eaLnBrk="1" hangingPunct="1">
              <a:buFont typeface="Wingdings" panose="05000000000000000000" pitchFamily="2" charset="2"/>
              <a:buNone/>
            </a:pPr>
            <a:endParaRPr lang="hu-HU" altLang="hu-HU" b="1" dirty="0"/>
          </a:p>
          <a:p>
            <a:pPr eaLnBrk="1" hangingPunct="1"/>
            <a:r>
              <a:rPr lang="hu-HU" altLang="hu-HU" b="1" dirty="0"/>
              <a:t>MENEDZSMENT</a:t>
            </a:r>
          </a:p>
          <a:p>
            <a:pPr lvl="1" eaLnBrk="1" hangingPunct="1"/>
            <a:r>
              <a:rPr lang="hu-HU" altLang="hu-HU" b="1" dirty="0"/>
              <a:t>Gyakorlat</a:t>
            </a:r>
          </a:p>
          <a:p>
            <a:pPr lvl="1" eaLnBrk="1" hangingPunct="1"/>
            <a:r>
              <a:rPr lang="hu-HU" altLang="hu-HU" b="1" dirty="0"/>
              <a:t>Megvalósítási sík</a:t>
            </a:r>
          </a:p>
          <a:p>
            <a:pPr lvl="1" eaLnBrk="1" hangingPunct="1"/>
            <a:r>
              <a:rPr lang="hu-HU" altLang="hu-HU" b="1" dirty="0"/>
              <a:t>A célok elérésének folyamata – mindazon folyamatok összessége – pénzügy, marketing, HR… - amelyek a vállalat megfelelő működtetéséhez járulnak hozzá </a:t>
            </a:r>
            <a:endParaRPr lang="hu-HU" altLang="hu-HU" dirty="0"/>
          </a:p>
        </p:txBody>
      </p:sp>
      <p:pic>
        <p:nvPicPr>
          <p:cNvPr id="2" name="Kép 1">
            <a:extLst>
              <a:ext uri="{FF2B5EF4-FFF2-40B4-BE49-F238E27FC236}">
                <a16:creationId xmlns:a16="http://schemas.microsoft.com/office/drawing/2014/main" id="{D0A8A68D-78B2-4A69-8BF0-FB2BA9481C13}"/>
              </a:ext>
            </a:extLst>
          </p:cNvPr>
          <p:cNvPicPr>
            <a:picLocks noChangeAspect="1"/>
          </p:cNvPicPr>
          <p:nvPr/>
        </p:nvPicPr>
        <p:blipFill rotWithShape="1">
          <a:blip r:embed="rId3"/>
          <a:srcRect l="10437" t="32399" r="33195" b="31297"/>
          <a:stretch/>
        </p:blipFill>
        <p:spPr>
          <a:xfrm>
            <a:off x="7948678" y="-42203"/>
            <a:ext cx="4273420" cy="1547446"/>
          </a:xfrm>
          <a:prstGeom prst="rect">
            <a:avLst/>
          </a:prstGeom>
        </p:spPr>
      </p:pic>
    </p:spTree>
    <p:extLst>
      <p:ext uri="{BB962C8B-B14F-4D97-AF65-F5344CB8AC3E}">
        <p14:creationId xmlns:p14="http://schemas.microsoft.com/office/powerpoint/2010/main" val="29187252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C8F1208-36DA-4EE0-8D6A-2F02534287C2}"/>
              </a:ext>
            </a:extLst>
          </p:cNvPr>
          <p:cNvSpPr>
            <a:spLocks noGrp="1"/>
          </p:cNvSpPr>
          <p:nvPr>
            <p:ph type="title"/>
          </p:nvPr>
        </p:nvSpPr>
        <p:spPr/>
        <p:txBody>
          <a:bodyPr/>
          <a:lstStyle/>
          <a:p>
            <a:r>
              <a:rPr lang="hu-HU" dirty="0"/>
              <a:t>Hogyan kell vezetni embereket? </a:t>
            </a:r>
          </a:p>
        </p:txBody>
      </p:sp>
      <p:sp>
        <p:nvSpPr>
          <p:cNvPr id="3" name="Tartalom helye 2">
            <a:extLst>
              <a:ext uri="{FF2B5EF4-FFF2-40B4-BE49-F238E27FC236}">
                <a16:creationId xmlns:a16="http://schemas.microsoft.com/office/drawing/2014/main" id="{C6FF8521-95B4-4621-AE03-9CC1412DB606}"/>
              </a:ext>
            </a:extLst>
          </p:cNvPr>
          <p:cNvSpPr>
            <a:spLocks noGrp="1"/>
          </p:cNvSpPr>
          <p:nvPr>
            <p:ph idx="1"/>
          </p:nvPr>
        </p:nvSpPr>
        <p:spPr/>
        <p:txBody>
          <a:bodyPr/>
          <a:lstStyle/>
          <a:p>
            <a:pPr indent="0">
              <a:buNone/>
            </a:pPr>
            <a:r>
              <a:rPr lang="hu-HU" b="1" dirty="0"/>
              <a:t>Young Steve </a:t>
            </a:r>
            <a:r>
              <a:rPr lang="hu-HU" b="1" dirty="0" err="1"/>
              <a:t>Jobs</a:t>
            </a:r>
            <a:r>
              <a:rPr lang="hu-HU" b="1" dirty="0"/>
              <a:t>  </a:t>
            </a:r>
            <a:r>
              <a:rPr lang="en-US" b="1" dirty="0"/>
              <a:t>on how to lead </a:t>
            </a:r>
            <a:r>
              <a:rPr lang="en-US" b="1" dirty="0" smtClean="0"/>
              <a:t>people</a:t>
            </a:r>
            <a:r>
              <a:rPr lang="hu-HU" b="1" dirty="0" smtClean="0"/>
              <a:t> (3:53, angol felirattal)</a:t>
            </a:r>
            <a:endParaRPr lang="hu-HU" b="1" dirty="0"/>
          </a:p>
          <a:p>
            <a:endParaRPr lang="hu-HU" dirty="0"/>
          </a:p>
          <a:p>
            <a:endParaRPr lang="hu-HU" dirty="0"/>
          </a:p>
          <a:p>
            <a:r>
              <a:rPr lang="hu-HU" dirty="0"/>
              <a:t>https://www.youtube.com/watch?v=rQKis2Cfpeo</a:t>
            </a:r>
          </a:p>
          <a:p>
            <a:endParaRPr lang="hu-HU" dirty="0"/>
          </a:p>
        </p:txBody>
      </p:sp>
    </p:spTree>
    <p:extLst>
      <p:ext uri="{BB962C8B-B14F-4D97-AF65-F5344CB8AC3E}">
        <p14:creationId xmlns:p14="http://schemas.microsoft.com/office/powerpoint/2010/main" val="42378699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4E42884-0B93-4033-A202-3064B6D88D3D}"/>
              </a:ext>
            </a:extLst>
          </p:cNvPr>
          <p:cNvSpPr>
            <a:spLocks noGrp="1"/>
          </p:cNvSpPr>
          <p:nvPr>
            <p:ph type="title"/>
          </p:nvPr>
        </p:nvSpPr>
        <p:spPr/>
        <p:txBody>
          <a:bodyPr/>
          <a:lstStyle/>
          <a:p>
            <a:r>
              <a:rPr lang="hu-HU" dirty="0" err="1"/>
              <a:t>Leadership</a:t>
            </a:r>
            <a:r>
              <a:rPr lang="hu-HU" dirty="0"/>
              <a:t> – magas szintű vezetés</a:t>
            </a:r>
          </a:p>
        </p:txBody>
      </p:sp>
      <p:sp>
        <p:nvSpPr>
          <p:cNvPr id="3" name="Tartalom helye 2">
            <a:extLst>
              <a:ext uri="{FF2B5EF4-FFF2-40B4-BE49-F238E27FC236}">
                <a16:creationId xmlns:a16="http://schemas.microsoft.com/office/drawing/2014/main" id="{4468B1F7-C56F-400B-9E6D-2AA821895CCD}"/>
              </a:ext>
            </a:extLst>
          </p:cNvPr>
          <p:cNvSpPr>
            <a:spLocks noGrp="1"/>
          </p:cNvSpPr>
          <p:nvPr>
            <p:ph idx="1"/>
          </p:nvPr>
        </p:nvSpPr>
        <p:spPr/>
        <p:txBody>
          <a:bodyPr/>
          <a:lstStyle/>
          <a:p>
            <a:pPr>
              <a:buFont typeface="Arial" panose="020B0604020202020204" pitchFamily="34" charset="0"/>
              <a:buChar char="•"/>
            </a:pPr>
            <a:r>
              <a:rPr lang="hu-HU" dirty="0"/>
              <a:t> Víziója van</a:t>
            </a:r>
          </a:p>
          <a:p>
            <a:pPr>
              <a:buFont typeface="Arial" panose="020B0604020202020204" pitchFamily="34" charset="0"/>
              <a:buChar char="•"/>
            </a:pPr>
            <a:r>
              <a:rPr lang="hu-HU" dirty="0"/>
              <a:t> Szervezeten belül és szervezeten kívülre is kiválóan és hatékonyan tud kommunikálni</a:t>
            </a:r>
          </a:p>
          <a:p>
            <a:pPr>
              <a:buFont typeface="Arial" panose="020B0604020202020204" pitchFamily="34" charset="0"/>
              <a:buChar char="•"/>
            </a:pPr>
            <a:r>
              <a:rPr lang="hu-HU" dirty="0"/>
              <a:t> Képes startégiát kialakítani</a:t>
            </a:r>
          </a:p>
          <a:p>
            <a:pPr>
              <a:buFont typeface="Arial" panose="020B0604020202020204" pitchFamily="34" charset="0"/>
              <a:buChar char="•"/>
            </a:pPr>
            <a:r>
              <a:rPr lang="hu-HU" dirty="0"/>
              <a:t> A célok elérése érdekében megfelelő szervezeti kultúrát tud kialakítani</a:t>
            </a:r>
          </a:p>
          <a:p>
            <a:pPr>
              <a:buFont typeface="Arial" panose="020B0604020202020204" pitchFamily="34" charset="0"/>
              <a:buChar char="•"/>
            </a:pPr>
            <a:r>
              <a:rPr lang="hu-HU" dirty="0"/>
              <a:t> Folyamatosan inspirálja, szervezi és </a:t>
            </a:r>
            <a:r>
              <a:rPr lang="hu-HU" dirty="0" err="1"/>
              <a:t>monitorozza</a:t>
            </a:r>
            <a:r>
              <a:rPr lang="hu-HU" dirty="0"/>
              <a:t> a teljesítményt</a:t>
            </a:r>
          </a:p>
        </p:txBody>
      </p:sp>
    </p:spTree>
    <p:extLst>
      <p:ext uri="{BB962C8B-B14F-4D97-AF65-F5344CB8AC3E}">
        <p14:creationId xmlns:p14="http://schemas.microsoft.com/office/powerpoint/2010/main" val="41191110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8" name="Rectangle 2">
            <a:extLst>
              <a:ext uri="{FF2B5EF4-FFF2-40B4-BE49-F238E27FC236}">
                <a16:creationId xmlns:a16="http://schemas.microsoft.com/office/drawing/2014/main" id="{CB64D68C-B1BA-4182-A0EA-27500A8170EB}"/>
              </a:ext>
            </a:extLst>
          </p:cNvPr>
          <p:cNvSpPr>
            <a:spLocks noGrp="1" noChangeArrowheads="1"/>
          </p:cNvSpPr>
          <p:nvPr>
            <p:ph type="title"/>
          </p:nvPr>
        </p:nvSpPr>
        <p:spPr/>
        <p:txBody>
          <a:bodyPr/>
          <a:lstStyle/>
          <a:p>
            <a:r>
              <a:rPr lang="hu-HU" altLang="hu-HU" sz="2800" dirty="0"/>
              <a:t>A menedzsment </a:t>
            </a:r>
            <a:r>
              <a:rPr lang="hu-HU" altLang="hu-HU" sz="2800" dirty="0" smtClean="0"/>
              <a:t>fogalma - általában</a:t>
            </a:r>
            <a:endParaRPr lang="de-DE" altLang="hu-HU" sz="2800" dirty="0"/>
          </a:p>
        </p:txBody>
      </p:sp>
      <p:sp>
        <p:nvSpPr>
          <p:cNvPr id="487429" name="Rectangle 3">
            <a:extLst>
              <a:ext uri="{FF2B5EF4-FFF2-40B4-BE49-F238E27FC236}">
                <a16:creationId xmlns:a16="http://schemas.microsoft.com/office/drawing/2014/main" id="{98051D1C-B09D-4CE5-A2F3-7F14A89CC6F4}"/>
              </a:ext>
            </a:extLst>
          </p:cNvPr>
          <p:cNvSpPr>
            <a:spLocks noGrp="1" noChangeArrowheads="1"/>
          </p:cNvSpPr>
          <p:nvPr>
            <p:ph idx="1"/>
          </p:nvPr>
        </p:nvSpPr>
        <p:spPr>
          <a:xfrm>
            <a:off x="676656" y="2011680"/>
            <a:ext cx="10753725" cy="4771617"/>
          </a:xfrm>
        </p:spPr>
        <p:txBody>
          <a:bodyPr>
            <a:normAutofit fontScale="77500" lnSpcReduction="20000"/>
          </a:bodyPr>
          <a:lstStyle/>
          <a:p>
            <a:pPr>
              <a:lnSpc>
                <a:spcPct val="170000"/>
              </a:lnSpc>
            </a:pPr>
            <a:r>
              <a:rPr lang="de-DE" altLang="hu-HU" b="1" dirty="0"/>
              <a:t>A </a:t>
            </a:r>
            <a:r>
              <a:rPr lang="de-DE" altLang="hu-HU" b="1" dirty="0" err="1"/>
              <a:t>menedzsment</a:t>
            </a:r>
            <a:r>
              <a:rPr lang="hu-HU" altLang="hu-HU" b="1" dirty="0"/>
              <a:t> </a:t>
            </a:r>
            <a:r>
              <a:rPr lang="de-DE" altLang="hu-HU" dirty="0" err="1"/>
              <a:t>az</a:t>
            </a:r>
            <a:r>
              <a:rPr lang="de-DE" altLang="hu-HU" dirty="0"/>
              <a:t> </a:t>
            </a:r>
            <a:r>
              <a:rPr lang="de-DE" altLang="hu-HU" dirty="0" err="1"/>
              <a:t>ember</a:t>
            </a:r>
            <a:r>
              <a:rPr lang="de-DE" altLang="hu-HU" dirty="0"/>
              <a:t> </a:t>
            </a:r>
            <a:r>
              <a:rPr lang="de-DE" altLang="hu-HU" dirty="0" err="1"/>
              <a:t>által</a:t>
            </a:r>
            <a:r>
              <a:rPr lang="de-DE" altLang="hu-HU" dirty="0"/>
              <a:t> </a:t>
            </a:r>
            <a:r>
              <a:rPr lang="de-DE" altLang="hu-HU" dirty="0" err="1"/>
              <a:t>létrehozott</a:t>
            </a:r>
            <a:r>
              <a:rPr lang="hu-HU" altLang="hu-HU" dirty="0"/>
              <a:t> </a:t>
            </a:r>
            <a:r>
              <a:rPr lang="de-DE" altLang="hu-HU" dirty="0" err="1"/>
              <a:t>szervezetek</a:t>
            </a:r>
            <a:r>
              <a:rPr lang="de-DE" altLang="hu-HU" dirty="0"/>
              <a:t> </a:t>
            </a:r>
            <a:r>
              <a:rPr lang="de-DE" altLang="hu-HU" dirty="0" err="1"/>
              <a:t>irányításával</a:t>
            </a:r>
            <a:r>
              <a:rPr lang="de-DE" altLang="hu-HU" dirty="0"/>
              <a:t>, a </a:t>
            </a:r>
            <a:r>
              <a:rPr lang="de-DE" altLang="hu-HU" dirty="0" err="1"/>
              <a:t>bennük</a:t>
            </a:r>
            <a:r>
              <a:rPr lang="de-DE" altLang="hu-HU" dirty="0"/>
              <a:t> </a:t>
            </a:r>
            <a:r>
              <a:rPr lang="de-DE" altLang="hu-HU" dirty="0" err="1"/>
              <a:t>lezajló</a:t>
            </a:r>
            <a:r>
              <a:rPr lang="de-DE" altLang="hu-HU" dirty="0"/>
              <a:t> </a:t>
            </a:r>
            <a:r>
              <a:rPr lang="de-DE" altLang="hu-HU" dirty="0" err="1"/>
              <a:t>tervezési</a:t>
            </a:r>
            <a:r>
              <a:rPr lang="de-DE" altLang="hu-HU" dirty="0"/>
              <a:t>, </a:t>
            </a:r>
            <a:r>
              <a:rPr lang="de-DE" altLang="hu-HU" dirty="0" err="1"/>
              <a:t>szervezési</a:t>
            </a:r>
            <a:r>
              <a:rPr lang="de-DE" altLang="hu-HU" dirty="0"/>
              <a:t>, </a:t>
            </a:r>
            <a:r>
              <a:rPr lang="de-DE" altLang="hu-HU" dirty="0" err="1"/>
              <a:t>ellenőrzési</a:t>
            </a:r>
            <a:r>
              <a:rPr lang="de-DE" altLang="hu-HU" dirty="0"/>
              <a:t>,</a:t>
            </a:r>
            <a:r>
              <a:rPr lang="hu-HU" altLang="hu-HU" dirty="0"/>
              <a:t> </a:t>
            </a:r>
            <a:r>
              <a:rPr lang="de-DE" altLang="hu-HU" dirty="0" err="1"/>
              <a:t>hatalomgyakorlási</a:t>
            </a:r>
            <a:r>
              <a:rPr lang="de-DE" altLang="hu-HU" dirty="0"/>
              <a:t> </a:t>
            </a:r>
            <a:r>
              <a:rPr lang="de-DE" altLang="hu-HU" dirty="0" err="1"/>
              <a:t>és</a:t>
            </a:r>
            <a:r>
              <a:rPr lang="de-DE" altLang="hu-HU" dirty="0"/>
              <a:t> </a:t>
            </a:r>
            <a:r>
              <a:rPr lang="de-DE" altLang="hu-HU" dirty="0" err="1"/>
              <a:t>döntési</a:t>
            </a:r>
            <a:r>
              <a:rPr lang="de-DE" altLang="hu-HU" dirty="0"/>
              <a:t> </a:t>
            </a:r>
            <a:r>
              <a:rPr lang="de-DE" altLang="hu-HU" dirty="0" err="1"/>
              <a:t>folyamatokkal</a:t>
            </a:r>
            <a:r>
              <a:rPr lang="de-DE" altLang="hu-HU" dirty="0"/>
              <a:t> </a:t>
            </a:r>
            <a:r>
              <a:rPr lang="de-DE" altLang="hu-HU" dirty="0" err="1"/>
              <a:t>kapcsolatos</a:t>
            </a:r>
            <a:r>
              <a:rPr lang="de-DE" altLang="hu-HU" dirty="0"/>
              <a:t> </a:t>
            </a:r>
            <a:r>
              <a:rPr lang="de-DE" altLang="hu-HU" dirty="0" err="1"/>
              <a:t>tevékenységek</a:t>
            </a:r>
            <a:r>
              <a:rPr lang="hu-HU" altLang="hu-HU" dirty="0"/>
              <a:t> </a:t>
            </a:r>
            <a:r>
              <a:rPr lang="de-DE" altLang="hu-HU" dirty="0" err="1"/>
              <a:t>összessége</a:t>
            </a:r>
            <a:r>
              <a:rPr lang="de-DE" altLang="hu-HU" dirty="0" smtClean="0"/>
              <a:t>.</a:t>
            </a:r>
            <a:endParaRPr lang="hu-HU" altLang="hu-HU" dirty="0" smtClean="0"/>
          </a:p>
          <a:p>
            <a:endParaRPr lang="hu-HU" altLang="hu-HU" dirty="0"/>
          </a:p>
          <a:p>
            <a:r>
              <a:rPr lang="hu-HU" altLang="hu-HU" b="1" dirty="0" smtClean="0"/>
              <a:t>A menedzsment funkciói: </a:t>
            </a:r>
          </a:p>
          <a:p>
            <a:r>
              <a:rPr lang="hu-HU" altLang="hu-HU" dirty="0" smtClean="0"/>
              <a:t>- tervezés, szervezés, vezetés és ellenőrzés</a:t>
            </a:r>
          </a:p>
          <a:p>
            <a:endParaRPr lang="hu-HU" altLang="hu-HU" dirty="0"/>
          </a:p>
          <a:p>
            <a:endParaRPr lang="hu-HU" altLang="hu-HU" dirty="0" smtClean="0"/>
          </a:p>
          <a:p>
            <a:r>
              <a:rPr lang="de-DE" altLang="hu-HU" dirty="0"/>
              <a:t>A </a:t>
            </a:r>
            <a:r>
              <a:rPr lang="de-DE" altLang="hu-HU" dirty="0" err="1"/>
              <a:t>menedzsment</a:t>
            </a:r>
            <a:r>
              <a:rPr lang="de-DE" altLang="hu-HU" dirty="0"/>
              <a:t> a </a:t>
            </a:r>
            <a:r>
              <a:rPr lang="de-DE" altLang="hu-HU" dirty="0" err="1"/>
              <a:t>feladatok</a:t>
            </a:r>
            <a:r>
              <a:rPr lang="de-DE" altLang="hu-HU" dirty="0"/>
              <a:t> </a:t>
            </a:r>
            <a:r>
              <a:rPr lang="de-DE" altLang="hu-HU" dirty="0" err="1"/>
              <a:t>végrehajtása</a:t>
            </a:r>
            <a:r>
              <a:rPr lang="de-DE" altLang="hu-HU" dirty="0"/>
              <a:t> </a:t>
            </a:r>
            <a:r>
              <a:rPr lang="de-DE" altLang="hu-HU" b="1" dirty="0" err="1"/>
              <a:t>két</a:t>
            </a:r>
            <a:r>
              <a:rPr lang="de-DE" altLang="hu-HU" b="1" dirty="0"/>
              <a:t> </a:t>
            </a:r>
            <a:r>
              <a:rPr lang="de-DE" altLang="hu-HU" b="1" dirty="0" err="1"/>
              <a:t>alapvető</a:t>
            </a:r>
            <a:r>
              <a:rPr lang="de-DE" altLang="hu-HU" b="1" dirty="0"/>
              <a:t> </a:t>
            </a:r>
            <a:r>
              <a:rPr lang="de-DE" altLang="hu-HU" b="1" dirty="0" err="1"/>
              <a:t>tevékenységet</a:t>
            </a:r>
            <a:r>
              <a:rPr lang="de-DE" altLang="hu-HU" b="1" dirty="0"/>
              <a:t> </a:t>
            </a:r>
            <a:r>
              <a:rPr lang="de-DE" altLang="hu-HU" dirty="0" err="1"/>
              <a:t>végez</a:t>
            </a:r>
            <a:r>
              <a:rPr lang="de-DE" altLang="hu-HU" dirty="0"/>
              <a:t>: </a:t>
            </a:r>
            <a:endParaRPr lang="hu-HU" altLang="hu-HU" dirty="0"/>
          </a:p>
          <a:p>
            <a:r>
              <a:rPr lang="hu-HU" altLang="hu-HU" dirty="0"/>
              <a:t>- </a:t>
            </a:r>
            <a:r>
              <a:rPr lang="de-DE" altLang="hu-HU" dirty="0" err="1"/>
              <a:t>Egyrészt</a:t>
            </a:r>
            <a:r>
              <a:rPr lang="hu-HU" altLang="hu-HU" dirty="0"/>
              <a:t> </a:t>
            </a:r>
            <a:r>
              <a:rPr lang="de-DE" altLang="hu-HU" dirty="0" err="1"/>
              <a:t>döntéseket</a:t>
            </a:r>
            <a:r>
              <a:rPr lang="de-DE" altLang="hu-HU" dirty="0"/>
              <a:t> </a:t>
            </a:r>
            <a:r>
              <a:rPr lang="de-DE" altLang="hu-HU" dirty="0" err="1"/>
              <a:t>hoz</a:t>
            </a:r>
            <a:r>
              <a:rPr lang="de-DE" altLang="hu-HU" dirty="0"/>
              <a:t> a </a:t>
            </a:r>
            <a:r>
              <a:rPr lang="de-DE" altLang="hu-HU" dirty="0" err="1"/>
              <a:t>problémák</a:t>
            </a:r>
            <a:r>
              <a:rPr lang="de-DE" altLang="hu-HU" dirty="0"/>
              <a:t> </a:t>
            </a:r>
            <a:r>
              <a:rPr lang="de-DE" altLang="hu-HU" dirty="0" err="1"/>
              <a:t>megoldása</a:t>
            </a:r>
            <a:r>
              <a:rPr lang="de-DE" altLang="hu-HU" dirty="0"/>
              <a:t> </a:t>
            </a:r>
            <a:r>
              <a:rPr lang="de-DE" altLang="hu-HU" dirty="0" err="1"/>
              <a:t>érdekében</a:t>
            </a:r>
            <a:r>
              <a:rPr lang="de-DE" altLang="hu-HU" dirty="0"/>
              <a:t>, </a:t>
            </a:r>
            <a:endParaRPr lang="hu-HU" altLang="hu-HU" dirty="0"/>
          </a:p>
          <a:p>
            <a:r>
              <a:rPr lang="hu-HU" altLang="hu-HU" dirty="0"/>
              <a:t>- </a:t>
            </a:r>
            <a:r>
              <a:rPr lang="de-DE" altLang="hu-HU" dirty="0" err="1"/>
              <a:t>Másrészt</a:t>
            </a:r>
            <a:r>
              <a:rPr lang="hu-HU" altLang="hu-HU" dirty="0"/>
              <a:t> </a:t>
            </a:r>
            <a:r>
              <a:rPr lang="de-DE" altLang="hu-HU" dirty="0" err="1"/>
              <a:t>befolyásolja</a:t>
            </a:r>
            <a:r>
              <a:rPr lang="de-DE" altLang="hu-HU" dirty="0"/>
              <a:t> </a:t>
            </a:r>
            <a:r>
              <a:rPr lang="de-DE" altLang="hu-HU" dirty="0" err="1"/>
              <a:t>az</a:t>
            </a:r>
            <a:r>
              <a:rPr lang="de-DE" altLang="hu-HU" dirty="0"/>
              <a:t> </a:t>
            </a:r>
            <a:r>
              <a:rPr lang="de-DE" altLang="hu-HU" dirty="0" err="1"/>
              <a:t>egyéneket</a:t>
            </a:r>
            <a:r>
              <a:rPr lang="de-DE" altLang="hu-HU" dirty="0"/>
              <a:t>, </a:t>
            </a:r>
            <a:r>
              <a:rPr lang="de-DE" altLang="hu-HU" dirty="0" err="1"/>
              <a:t>hogy</a:t>
            </a:r>
            <a:r>
              <a:rPr lang="de-DE" altLang="hu-HU" dirty="0"/>
              <a:t> </a:t>
            </a:r>
            <a:r>
              <a:rPr lang="de-DE" altLang="hu-HU" dirty="0" err="1"/>
              <a:t>azok</a:t>
            </a:r>
            <a:r>
              <a:rPr lang="hu-HU" altLang="hu-HU" dirty="0"/>
              <a:t> </a:t>
            </a:r>
            <a:r>
              <a:rPr lang="de-DE" altLang="hu-HU" dirty="0" err="1"/>
              <a:t>hatékonyan</a:t>
            </a:r>
            <a:r>
              <a:rPr lang="de-DE" altLang="hu-HU" dirty="0"/>
              <a:t> </a:t>
            </a:r>
            <a:r>
              <a:rPr lang="de-DE" altLang="hu-HU" dirty="0" err="1"/>
              <a:t>működjenek</a:t>
            </a:r>
            <a:r>
              <a:rPr lang="de-DE" altLang="hu-HU" dirty="0"/>
              <a:t> </a:t>
            </a:r>
            <a:r>
              <a:rPr lang="de-DE" altLang="hu-HU" dirty="0" err="1"/>
              <a:t>együtt</a:t>
            </a:r>
            <a:r>
              <a:rPr lang="de-DE" altLang="hu-HU" dirty="0"/>
              <a:t> </a:t>
            </a:r>
            <a:r>
              <a:rPr lang="de-DE" altLang="hu-HU" dirty="0" err="1"/>
              <a:t>és</a:t>
            </a:r>
            <a:r>
              <a:rPr lang="de-DE" altLang="hu-HU" dirty="0"/>
              <a:t> a </a:t>
            </a:r>
            <a:r>
              <a:rPr lang="de-DE" altLang="hu-HU" dirty="0" err="1"/>
              <a:t>közös</a:t>
            </a:r>
            <a:r>
              <a:rPr lang="de-DE" altLang="hu-HU" dirty="0"/>
              <a:t> </a:t>
            </a:r>
            <a:r>
              <a:rPr lang="de-DE" altLang="hu-HU" dirty="0" err="1"/>
              <a:t>célok</a:t>
            </a:r>
            <a:r>
              <a:rPr lang="de-DE" altLang="hu-HU" dirty="0"/>
              <a:t> </a:t>
            </a:r>
            <a:r>
              <a:rPr lang="de-DE" altLang="hu-HU" dirty="0" err="1"/>
              <a:t>elérése</a:t>
            </a:r>
            <a:r>
              <a:rPr lang="de-DE" altLang="hu-HU" dirty="0"/>
              <a:t> </a:t>
            </a:r>
            <a:r>
              <a:rPr lang="de-DE" altLang="hu-HU" dirty="0" err="1"/>
              <a:t>érdekében</a:t>
            </a:r>
            <a:r>
              <a:rPr lang="hu-HU" altLang="hu-HU" dirty="0"/>
              <a:t> </a:t>
            </a:r>
            <a:r>
              <a:rPr lang="de-DE" altLang="hu-HU" dirty="0" err="1"/>
              <a:t>tevékenykedjenek</a:t>
            </a:r>
            <a:r>
              <a:rPr lang="de-DE" altLang="hu-HU" dirty="0"/>
              <a:t>.</a:t>
            </a:r>
          </a:p>
          <a:p>
            <a:endParaRPr lang="hu-HU" altLang="hu-HU" dirty="0"/>
          </a:p>
          <a:p>
            <a:r>
              <a:rPr lang="hu-HU" altLang="hu-HU" dirty="0"/>
              <a:t>(Varsányi, 2006)</a:t>
            </a:r>
          </a:p>
        </p:txBody>
      </p:sp>
      <p:sp>
        <p:nvSpPr>
          <p:cNvPr id="487427" name="Élőláb helye 4">
            <a:extLst>
              <a:ext uri="{FF2B5EF4-FFF2-40B4-BE49-F238E27FC236}">
                <a16:creationId xmlns:a16="http://schemas.microsoft.com/office/drawing/2014/main" id="{9BC015AF-9E82-4563-AC9E-B15A6220E191}"/>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hu-HU" sz="1200" b="0" i="0" u="none" strike="noStrike" kern="1200" cap="all" spc="0" normalizeH="0" baseline="0" noProof="0" dirty="0">
                <a:ln>
                  <a:noFill/>
                </a:ln>
                <a:solidFill>
                  <a:prstClr val="white"/>
                </a:solidFill>
                <a:effectLst/>
                <a:uLnTx/>
                <a:uFillTx/>
                <a:latin typeface="Arial" panose="020B0604020202020204" pitchFamily="34" charset="0"/>
                <a:ea typeface="+mn-ea"/>
                <a:cs typeface="+mn-cs"/>
              </a:rPr>
              <a:t>Company Logo</a:t>
            </a:r>
          </a:p>
        </p:txBody>
      </p:sp>
    </p:spTree>
    <p:extLst>
      <p:ext uri="{BB962C8B-B14F-4D97-AF65-F5344CB8AC3E}">
        <p14:creationId xmlns:p14="http://schemas.microsoft.com/office/powerpoint/2010/main" val="33431682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Menedzsment vagy </a:t>
            </a:r>
            <a:r>
              <a:rPr lang="hu-HU" dirty="0" err="1" smtClean="0"/>
              <a:t>leadership</a:t>
            </a:r>
            <a:r>
              <a:rPr lang="hu-HU" dirty="0" smtClean="0"/>
              <a:t>?</a:t>
            </a:r>
            <a:endParaRPr lang="hu-HU" dirty="0"/>
          </a:p>
        </p:txBody>
      </p:sp>
      <p:sp>
        <p:nvSpPr>
          <p:cNvPr id="3" name="Tartalom helye 2"/>
          <p:cNvSpPr>
            <a:spLocks noGrp="1"/>
          </p:cNvSpPr>
          <p:nvPr>
            <p:ph idx="1"/>
          </p:nvPr>
        </p:nvSpPr>
        <p:spPr>
          <a:xfrm>
            <a:off x="676274" y="2034258"/>
            <a:ext cx="10753725" cy="3766185"/>
          </a:xfrm>
        </p:spPr>
        <p:txBody>
          <a:bodyPr/>
          <a:lstStyle/>
          <a:p>
            <a:pPr>
              <a:buFont typeface="Arial" panose="020B0604020202020204" pitchFamily="34" charset="0"/>
              <a:buChar char="•"/>
            </a:pPr>
            <a:r>
              <a:rPr lang="hu-HU" dirty="0" smtClean="0"/>
              <a:t> A menedzsment és a </a:t>
            </a:r>
            <a:r>
              <a:rPr lang="hu-HU" dirty="0" err="1" smtClean="0"/>
              <a:t>leadership</a:t>
            </a:r>
            <a:r>
              <a:rPr lang="hu-HU" dirty="0" smtClean="0"/>
              <a:t> különböző felfogások és fogalmak</a:t>
            </a:r>
          </a:p>
          <a:p>
            <a:pPr>
              <a:buFont typeface="Arial" panose="020B0604020202020204" pitchFamily="34" charset="0"/>
              <a:buChar char="•"/>
            </a:pPr>
            <a:r>
              <a:rPr lang="hu-HU" dirty="0"/>
              <a:t> </a:t>
            </a:r>
            <a:r>
              <a:rPr lang="hu-HU" dirty="0" smtClean="0"/>
              <a:t>Nincs egyértelműen meghatározható, jó vagy legjobb vezetési mód. </a:t>
            </a:r>
          </a:p>
          <a:p>
            <a:pPr>
              <a:buFont typeface="Arial" panose="020B0604020202020204" pitchFamily="34" charset="0"/>
              <a:buChar char="•"/>
            </a:pPr>
            <a:r>
              <a:rPr lang="hu-HU" dirty="0"/>
              <a:t> </a:t>
            </a:r>
            <a:r>
              <a:rPr lang="hu-HU" dirty="0" smtClean="0"/>
              <a:t>A vezetési felfogást és gyakorlatot meghatározza a vezető maga, a csapat, a feladat és piaci szituáció és a vállalkozás környezete.</a:t>
            </a:r>
          </a:p>
          <a:p>
            <a:pPr>
              <a:buFont typeface="Arial" panose="020B0604020202020204" pitchFamily="34" charset="0"/>
              <a:buChar char="•"/>
            </a:pPr>
            <a:r>
              <a:rPr lang="hu-HU" dirty="0"/>
              <a:t> </a:t>
            </a:r>
            <a:r>
              <a:rPr lang="hu-HU" dirty="0" smtClean="0"/>
              <a:t>Az azonban bizonyos, hogy az egyre növekvő vállalkozásban mind az alapító vállalkozónak, mind a csapattagoknak fejleszteniük kell kompetenciáikat a vezetés területén.</a:t>
            </a:r>
            <a:r>
              <a:rPr lang="en-US" dirty="0" smtClean="0"/>
              <a:t> </a:t>
            </a:r>
            <a:endParaRPr lang="en-US" dirty="0"/>
          </a:p>
        </p:txBody>
      </p:sp>
    </p:spTree>
    <p:extLst>
      <p:ext uri="{BB962C8B-B14F-4D97-AF65-F5344CB8AC3E}">
        <p14:creationId xmlns:p14="http://schemas.microsoft.com/office/powerpoint/2010/main" val="17256798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76656" y="-171801"/>
            <a:ext cx="10772775" cy="1658198"/>
          </a:xfrm>
        </p:spPr>
        <p:txBody>
          <a:bodyPr/>
          <a:lstStyle/>
          <a:p>
            <a:r>
              <a:rPr lang="hu-HU" dirty="0" smtClean="0"/>
              <a:t>Vezető és menedzser</a:t>
            </a:r>
            <a:endParaRPr lang="hu-HU" dirty="0"/>
          </a:p>
        </p:txBody>
      </p:sp>
      <p:sp>
        <p:nvSpPr>
          <p:cNvPr id="3" name="Tartalom helye 2"/>
          <p:cNvSpPr>
            <a:spLocks noGrp="1"/>
          </p:cNvSpPr>
          <p:nvPr>
            <p:ph idx="1"/>
          </p:nvPr>
        </p:nvSpPr>
        <p:spPr>
          <a:xfrm>
            <a:off x="138896" y="983840"/>
            <a:ext cx="11783028" cy="4791919"/>
          </a:xfrm>
        </p:spPr>
        <p:txBody>
          <a:bodyPr>
            <a:noAutofit/>
          </a:bodyPr>
          <a:lstStyle/>
          <a:p>
            <a:pPr>
              <a:buFont typeface="Arial" panose="020B0604020202020204" pitchFamily="34" charset="0"/>
              <a:buChar char="•"/>
            </a:pPr>
            <a:r>
              <a:rPr lang="hu-HU" sz="2000" dirty="0" smtClean="0"/>
              <a:t> A jó menedzserek nem lesznek feltétlenül jó vezetők, és a legnagyszerűbb vezetők is lehetnek rossz menedzserek</a:t>
            </a:r>
          </a:p>
          <a:p>
            <a:pPr>
              <a:buFont typeface="Arial" panose="020B0604020202020204" pitchFamily="34" charset="0"/>
              <a:buChar char="•"/>
            </a:pPr>
            <a:r>
              <a:rPr lang="hu-HU" sz="2000" dirty="0"/>
              <a:t> </a:t>
            </a:r>
            <a:r>
              <a:rPr lang="hu-HU" sz="2000" dirty="0" smtClean="0"/>
              <a:t>„A menedzserek jól csinálják a dolgokat, a vezetők pedig jó dolgokat csinálnak.” (ld. Business nagykönyve, 68.o)</a:t>
            </a:r>
          </a:p>
          <a:p>
            <a:pPr>
              <a:buFont typeface="Arial" panose="020B0604020202020204" pitchFamily="34" charset="0"/>
              <a:buChar char="•"/>
            </a:pPr>
            <a:r>
              <a:rPr lang="hu-HU" sz="2000" dirty="0" smtClean="0"/>
              <a:t>A vezetők a jövőképen és a stratégián keresztül „uralják” az őket körülvevő – versengő – környezetet, s azután a menedzsereket feladata, hogy e stratégiákat eredményesen </a:t>
            </a:r>
            <a:r>
              <a:rPr lang="hu-HU" sz="2000" dirty="0" err="1" smtClean="0"/>
              <a:t>végrehajtsák</a:t>
            </a:r>
            <a:endParaRPr lang="hu-HU" sz="2000" dirty="0" smtClean="0"/>
          </a:p>
          <a:p>
            <a:pPr>
              <a:buFont typeface="Arial" panose="020B0604020202020204" pitchFamily="34" charset="0"/>
              <a:buChar char="•"/>
            </a:pPr>
            <a:r>
              <a:rPr lang="hu-HU" sz="2000" dirty="0"/>
              <a:t> </a:t>
            </a:r>
            <a:r>
              <a:rPr lang="hu-HU" sz="2000" dirty="0" smtClean="0"/>
              <a:t>A hatékony menedzsment elengedhetetlen a szervezeti sikerhez: figyel a folyamatokra, tervezésre, költségvetésre, személyzetre s ezek a feladatok teszik lehetővé, hogy a szervezet a tevékenységére összpontosítson.</a:t>
            </a:r>
          </a:p>
          <a:p>
            <a:pPr>
              <a:buFont typeface="Arial" panose="020B0604020202020204" pitchFamily="34" charset="0"/>
              <a:buChar char="•"/>
            </a:pPr>
            <a:r>
              <a:rPr lang="hu-HU" sz="2000" dirty="0"/>
              <a:t> </a:t>
            </a:r>
            <a:r>
              <a:rPr lang="hu-HU" sz="2000" dirty="0" smtClean="0"/>
              <a:t>A vezetés a változással való foglalkozásról és a jövőkép megalkotásáról szól, igen sokszor viharos időszakokban.</a:t>
            </a:r>
          </a:p>
          <a:p>
            <a:pPr>
              <a:buFont typeface="Arial" panose="020B0604020202020204" pitchFamily="34" charset="0"/>
              <a:buChar char="•"/>
            </a:pPr>
            <a:r>
              <a:rPr lang="hu-HU" sz="2000" dirty="0" smtClean="0"/>
              <a:t>A vezetők aztán kommunikálják e víziót  a vállalat tagjainak és olyan cselekvésre ösztönzik őket – különösen a menedzsereket -, amely elvezet a kívánt átalakuláshoz.</a:t>
            </a:r>
          </a:p>
          <a:p>
            <a:pPr>
              <a:buFont typeface="Arial" panose="020B0604020202020204" pitchFamily="34" charset="0"/>
              <a:buChar char="•"/>
            </a:pPr>
            <a:r>
              <a:rPr lang="hu-HU" sz="2000" dirty="0"/>
              <a:t> </a:t>
            </a:r>
            <a:r>
              <a:rPr lang="hu-HU" sz="2000" dirty="0" smtClean="0"/>
              <a:t>A jó vezetés nem mindig jelenti az embereknek kedvezést, a kellemest stílust (pl. </a:t>
            </a:r>
            <a:r>
              <a:rPr lang="hu-HU" sz="2000" dirty="0" err="1" smtClean="0"/>
              <a:t>Jobs</a:t>
            </a:r>
            <a:r>
              <a:rPr lang="hu-HU" sz="2000" dirty="0" smtClean="0"/>
              <a:t> – Apple).</a:t>
            </a:r>
          </a:p>
          <a:p>
            <a:pPr>
              <a:buFont typeface="Arial" panose="020B0604020202020204" pitchFamily="34" charset="0"/>
              <a:buChar char="•"/>
            </a:pPr>
            <a:r>
              <a:rPr lang="hu-HU" sz="2000" dirty="0"/>
              <a:t> </a:t>
            </a:r>
            <a:r>
              <a:rPr lang="hu-HU" sz="2000" dirty="0" smtClean="0"/>
              <a:t>A piaci és környezeti bizonytalansággal szemben a vezetőnek bátornak kell lennie, határozottan ki kell állnia a jövőkép mellett.</a:t>
            </a:r>
          </a:p>
          <a:p>
            <a:pPr>
              <a:buFont typeface="Arial" panose="020B0604020202020204" pitchFamily="34" charset="0"/>
              <a:buChar char="•"/>
            </a:pPr>
            <a:r>
              <a:rPr lang="hu-HU" sz="2000" dirty="0"/>
              <a:t> </a:t>
            </a:r>
            <a:r>
              <a:rPr lang="hu-HU" sz="2000" dirty="0" smtClean="0"/>
              <a:t>A jó szervezet mindkét szerepet értékeli: a lehetőségeket megragadó vezetőket és az azokat valóra váltó menedzsereket.</a:t>
            </a:r>
            <a:endParaRPr lang="hu-HU" sz="2000" dirty="0"/>
          </a:p>
        </p:txBody>
      </p:sp>
    </p:spTree>
    <p:extLst>
      <p:ext uri="{BB962C8B-B14F-4D97-AF65-F5344CB8AC3E}">
        <p14:creationId xmlns:p14="http://schemas.microsoft.com/office/powerpoint/2010/main" val="33162743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664EF011-95E1-4517-893E-5C2B4BA7F341}"/>
              </a:ext>
            </a:extLst>
          </p:cNvPr>
          <p:cNvSpPr>
            <a:spLocks noGrp="1" noChangeArrowheads="1"/>
          </p:cNvSpPr>
          <p:nvPr>
            <p:ph type="title"/>
          </p:nvPr>
        </p:nvSpPr>
        <p:spPr/>
        <p:txBody>
          <a:bodyPr/>
          <a:lstStyle/>
          <a:p>
            <a:pPr eaLnBrk="1" hangingPunct="1"/>
            <a:r>
              <a:rPr lang="hu-HU" altLang="hu-HU" sz="2800" dirty="0" smtClean="0"/>
              <a:t>PEST(EL) ELEMZÉS</a:t>
            </a:r>
            <a:endParaRPr lang="de-DE" altLang="hu-HU" sz="2800" dirty="0"/>
          </a:p>
        </p:txBody>
      </p:sp>
      <p:sp>
        <p:nvSpPr>
          <p:cNvPr id="70659" name="Rectangle 3">
            <a:extLst>
              <a:ext uri="{FF2B5EF4-FFF2-40B4-BE49-F238E27FC236}">
                <a16:creationId xmlns:a16="http://schemas.microsoft.com/office/drawing/2014/main" id="{00C1D2FE-E30A-4500-86F0-C7854168239C}"/>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Char char="§"/>
            </a:pPr>
            <a:r>
              <a:rPr lang="hu-HU" altLang="hu-HU" dirty="0"/>
              <a:t>A jogi környezet elemzése a politikai tényezők (pl. versenyjog) hatásának részletesebb vizsgálatára terjed ki</a:t>
            </a:r>
          </a:p>
          <a:p>
            <a:pPr eaLnBrk="1" hangingPunct="1">
              <a:lnSpc>
                <a:spcPct val="90000"/>
              </a:lnSpc>
              <a:buFont typeface="Wingdings" panose="05000000000000000000" pitchFamily="2" charset="2"/>
              <a:buChar char="§"/>
            </a:pPr>
            <a:endParaRPr lang="hu-HU" altLang="hu-HU" dirty="0"/>
          </a:p>
          <a:p>
            <a:pPr eaLnBrk="1" hangingPunct="1">
              <a:lnSpc>
                <a:spcPct val="90000"/>
              </a:lnSpc>
              <a:buFont typeface="Wingdings" panose="05000000000000000000" pitchFamily="2" charset="2"/>
              <a:buChar char="§"/>
            </a:pPr>
            <a:r>
              <a:rPr lang="hu-HU" altLang="hu-HU" dirty="0"/>
              <a:t>A környezeti tényezők között a vállalat természetes környezettel való kapcsolatát vizsgáljuk</a:t>
            </a:r>
          </a:p>
          <a:p>
            <a:pPr eaLnBrk="1" hangingPunct="1">
              <a:lnSpc>
                <a:spcPct val="90000"/>
              </a:lnSpc>
              <a:buFont typeface="Wingdings" panose="05000000000000000000" pitchFamily="2" charset="2"/>
              <a:buChar char="§"/>
            </a:pPr>
            <a:r>
              <a:rPr lang="hu-HU" altLang="hu-HU" dirty="0"/>
              <a:t> Etikai </a:t>
            </a:r>
            <a:r>
              <a:rPr lang="hu-HU" altLang="hu-HU" dirty="0" smtClean="0"/>
              <a:t>megfontolások: </a:t>
            </a:r>
            <a:r>
              <a:rPr lang="hu-HU" altLang="hu-HU" dirty="0"/>
              <a:t>esélyegyenlőség, kulturális különbségek</a:t>
            </a:r>
          </a:p>
          <a:p>
            <a:pPr eaLnBrk="1" hangingPunct="1">
              <a:lnSpc>
                <a:spcPct val="90000"/>
              </a:lnSpc>
              <a:buFont typeface="Wingdings" panose="05000000000000000000" pitchFamily="2" charset="2"/>
              <a:buChar char="§"/>
            </a:pPr>
            <a:r>
              <a:rPr lang="hu-HU" altLang="hu-HU" dirty="0"/>
              <a:t> Képzés: a folyamatosan fejleszthető munkafolyamatok és a jobban motivált munkatársak megtartása érdekében</a:t>
            </a:r>
            <a:endParaRPr lang="de-DE" altLang="hu-HU" dirty="0"/>
          </a:p>
        </p:txBody>
      </p:sp>
      <p:sp>
        <p:nvSpPr>
          <p:cNvPr id="4" name="Szövegdoboz 3"/>
          <p:cNvSpPr txBox="1"/>
          <p:nvPr/>
        </p:nvSpPr>
        <p:spPr>
          <a:xfrm>
            <a:off x="657224" y="5582653"/>
            <a:ext cx="10772775" cy="369332"/>
          </a:xfrm>
          <a:prstGeom prst="rect">
            <a:avLst/>
          </a:prstGeom>
          <a:solidFill>
            <a:schemeClr val="accent3">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Keressünk közösen példát az elemzési tényezőkre a Facebook és az </a:t>
            </a:r>
            <a:r>
              <a:rPr kumimoji="0" lang="hu-HU" sz="1800" b="0" i="0" u="none" strike="noStrike" kern="1200" cap="none" spc="0" normalizeH="0" baseline="0" noProof="0" dirty="0" err="1" smtClean="0">
                <a:ln>
                  <a:noFill/>
                </a:ln>
                <a:solidFill>
                  <a:prstClr val="black"/>
                </a:solidFill>
                <a:effectLst/>
                <a:uLnTx/>
                <a:uFillTx/>
                <a:latin typeface="Calibri Light" panose="020F0302020204030204"/>
                <a:ea typeface="+mn-ea"/>
                <a:cs typeface="+mn-cs"/>
              </a:rPr>
              <a:t>Airbnb</a:t>
            </a: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 példáján keresztül!</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5" name="Picture 2" descr="KÃ©ptalÃ¡lat a kÃ¶vetkezÅre: âairbnb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1763" y="515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Kép 5" descr="Original file ‎ (SVG file, nominally 250 × 250 pixel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3057" y="-8006"/>
            <a:ext cx="1913006" cy="1913006"/>
          </a:xfrm>
          <a:prstGeom prst="rect">
            <a:avLst/>
          </a:prstGeom>
        </p:spPr>
      </p:pic>
    </p:spTree>
    <p:extLst>
      <p:ext uri="{BB962C8B-B14F-4D97-AF65-F5344CB8AC3E}">
        <p14:creationId xmlns:p14="http://schemas.microsoft.com/office/powerpoint/2010/main" val="31023892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0"/>
            <a:ext cx="10772775" cy="1658198"/>
          </a:xfrm>
        </p:spPr>
        <p:txBody>
          <a:bodyPr/>
          <a:lstStyle/>
          <a:p>
            <a:r>
              <a:rPr lang="hu-HU" dirty="0" smtClean="0"/>
              <a:t>A vezető hitelessége és az eredményes vezetés</a:t>
            </a:r>
            <a:endParaRPr lang="hu-HU" dirty="0"/>
          </a:p>
        </p:txBody>
      </p:sp>
      <p:sp>
        <p:nvSpPr>
          <p:cNvPr id="3" name="Tartalom helye 2"/>
          <p:cNvSpPr>
            <a:spLocks noGrp="1"/>
          </p:cNvSpPr>
          <p:nvPr>
            <p:ph idx="1"/>
          </p:nvPr>
        </p:nvSpPr>
        <p:spPr>
          <a:xfrm>
            <a:off x="676656" y="2011680"/>
            <a:ext cx="10753725" cy="4562740"/>
          </a:xfrm>
        </p:spPr>
        <p:txBody>
          <a:bodyPr>
            <a:normAutofit fontScale="70000" lnSpcReduction="20000"/>
          </a:bodyPr>
          <a:lstStyle/>
          <a:p>
            <a:pPr>
              <a:buFont typeface="Arial" panose="020B0604020202020204" pitchFamily="34" charset="0"/>
              <a:buChar char="•"/>
            </a:pPr>
            <a:r>
              <a:rPr lang="hu-HU" dirty="0" smtClean="0"/>
              <a:t> a hatékony vezetés tetteket kíván, nemcsak szellemiséget</a:t>
            </a:r>
          </a:p>
          <a:p>
            <a:pPr>
              <a:buFont typeface="Arial" panose="020B0604020202020204" pitchFamily="34" charset="0"/>
              <a:buChar char="•"/>
            </a:pPr>
            <a:r>
              <a:rPr lang="hu-HU" dirty="0"/>
              <a:t> </a:t>
            </a:r>
            <a:r>
              <a:rPr lang="hu-HU" dirty="0" smtClean="0"/>
              <a:t>az alkalmazottak felhatalmazása helyett a karizmatikus vezetők gyakran túlszervezik a feladatokat, és megfosztják embereiket a teljesítmény érzésének örömétől</a:t>
            </a:r>
          </a:p>
          <a:p>
            <a:pPr>
              <a:buFont typeface="Arial" panose="020B0604020202020204" pitchFamily="34" charset="0"/>
              <a:buChar char="•"/>
            </a:pPr>
            <a:r>
              <a:rPr lang="hu-HU" dirty="0"/>
              <a:t> </a:t>
            </a:r>
            <a:r>
              <a:rPr lang="hu-HU" dirty="0" smtClean="0"/>
              <a:t>a jó vezető azonban tudja, hogy a siker olyan hosszútávú szervezeti képességek felépítését jelenti, amelyek túlélik őt</a:t>
            </a:r>
          </a:p>
          <a:p>
            <a:pPr>
              <a:buFont typeface="Arial" panose="020B0604020202020204" pitchFamily="34" charset="0"/>
              <a:buChar char="•"/>
            </a:pPr>
            <a:r>
              <a:rPr lang="hu-HU" dirty="0"/>
              <a:t> </a:t>
            </a:r>
            <a:r>
              <a:rPr lang="hu-HU" dirty="0" smtClean="0"/>
              <a:t>a hatékony vezetőnek magabiztosnak és határozottnak – ugyanakkor nyitottnak és empatikusnak kell lennie.</a:t>
            </a:r>
          </a:p>
          <a:p>
            <a:pPr>
              <a:buFont typeface="Arial" panose="020B0604020202020204" pitchFamily="34" charset="0"/>
              <a:buChar char="•"/>
            </a:pPr>
            <a:r>
              <a:rPr lang="hu-HU" dirty="0"/>
              <a:t> </a:t>
            </a:r>
            <a:r>
              <a:rPr lang="hu-HU" dirty="0" smtClean="0"/>
              <a:t>a hatékony vezetés mások képességeit fejleszti interakció, információcsere, odafigyelés és bizalomépítés során</a:t>
            </a:r>
          </a:p>
          <a:p>
            <a:pPr>
              <a:buFont typeface="Arial" panose="020B0604020202020204" pitchFamily="34" charset="0"/>
              <a:buChar char="•"/>
            </a:pPr>
            <a:r>
              <a:rPr lang="hu-HU" dirty="0"/>
              <a:t> </a:t>
            </a:r>
            <a:r>
              <a:rPr lang="hu-HU" dirty="0" smtClean="0"/>
              <a:t>a vezető hitelessége nem az uralkodás, hanem az együttműködés révén mutatkozik meg</a:t>
            </a:r>
          </a:p>
          <a:p>
            <a:pPr>
              <a:buFont typeface="Arial" panose="020B0604020202020204" pitchFamily="34" charset="0"/>
              <a:buChar char="•"/>
            </a:pPr>
            <a:r>
              <a:rPr lang="hu-HU" dirty="0"/>
              <a:t> </a:t>
            </a:r>
            <a:r>
              <a:rPr lang="hu-HU" dirty="0" smtClean="0"/>
              <a:t>fontos, hogy a vezető erős jövőképet közvetítsen, de emellett lényeges, hogy felhatalmazza embereit önálló döntések meghozatalára</a:t>
            </a:r>
          </a:p>
          <a:p>
            <a:pPr>
              <a:buFont typeface="Arial" panose="020B0604020202020204" pitchFamily="34" charset="0"/>
              <a:buChar char="•"/>
            </a:pPr>
            <a:r>
              <a:rPr lang="hu-HU" dirty="0"/>
              <a:t> </a:t>
            </a:r>
            <a:r>
              <a:rPr lang="hu-HU" dirty="0" smtClean="0"/>
              <a:t>a jó vezetők hagyják, hogy a tehetségek kibontakozhassanak: nem sakkbábúként kezeli az alkalmazottakat (pl. a Google a munkavállalóit azzal támogatja, hogy </a:t>
            </a:r>
            <a:r>
              <a:rPr lang="hu-HU" dirty="0" err="1" smtClean="0"/>
              <a:t>munkaidejük</a:t>
            </a:r>
            <a:r>
              <a:rPr lang="hu-HU" dirty="0" smtClean="0"/>
              <a:t> 20%-át az általuk választott projektekkel töltsék – így minden feladat tekintetében jobban teljesítenek )</a:t>
            </a:r>
          </a:p>
          <a:p>
            <a:pPr>
              <a:buFont typeface="Arial" panose="020B0604020202020204" pitchFamily="34" charset="0"/>
              <a:buChar char="•"/>
            </a:pPr>
            <a:r>
              <a:rPr lang="hu-HU" dirty="0"/>
              <a:t> </a:t>
            </a:r>
            <a:r>
              <a:rPr lang="hu-HU" dirty="0" smtClean="0"/>
              <a:t>Carlos </a:t>
            </a:r>
            <a:r>
              <a:rPr lang="hu-HU" dirty="0" err="1" smtClean="0"/>
              <a:t>Ghosn</a:t>
            </a:r>
            <a:r>
              <a:rPr lang="hu-HU" dirty="0" smtClean="0"/>
              <a:t>, a Nissan vezérigazgatójának sikere:</a:t>
            </a:r>
          </a:p>
          <a:p>
            <a:pPr lvl="2">
              <a:buFont typeface="Arial" panose="020B0604020202020204" pitchFamily="34" charset="0"/>
              <a:buChar char="•"/>
            </a:pPr>
            <a:r>
              <a:rPr lang="hu-HU" dirty="0" smtClean="0"/>
              <a:t>Mélyen veszteséges céget szervezett újjá</a:t>
            </a:r>
          </a:p>
          <a:p>
            <a:pPr lvl="2">
              <a:buFont typeface="Arial" panose="020B0604020202020204" pitchFamily="34" charset="0"/>
              <a:buChar char="•"/>
            </a:pPr>
            <a:r>
              <a:rPr lang="hu-HU" dirty="0" smtClean="0"/>
              <a:t>Napi szinten megfordul az üzemekben, hiszi, hogy akkor lesz sikeres, ha kapcsolatban marad a gyártással és az egyszerű alkalmazottakkal – „hajlandó bepiszkítani a kezét”</a:t>
            </a:r>
          </a:p>
          <a:p>
            <a:pPr lvl="2">
              <a:buFont typeface="Arial" panose="020B0604020202020204" pitchFamily="34" charset="0"/>
              <a:buChar char="•"/>
            </a:pPr>
            <a:r>
              <a:rPr lang="hu-HU" dirty="0" smtClean="0"/>
              <a:t>Interkulturális csapatokat is képes volt vezetni, nagy empátiával</a:t>
            </a:r>
            <a:endParaRPr lang="hu-HU" dirty="0"/>
          </a:p>
        </p:txBody>
      </p:sp>
      <p:pic>
        <p:nvPicPr>
          <p:cNvPr id="4" name="Kép 3" descr="&lt;strong&gt;Nissan&lt;/strong&g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5270" y="578734"/>
            <a:ext cx="1935009" cy="1667333"/>
          </a:xfrm>
          <a:prstGeom prst="rect">
            <a:avLst/>
          </a:prstGeom>
        </p:spPr>
      </p:pic>
      <p:pic>
        <p:nvPicPr>
          <p:cNvPr id="5" name="Kép 4" descr="Original file ‎ (SVG file, nominally 750 × 258 pixel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910" y="899618"/>
            <a:ext cx="3235089" cy="1112062"/>
          </a:xfrm>
          <a:prstGeom prst="rect">
            <a:avLst/>
          </a:prstGeom>
        </p:spPr>
      </p:pic>
    </p:spTree>
    <p:extLst>
      <p:ext uri="{BB962C8B-B14F-4D97-AF65-F5344CB8AC3E}">
        <p14:creationId xmlns:p14="http://schemas.microsoft.com/office/powerpoint/2010/main" val="15123318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sz="7200" dirty="0" smtClean="0"/>
              <a:t>A </a:t>
            </a:r>
            <a:r>
              <a:rPr lang="hu-HU" sz="7200" dirty="0" err="1" smtClean="0"/>
              <a:t>Greiner</a:t>
            </a:r>
            <a:r>
              <a:rPr lang="hu-HU" sz="7200" dirty="0" smtClean="0"/>
              <a:t> görbe és a vállalkozás növekedésével járó kihívások</a:t>
            </a:r>
            <a:endParaRPr lang="hu-HU" sz="7200"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3749270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Greiner</a:t>
            </a:r>
            <a:r>
              <a:rPr lang="hu-HU" dirty="0" smtClean="0"/>
              <a:t> görbe és a növekedéssel járó kihívások</a:t>
            </a:r>
            <a:endParaRPr lang="hu-HU" dirty="0"/>
          </a:p>
        </p:txBody>
      </p:sp>
      <p:pic>
        <p:nvPicPr>
          <p:cNvPr id="5" name="Kép 4"/>
          <p:cNvPicPr>
            <a:picLocks noChangeAspect="1"/>
          </p:cNvPicPr>
          <p:nvPr/>
        </p:nvPicPr>
        <p:blipFill rotWithShape="1">
          <a:blip r:embed="rId2" cstate="print">
            <a:extLst>
              <a:ext uri="{28A0092B-C50C-407E-A947-70E740481C1C}">
                <a14:useLocalDpi xmlns:a14="http://schemas.microsoft.com/office/drawing/2010/main" val="0"/>
              </a:ext>
            </a:extLst>
          </a:blip>
          <a:srcRect t="23937" b="26461"/>
          <a:stretch/>
        </p:blipFill>
        <p:spPr>
          <a:xfrm>
            <a:off x="1324940" y="2517423"/>
            <a:ext cx="9437342" cy="3510844"/>
          </a:xfrm>
          <a:prstGeom prst="rect">
            <a:avLst/>
          </a:prstGeom>
        </p:spPr>
      </p:pic>
      <p:sp>
        <p:nvSpPr>
          <p:cNvPr id="6" name="Szövegdoboz 5"/>
          <p:cNvSpPr txBox="1"/>
          <p:nvPr/>
        </p:nvSpPr>
        <p:spPr>
          <a:xfrm>
            <a:off x="6513689" y="6366933"/>
            <a:ext cx="45607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Forrás: A business nagykönyve, 59.o.</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2444896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Greiner</a:t>
            </a:r>
            <a:r>
              <a:rPr lang="hu-HU" dirty="0"/>
              <a:t> görbe és a növekedéssel járó kihívások</a:t>
            </a:r>
          </a:p>
        </p:txBody>
      </p:sp>
      <p:sp>
        <p:nvSpPr>
          <p:cNvPr id="3" name="Tartalom helye 2"/>
          <p:cNvSpPr>
            <a:spLocks noGrp="1"/>
          </p:cNvSpPr>
          <p:nvPr>
            <p:ph idx="1"/>
          </p:nvPr>
        </p:nvSpPr>
        <p:spPr>
          <a:xfrm>
            <a:off x="676656" y="2208451"/>
            <a:ext cx="10753725" cy="3766185"/>
          </a:xfrm>
        </p:spPr>
        <p:txBody>
          <a:bodyPr>
            <a:normAutofit fontScale="85000" lnSpcReduction="20000"/>
          </a:bodyPr>
          <a:lstStyle/>
          <a:p>
            <a:pPr>
              <a:buFont typeface="Arial" panose="020B0604020202020204" pitchFamily="34" charset="0"/>
              <a:buChar char="•"/>
            </a:pPr>
            <a:r>
              <a:rPr lang="hu-HU" dirty="0" smtClean="0"/>
              <a:t> ahogyan érik a vállalkozás, úgy számos választóvonalon lép át</a:t>
            </a:r>
          </a:p>
          <a:p>
            <a:pPr>
              <a:buFont typeface="Arial" panose="020B0604020202020204" pitchFamily="34" charset="0"/>
              <a:buChar char="•"/>
            </a:pPr>
            <a:r>
              <a:rPr lang="hu-HU" dirty="0"/>
              <a:t> </a:t>
            </a:r>
            <a:r>
              <a:rPr lang="hu-HU" dirty="0" smtClean="0"/>
              <a:t>minden cég keresztülmegy növekedési fázisokon, amelyeket mindig elkerülhetetlen helyzetek követnek, s ekkor jelentős szervezeti átalakulás szükséges a lendület fenntartásához</a:t>
            </a:r>
          </a:p>
          <a:p>
            <a:pPr>
              <a:buFont typeface="Arial" panose="020B0604020202020204" pitchFamily="34" charset="0"/>
              <a:buChar char="•"/>
            </a:pPr>
            <a:r>
              <a:rPr lang="hu-HU" dirty="0"/>
              <a:t> </a:t>
            </a:r>
            <a:r>
              <a:rPr lang="hu-HU" dirty="0" err="1" smtClean="0"/>
              <a:t>Greiner</a:t>
            </a:r>
            <a:r>
              <a:rPr lang="hu-HU" dirty="0" smtClean="0"/>
              <a:t> 6 növekedési fázist azonosított:</a:t>
            </a:r>
          </a:p>
          <a:p>
            <a:pPr>
              <a:buFont typeface="Arial" panose="020B0604020202020204" pitchFamily="34" charset="0"/>
              <a:buChar char="•"/>
            </a:pPr>
            <a:r>
              <a:rPr lang="hu-HU" dirty="0"/>
              <a:t> </a:t>
            </a:r>
            <a:r>
              <a:rPr lang="hu-HU" dirty="0" smtClean="0">
                <a:solidFill>
                  <a:srgbClr val="FF0000"/>
                </a:solidFill>
              </a:rPr>
              <a:t>Az 1. fázis a kreativitás szakasza:</a:t>
            </a:r>
            <a:r>
              <a:rPr lang="hu-HU" dirty="0" smtClean="0"/>
              <a:t> ebben a fázisban a </a:t>
            </a:r>
            <a:r>
              <a:rPr lang="hu-HU" dirty="0" err="1" smtClean="0"/>
              <a:t>startup</a:t>
            </a:r>
            <a:r>
              <a:rPr lang="hu-HU" dirty="0" smtClean="0"/>
              <a:t> </a:t>
            </a:r>
            <a:r>
              <a:rPr lang="hu-HU" dirty="0" err="1" smtClean="0"/>
              <a:t>kicsi,a</a:t>
            </a:r>
            <a:r>
              <a:rPr lang="hu-HU" dirty="0" smtClean="0"/>
              <a:t> növekedést az alapítók lelkesedése fűti. A menedzsmentfolyamatok, a kommunikáció – akár az interakció az ügyfelekkel is – </a:t>
            </a:r>
            <a:r>
              <a:rPr lang="hu-HU" dirty="0" err="1" smtClean="0"/>
              <a:t>adhoc</a:t>
            </a:r>
            <a:r>
              <a:rPr lang="hu-HU" dirty="0" smtClean="0"/>
              <a:t> jellegű</a:t>
            </a:r>
          </a:p>
          <a:p>
            <a:pPr>
              <a:buFont typeface="Arial" panose="020B0604020202020204" pitchFamily="34" charset="0"/>
              <a:buChar char="•"/>
            </a:pPr>
            <a:r>
              <a:rPr lang="hu-HU" dirty="0"/>
              <a:t> </a:t>
            </a:r>
            <a:r>
              <a:rPr lang="hu-HU" dirty="0" smtClean="0"/>
              <a:t>ahogy azonban egyre több alkalmazott csatlakozik és nő a termelés, egyre több tőkére és formális rendszerekre van szükség</a:t>
            </a:r>
          </a:p>
          <a:p>
            <a:pPr>
              <a:buFont typeface="Arial" panose="020B0604020202020204" pitchFamily="34" charset="0"/>
              <a:buChar char="•"/>
            </a:pPr>
            <a:r>
              <a:rPr lang="hu-HU" dirty="0"/>
              <a:t> </a:t>
            </a:r>
            <a:r>
              <a:rPr lang="hu-HU" dirty="0" smtClean="0"/>
              <a:t>az alapítók ekkor találkoznak az első krízishelyzettel,  a  rájuk nehezedő menedzsment feladatok formájában</a:t>
            </a:r>
          </a:p>
          <a:p>
            <a:pPr>
              <a:buFont typeface="Arial" panose="020B0604020202020204" pitchFamily="34" charset="0"/>
              <a:buChar char="•"/>
            </a:pPr>
            <a:r>
              <a:rPr lang="hu-HU" dirty="0" smtClean="0">
                <a:solidFill>
                  <a:srgbClr val="FF0000"/>
                </a:solidFill>
              </a:rPr>
              <a:t>Az első krízis tehát a vezetési válság: </a:t>
            </a:r>
            <a:r>
              <a:rPr lang="hu-HU" dirty="0" smtClean="0"/>
              <a:t>ki oldja meg a felmerülő menedzsment problémákat, amelyek kezelésére nincsenek felkészülve</a:t>
            </a:r>
            <a:endParaRPr lang="hu-HU" dirty="0"/>
          </a:p>
        </p:txBody>
      </p:sp>
    </p:spTree>
    <p:extLst>
      <p:ext uri="{BB962C8B-B14F-4D97-AF65-F5344CB8AC3E}">
        <p14:creationId xmlns:p14="http://schemas.microsoft.com/office/powerpoint/2010/main" val="33784832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Greiner</a:t>
            </a:r>
            <a:r>
              <a:rPr lang="hu-HU" dirty="0"/>
              <a:t> görbe és a növekedéssel járó kihívások</a:t>
            </a:r>
          </a:p>
        </p:txBody>
      </p:sp>
      <p:sp>
        <p:nvSpPr>
          <p:cNvPr id="3" name="Tartalom helye 2"/>
          <p:cNvSpPr>
            <a:spLocks noGrp="1"/>
          </p:cNvSpPr>
          <p:nvPr>
            <p:ph idx="1"/>
          </p:nvPr>
        </p:nvSpPr>
        <p:spPr/>
        <p:txBody>
          <a:bodyPr>
            <a:normAutofit fontScale="92500"/>
          </a:bodyPr>
          <a:lstStyle/>
          <a:p>
            <a:pPr>
              <a:buFont typeface="Arial" panose="020B0604020202020204" pitchFamily="34" charset="0"/>
              <a:buChar char="•"/>
            </a:pPr>
            <a:r>
              <a:rPr lang="hu-HU" dirty="0" smtClean="0"/>
              <a:t> a vállalkozás korai szakaszában használatos közvetlen stílus helyett a formális kommunikációs formák alkalmazása, illetve szigorúbb rendszerek és folyamatok bevezetése is elégséges lehet. </a:t>
            </a:r>
            <a:endParaRPr lang="hu-HU" dirty="0"/>
          </a:p>
          <a:p>
            <a:pPr>
              <a:buFont typeface="Arial" panose="020B0604020202020204" pitchFamily="34" charset="0"/>
              <a:buChar char="•"/>
            </a:pPr>
            <a:r>
              <a:rPr lang="hu-HU" dirty="0" smtClean="0"/>
              <a:t> Sok esetben azonban az alapítóknak nehéz ezt a változtatást megtenni, vagy nincs is megfelelő irányítási gyakorlatuk – előfordul, hogy professzionális menedzserek bevonására van szükség.</a:t>
            </a:r>
          </a:p>
          <a:p>
            <a:pPr>
              <a:buFont typeface="Arial" panose="020B0604020202020204" pitchFamily="34" charset="0"/>
              <a:buChar char="•"/>
            </a:pPr>
            <a:r>
              <a:rPr lang="hu-HU" dirty="0"/>
              <a:t> </a:t>
            </a:r>
            <a:r>
              <a:rPr lang="hu-HU" dirty="0" smtClean="0"/>
              <a:t>A professzionális menedzserek kezében a vállalati növekedés szigorúbb rendszerek és költségvetési keretek között, továbbá a funkciók szétválasztásával zajlik. </a:t>
            </a:r>
            <a:r>
              <a:rPr lang="hu-HU" dirty="0" smtClean="0">
                <a:solidFill>
                  <a:srgbClr val="FF0000"/>
                </a:solidFill>
              </a:rPr>
              <a:t>Ez a 2. fázis az irányítás szakasza. </a:t>
            </a:r>
          </a:p>
          <a:p>
            <a:pPr>
              <a:buFont typeface="Arial" panose="020B0604020202020204" pitchFamily="34" charset="0"/>
              <a:buChar char="•"/>
            </a:pPr>
            <a:r>
              <a:rPr lang="hu-HU" dirty="0">
                <a:solidFill>
                  <a:srgbClr val="FF0000"/>
                </a:solidFill>
              </a:rPr>
              <a:t> </a:t>
            </a:r>
            <a:r>
              <a:rPr lang="hu-HU" dirty="0" smtClean="0">
                <a:solidFill>
                  <a:schemeClr val="tx1"/>
                </a:solidFill>
              </a:rPr>
              <a:t>amint az új vezető felelősséget vállal az irányításért, a középszintű menedzserek inkább szakmai specialistákként vannak jelen, ám egy idő után egyre több szabad döntéshozatali lehetőséget igényelnek. </a:t>
            </a:r>
            <a:r>
              <a:rPr lang="hu-HU" dirty="0" smtClean="0">
                <a:solidFill>
                  <a:srgbClr val="FF0000"/>
                </a:solidFill>
              </a:rPr>
              <a:t>Ez vezet a 2. krízishez: az autonómia válságához.</a:t>
            </a:r>
            <a:endParaRPr lang="hu-HU" dirty="0">
              <a:solidFill>
                <a:srgbClr val="FF0000"/>
              </a:solidFill>
            </a:endParaRPr>
          </a:p>
        </p:txBody>
      </p:sp>
    </p:spTree>
    <p:extLst>
      <p:ext uri="{BB962C8B-B14F-4D97-AF65-F5344CB8AC3E}">
        <p14:creationId xmlns:p14="http://schemas.microsoft.com/office/powerpoint/2010/main" val="10383234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Greiner</a:t>
            </a:r>
            <a:r>
              <a:rPr lang="hu-HU" dirty="0"/>
              <a:t> görbe és a növekedéssel járó kihívások</a:t>
            </a:r>
          </a:p>
        </p:txBody>
      </p:sp>
      <p:sp>
        <p:nvSpPr>
          <p:cNvPr id="3" name="Tartalom helye 2"/>
          <p:cNvSpPr>
            <a:spLocks noGrp="1"/>
          </p:cNvSpPr>
          <p:nvPr>
            <p:ph idx="1"/>
          </p:nvPr>
        </p:nvSpPr>
        <p:spPr/>
        <p:txBody>
          <a:bodyPr>
            <a:normAutofit fontScale="77500" lnSpcReduction="20000"/>
          </a:bodyPr>
          <a:lstStyle/>
          <a:p>
            <a:pPr>
              <a:buFont typeface="Arial" panose="020B0604020202020204" pitchFamily="34" charset="0"/>
              <a:buChar char="•"/>
            </a:pPr>
            <a:r>
              <a:rPr lang="hu-HU" dirty="0" smtClean="0"/>
              <a:t> Ez a krízishelyzet úgy oldható meg, hogy a középszintű vezetőket mentesítik a túlzott adminisztráció alól, és így átlép a vállalkozás a </a:t>
            </a:r>
            <a:r>
              <a:rPr lang="hu-HU" dirty="0" smtClean="0">
                <a:solidFill>
                  <a:schemeClr val="accent1"/>
                </a:solidFill>
              </a:rPr>
              <a:t>3.fázisba: a delegálás szakaszába</a:t>
            </a:r>
            <a:r>
              <a:rPr lang="hu-HU" dirty="0" smtClean="0"/>
              <a:t>:</a:t>
            </a:r>
          </a:p>
          <a:p>
            <a:pPr>
              <a:buFont typeface="Arial" panose="020B0604020202020204" pitchFamily="34" charset="0"/>
              <a:buChar char="•"/>
            </a:pPr>
            <a:r>
              <a:rPr lang="hu-HU" dirty="0"/>
              <a:t> </a:t>
            </a:r>
            <a:r>
              <a:rPr lang="hu-HU" dirty="0" smtClean="0"/>
              <a:t>így a mindennapi ügyek kezelése alól felmentett vezetők újra a stratégiára és a hosszú távú növekedésre koncentrálhatnak.</a:t>
            </a:r>
          </a:p>
          <a:p>
            <a:pPr>
              <a:buFont typeface="Arial" panose="020B0604020202020204" pitchFamily="34" charset="0"/>
              <a:buChar char="•"/>
            </a:pPr>
            <a:r>
              <a:rPr lang="hu-HU" dirty="0"/>
              <a:t> </a:t>
            </a:r>
            <a:r>
              <a:rPr lang="hu-HU" dirty="0" smtClean="0"/>
              <a:t>a </a:t>
            </a:r>
            <a:r>
              <a:rPr lang="hu-HU" dirty="0" smtClean="0">
                <a:solidFill>
                  <a:schemeClr val="accent1"/>
                </a:solidFill>
              </a:rPr>
              <a:t>3. krízis az ellenőrzési válság: </a:t>
            </a:r>
            <a:r>
              <a:rPr lang="hu-HU" dirty="0" smtClean="0"/>
              <a:t>A felső vezetők vagy az alapítók nehezen adják ki a döntési felelősséget a kezükből (részben bizalmatlanság miatt– ekkor a vezetők dönthetnek úgy, hogy korlátozzák a növekedést, hogy a céget az ellenőrzésük alatt tarthassák. Ez a döntés nem jelenti azt, hogy más krízisekkel nem kell megküzdeniük.</a:t>
            </a:r>
          </a:p>
          <a:p>
            <a:pPr>
              <a:buFont typeface="Arial" panose="020B0604020202020204" pitchFamily="34" charset="0"/>
              <a:buChar char="•"/>
            </a:pPr>
            <a:r>
              <a:rPr lang="hu-HU" dirty="0"/>
              <a:t> </a:t>
            </a:r>
            <a:r>
              <a:rPr lang="hu-HU" dirty="0" smtClean="0"/>
              <a:t>Azok a vállalkozások, amelyek azonban a növekedés mellett döntenek, találkoznak a 4. fázis, a koordináció problémáival.</a:t>
            </a:r>
          </a:p>
          <a:p>
            <a:pPr algn="just">
              <a:buFont typeface="Arial" panose="020B0604020202020204" pitchFamily="34" charset="0"/>
              <a:buChar char="•"/>
            </a:pPr>
            <a:r>
              <a:rPr lang="hu-HU" dirty="0"/>
              <a:t> </a:t>
            </a:r>
            <a:r>
              <a:rPr lang="hu-HU" dirty="0" smtClean="0"/>
              <a:t>Itt már a növekvő központosítás jellemző. A cég már viszonylag nagy, a működését már egy központból irányítják, bevonhatnak olyan vezetőket, akik nagy tapasztalattal rendelkeznek. Ebben a szakaszban vezethetnek be szabályozott működési folyamatokat. </a:t>
            </a:r>
          </a:p>
          <a:p>
            <a:pPr algn="just">
              <a:buFont typeface="Arial" panose="020B0604020202020204" pitchFamily="34" charset="0"/>
              <a:buChar char="•"/>
            </a:pPr>
            <a:r>
              <a:rPr lang="hu-HU" dirty="0" smtClean="0"/>
              <a:t>A növekvő adminisztráció elvezethet az újabb, </a:t>
            </a:r>
            <a:r>
              <a:rPr lang="hu-HU" dirty="0" smtClean="0">
                <a:solidFill>
                  <a:schemeClr val="accent1"/>
                </a:solidFill>
              </a:rPr>
              <a:t>4. krízishez: a bürokrácia válsághoz </a:t>
            </a:r>
            <a:r>
              <a:rPr lang="hu-HU" dirty="0" smtClean="0"/>
              <a:t>– amikor a növekvő adminisztráció korlátozza a működést és ennek következtében megtorpan a növekedés is. </a:t>
            </a:r>
          </a:p>
          <a:p>
            <a:pPr algn="just">
              <a:buFont typeface="Arial" panose="020B0604020202020204" pitchFamily="34" charset="0"/>
              <a:buChar char="•"/>
            </a:pPr>
            <a:endParaRPr lang="hu-HU" dirty="0"/>
          </a:p>
        </p:txBody>
      </p:sp>
    </p:spTree>
    <p:extLst>
      <p:ext uri="{BB962C8B-B14F-4D97-AF65-F5344CB8AC3E}">
        <p14:creationId xmlns:p14="http://schemas.microsoft.com/office/powerpoint/2010/main" val="3981597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Greiner</a:t>
            </a:r>
            <a:r>
              <a:rPr lang="hu-HU" dirty="0"/>
              <a:t> görbe és a növekedéssel járó kihívások</a:t>
            </a:r>
          </a:p>
        </p:txBody>
      </p:sp>
      <p:sp>
        <p:nvSpPr>
          <p:cNvPr id="3" name="Tartalom helye 2"/>
          <p:cNvSpPr>
            <a:spLocks noGrp="1"/>
          </p:cNvSpPr>
          <p:nvPr>
            <p:ph idx="1"/>
          </p:nvPr>
        </p:nvSpPr>
        <p:spPr/>
        <p:txBody>
          <a:bodyPr>
            <a:normAutofit fontScale="92500" lnSpcReduction="10000"/>
          </a:bodyPr>
          <a:lstStyle/>
          <a:p>
            <a:pPr>
              <a:buFont typeface="Arial" panose="020B0604020202020204" pitchFamily="34" charset="0"/>
              <a:buChar char="•"/>
            </a:pPr>
            <a:r>
              <a:rPr lang="hu-HU" dirty="0" smtClean="0"/>
              <a:t> Ezt követi az </a:t>
            </a:r>
            <a:r>
              <a:rPr lang="hu-HU" dirty="0" smtClean="0">
                <a:solidFill>
                  <a:schemeClr val="accent1"/>
                </a:solidFill>
              </a:rPr>
              <a:t>5. fázis, az együttműködés szakasza</a:t>
            </a:r>
            <a:r>
              <a:rPr lang="hu-HU" dirty="0" smtClean="0"/>
              <a:t>, ami elsősorban a korábbi rugalmassághoz való visszatérést jelenti. Több spontán ötletet hagynak érvényesülni, bevezetik a csapatmunkát, </a:t>
            </a:r>
            <a:r>
              <a:rPr lang="hu-HU" dirty="0" err="1" smtClean="0"/>
              <a:t>lean</a:t>
            </a:r>
            <a:r>
              <a:rPr lang="hu-HU" dirty="0" smtClean="0"/>
              <a:t> szervezethez hasonló berendezkedést követnek (mátrix-struktúra).</a:t>
            </a:r>
          </a:p>
          <a:p>
            <a:pPr>
              <a:buFont typeface="Arial" panose="020B0604020202020204" pitchFamily="34" charset="0"/>
              <a:buChar char="•"/>
            </a:pPr>
            <a:r>
              <a:rPr lang="hu-HU" dirty="0" smtClean="0"/>
              <a:t>Ha ezt sikerül elérni, a következő krízis már </a:t>
            </a:r>
            <a:r>
              <a:rPr lang="hu-HU" dirty="0" smtClean="0">
                <a:solidFill>
                  <a:schemeClr val="accent1"/>
                </a:solidFill>
              </a:rPr>
              <a:t>a belső növekedés korlátait </a:t>
            </a:r>
            <a:r>
              <a:rPr lang="hu-HU" dirty="0" smtClean="0"/>
              <a:t>érinti.</a:t>
            </a:r>
          </a:p>
          <a:p>
            <a:pPr>
              <a:buFont typeface="Arial" panose="020B0604020202020204" pitchFamily="34" charset="0"/>
              <a:buChar char="•"/>
            </a:pPr>
            <a:r>
              <a:rPr lang="hu-HU" dirty="0"/>
              <a:t> </a:t>
            </a:r>
            <a:r>
              <a:rPr lang="hu-HU" dirty="0" smtClean="0"/>
              <a:t>A részvényesek felől érkező, a hozamok folyamatos javítására irányuló nyomás már csak más, együttműködő partnerekkel való társulással érhető el. </a:t>
            </a:r>
          </a:p>
          <a:p>
            <a:pPr>
              <a:buFont typeface="Arial" panose="020B0604020202020204" pitchFamily="34" charset="0"/>
              <a:buChar char="•"/>
            </a:pPr>
            <a:r>
              <a:rPr lang="hu-HU" dirty="0" smtClean="0"/>
              <a:t> A </a:t>
            </a:r>
            <a:r>
              <a:rPr lang="hu-HU" dirty="0" smtClean="0">
                <a:solidFill>
                  <a:schemeClr val="accent1"/>
                </a:solidFill>
              </a:rPr>
              <a:t>6. fázis</a:t>
            </a:r>
            <a:r>
              <a:rPr lang="hu-HU" dirty="0" smtClean="0"/>
              <a:t>ra már előfordulhat, hogy a cég túl nagy.  </a:t>
            </a:r>
            <a:r>
              <a:rPr lang="hu-HU" dirty="0" smtClean="0">
                <a:solidFill>
                  <a:schemeClr val="accent1"/>
                </a:solidFill>
              </a:rPr>
              <a:t>A szövetségi rendszer szakasza </a:t>
            </a:r>
            <a:r>
              <a:rPr lang="hu-HU" dirty="0" smtClean="0"/>
              <a:t>tehát azt jelenti, hogy a növekedés összeolvadás, kiszervezés, vagy közös vállalat útján jön majd létre. A cég képességein, törzspiacain kívül, külső forrásokon keresztül kell az expanzió lehetőségét megtalálni.</a:t>
            </a:r>
          </a:p>
          <a:p>
            <a:pPr>
              <a:buFont typeface="Arial" panose="020B0604020202020204" pitchFamily="34" charset="0"/>
              <a:buChar char="•"/>
            </a:pPr>
            <a:r>
              <a:rPr lang="hu-HU" dirty="0"/>
              <a:t> </a:t>
            </a:r>
            <a:r>
              <a:rPr lang="hu-HU" dirty="0" smtClean="0"/>
              <a:t>segíthet a növekvő </a:t>
            </a:r>
            <a:r>
              <a:rPr lang="hu-HU" dirty="0" err="1" smtClean="0"/>
              <a:t>startupoknak</a:t>
            </a:r>
            <a:r>
              <a:rPr lang="hu-HU" dirty="0" smtClean="0"/>
              <a:t>, hogy felkészüljenek a krízisekre</a:t>
            </a:r>
            <a:endParaRPr lang="hu-HU" dirty="0"/>
          </a:p>
        </p:txBody>
      </p:sp>
    </p:spTree>
    <p:extLst>
      <p:ext uri="{BB962C8B-B14F-4D97-AF65-F5344CB8AC3E}">
        <p14:creationId xmlns:p14="http://schemas.microsoft.com/office/powerpoint/2010/main" val="17100492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content-vie1-1.xx.fbcdn.net/v/t1.15752-9/40172368_451096935411271_1100520996630167552_n.jpg?_nc_cat=0&amp;oh=ba6705e3f3dbd6c8fe81b728608a7f24&amp;oe=5C01A205"/>
          <p:cNvPicPr>
            <a:picLocks noChangeAspect="1" noChangeArrowheads="1"/>
          </p:cNvPicPr>
          <p:nvPr/>
        </p:nvPicPr>
        <p:blipFill rotWithShape="1">
          <a:blip r:embed="rId2">
            <a:extLst>
              <a:ext uri="{28A0092B-C50C-407E-A947-70E740481C1C}">
                <a14:useLocalDpi xmlns:a14="http://schemas.microsoft.com/office/drawing/2010/main" val="0"/>
              </a:ext>
            </a:extLst>
          </a:blip>
          <a:srcRect l="36865" t="47654" r="33928" b="8438"/>
          <a:stretch/>
        </p:blipFill>
        <p:spPr bwMode="auto">
          <a:xfrm>
            <a:off x="1532201" y="1063713"/>
            <a:ext cx="2167356" cy="43648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content-vie1-1.xx.fbcdn.net/v/t1.15752-9/40172368_451096935411271_1100520996630167552_n.jpg?_nc_cat=0&amp;oh=ba6705e3f3dbd6c8fe81b728608a7f24&amp;oe=5C01A205"/>
          <p:cNvPicPr>
            <a:picLocks noChangeAspect="1" noChangeArrowheads="1"/>
          </p:cNvPicPr>
          <p:nvPr/>
        </p:nvPicPr>
        <p:blipFill rotWithShape="1">
          <a:blip r:embed="rId2">
            <a:extLst>
              <a:ext uri="{28A0092B-C50C-407E-A947-70E740481C1C}">
                <a14:useLocalDpi xmlns:a14="http://schemas.microsoft.com/office/drawing/2010/main" val="0"/>
              </a:ext>
            </a:extLst>
          </a:blip>
          <a:srcRect l="8951" t="12353" r="35678" b="64029"/>
          <a:stretch/>
        </p:blipFill>
        <p:spPr bwMode="auto">
          <a:xfrm>
            <a:off x="6889487" y="2343294"/>
            <a:ext cx="3159890" cy="1805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content-vie1-1.xx.fbcdn.net/v/t1.15752-9/40172368_451096935411271_1100520996630167552_n.jpg?_nc_cat=0&amp;oh=ba6705e3f3dbd6c8fe81b728608a7f24&amp;oe=5C01A205"/>
          <p:cNvPicPr>
            <a:picLocks noChangeAspect="1" noChangeArrowheads="1"/>
          </p:cNvPicPr>
          <p:nvPr/>
        </p:nvPicPr>
        <p:blipFill rotWithShape="1">
          <a:blip r:embed="rId2">
            <a:extLst>
              <a:ext uri="{28A0092B-C50C-407E-A947-70E740481C1C}">
                <a14:useLocalDpi xmlns:a14="http://schemas.microsoft.com/office/drawing/2010/main" val="0"/>
              </a:ext>
            </a:extLst>
          </a:blip>
          <a:srcRect l="65730" t="22105" r="4442" b="35902"/>
          <a:stretch/>
        </p:blipFill>
        <p:spPr bwMode="auto">
          <a:xfrm>
            <a:off x="3889093" y="1063713"/>
            <a:ext cx="2222339" cy="4364813"/>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6597570" y="289367"/>
            <a:ext cx="512270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4000" b="0" i="0" u="none" strike="noStrike" kern="1200" cap="none" spc="0" normalizeH="0" baseline="0" noProof="0" dirty="0" err="1" smtClean="0">
                <a:ln>
                  <a:noFill/>
                </a:ln>
                <a:solidFill>
                  <a:srgbClr val="F56447">
                    <a:lumMod val="75000"/>
                  </a:srgbClr>
                </a:solidFill>
                <a:effectLst/>
                <a:uLnTx/>
                <a:uFillTx/>
                <a:latin typeface="Calibri Light" panose="020F0302020204030204"/>
                <a:ea typeface="+mn-ea"/>
                <a:cs typeface="+mn-cs"/>
              </a:rPr>
              <a:t>Greniner</a:t>
            </a:r>
            <a:r>
              <a:rPr kumimoji="0" lang="hu-HU" sz="4000" b="0" i="0" u="none" strike="noStrike" kern="1200" cap="none" spc="0" normalizeH="0" baseline="0" noProof="0" dirty="0" smtClean="0">
                <a:ln>
                  <a:noFill/>
                </a:ln>
                <a:solidFill>
                  <a:srgbClr val="F56447">
                    <a:lumMod val="75000"/>
                  </a:srgbClr>
                </a:solidFill>
                <a:effectLst/>
                <a:uLnTx/>
                <a:uFillTx/>
                <a:latin typeface="Calibri Light" panose="020F0302020204030204"/>
                <a:ea typeface="+mn-ea"/>
                <a:cs typeface="+mn-cs"/>
              </a:rPr>
              <a:t> görbe és a </a:t>
            </a:r>
            <a:r>
              <a:rPr kumimoji="0" lang="hu-HU" sz="4000" b="0" i="0" u="none" strike="noStrike" kern="1200" cap="none" spc="0" normalizeH="0" baseline="0" noProof="0" dirty="0" err="1" smtClean="0">
                <a:ln>
                  <a:noFill/>
                </a:ln>
                <a:solidFill>
                  <a:srgbClr val="F56447">
                    <a:lumMod val="75000"/>
                  </a:srgbClr>
                </a:solidFill>
                <a:effectLst/>
                <a:uLnTx/>
                <a:uFillTx/>
                <a:latin typeface="Calibri Light" panose="020F0302020204030204"/>
                <a:ea typeface="+mn-ea"/>
                <a:cs typeface="+mn-cs"/>
              </a:rPr>
              <a:t>Spotify</a:t>
            </a:r>
            <a:endParaRPr kumimoji="0" lang="hu-HU" sz="4000" b="0" i="0" u="none" strike="noStrike" kern="1200" cap="none" spc="0" normalizeH="0" baseline="0" noProof="0" dirty="0">
              <a:ln>
                <a:noFill/>
              </a:ln>
              <a:solidFill>
                <a:srgbClr val="F56447">
                  <a:lumMod val="75000"/>
                </a:srgbClr>
              </a:solidFill>
              <a:effectLst/>
              <a:uLnTx/>
              <a:uFillTx/>
              <a:latin typeface="Calibri Light" panose="020F0302020204030204"/>
              <a:ea typeface="+mn-ea"/>
              <a:cs typeface="+mn-cs"/>
            </a:endParaRPr>
          </a:p>
        </p:txBody>
      </p:sp>
      <p:sp>
        <p:nvSpPr>
          <p:cNvPr id="7" name="Szövegdoboz 6"/>
          <p:cNvSpPr txBox="1"/>
          <p:nvPr/>
        </p:nvSpPr>
        <p:spPr>
          <a:xfrm>
            <a:off x="7048982" y="5914663"/>
            <a:ext cx="3611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Forrás: A business nagykönyve</a:t>
            </a:r>
            <a:endParaRPr kumimoji="0" lang="hu-HU"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5799988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6600" b="1" dirty="0"/>
              <a:t>A társadalmi tőke </a:t>
            </a:r>
            <a:r>
              <a:rPr lang="hu-HU" sz="6600" b="1" dirty="0" smtClean="0"/>
              <a:t>és a stratégiai szövetségek jelentősége </a:t>
            </a:r>
            <a:r>
              <a:rPr lang="hu-HU" sz="6600" b="1" dirty="0"/>
              <a:t>a vállalkozás sikerében </a:t>
            </a:r>
            <a:r>
              <a:rPr lang="hu-HU" sz="6600" dirty="0"/>
              <a:t/>
            </a:r>
            <a:br>
              <a:rPr lang="hu-HU" sz="6600" dirty="0"/>
            </a:br>
            <a:endParaRPr lang="hu-HU" sz="6600" dirty="0"/>
          </a:p>
        </p:txBody>
      </p:sp>
      <p:sp>
        <p:nvSpPr>
          <p:cNvPr id="3" name="Szöveg helye 2"/>
          <p:cNvSpPr>
            <a:spLocks noGrp="1"/>
          </p:cNvSpPr>
          <p:nvPr>
            <p:ph type="body" idx="1"/>
          </p:nvPr>
        </p:nvSpPr>
        <p:spPr/>
        <p:txBody>
          <a:bodyPr/>
          <a:lstStyle/>
          <a:p>
            <a:endParaRPr lang="hu-HU"/>
          </a:p>
        </p:txBody>
      </p:sp>
    </p:spTree>
    <p:extLst>
      <p:ext uri="{BB962C8B-B14F-4D97-AF65-F5344CB8AC3E}">
        <p14:creationId xmlns:p14="http://schemas.microsoft.com/office/powerpoint/2010/main" val="25377442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Társadalmi tőke</a:t>
            </a:r>
            <a:br>
              <a:rPr lang="hu-HU" dirty="0" smtClean="0"/>
            </a:br>
            <a:endParaRPr lang="hu-HU" dirty="0"/>
          </a:p>
        </p:txBody>
      </p:sp>
      <p:sp>
        <p:nvSpPr>
          <p:cNvPr id="3" name="Tartalom helye 2"/>
          <p:cNvSpPr>
            <a:spLocks noGrp="1"/>
          </p:cNvSpPr>
          <p:nvPr>
            <p:ph idx="1"/>
          </p:nvPr>
        </p:nvSpPr>
        <p:spPr>
          <a:xfrm>
            <a:off x="676656" y="2011680"/>
            <a:ext cx="10753725" cy="4736361"/>
          </a:xfrm>
        </p:spPr>
        <p:txBody>
          <a:bodyPr>
            <a:normAutofit fontScale="85000" lnSpcReduction="20000"/>
          </a:bodyPr>
          <a:lstStyle/>
          <a:p>
            <a:pPr>
              <a:buFont typeface="Arial" panose="020B0604020202020204" pitchFamily="34" charset="0"/>
              <a:buChar char="•"/>
            </a:pPr>
            <a:r>
              <a:rPr lang="hu-HU" dirty="0" smtClean="0"/>
              <a:t> egy adott hálózaton belül fennálló aktív kapcsolatok, összeköttetések összessége</a:t>
            </a:r>
          </a:p>
          <a:p>
            <a:pPr>
              <a:buFont typeface="Arial" panose="020B0604020202020204" pitchFamily="34" charset="0"/>
              <a:buChar char="•"/>
            </a:pPr>
            <a:r>
              <a:rPr lang="hu-HU" dirty="0"/>
              <a:t> </a:t>
            </a:r>
            <a:r>
              <a:rPr lang="hu-HU" dirty="0" smtClean="0"/>
              <a:t>valamint azon erőforrások, kompetenciák és kapacitások összessége, amelyet ez a kapcsolati hálózat biztosítani tud! (hatékonyságra épülő döntéshozatal/</a:t>
            </a:r>
            <a:r>
              <a:rPr lang="hu-HU" dirty="0" err="1" smtClean="0"/>
              <a:t>effectuation</a:t>
            </a:r>
            <a:r>
              <a:rPr lang="hu-HU" dirty="0"/>
              <a:t>)</a:t>
            </a:r>
            <a:endParaRPr lang="hu-HU" dirty="0" smtClean="0"/>
          </a:p>
          <a:p>
            <a:pPr>
              <a:buFont typeface="Arial" panose="020B0604020202020204" pitchFamily="34" charset="0"/>
              <a:buChar char="•"/>
            </a:pPr>
            <a:r>
              <a:rPr lang="hu-HU" dirty="0"/>
              <a:t> </a:t>
            </a:r>
            <a:r>
              <a:rPr lang="hu-HU" dirty="0" smtClean="0"/>
              <a:t>(abszolút és csakis a pozitív értelmezést használjuk!)</a:t>
            </a:r>
          </a:p>
          <a:p>
            <a:pPr>
              <a:buFont typeface="Arial" panose="020B0604020202020204" pitchFamily="34" charset="0"/>
              <a:buChar char="•"/>
            </a:pPr>
            <a:r>
              <a:rPr lang="hu-HU" dirty="0"/>
              <a:t> </a:t>
            </a:r>
            <a:r>
              <a:rPr lang="hu-HU" dirty="0" smtClean="0"/>
              <a:t>ezek a mobilizálható erőforrások és képességek nemcsak egy vállalkozás indítása esetén lehetnek hasznosak, hanem akkor is, ha a cég növekszik, vagy a túléléshez van szüksége ezekre a kapacitásokra</a:t>
            </a:r>
          </a:p>
          <a:p>
            <a:pPr>
              <a:buFont typeface="Arial" panose="020B0604020202020204" pitchFamily="34" charset="0"/>
              <a:buChar char="•"/>
            </a:pPr>
            <a:r>
              <a:rPr lang="hu-HU" dirty="0"/>
              <a:t> </a:t>
            </a:r>
            <a:r>
              <a:rPr lang="hu-HU" dirty="0" smtClean="0"/>
              <a:t>a társadalmi tőke jelenthet a munkahelyi kollektíván belül mozgósítható szálakat és a szervezeten kívül elérhető hálózatokat is</a:t>
            </a:r>
          </a:p>
          <a:p>
            <a:pPr>
              <a:buFont typeface="Arial" panose="020B0604020202020204" pitchFamily="34" charset="0"/>
              <a:buChar char="•"/>
            </a:pPr>
            <a:r>
              <a:rPr lang="hu-HU" dirty="0"/>
              <a:t> </a:t>
            </a:r>
            <a:r>
              <a:rPr lang="hu-HU" dirty="0" smtClean="0"/>
              <a:t>a társadalmi tőke alapulhat formális és informális kapcsolatokon, együttműködéseken</a:t>
            </a:r>
          </a:p>
          <a:p>
            <a:pPr>
              <a:buFont typeface="Arial" panose="020B0604020202020204" pitchFamily="34" charset="0"/>
              <a:buChar char="•"/>
            </a:pPr>
            <a:r>
              <a:rPr lang="hu-HU" dirty="0"/>
              <a:t> </a:t>
            </a:r>
            <a:r>
              <a:rPr lang="hu-HU" dirty="0" smtClean="0"/>
              <a:t>a társadalmi tőke azon előnyök rendszerét, összességét is mutatja, amelyet ezen hálózatokon keresztül el tudunk érni</a:t>
            </a:r>
          </a:p>
          <a:p>
            <a:pPr>
              <a:buFont typeface="Arial" panose="020B0604020202020204" pitchFamily="34" charset="0"/>
              <a:buChar char="•"/>
            </a:pPr>
            <a:endParaRPr lang="hu-HU" dirty="0"/>
          </a:p>
          <a:p>
            <a:pPr>
              <a:buFont typeface="Arial" panose="020B0604020202020204" pitchFamily="34" charset="0"/>
              <a:buChar char="•"/>
            </a:pPr>
            <a:endParaRPr lang="hu-HU" dirty="0" smtClean="0"/>
          </a:p>
          <a:p>
            <a:pPr marL="0" indent="0">
              <a:buNone/>
            </a:pPr>
            <a:r>
              <a:rPr lang="hu-HU" dirty="0" smtClean="0"/>
              <a:t>Forrás: I&amp;E </a:t>
            </a:r>
            <a:r>
              <a:rPr lang="hu-HU" dirty="0" err="1" smtClean="0"/>
              <a:t>blueprint</a:t>
            </a:r>
            <a:endParaRPr lang="hu-HU" dirty="0"/>
          </a:p>
        </p:txBody>
      </p:sp>
    </p:spTree>
    <p:extLst>
      <p:ext uri="{BB962C8B-B14F-4D97-AF65-F5344CB8AC3E}">
        <p14:creationId xmlns:p14="http://schemas.microsoft.com/office/powerpoint/2010/main" val="168009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1F9809B8-C46D-4B63-8DEB-BD92DE222281}"/>
              </a:ext>
            </a:extLst>
          </p:cNvPr>
          <p:cNvSpPr>
            <a:spLocks noGrp="1" noChangeArrowheads="1"/>
          </p:cNvSpPr>
          <p:nvPr>
            <p:ph type="title"/>
          </p:nvPr>
        </p:nvSpPr>
        <p:spPr>
          <a:xfrm>
            <a:off x="536908" y="0"/>
            <a:ext cx="10772775" cy="1658198"/>
          </a:xfrm>
        </p:spPr>
        <p:txBody>
          <a:bodyPr/>
          <a:lstStyle/>
          <a:p>
            <a:pPr eaLnBrk="1" hangingPunct="1"/>
            <a:r>
              <a:rPr lang="hu-HU" altLang="hu-HU" sz="2800" dirty="0"/>
              <a:t>PEST(EL) elemzés a gyakorlatban</a:t>
            </a:r>
            <a:endParaRPr lang="de-DE" altLang="hu-HU" sz="2800" dirty="0"/>
          </a:p>
        </p:txBody>
      </p:sp>
      <p:sp>
        <p:nvSpPr>
          <p:cNvPr id="71683" name="Rectangle 3">
            <a:extLst>
              <a:ext uri="{FF2B5EF4-FFF2-40B4-BE49-F238E27FC236}">
                <a16:creationId xmlns:a16="http://schemas.microsoft.com/office/drawing/2014/main" id="{BD8C304B-2DE7-4425-85FE-85E2BBC77982}"/>
              </a:ext>
            </a:extLst>
          </p:cNvPr>
          <p:cNvSpPr>
            <a:spLocks noGrp="1" noChangeArrowheads="1"/>
          </p:cNvSpPr>
          <p:nvPr>
            <p:ph type="body" idx="1"/>
          </p:nvPr>
        </p:nvSpPr>
        <p:spPr>
          <a:xfrm>
            <a:off x="676656" y="2011680"/>
            <a:ext cx="10753343" cy="4640911"/>
          </a:xfrm>
        </p:spPr>
        <p:txBody>
          <a:bodyPr>
            <a:normAutofit fontScale="47500" lnSpcReduction="20000"/>
          </a:bodyPr>
          <a:lstStyle/>
          <a:p>
            <a:pPr eaLnBrk="1" hangingPunct="1">
              <a:buFont typeface="Wingdings" panose="05000000000000000000" pitchFamily="2" charset="2"/>
              <a:buChar char="§"/>
            </a:pPr>
            <a:r>
              <a:rPr lang="hu-HU" altLang="hu-HU" dirty="0"/>
              <a:t>„</a:t>
            </a:r>
            <a:r>
              <a:rPr lang="de-DE" altLang="hu-HU" dirty="0" err="1"/>
              <a:t>Az</a:t>
            </a:r>
            <a:r>
              <a:rPr lang="de-DE" altLang="hu-HU" dirty="0"/>
              <a:t> </a:t>
            </a:r>
            <a:r>
              <a:rPr lang="de-DE" altLang="hu-HU" dirty="0" err="1"/>
              <a:t>elemzéshez</a:t>
            </a:r>
            <a:r>
              <a:rPr lang="de-DE" altLang="hu-HU" dirty="0"/>
              <a:t> </a:t>
            </a:r>
            <a:r>
              <a:rPr lang="de-DE" altLang="hu-HU" dirty="0" err="1"/>
              <a:t>képezhetünk</a:t>
            </a:r>
            <a:r>
              <a:rPr lang="de-DE" altLang="hu-HU" dirty="0"/>
              <a:t> </a:t>
            </a:r>
            <a:r>
              <a:rPr lang="de-DE" altLang="hu-HU" dirty="0" err="1"/>
              <a:t>kis</a:t>
            </a:r>
            <a:r>
              <a:rPr lang="de-DE" altLang="hu-HU" dirty="0"/>
              <a:t> </a:t>
            </a:r>
            <a:r>
              <a:rPr lang="de-DE" altLang="hu-HU" dirty="0" err="1"/>
              <a:t>munkacsoportot</a:t>
            </a:r>
            <a:r>
              <a:rPr lang="de-DE" altLang="hu-HU" dirty="0"/>
              <a:t>, </a:t>
            </a:r>
            <a:r>
              <a:rPr lang="de-DE" altLang="hu-HU" dirty="0" err="1"/>
              <a:t>amely</a:t>
            </a:r>
            <a:r>
              <a:rPr lang="de-DE" altLang="hu-HU" dirty="0"/>
              <a:t> </a:t>
            </a:r>
            <a:r>
              <a:rPr lang="de-DE" altLang="hu-HU" dirty="0" err="1"/>
              <a:t>épít</a:t>
            </a:r>
            <a:r>
              <a:rPr lang="de-DE" altLang="hu-HU" dirty="0"/>
              <a:t> a </a:t>
            </a:r>
            <a:r>
              <a:rPr lang="de-DE" altLang="hu-HU" dirty="0" err="1"/>
              <a:t>résztvevők</a:t>
            </a:r>
            <a:r>
              <a:rPr lang="de-DE" altLang="hu-HU" dirty="0"/>
              <a:t> </a:t>
            </a:r>
            <a:r>
              <a:rPr lang="de-DE" altLang="hu-HU" dirty="0" err="1"/>
              <a:t>tudására</a:t>
            </a:r>
            <a:r>
              <a:rPr lang="de-DE" altLang="hu-HU" dirty="0"/>
              <a:t>. </a:t>
            </a:r>
            <a:endParaRPr lang="hu-HU" altLang="hu-HU" dirty="0"/>
          </a:p>
          <a:p>
            <a:pPr eaLnBrk="1" hangingPunct="1">
              <a:buFont typeface="Wingdings" panose="05000000000000000000" pitchFamily="2" charset="2"/>
              <a:buChar char="§"/>
            </a:pPr>
            <a:r>
              <a:rPr lang="de-DE" altLang="hu-HU" dirty="0"/>
              <a:t>A </a:t>
            </a:r>
            <a:r>
              <a:rPr lang="de-DE" altLang="hu-HU" dirty="0" err="1"/>
              <a:t>résztvevők</a:t>
            </a:r>
            <a:r>
              <a:rPr lang="de-DE" altLang="hu-HU" dirty="0"/>
              <a:t> </a:t>
            </a:r>
            <a:r>
              <a:rPr lang="de-DE" altLang="hu-HU" dirty="0" err="1"/>
              <a:t>lehetnek</a:t>
            </a:r>
            <a:r>
              <a:rPr lang="de-DE" altLang="hu-HU" dirty="0"/>
              <a:t> a </a:t>
            </a:r>
            <a:r>
              <a:rPr lang="de-DE" altLang="hu-HU" dirty="0" err="1"/>
              <a:t>vállalaton</a:t>
            </a:r>
            <a:r>
              <a:rPr lang="de-DE" altLang="hu-HU" dirty="0"/>
              <a:t> </a:t>
            </a:r>
            <a:r>
              <a:rPr lang="de-DE" altLang="hu-HU" dirty="0" err="1"/>
              <a:t>belül</a:t>
            </a:r>
            <a:r>
              <a:rPr lang="de-DE" altLang="hu-HU" dirty="0"/>
              <a:t> </a:t>
            </a:r>
            <a:r>
              <a:rPr lang="de-DE" altLang="hu-HU" dirty="0" err="1"/>
              <a:t>rendelkezésre</a:t>
            </a:r>
            <a:r>
              <a:rPr lang="de-DE" altLang="hu-HU" dirty="0"/>
              <a:t> </a:t>
            </a:r>
            <a:r>
              <a:rPr lang="de-DE" altLang="hu-HU" dirty="0" err="1"/>
              <a:t>álló</a:t>
            </a:r>
            <a:r>
              <a:rPr lang="de-DE" altLang="hu-HU" dirty="0"/>
              <a:t>, </a:t>
            </a:r>
            <a:r>
              <a:rPr lang="de-DE" altLang="hu-HU" dirty="0" err="1"/>
              <a:t>szakértelemmel</a:t>
            </a:r>
            <a:r>
              <a:rPr lang="de-DE" altLang="hu-HU" dirty="0"/>
              <a:t> </a:t>
            </a:r>
            <a:r>
              <a:rPr lang="de-DE" altLang="hu-HU" dirty="0" err="1"/>
              <a:t>bíró</a:t>
            </a:r>
            <a:r>
              <a:rPr lang="de-DE" altLang="hu-HU" dirty="0"/>
              <a:t> </a:t>
            </a:r>
            <a:r>
              <a:rPr lang="de-DE" altLang="hu-HU" dirty="0" err="1"/>
              <a:t>munkatársak</a:t>
            </a:r>
            <a:r>
              <a:rPr lang="de-DE" altLang="hu-HU" dirty="0"/>
              <a:t>, de </a:t>
            </a:r>
            <a:r>
              <a:rPr lang="de-DE" altLang="hu-HU" dirty="0" err="1"/>
              <a:t>támaszkodni</a:t>
            </a:r>
            <a:r>
              <a:rPr lang="de-DE" altLang="hu-HU" dirty="0"/>
              <a:t> </a:t>
            </a:r>
            <a:r>
              <a:rPr lang="de-DE" altLang="hu-HU" dirty="0" err="1"/>
              <a:t>lehet</a:t>
            </a:r>
            <a:r>
              <a:rPr lang="de-DE" altLang="hu-HU" dirty="0"/>
              <a:t> </a:t>
            </a:r>
            <a:r>
              <a:rPr lang="de-DE" altLang="hu-HU" dirty="0" err="1"/>
              <a:t>külső</a:t>
            </a:r>
            <a:r>
              <a:rPr lang="de-DE" altLang="hu-HU" dirty="0"/>
              <a:t> </a:t>
            </a:r>
            <a:r>
              <a:rPr lang="de-DE" altLang="hu-HU" dirty="0" err="1"/>
              <a:t>szakértők</a:t>
            </a:r>
            <a:r>
              <a:rPr lang="de-DE" altLang="hu-HU" dirty="0"/>
              <a:t> </a:t>
            </a:r>
            <a:r>
              <a:rPr lang="de-DE" altLang="hu-HU" dirty="0" err="1"/>
              <a:t>ismereteire</a:t>
            </a:r>
            <a:r>
              <a:rPr lang="de-DE" altLang="hu-HU" dirty="0"/>
              <a:t> </a:t>
            </a:r>
            <a:r>
              <a:rPr lang="de-DE" altLang="hu-HU" dirty="0" err="1"/>
              <a:t>is</a:t>
            </a:r>
            <a:r>
              <a:rPr lang="de-DE" altLang="hu-HU" dirty="0"/>
              <a:t>. </a:t>
            </a:r>
            <a:endParaRPr lang="hu-HU" altLang="hu-HU" dirty="0"/>
          </a:p>
          <a:p>
            <a:pPr>
              <a:buFont typeface="Wingdings" panose="05000000000000000000" pitchFamily="2" charset="2"/>
              <a:buChar char="§"/>
            </a:pPr>
            <a:r>
              <a:rPr lang="de-DE" altLang="hu-HU" dirty="0"/>
              <a:t>A </a:t>
            </a:r>
            <a:r>
              <a:rPr lang="de-DE" altLang="hu-HU" dirty="0" err="1"/>
              <a:t>csoport</a:t>
            </a:r>
            <a:r>
              <a:rPr lang="de-DE" altLang="hu-HU" dirty="0"/>
              <a:t> </a:t>
            </a:r>
            <a:r>
              <a:rPr lang="de-DE" altLang="hu-HU" dirty="0" err="1"/>
              <a:t>célja</a:t>
            </a:r>
            <a:r>
              <a:rPr lang="de-DE" altLang="hu-HU" dirty="0"/>
              <a:t> </a:t>
            </a:r>
            <a:r>
              <a:rPr lang="de-DE" altLang="hu-HU" dirty="0" err="1"/>
              <a:t>először</a:t>
            </a:r>
            <a:r>
              <a:rPr lang="de-DE" altLang="hu-HU" dirty="0"/>
              <a:t>, </a:t>
            </a:r>
            <a:r>
              <a:rPr lang="de-DE" altLang="hu-HU" dirty="0" err="1"/>
              <a:t>hogy</a:t>
            </a:r>
            <a:r>
              <a:rPr lang="de-DE" altLang="hu-HU" dirty="0"/>
              <a:t> </a:t>
            </a:r>
            <a:r>
              <a:rPr lang="de-DE" altLang="hu-HU" dirty="0" err="1"/>
              <a:t>minél</a:t>
            </a:r>
            <a:r>
              <a:rPr lang="de-DE" altLang="hu-HU" dirty="0"/>
              <a:t> </a:t>
            </a:r>
            <a:r>
              <a:rPr lang="de-DE" altLang="hu-HU" dirty="0" err="1"/>
              <a:t>több</a:t>
            </a:r>
            <a:r>
              <a:rPr lang="de-DE" altLang="hu-HU" dirty="0"/>
              <a:t> </a:t>
            </a:r>
            <a:r>
              <a:rPr lang="de-DE" altLang="hu-HU" dirty="0" err="1"/>
              <a:t>konkrét</a:t>
            </a:r>
            <a:r>
              <a:rPr lang="de-DE" altLang="hu-HU" dirty="0"/>
              <a:t> </a:t>
            </a:r>
            <a:r>
              <a:rPr lang="de-DE" altLang="hu-HU" dirty="0" err="1"/>
              <a:t>hatótényezőt</a:t>
            </a:r>
            <a:r>
              <a:rPr lang="de-DE" altLang="hu-HU" dirty="0"/>
              <a:t> </a:t>
            </a:r>
            <a:r>
              <a:rPr lang="de-DE" altLang="hu-HU" dirty="0" err="1"/>
              <a:t>felkutasson</a:t>
            </a:r>
            <a:r>
              <a:rPr lang="de-DE" altLang="hu-HU" dirty="0"/>
              <a:t>.</a:t>
            </a:r>
            <a:endParaRPr lang="hu-HU" altLang="hu-HU" dirty="0"/>
          </a:p>
          <a:p>
            <a:pPr>
              <a:buFont typeface="Wingdings" panose="05000000000000000000" pitchFamily="2" charset="2"/>
              <a:buChar char="§"/>
            </a:pPr>
            <a:r>
              <a:rPr lang="de-DE" altLang="hu-HU" dirty="0"/>
              <a:t> </a:t>
            </a:r>
            <a:r>
              <a:rPr lang="de-DE" altLang="hu-HU" dirty="0" err="1"/>
              <a:t>Ezt</a:t>
            </a:r>
            <a:r>
              <a:rPr lang="de-DE" altLang="hu-HU" dirty="0"/>
              <a:t> </a:t>
            </a:r>
            <a:r>
              <a:rPr lang="de-DE" altLang="hu-HU" dirty="0" err="1"/>
              <a:t>követően</a:t>
            </a:r>
            <a:r>
              <a:rPr lang="de-DE" altLang="hu-HU" dirty="0"/>
              <a:t> </a:t>
            </a:r>
            <a:r>
              <a:rPr lang="de-DE" altLang="hu-HU" dirty="0" err="1"/>
              <a:t>ki</a:t>
            </a:r>
            <a:r>
              <a:rPr lang="de-DE" altLang="hu-HU" dirty="0"/>
              <a:t> </a:t>
            </a:r>
            <a:r>
              <a:rPr lang="de-DE" altLang="hu-HU" dirty="0" err="1"/>
              <a:t>kell</a:t>
            </a:r>
            <a:r>
              <a:rPr lang="de-DE" altLang="hu-HU" dirty="0"/>
              <a:t> </a:t>
            </a:r>
            <a:r>
              <a:rPr lang="de-DE" altLang="hu-HU" dirty="0" err="1"/>
              <a:t>emelni</a:t>
            </a:r>
            <a:r>
              <a:rPr lang="de-DE" altLang="hu-HU" dirty="0"/>
              <a:t> </a:t>
            </a:r>
            <a:r>
              <a:rPr lang="de-DE" altLang="hu-HU" dirty="0" err="1"/>
              <a:t>azt</a:t>
            </a:r>
            <a:r>
              <a:rPr lang="de-DE" altLang="hu-HU" dirty="0"/>
              <a:t> a 12-16 </a:t>
            </a:r>
            <a:r>
              <a:rPr lang="de-DE" altLang="hu-HU" dirty="0" err="1"/>
              <a:t>tényezőt</a:t>
            </a:r>
            <a:r>
              <a:rPr lang="de-DE" altLang="hu-HU" dirty="0"/>
              <a:t>, </a:t>
            </a:r>
            <a:r>
              <a:rPr lang="de-DE" altLang="hu-HU" dirty="0" err="1"/>
              <a:t>amelyek</a:t>
            </a:r>
            <a:r>
              <a:rPr lang="de-DE" altLang="hu-HU" dirty="0"/>
              <a:t> </a:t>
            </a:r>
            <a:r>
              <a:rPr lang="de-DE" altLang="hu-HU" dirty="0" err="1"/>
              <a:t>szerepe</a:t>
            </a:r>
            <a:r>
              <a:rPr lang="de-DE" altLang="hu-HU" dirty="0"/>
              <a:t> </a:t>
            </a:r>
            <a:r>
              <a:rPr lang="de-DE" altLang="hu-HU" dirty="0" err="1"/>
              <a:t>meghatározó</a:t>
            </a:r>
            <a:r>
              <a:rPr lang="de-DE" altLang="hu-HU" dirty="0"/>
              <a:t> </a:t>
            </a:r>
            <a:r>
              <a:rPr lang="de-DE" altLang="hu-HU" dirty="0" err="1"/>
              <a:t>lehet</a:t>
            </a:r>
            <a:r>
              <a:rPr lang="de-DE" altLang="hu-HU" dirty="0"/>
              <a:t> a </a:t>
            </a:r>
            <a:r>
              <a:rPr lang="de-DE" altLang="hu-HU" dirty="0" err="1"/>
              <a:t>vállalkozás</a:t>
            </a:r>
            <a:r>
              <a:rPr lang="de-DE" altLang="hu-HU" dirty="0"/>
              <a:t> </a:t>
            </a:r>
            <a:r>
              <a:rPr lang="de-DE" altLang="hu-HU" dirty="0" err="1"/>
              <a:t>jövője</a:t>
            </a:r>
            <a:r>
              <a:rPr lang="de-DE" altLang="hu-HU" dirty="0"/>
              <a:t> </a:t>
            </a:r>
            <a:r>
              <a:rPr lang="de-DE" altLang="hu-HU" dirty="0" err="1"/>
              <a:t>szempontjából</a:t>
            </a:r>
            <a:r>
              <a:rPr lang="de-DE" altLang="hu-HU" dirty="0"/>
              <a:t>. </a:t>
            </a:r>
            <a:endParaRPr lang="hu-HU" altLang="hu-HU" dirty="0"/>
          </a:p>
          <a:p>
            <a:pPr>
              <a:buFont typeface="Wingdings" panose="05000000000000000000" pitchFamily="2" charset="2"/>
              <a:buChar char="§"/>
            </a:pPr>
            <a:r>
              <a:rPr lang="de-DE" altLang="hu-HU" dirty="0" err="1"/>
              <a:t>Azonosítani</a:t>
            </a:r>
            <a:r>
              <a:rPr lang="de-DE" altLang="hu-HU" dirty="0"/>
              <a:t> </a:t>
            </a:r>
            <a:r>
              <a:rPr lang="de-DE" altLang="hu-HU" dirty="0" err="1"/>
              <a:t>és</a:t>
            </a:r>
            <a:r>
              <a:rPr lang="de-DE" altLang="hu-HU" dirty="0"/>
              <a:t> </a:t>
            </a:r>
            <a:r>
              <a:rPr lang="de-DE" altLang="hu-HU" dirty="0" err="1"/>
              <a:t>minősíteni</a:t>
            </a:r>
            <a:r>
              <a:rPr lang="de-DE" altLang="hu-HU" dirty="0"/>
              <a:t> </a:t>
            </a:r>
            <a:r>
              <a:rPr lang="de-DE" altLang="hu-HU" dirty="0" err="1"/>
              <a:t>kell</a:t>
            </a:r>
            <a:r>
              <a:rPr lang="de-DE" altLang="hu-HU" dirty="0"/>
              <a:t> a </a:t>
            </a:r>
            <a:r>
              <a:rPr lang="de-DE" altLang="hu-HU" dirty="0" err="1"/>
              <a:t>várható</a:t>
            </a:r>
            <a:r>
              <a:rPr lang="de-DE" altLang="hu-HU" dirty="0"/>
              <a:t> </a:t>
            </a:r>
            <a:r>
              <a:rPr lang="de-DE" altLang="hu-HU" dirty="0" err="1"/>
              <a:t>trendeket</a:t>
            </a:r>
            <a:r>
              <a:rPr lang="de-DE" altLang="hu-HU" dirty="0"/>
              <a:t>, </a:t>
            </a:r>
            <a:r>
              <a:rPr lang="de-DE" altLang="hu-HU" dirty="0" err="1"/>
              <a:t>majd</a:t>
            </a:r>
            <a:r>
              <a:rPr lang="de-DE" altLang="hu-HU" dirty="0"/>
              <a:t> </a:t>
            </a:r>
            <a:r>
              <a:rPr lang="de-DE" altLang="hu-HU" dirty="0" err="1"/>
              <a:t>meg</a:t>
            </a:r>
            <a:r>
              <a:rPr lang="de-DE" altLang="hu-HU" dirty="0"/>
              <a:t> </a:t>
            </a:r>
            <a:r>
              <a:rPr lang="de-DE" altLang="hu-HU" dirty="0" err="1"/>
              <a:t>kell</a:t>
            </a:r>
            <a:r>
              <a:rPr lang="de-DE" altLang="hu-HU" dirty="0"/>
              <a:t> </a:t>
            </a:r>
            <a:r>
              <a:rPr lang="de-DE" altLang="hu-HU" dirty="0" err="1"/>
              <a:t>becsülni</a:t>
            </a:r>
            <a:r>
              <a:rPr lang="de-DE" altLang="hu-HU" dirty="0"/>
              <a:t> a </a:t>
            </a:r>
            <a:r>
              <a:rPr lang="de-DE" altLang="hu-HU" dirty="0" err="1"/>
              <a:t>vállalkozásra</a:t>
            </a:r>
            <a:r>
              <a:rPr lang="de-DE" altLang="hu-HU" dirty="0"/>
              <a:t> </a:t>
            </a:r>
            <a:r>
              <a:rPr lang="de-DE" altLang="hu-HU" dirty="0" err="1"/>
              <a:t>várhatóan</a:t>
            </a:r>
            <a:r>
              <a:rPr lang="de-DE" altLang="hu-HU" dirty="0"/>
              <a:t> </a:t>
            </a:r>
            <a:r>
              <a:rPr lang="de-DE" altLang="hu-HU" dirty="0" err="1"/>
              <a:t>gyakorolt</a:t>
            </a:r>
            <a:r>
              <a:rPr lang="de-DE" altLang="hu-HU" dirty="0"/>
              <a:t> </a:t>
            </a:r>
            <a:r>
              <a:rPr lang="de-DE" altLang="hu-HU" dirty="0" err="1"/>
              <a:t>hatásukat</a:t>
            </a:r>
            <a:r>
              <a:rPr lang="de-DE" altLang="hu-HU" dirty="0"/>
              <a:t>. </a:t>
            </a:r>
            <a:endParaRPr lang="hu-HU" altLang="hu-HU" dirty="0"/>
          </a:p>
          <a:p>
            <a:pPr>
              <a:buFont typeface="Wingdings" panose="05000000000000000000" pitchFamily="2" charset="2"/>
              <a:buChar char="§"/>
            </a:pPr>
            <a:r>
              <a:rPr lang="de-DE" altLang="hu-HU" dirty="0"/>
              <a:t>A PEST</a:t>
            </a:r>
            <a:r>
              <a:rPr lang="hu-HU" altLang="hu-HU" dirty="0"/>
              <a:t>(EL)</a:t>
            </a:r>
            <a:r>
              <a:rPr lang="de-DE" altLang="hu-HU" dirty="0"/>
              <a:t> </a:t>
            </a:r>
            <a:r>
              <a:rPr lang="de-DE" altLang="hu-HU" dirty="0" err="1"/>
              <a:t>elemzés</a:t>
            </a:r>
            <a:r>
              <a:rPr lang="de-DE" altLang="hu-HU" dirty="0"/>
              <a:t> </a:t>
            </a:r>
            <a:r>
              <a:rPr lang="de-DE" altLang="hu-HU" dirty="0" err="1"/>
              <a:t>kimenete</a:t>
            </a:r>
            <a:r>
              <a:rPr lang="de-DE" altLang="hu-HU" dirty="0"/>
              <a:t> </a:t>
            </a:r>
            <a:r>
              <a:rPr lang="de-DE" altLang="hu-HU" dirty="0" err="1"/>
              <a:t>egy</a:t>
            </a:r>
            <a:r>
              <a:rPr lang="de-DE" altLang="hu-HU" dirty="0"/>
              <a:t> </a:t>
            </a:r>
            <a:r>
              <a:rPr lang="de-DE" altLang="hu-HU" dirty="0" err="1"/>
              <a:t>lista</a:t>
            </a:r>
            <a:r>
              <a:rPr lang="de-DE" altLang="hu-HU" dirty="0"/>
              <a:t>, </a:t>
            </a:r>
            <a:r>
              <a:rPr lang="de-DE" altLang="hu-HU" dirty="0" err="1"/>
              <a:t>amely</a:t>
            </a:r>
            <a:r>
              <a:rPr lang="de-DE" altLang="hu-HU" dirty="0"/>
              <a:t> </a:t>
            </a:r>
            <a:r>
              <a:rPr lang="de-DE" altLang="hu-HU" dirty="0" err="1"/>
              <a:t>tartalmazza</a:t>
            </a:r>
            <a:r>
              <a:rPr lang="de-DE" altLang="hu-HU" dirty="0"/>
              <a:t> a </a:t>
            </a:r>
            <a:r>
              <a:rPr lang="de-DE" altLang="hu-HU" dirty="0" err="1"/>
              <a:t>vállalkozásra</a:t>
            </a:r>
            <a:r>
              <a:rPr lang="de-DE" altLang="hu-HU" dirty="0"/>
              <a:t> </a:t>
            </a:r>
            <a:r>
              <a:rPr lang="de-DE" altLang="hu-HU" dirty="0" err="1"/>
              <a:t>ható</a:t>
            </a:r>
            <a:r>
              <a:rPr lang="de-DE" altLang="hu-HU" dirty="0"/>
              <a:t> </a:t>
            </a:r>
            <a:r>
              <a:rPr lang="de-DE" altLang="hu-HU" dirty="0" err="1"/>
              <a:t>fontos</a:t>
            </a:r>
            <a:r>
              <a:rPr lang="de-DE" altLang="hu-HU" dirty="0"/>
              <a:t> </a:t>
            </a:r>
            <a:r>
              <a:rPr lang="de-DE" altLang="hu-HU" dirty="0" err="1"/>
              <a:t>tendenciákat</a:t>
            </a:r>
            <a:r>
              <a:rPr lang="de-DE" altLang="hu-HU" dirty="0"/>
              <a:t>. </a:t>
            </a:r>
            <a:endParaRPr lang="hu-HU" altLang="hu-HU" dirty="0"/>
          </a:p>
          <a:p>
            <a:pPr>
              <a:buFont typeface="Wingdings" panose="05000000000000000000" pitchFamily="2" charset="2"/>
              <a:buChar char="§"/>
            </a:pPr>
            <a:r>
              <a:rPr lang="de-DE" altLang="hu-HU" dirty="0" err="1"/>
              <a:t>Ezeket</a:t>
            </a:r>
            <a:r>
              <a:rPr lang="de-DE" altLang="hu-HU" dirty="0"/>
              <a:t> </a:t>
            </a:r>
            <a:r>
              <a:rPr lang="de-DE" altLang="hu-HU" dirty="0" err="1"/>
              <a:t>figyelembe</a:t>
            </a:r>
            <a:r>
              <a:rPr lang="de-DE" altLang="hu-HU" dirty="0"/>
              <a:t> </a:t>
            </a:r>
            <a:r>
              <a:rPr lang="de-DE" altLang="hu-HU" dirty="0" err="1"/>
              <a:t>kell</a:t>
            </a:r>
            <a:r>
              <a:rPr lang="de-DE" altLang="hu-HU" dirty="0"/>
              <a:t> </a:t>
            </a:r>
            <a:r>
              <a:rPr lang="de-DE" altLang="hu-HU" dirty="0" err="1"/>
              <a:t>vennie</a:t>
            </a:r>
            <a:r>
              <a:rPr lang="de-DE" altLang="hu-HU" dirty="0"/>
              <a:t> a </a:t>
            </a:r>
            <a:r>
              <a:rPr lang="de-DE" altLang="hu-HU" dirty="0" err="1"/>
              <a:t>vállalkozásnak</a:t>
            </a:r>
            <a:r>
              <a:rPr lang="de-DE" altLang="hu-HU" dirty="0"/>
              <a:t> </a:t>
            </a:r>
            <a:r>
              <a:rPr lang="de-DE" altLang="hu-HU" dirty="0" err="1"/>
              <a:t>az</a:t>
            </a:r>
            <a:r>
              <a:rPr lang="de-DE" altLang="hu-HU" dirty="0"/>
              <a:t> </a:t>
            </a:r>
            <a:r>
              <a:rPr lang="de-DE" altLang="hu-HU" dirty="0" err="1"/>
              <a:t>alkalmazkodási</a:t>
            </a:r>
            <a:r>
              <a:rPr lang="de-DE" altLang="hu-HU" dirty="0"/>
              <a:t> </a:t>
            </a:r>
            <a:r>
              <a:rPr lang="de-DE" altLang="hu-HU" dirty="0" err="1"/>
              <a:t>folyamatban</a:t>
            </a:r>
            <a:r>
              <a:rPr lang="de-DE" altLang="hu-HU" dirty="0"/>
              <a:t>. </a:t>
            </a:r>
            <a:endParaRPr lang="hu-HU" altLang="hu-HU" dirty="0"/>
          </a:p>
          <a:p>
            <a:pPr>
              <a:buFont typeface="Wingdings" panose="05000000000000000000" pitchFamily="2" charset="2"/>
              <a:buChar char="§"/>
            </a:pPr>
            <a:r>
              <a:rPr lang="de-DE" altLang="hu-HU" dirty="0"/>
              <a:t>A PEST</a:t>
            </a:r>
            <a:r>
              <a:rPr lang="hu-HU" altLang="hu-HU" dirty="0"/>
              <a:t>(EL)</a:t>
            </a:r>
            <a:r>
              <a:rPr lang="de-DE" altLang="hu-HU" dirty="0"/>
              <a:t> </a:t>
            </a:r>
            <a:r>
              <a:rPr lang="de-DE" altLang="hu-HU" dirty="0" err="1"/>
              <a:t>elemzés</a:t>
            </a:r>
            <a:r>
              <a:rPr lang="de-DE" altLang="hu-HU" dirty="0"/>
              <a:t> </a:t>
            </a:r>
            <a:r>
              <a:rPr lang="de-DE" altLang="hu-HU" dirty="0" err="1"/>
              <a:t>eredménye</a:t>
            </a:r>
            <a:r>
              <a:rPr lang="de-DE" altLang="hu-HU" dirty="0"/>
              <a:t> a </a:t>
            </a:r>
            <a:r>
              <a:rPr lang="de-DE" altLang="hu-HU" dirty="0" err="1"/>
              <a:t>stratégia</a:t>
            </a:r>
            <a:r>
              <a:rPr lang="de-DE" altLang="hu-HU" dirty="0"/>
              <a:t> </a:t>
            </a:r>
            <a:r>
              <a:rPr lang="de-DE" altLang="hu-HU" dirty="0" err="1"/>
              <a:t>megalkotásának</a:t>
            </a:r>
            <a:r>
              <a:rPr lang="de-DE" altLang="hu-HU" dirty="0"/>
              <a:t> </a:t>
            </a:r>
            <a:r>
              <a:rPr lang="de-DE" altLang="hu-HU" dirty="0" err="1"/>
              <a:t>egyik</a:t>
            </a:r>
            <a:r>
              <a:rPr lang="de-DE" altLang="hu-HU" dirty="0"/>
              <a:t> </a:t>
            </a:r>
            <a:r>
              <a:rPr lang="de-DE" altLang="hu-HU" dirty="0" err="1"/>
              <a:t>bemenetét</a:t>
            </a:r>
            <a:r>
              <a:rPr lang="de-DE" altLang="hu-HU" dirty="0"/>
              <a:t> </a:t>
            </a:r>
            <a:r>
              <a:rPr lang="de-DE" altLang="hu-HU" dirty="0" err="1"/>
              <a:t>képezi</a:t>
            </a:r>
            <a:r>
              <a:rPr lang="de-DE" altLang="hu-HU" dirty="0"/>
              <a:t>.</a:t>
            </a:r>
            <a:r>
              <a:rPr lang="hu-HU" altLang="hu-HU" dirty="0" smtClean="0"/>
              <a:t>”</a:t>
            </a:r>
          </a:p>
          <a:p>
            <a:pPr marL="0" indent="0" algn="r">
              <a:buNone/>
            </a:pPr>
            <a:r>
              <a:rPr lang="hu-HU" altLang="hu-HU" dirty="0"/>
              <a:t>	</a:t>
            </a:r>
            <a:r>
              <a:rPr lang="hu-HU" altLang="hu-HU" dirty="0" smtClean="0"/>
              <a:t>							</a:t>
            </a:r>
            <a:r>
              <a:rPr lang="hu-HU" altLang="hu-HU" dirty="0"/>
              <a:t>(Szabó, 2006)</a:t>
            </a:r>
            <a:endParaRPr lang="de-DE" altLang="hu-HU" dirty="0"/>
          </a:p>
          <a:p>
            <a:endParaRPr lang="de-DE" altLang="hu-HU" dirty="0"/>
          </a:p>
          <a:p>
            <a:pPr marL="0" indent="0">
              <a:buNone/>
            </a:pPr>
            <a:r>
              <a:rPr lang="hu-HU" altLang="hu-HU" b="1" dirty="0" smtClean="0">
                <a:solidFill>
                  <a:schemeClr val="accent1">
                    <a:lumMod val="75000"/>
                  </a:schemeClr>
                </a:solidFill>
              </a:rPr>
              <a:t>PESTEL elemzésre szükség van az üzleti, vállalati gyakorlatban:</a:t>
            </a:r>
          </a:p>
          <a:p>
            <a:pPr marL="0" indent="0">
              <a:buNone/>
            </a:pPr>
            <a:endParaRPr lang="hu-HU" altLang="hu-HU" dirty="0"/>
          </a:p>
          <a:p>
            <a:pPr>
              <a:buFont typeface="Wingdings" panose="05000000000000000000" pitchFamily="2" charset="2"/>
              <a:buChar char="à"/>
            </a:pPr>
            <a:r>
              <a:rPr lang="hu-HU" altLang="hu-HU" b="1" dirty="0" smtClean="0">
                <a:sym typeface="Wingdings" panose="05000000000000000000" pitchFamily="2" charset="2"/>
              </a:rPr>
              <a:t>Pályázati  projekttervben </a:t>
            </a:r>
          </a:p>
          <a:p>
            <a:pPr>
              <a:buFont typeface="Wingdings" panose="05000000000000000000" pitchFamily="2" charset="2"/>
              <a:buChar char="à"/>
            </a:pPr>
            <a:r>
              <a:rPr lang="hu-HU" altLang="hu-HU" b="1" dirty="0" smtClean="0">
                <a:sym typeface="Wingdings" panose="05000000000000000000" pitchFamily="2" charset="2"/>
              </a:rPr>
              <a:t>Banki hitelkérelemben</a:t>
            </a:r>
          </a:p>
          <a:p>
            <a:pPr>
              <a:buFont typeface="Wingdings" panose="05000000000000000000" pitchFamily="2" charset="2"/>
              <a:buChar char="à"/>
            </a:pPr>
            <a:r>
              <a:rPr lang="hu-HU" altLang="hu-HU" b="1" dirty="0">
                <a:sym typeface="Wingdings" panose="05000000000000000000" pitchFamily="2" charset="2"/>
              </a:rPr>
              <a:t> </a:t>
            </a:r>
            <a:r>
              <a:rPr lang="hu-HU" altLang="hu-HU" b="1" dirty="0" smtClean="0">
                <a:sym typeface="Wingdings" panose="05000000000000000000" pitchFamily="2" charset="2"/>
              </a:rPr>
              <a:t>Befektető bevonásakor</a:t>
            </a:r>
          </a:p>
          <a:p>
            <a:pPr>
              <a:buFont typeface="Wingdings" panose="05000000000000000000" pitchFamily="2" charset="2"/>
              <a:buChar char="à"/>
            </a:pPr>
            <a:r>
              <a:rPr lang="hu-HU" altLang="hu-HU" b="1" dirty="0">
                <a:sym typeface="Wingdings" panose="05000000000000000000" pitchFamily="2" charset="2"/>
              </a:rPr>
              <a:t> </a:t>
            </a:r>
            <a:r>
              <a:rPr lang="hu-HU" altLang="hu-HU" b="1" dirty="0" smtClean="0">
                <a:sym typeface="Wingdings" panose="05000000000000000000" pitchFamily="2" charset="2"/>
              </a:rPr>
              <a:t>Tulajdonosváltáskor</a:t>
            </a:r>
          </a:p>
          <a:p>
            <a:pPr marL="0" indent="0">
              <a:buNone/>
            </a:pPr>
            <a:r>
              <a:rPr lang="hu-HU" altLang="hu-HU" b="1" dirty="0" smtClean="0">
                <a:sym typeface="Wingdings" panose="05000000000000000000" pitchFamily="2" charset="2"/>
              </a:rPr>
              <a:t>( általában az üzleti terv készítésekor) </a:t>
            </a:r>
            <a:endParaRPr lang="hu-HU" altLang="hu-HU" b="1" dirty="0"/>
          </a:p>
          <a:p>
            <a:pPr marL="0" indent="0">
              <a:buNone/>
            </a:pPr>
            <a:endParaRPr lang="hu-HU" altLang="hu-HU" dirty="0"/>
          </a:p>
          <a:p>
            <a:pPr eaLnBrk="1" hangingPunct="1"/>
            <a:endParaRPr lang="hu-HU" altLang="hu-HU" dirty="0"/>
          </a:p>
        </p:txBody>
      </p:sp>
      <p:sp>
        <p:nvSpPr>
          <p:cNvPr id="2" name="Szövegdoboz 1"/>
          <p:cNvSpPr txBox="1"/>
          <p:nvPr/>
        </p:nvSpPr>
        <p:spPr>
          <a:xfrm>
            <a:off x="9577140" y="4668251"/>
            <a:ext cx="2213811" cy="1754326"/>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smtClean="0">
                <a:ln>
                  <a:noFill/>
                </a:ln>
                <a:solidFill>
                  <a:srgbClr val="60B1F2">
                    <a:lumMod val="50000"/>
                  </a:srgbClr>
                </a:solidFill>
                <a:effectLst/>
                <a:uLnTx/>
                <a:uFillTx/>
                <a:latin typeface="Calibri Light" panose="020F0302020204030204"/>
                <a:ea typeface="+mn-ea"/>
                <a:cs typeface="+mn-cs"/>
              </a:rPr>
              <a:t>Banki vagy befektetői elbírálásra készülő üzleti tervek, illetve pályázati projekttervek részét képezik ez az elemzés!</a:t>
            </a:r>
            <a:endParaRPr kumimoji="0" lang="hu-HU" sz="1800" b="1" i="0" u="none" strike="noStrike" kern="1200" cap="none" spc="0" normalizeH="0" baseline="0" noProof="0" dirty="0">
              <a:ln>
                <a:noFill/>
              </a:ln>
              <a:solidFill>
                <a:srgbClr val="60B1F2">
                  <a:lumMod val="50000"/>
                </a:srgbClr>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0656617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Társadalmi tőke – stratégiai szövetségek</a:t>
            </a:r>
            <a:endParaRPr lang="hu-HU" dirty="0"/>
          </a:p>
        </p:txBody>
      </p:sp>
      <p:sp>
        <p:nvSpPr>
          <p:cNvPr id="3" name="Tartalom helye 2"/>
          <p:cNvSpPr>
            <a:spLocks noGrp="1"/>
          </p:cNvSpPr>
          <p:nvPr>
            <p:ph idx="1"/>
          </p:nvPr>
        </p:nvSpPr>
        <p:spPr>
          <a:xfrm>
            <a:off x="676656" y="2011680"/>
            <a:ext cx="10753725" cy="4157626"/>
          </a:xfrm>
        </p:spPr>
        <p:txBody>
          <a:bodyPr>
            <a:normAutofit fontScale="92500" lnSpcReduction="20000"/>
          </a:bodyPr>
          <a:lstStyle/>
          <a:p>
            <a:pPr>
              <a:buFont typeface="Arial" panose="020B0604020202020204" pitchFamily="34" charset="0"/>
              <a:buChar char="•"/>
            </a:pPr>
            <a:r>
              <a:rPr lang="hu-HU" dirty="0" smtClean="0"/>
              <a:t> Egy szövetség két vagy több cég között, amelyek megállapodnak abban, hogy együttműködnek kompatibilis céljaik elérése érdekében, amelyek megvalósítása önállóan nem vagy nehezen sikerülne</a:t>
            </a:r>
          </a:p>
          <a:p>
            <a:pPr>
              <a:buFont typeface="Arial" panose="020B0604020202020204" pitchFamily="34" charset="0"/>
              <a:buChar char="•"/>
            </a:pPr>
            <a:r>
              <a:rPr lang="hu-HU" dirty="0"/>
              <a:t> </a:t>
            </a:r>
            <a:r>
              <a:rPr lang="hu-HU" dirty="0" smtClean="0"/>
              <a:t>Olyan üzleti lehetőség kihasználása, amelyhez a vállalkozónak nincs meg a cégen belül minden képessége</a:t>
            </a:r>
          </a:p>
          <a:p>
            <a:pPr>
              <a:buFont typeface="Arial" panose="020B0604020202020204" pitchFamily="34" charset="0"/>
              <a:buChar char="•"/>
            </a:pPr>
            <a:r>
              <a:rPr lang="hu-HU" dirty="0"/>
              <a:t> </a:t>
            </a:r>
            <a:r>
              <a:rPr lang="hu-HU" dirty="0" smtClean="0"/>
              <a:t>Kölcsönös előnyszerzést céloz</a:t>
            </a:r>
          </a:p>
          <a:p>
            <a:pPr>
              <a:buFont typeface="Arial" panose="020B0604020202020204" pitchFamily="34" charset="0"/>
              <a:buChar char="•"/>
            </a:pPr>
            <a:r>
              <a:rPr lang="hu-HU" dirty="0"/>
              <a:t> </a:t>
            </a:r>
            <a:r>
              <a:rPr lang="hu-HU" dirty="0" smtClean="0"/>
              <a:t>Egy lehetőség a különböző tudások kombinációjára váratlan módon, annak érdekében, hogy új termékek koncepcióit alakítsák ki, igazi motiváció minden partner számára</a:t>
            </a:r>
          </a:p>
          <a:p>
            <a:pPr>
              <a:buFont typeface="Arial" panose="020B0604020202020204" pitchFamily="34" charset="0"/>
              <a:buChar char="•"/>
            </a:pPr>
            <a:r>
              <a:rPr lang="hu-HU" dirty="0"/>
              <a:t> </a:t>
            </a:r>
            <a:r>
              <a:rPr lang="hu-HU" dirty="0" smtClean="0"/>
              <a:t>az együttműködés nagy versenyelőnyt jelenthet és jelentős mértékben javítja az új termékek létrejöttének arányát</a:t>
            </a:r>
          </a:p>
          <a:p>
            <a:pPr>
              <a:buFont typeface="Arial" panose="020B0604020202020204" pitchFamily="34" charset="0"/>
              <a:buChar char="•"/>
            </a:pPr>
            <a:r>
              <a:rPr lang="hu-HU" dirty="0"/>
              <a:t> </a:t>
            </a:r>
            <a:r>
              <a:rPr lang="hu-HU" dirty="0" smtClean="0"/>
              <a:t>az együttműködések elbukásának aránya 50% közeli, az együttműködő cégek kulturális, stratégiai vagy </a:t>
            </a:r>
            <a:r>
              <a:rPr lang="hu-HU" dirty="0" err="1" smtClean="0"/>
              <a:t>működésbeli</a:t>
            </a:r>
            <a:r>
              <a:rPr lang="hu-HU" dirty="0" smtClean="0"/>
              <a:t> különbözőségei miatt</a:t>
            </a:r>
          </a:p>
          <a:p>
            <a:pPr>
              <a:buFont typeface="Arial" panose="020B0604020202020204" pitchFamily="34" charset="0"/>
              <a:buChar char="•"/>
            </a:pPr>
            <a:r>
              <a:rPr lang="hu-HU" dirty="0" smtClean="0"/>
              <a:t>A társadalmi tőke menedzselése elengedhetetlen az új, induló vállalkozások esetében és a megfelelő szövetségek, együttműködések kialakítása nagy mértékben hozzájárul a sikerhez</a:t>
            </a:r>
            <a:endParaRPr lang="hu-HU" dirty="0"/>
          </a:p>
        </p:txBody>
      </p:sp>
    </p:spTree>
    <p:extLst>
      <p:ext uri="{BB962C8B-B14F-4D97-AF65-F5344CB8AC3E}">
        <p14:creationId xmlns:p14="http://schemas.microsoft.com/office/powerpoint/2010/main" val="1529936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Társadalmi tőke – stratégiai szövetségek</a:t>
            </a:r>
          </a:p>
        </p:txBody>
      </p:sp>
      <p:pic>
        <p:nvPicPr>
          <p:cNvPr id="4098" name="Picture 2" descr="KÃ©ptalÃ¡lat a kÃ¶vetkezÅre: âswatch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916" y="1925957"/>
            <a:ext cx="2903839" cy="1613244"/>
          </a:xfrm>
          <a:prstGeom prst="rect">
            <a:avLst/>
          </a:prstGeom>
          <a:noFill/>
          <a:extLst>
            <a:ext uri="{909E8E84-426E-40DD-AFC4-6F175D3DCCD1}">
              <a14:hiddenFill xmlns:a14="http://schemas.microsoft.com/office/drawing/2010/main">
                <a:solidFill>
                  <a:srgbClr val="FFFFFF"/>
                </a:solidFill>
              </a14:hiddenFill>
            </a:ext>
          </a:extLst>
        </p:spPr>
      </p:pic>
      <p:sp>
        <p:nvSpPr>
          <p:cNvPr id="7" name="Szövegdoboz 6"/>
          <p:cNvSpPr txBox="1"/>
          <p:nvPr/>
        </p:nvSpPr>
        <p:spPr>
          <a:xfrm>
            <a:off x="4482306" y="2386801"/>
            <a:ext cx="42826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5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a:t>
            </a:r>
            <a:endParaRPr kumimoji="0" lang="hu-HU" sz="5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100" name="Picture 4" descr="KÃ©ptalÃ¡lat a kÃ¶vetkezÅre: âmercedes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8582" y="1713563"/>
            <a:ext cx="3613531" cy="2038032"/>
          </a:xfrm>
          <a:prstGeom prst="rect">
            <a:avLst/>
          </a:prstGeom>
          <a:noFill/>
          <a:extLst>
            <a:ext uri="{909E8E84-426E-40DD-AFC4-6F175D3DCCD1}">
              <a14:hiddenFill xmlns:a14="http://schemas.microsoft.com/office/drawing/2010/main">
                <a:solidFill>
                  <a:srgbClr val="FFFFFF"/>
                </a:solidFill>
              </a14:hiddenFill>
            </a:ext>
          </a:extLst>
        </p:spPr>
      </p:pic>
      <p:sp>
        <p:nvSpPr>
          <p:cNvPr id="10" name="Szövegdoboz 9"/>
          <p:cNvSpPr txBox="1"/>
          <p:nvPr/>
        </p:nvSpPr>
        <p:spPr>
          <a:xfrm>
            <a:off x="8693664" y="2270914"/>
            <a:ext cx="42826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5400" b="0" i="0" u="none" strike="noStrike" kern="1200" cap="none" spc="0" normalizeH="0" baseline="0" noProof="0" dirty="0">
                <a:ln>
                  <a:noFill/>
                </a:ln>
                <a:solidFill>
                  <a:prstClr val="black"/>
                </a:solidFill>
                <a:effectLst/>
                <a:uLnTx/>
                <a:uFillTx/>
                <a:latin typeface="Calibri Light" panose="020F0302020204030204"/>
                <a:ea typeface="+mn-ea"/>
                <a:cs typeface="+mn-cs"/>
              </a:rPr>
              <a:t>=</a:t>
            </a:r>
          </a:p>
        </p:txBody>
      </p:sp>
      <p:sp>
        <p:nvSpPr>
          <p:cNvPr id="8" name="AutoShape 6" descr="KÃ©ptalÃ¡lat a kÃ¶vetkezÅre: âsmartâ"/>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pic>
        <p:nvPicPr>
          <p:cNvPr id="9" name="Kép 8"/>
          <p:cNvPicPr>
            <a:picLocks noChangeAspect="1"/>
          </p:cNvPicPr>
          <p:nvPr/>
        </p:nvPicPr>
        <p:blipFill>
          <a:blip r:embed="rId4"/>
          <a:stretch>
            <a:fillRect/>
          </a:stretch>
        </p:blipFill>
        <p:spPr>
          <a:xfrm>
            <a:off x="9121928" y="1638344"/>
            <a:ext cx="2694348" cy="2018160"/>
          </a:xfrm>
          <a:prstGeom prst="rect">
            <a:avLst/>
          </a:prstGeom>
        </p:spPr>
      </p:pic>
      <p:pic>
        <p:nvPicPr>
          <p:cNvPr id="4104" name="Picture 8" descr="KÃ©ptalÃ¡lat a kÃ¶vetkezÅre: âadidas goodyear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000" y="3941863"/>
            <a:ext cx="2594940" cy="259494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KÃ©ptalÃ¡lat a kÃ¶vetkezÅre: âheinz laysâ"/>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76996" y="3941863"/>
            <a:ext cx="1875697" cy="279103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KÃ©ptalÃ¡lat a kÃ¶vetkezÅre: âdisney oral bâ"/>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8358" y="4002128"/>
            <a:ext cx="2670506" cy="2670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9353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Felhasznált források</a:t>
            </a:r>
            <a:endParaRPr lang="hu-HU" dirty="0"/>
          </a:p>
        </p:txBody>
      </p:sp>
      <p:sp>
        <p:nvSpPr>
          <p:cNvPr id="3" name="Tartalom helye 2"/>
          <p:cNvSpPr>
            <a:spLocks noGrp="1"/>
          </p:cNvSpPr>
          <p:nvPr>
            <p:ph idx="1"/>
          </p:nvPr>
        </p:nvSpPr>
        <p:spPr/>
        <p:txBody>
          <a:bodyPr>
            <a:normAutofit fontScale="70000" lnSpcReduction="20000"/>
          </a:bodyPr>
          <a:lstStyle/>
          <a:p>
            <a:r>
              <a:rPr lang="pt-BR" dirty="0"/>
              <a:t>Porter, M. E: Versenystratégia. Akadémia Kiadó, Budapest, 2006. </a:t>
            </a:r>
            <a:endParaRPr lang="hu-HU" dirty="0"/>
          </a:p>
          <a:p>
            <a:r>
              <a:rPr lang="hu-HU" dirty="0"/>
              <a:t>Rabi Sándor: A vállalati környezet vizsgálata és a PEST-elemzés kis-, középvállalati alkalmazása, Vállalatépítő online folyóirat, 2009. szeptember</a:t>
            </a:r>
          </a:p>
          <a:p>
            <a:r>
              <a:rPr lang="hu-HU" dirty="0"/>
              <a:t>Marosán György: Stratégiai menedzsment, Műszaki könyvkiadó, 2001</a:t>
            </a:r>
          </a:p>
          <a:p>
            <a:r>
              <a:rPr lang="hu-HU" dirty="0"/>
              <a:t>TOSI, H. L. – RIZZO, J. R. – CARROLL, S. J.: </a:t>
            </a:r>
            <a:r>
              <a:rPr lang="hu-HU" dirty="0" err="1"/>
              <a:t>Managing</a:t>
            </a:r>
            <a:r>
              <a:rPr lang="hu-HU" dirty="0"/>
              <a:t> </a:t>
            </a:r>
            <a:r>
              <a:rPr lang="hu-HU" dirty="0" err="1"/>
              <a:t>Organizational</a:t>
            </a:r>
            <a:r>
              <a:rPr lang="hu-HU" dirty="0"/>
              <a:t> </a:t>
            </a:r>
            <a:r>
              <a:rPr lang="hu-HU" dirty="0" err="1"/>
              <a:t>Behavior</a:t>
            </a:r>
            <a:r>
              <a:rPr lang="hu-HU" dirty="0"/>
              <a:t>, </a:t>
            </a:r>
            <a:r>
              <a:rPr lang="hu-HU" dirty="0" err="1"/>
              <a:t>Pitman</a:t>
            </a:r>
            <a:r>
              <a:rPr lang="hu-HU" dirty="0"/>
              <a:t>, </a:t>
            </a:r>
            <a:r>
              <a:rPr lang="hu-HU" dirty="0" err="1"/>
              <a:t>Marshfield</a:t>
            </a:r>
            <a:r>
              <a:rPr lang="hu-HU" dirty="0"/>
              <a:t>,. MA, 1986.</a:t>
            </a:r>
          </a:p>
          <a:p>
            <a:r>
              <a:rPr lang="hu-HU" dirty="0" err="1"/>
              <a:t>Kövesi</a:t>
            </a:r>
            <a:r>
              <a:rPr lang="hu-HU" dirty="0"/>
              <a:t> János: Menedzsment és vállalkozásgazdaságtan, </a:t>
            </a:r>
            <a:r>
              <a:rPr lang="hu-HU" dirty="0" err="1"/>
              <a:t>Typotex</a:t>
            </a:r>
            <a:r>
              <a:rPr lang="hu-HU" dirty="0"/>
              <a:t> Kiadó, 2015</a:t>
            </a:r>
          </a:p>
          <a:p>
            <a:r>
              <a:rPr lang="hu-HU" dirty="0"/>
              <a:t>I&amp;E </a:t>
            </a:r>
            <a:r>
              <a:rPr lang="hu-HU" dirty="0" err="1"/>
              <a:t>Basics</a:t>
            </a:r>
            <a:r>
              <a:rPr lang="hu-HU" dirty="0"/>
              <a:t> </a:t>
            </a:r>
            <a:r>
              <a:rPr lang="hu-HU" dirty="0" err="1"/>
              <a:t>Blueprint</a:t>
            </a:r>
            <a:r>
              <a:rPr lang="hu-HU" dirty="0"/>
              <a:t>, EIT Digital, 2016</a:t>
            </a:r>
          </a:p>
          <a:p>
            <a:pPr marL="0" indent="0">
              <a:buNone/>
            </a:pPr>
            <a:r>
              <a:rPr lang="en-US" dirty="0" err="1"/>
              <a:t>Varsányi</a:t>
            </a:r>
            <a:r>
              <a:rPr lang="en-US" dirty="0"/>
              <a:t> </a:t>
            </a:r>
            <a:r>
              <a:rPr lang="en-US" dirty="0" err="1"/>
              <a:t>Judit</a:t>
            </a:r>
            <a:r>
              <a:rPr lang="en-US" dirty="0"/>
              <a:t> - </a:t>
            </a:r>
            <a:r>
              <a:rPr lang="en-US" dirty="0" err="1"/>
              <a:t>Vállalati</a:t>
            </a:r>
            <a:r>
              <a:rPr lang="en-US" dirty="0"/>
              <a:t> </a:t>
            </a:r>
            <a:r>
              <a:rPr lang="en-US" dirty="0" err="1"/>
              <a:t>menedzsment</a:t>
            </a:r>
            <a:r>
              <a:rPr lang="en-US" dirty="0"/>
              <a:t>. HEFOP </a:t>
            </a:r>
            <a:r>
              <a:rPr lang="en-US" dirty="0" err="1"/>
              <a:t>jegyzet</a:t>
            </a:r>
            <a:r>
              <a:rPr lang="en-US" dirty="0"/>
              <a:t>, SZE, 2006. </a:t>
            </a:r>
            <a:endParaRPr lang="hu-HU" dirty="0"/>
          </a:p>
          <a:p>
            <a:pPr marL="0" indent="0" fontAlgn="base">
              <a:buNone/>
            </a:pPr>
            <a:r>
              <a:rPr lang="hu-HU" dirty="0" smtClean="0"/>
              <a:t>John </a:t>
            </a:r>
            <a:r>
              <a:rPr lang="hu-HU" dirty="0"/>
              <a:t>P. </a:t>
            </a:r>
            <a:r>
              <a:rPr lang="hu-HU" dirty="0" err="1"/>
              <a:t>Kotter</a:t>
            </a:r>
            <a:r>
              <a:rPr lang="hu-HU" dirty="0"/>
              <a:t>: Tettvágy, Változásmenedzsment stratégiai vezetőknek, 2009, HVG </a:t>
            </a:r>
            <a:r>
              <a:rPr lang="hu-HU" dirty="0" smtClean="0"/>
              <a:t>Kiadó</a:t>
            </a:r>
          </a:p>
          <a:p>
            <a:pPr marL="0" indent="0" fontAlgn="base">
              <a:buNone/>
            </a:pPr>
            <a:r>
              <a:rPr lang="de-DE" altLang="hu-HU" dirty="0">
                <a:hlinkClick r:id="rId2"/>
              </a:rPr>
              <a:t>http://</a:t>
            </a:r>
            <a:r>
              <a:rPr lang="de-DE" altLang="hu-HU" dirty="0" smtClean="0">
                <a:hlinkClick r:id="rId2"/>
              </a:rPr>
              <a:t>mbti.tarhely.biz/tipusok</a:t>
            </a:r>
            <a:endParaRPr lang="hu-HU" altLang="hu-HU" dirty="0" smtClean="0"/>
          </a:p>
          <a:p>
            <a:pPr marL="0" indent="0" fontAlgn="base">
              <a:buNone/>
            </a:pPr>
            <a:r>
              <a:rPr lang="hu-HU" dirty="0">
                <a:hlinkClick r:id="rId3"/>
              </a:rPr>
              <a:t>https://prezi.com/b3ooufpiwukx/team-dynamics-and-conflict-resolution</a:t>
            </a:r>
            <a:r>
              <a:rPr lang="hu-HU" dirty="0" smtClean="0">
                <a:hlinkClick r:id="rId3"/>
              </a:rPr>
              <a:t>/</a:t>
            </a:r>
            <a:endParaRPr lang="hu-HU" dirty="0" smtClean="0"/>
          </a:p>
          <a:p>
            <a:pPr marL="0" indent="0" fontAlgn="base">
              <a:buNone/>
            </a:pPr>
            <a:r>
              <a:rPr lang="hu-HU" dirty="0"/>
              <a:t>Andó Éva (Ford.): A business nagykönyve, HVG Könyvek, 2017</a:t>
            </a:r>
          </a:p>
          <a:p>
            <a:pPr marL="0" indent="0" fontAlgn="base">
              <a:buNone/>
            </a:pPr>
            <a:endParaRPr lang="hu-HU" dirty="0"/>
          </a:p>
          <a:p>
            <a:pPr marL="0" indent="0" fontAlgn="base">
              <a:buNone/>
            </a:pPr>
            <a:endParaRPr lang="hu-HU" altLang="hu-HU" dirty="0"/>
          </a:p>
          <a:p>
            <a:pPr marL="0" indent="0" fontAlgn="base">
              <a:buNone/>
            </a:pPr>
            <a:endParaRPr lang="hu-HU" dirty="0"/>
          </a:p>
          <a:p>
            <a:endParaRPr lang="hu-HU" dirty="0"/>
          </a:p>
        </p:txBody>
      </p:sp>
    </p:spTree>
    <p:extLst>
      <p:ext uri="{BB962C8B-B14F-4D97-AF65-F5344CB8AC3E}">
        <p14:creationId xmlns:p14="http://schemas.microsoft.com/office/powerpoint/2010/main" val="8673248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a:bodyPr>
          <a:lstStyle/>
          <a:p>
            <a:r>
              <a:rPr lang="hu-HU" b="1" dirty="0">
                <a:solidFill>
                  <a:schemeClr val="bg1"/>
                </a:solidFill>
              </a:rPr>
              <a:t>Innovatív vállalkozás menedzsment</a:t>
            </a:r>
            <a:r>
              <a:rPr lang="hu-HU" dirty="0">
                <a:solidFill>
                  <a:schemeClr val="bg1"/>
                </a:solidFill>
              </a:rPr>
              <a:t/>
            </a:r>
            <a:br>
              <a:rPr lang="hu-HU" dirty="0">
                <a:solidFill>
                  <a:schemeClr val="bg1"/>
                </a:solidFill>
              </a:rPr>
            </a:br>
            <a:endParaRPr lang="hu-HU" dirty="0">
              <a:solidFill>
                <a:schemeClr val="bg1"/>
              </a:solidFill>
            </a:endParaRPr>
          </a:p>
        </p:txBody>
      </p:sp>
      <p:sp>
        <p:nvSpPr>
          <p:cNvPr id="3" name="Alcím 2"/>
          <p:cNvSpPr>
            <a:spLocks noGrp="1"/>
          </p:cNvSpPr>
          <p:nvPr>
            <p:ph type="subTitle" idx="1"/>
          </p:nvPr>
        </p:nvSpPr>
        <p:spPr/>
        <p:txBody>
          <a:bodyPr>
            <a:normAutofit/>
          </a:bodyPr>
          <a:lstStyle/>
          <a:p>
            <a:r>
              <a:rPr lang="hu-HU" b="1" dirty="0" smtClean="0"/>
              <a:t>Kiegészítő példa</a:t>
            </a:r>
            <a:endParaRPr lang="hu-HU" dirty="0"/>
          </a:p>
          <a:p>
            <a:r>
              <a:rPr lang="hu-HU" dirty="0"/>
              <a:t/>
            </a:r>
            <a:br>
              <a:rPr lang="hu-HU" dirty="0"/>
            </a:br>
            <a:endParaRPr lang="hu-HU" dirty="0"/>
          </a:p>
        </p:txBody>
      </p:sp>
      <p:sp>
        <p:nvSpPr>
          <p:cNvPr id="4" name="Szövegdoboz 3"/>
          <p:cNvSpPr txBox="1"/>
          <p:nvPr/>
        </p:nvSpPr>
        <p:spPr>
          <a:xfrm>
            <a:off x="6716889" y="5971822"/>
            <a:ext cx="26980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5. előadás</a:t>
            </a:r>
            <a:r>
              <a:rPr kumimoji="0" lang="hu-HU" sz="1800" b="0" i="0" u="none" strike="noStrike" kern="1200" cap="none" spc="0" normalizeH="0" noProof="0" dirty="0" smtClean="0">
                <a:ln>
                  <a:noFill/>
                </a:ln>
                <a:solidFill>
                  <a:prstClr val="white"/>
                </a:solidFill>
                <a:effectLst/>
                <a:uLnTx/>
                <a:uFillTx/>
                <a:latin typeface="Calibri Light" panose="020F0302020204030204"/>
                <a:ea typeface="+mn-ea"/>
                <a:cs typeface="+mn-cs"/>
              </a:rPr>
              <a:t> és szeminárium </a:t>
            </a:r>
            <a:r>
              <a:rPr kumimoji="0" lang="hu-HU" sz="18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Dr. Hegyi Barbara</a:t>
            </a:r>
          </a:p>
        </p:txBody>
      </p:sp>
    </p:spTree>
    <p:extLst>
      <p:ext uri="{BB962C8B-B14F-4D97-AF65-F5344CB8AC3E}">
        <p14:creationId xmlns:p14="http://schemas.microsoft.com/office/powerpoint/2010/main" val="8850345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Miért van szükség induló vállalkozások esetében az erőforrások pontos megtervezésére?</a:t>
            </a:r>
            <a:endParaRPr lang="hu-HU" dirty="0"/>
          </a:p>
        </p:txBody>
      </p:sp>
      <p:sp>
        <p:nvSpPr>
          <p:cNvPr id="3" name="Tartalom helye 2"/>
          <p:cNvSpPr>
            <a:spLocks noGrp="1"/>
          </p:cNvSpPr>
          <p:nvPr>
            <p:ph idx="1"/>
          </p:nvPr>
        </p:nvSpPr>
        <p:spPr>
          <a:xfrm>
            <a:off x="657224" y="2508391"/>
            <a:ext cx="10753725" cy="3766185"/>
          </a:xfrm>
          <a:solidFill>
            <a:schemeClr val="accent1">
              <a:lumMod val="40000"/>
              <a:lumOff val="60000"/>
            </a:schemeClr>
          </a:solidFill>
        </p:spPr>
        <p:txBody>
          <a:bodyPr>
            <a:normAutofit/>
          </a:bodyPr>
          <a:lstStyle/>
          <a:p>
            <a:pPr>
              <a:buFont typeface="Arial" panose="020B0604020202020204" pitchFamily="34" charset="0"/>
              <a:buChar char="•"/>
            </a:pPr>
            <a:r>
              <a:rPr lang="hu-HU" dirty="0" smtClean="0"/>
              <a:t>A </a:t>
            </a:r>
            <a:r>
              <a:rPr lang="hu-HU" dirty="0" err="1" smtClean="0"/>
              <a:t>Codie</a:t>
            </a:r>
            <a:r>
              <a:rPr lang="hu-HU" dirty="0" smtClean="0"/>
              <a:t> példája </a:t>
            </a:r>
          </a:p>
          <a:p>
            <a:pPr>
              <a:buFont typeface="Arial" panose="020B0604020202020204" pitchFamily="34" charset="0"/>
              <a:buChar char="•"/>
            </a:pPr>
            <a:r>
              <a:rPr lang="hu-HU" dirty="0"/>
              <a:t> </a:t>
            </a:r>
            <a:r>
              <a:rPr lang="hu-HU" dirty="0" smtClean="0"/>
              <a:t>Indulás, termék, kezdeti sikerek</a:t>
            </a:r>
          </a:p>
          <a:p>
            <a:pPr>
              <a:buFont typeface="Arial" panose="020B0604020202020204" pitchFamily="34" charset="0"/>
              <a:buChar char="•"/>
            </a:pPr>
            <a:r>
              <a:rPr lang="hu-HU" dirty="0"/>
              <a:t> </a:t>
            </a:r>
            <a:r>
              <a:rPr lang="hu-HU" dirty="0" smtClean="0"/>
              <a:t>A bukás oka </a:t>
            </a:r>
          </a:p>
          <a:p>
            <a:pPr>
              <a:buFont typeface="Arial" panose="020B0604020202020204" pitchFamily="34" charset="0"/>
              <a:buChar char="•"/>
            </a:pPr>
            <a:r>
              <a:rPr lang="hu-HU" dirty="0"/>
              <a:t> </a:t>
            </a:r>
            <a:r>
              <a:rPr lang="hu-HU" sz="1200" dirty="0">
                <a:hlinkClick r:id="rId2"/>
              </a:rPr>
              <a:t>https://</a:t>
            </a:r>
            <a:r>
              <a:rPr lang="hu-HU" sz="1200" dirty="0" smtClean="0">
                <a:hlinkClick r:id="rId2"/>
              </a:rPr>
              <a:t>www.hwsw.hu/hirek/56060/codie-felszamolas-magyar-startup-robot-oktatas.html</a:t>
            </a:r>
            <a:endParaRPr lang="hu-HU" sz="1200" dirty="0" smtClean="0"/>
          </a:p>
          <a:p>
            <a:pPr>
              <a:buFont typeface="Arial" panose="020B0604020202020204" pitchFamily="34" charset="0"/>
              <a:buChar char="•"/>
            </a:pPr>
            <a:r>
              <a:rPr lang="hu-HU" sz="1200" dirty="0"/>
              <a:t> </a:t>
            </a:r>
            <a:r>
              <a:rPr lang="hu-HU" sz="1200" dirty="0">
                <a:hlinkClick r:id="rId3"/>
              </a:rPr>
              <a:t>https://index.hu/tech/2016/04/13/ezert_nem_kerult_codie_a_karacsonyfa_ala</a:t>
            </a:r>
            <a:r>
              <a:rPr lang="hu-HU" sz="1200" dirty="0" smtClean="0">
                <a:hlinkClick r:id="rId3"/>
              </a:rPr>
              <a:t>/</a:t>
            </a:r>
            <a:endParaRPr lang="hu-HU" sz="1200" dirty="0" smtClean="0"/>
          </a:p>
          <a:p>
            <a:pPr>
              <a:buFont typeface="Arial" panose="020B0604020202020204" pitchFamily="34" charset="0"/>
              <a:buChar char="•"/>
            </a:pPr>
            <a:r>
              <a:rPr lang="hu-HU" sz="1200" dirty="0"/>
              <a:t> </a:t>
            </a:r>
            <a:r>
              <a:rPr lang="hu-HU" sz="1200" dirty="0">
                <a:hlinkClick r:id="rId4"/>
              </a:rPr>
              <a:t>https://minner.hu/startup-kudarcok-mit-csinaltak-rosszul-9-resz-codie</a:t>
            </a:r>
            <a:r>
              <a:rPr lang="hu-HU" sz="1200" dirty="0" smtClean="0">
                <a:hlinkClick r:id="rId4"/>
              </a:rPr>
              <a:t>/</a:t>
            </a:r>
            <a:endParaRPr lang="hu-HU" sz="1200" dirty="0" smtClean="0"/>
          </a:p>
          <a:p>
            <a:pPr>
              <a:buFont typeface="Arial" panose="020B0604020202020204" pitchFamily="34" charset="0"/>
              <a:buChar char="•"/>
            </a:pPr>
            <a:r>
              <a:rPr lang="hu-HU" sz="1200" dirty="0"/>
              <a:t> https://www.indiegogo.com/projects/codie-cute-personal-robot-that-makes-coding-fun#/</a:t>
            </a:r>
          </a:p>
        </p:txBody>
      </p:sp>
      <p:pic>
        <p:nvPicPr>
          <p:cNvPr id="4" name="Kép 3" descr="&lt;strong&gt;Codie&lt;/strong&gt; - A Small Robot That Drives Around And Teaches Kids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0328" y="3445051"/>
            <a:ext cx="5829300" cy="3038475"/>
          </a:xfrm>
          <a:prstGeom prst="rect">
            <a:avLst/>
          </a:prstGeom>
        </p:spPr>
      </p:pic>
    </p:spTree>
    <p:extLst>
      <p:ext uri="{BB962C8B-B14F-4D97-AF65-F5344CB8AC3E}">
        <p14:creationId xmlns:p14="http://schemas.microsoft.com/office/powerpoint/2010/main" val="31092158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smtClean="0"/>
              <a:t>Stratégia</a:t>
            </a:r>
            <a:endParaRPr lang="hu-HU"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9797116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hu-HU" altLang="hu-HU" smtClean="0"/>
              <a:t>Stratégia (Strategy):</a:t>
            </a:r>
          </a:p>
        </p:txBody>
      </p:sp>
      <p:sp>
        <p:nvSpPr>
          <p:cNvPr id="124931" name="Rectangle 3"/>
          <p:cNvSpPr>
            <a:spLocks noGrp="1" noChangeArrowheads="1"/>
          </p:cNvSpPr>
          <p:nvPr>
            <p:ph type="body" idx="1"/>
          </p:nvPr>
        </p:nvSpPr>
        <p:spPr/>
        <p:txBody>
          <a:bodyPr>
            <a:normAutofit fontScale="92500" lnSpcReduction="20000"/>
          </a:bodyPr>
          <a:lstStyle/>
          <a:p>
            <a:pPr>
              <a:lnSpc>
                <a:spcPct val="90000"/>
              </a:lnSpc>
            </a:pPr>
            <a:endParaRPr lang="hu-HU" altLang="hu-HU" dirty="0"/>
          </a:p>
          <a:p>
            <a:pPr>
              <a:lnSpc>
                <a:spcPct val="90000"/>
              </a:lnSpc>
            </a:pPr>
            <a:r>
              <a:rPr lang="hu-HU" altLang="hu-HU" dirty="0" smtClean="0"/>
              <a:t>A </a:t>
            </a:r>
            <a:r>
              <a:rPr lang="hu-HU" altLang="hu-HU" dirty="0"/>
              <a:t>jó stratégia:</a:t>
            </a:r>
          </a:p>
          <a:p>
            <a:pPr>
              <a:lnSpc>
                <a:spcPct val="90000"/>
              </a:lnSpc>
              <a:buFont typeface="Arial" panose="020B0604020202020204" pitchFamily="34" charset="0"/>
              <a:buChar char="•"/>
            </a:pPr>
            <a:r>
              <a:rPr lang="hu-HU" altLang="hu-HU" dirty="0"/>
              <a:t>jövőbe tekintő,</a:t>
            </a:r>
          </a:p>
          <a:p>
            <a:pPr>
              <a:lnSpc>
                <a:spcPct val="90000"/>
              </a:lnSpc>
              <a:buFont typeface="Arial" panose="020B0604020202020204" pitchFamily="34" charset="0"/>
              <a:buChar char="•"/>
            </a:pPr>
            <a:r>
              <a:rPr lang="hu-HU" altLang="hu-HU" dirty="0"/>
              <a:t>kreatív,</a:t>
            </a:r>
          </a:p>
          <a:p>
            <a:pPr>
              <a:lnSpc>
                <a:spcPct val="90000"/>
              </a:lnSpc>
              <a:buFont typeface="Arial" panose="020B0604020202020204" pitchFamily="34" charset="0"/>
              <a:buChar char="•"/>
            </a:pPr>
            <a:r>
              <a:rPr lang="hu-HU" altLang="hu-HU" dirty="0"/>
              <a:t>rugalmas,</a:t>
            </a:r>
          </a:p>
          <a:p>
            <a:pPr>
              <a:lnSpc>
                <a:spcPct val="90000"/>
              </a:lnSpc>
              <a:buFont typeface="Arial" panose="020B0604020202020204" pitchFamily="34" charset="0"/>
              <a:buChar char="•"/>
            </a:pPr>
            <a:r>
              <a:rPr lang="hu-HU" altLang="hu-HU" dirty="0"/>
              <a:t>aktív,</a:t>
            </a:r>
          </a:p>
          <a:p>
            <a:pPr>
              <a:lnSpc>
                <a:spcPct val="90000"/>
              </a:lnSpc>
              <a:buFont typeface="Arial" panose="020B0604020202020204" pitchFamily="34" charset="0"/>
              <a:buChar char="•"/>
            </a:pPr>
            <a:r>
              <a:rPr lang="hu-HU" altLang="hu-HU" dirty="0"/>
              <a:t>akciókra épülő,</a:t>
            </a:r>
          </a:p>
          <a:p>
            <a:pPr>
              <a:lnSpc>
                <a:spcPct val="90000"/>
              </a:lnSpc>
              <a:buFont typeface="Arial" panose="020B0604020202020204" pitchFamily="34" charset="0"/>
              <a:buChar char="•"/>
            </a:pPr>
            <a:r>
              <a:rPr lang="hu-HU" altLang="hu-HU" dirty="0"/>
              <a:t>változásorientált,</a:t>
            </a:r>
          </a:p>
          <a:p>
            <a:pPr>
              <a:lnSpc>
                <a:spcPct val="90000"/>
              </a:lnSpc>
              <a:buFont typeface="Arial" panose="020B0604020202020204" pitchFamily="34" charset="0"/>
              <a:buChar char="•"/>
            </a:pPr>
            <a:r>
              <a:rPr lang="hu-HU" altLang="hu-HU" dirty="0"/>
              <a:t>tartós sikerre törekvő.</a:t>
            </a:r>
          </a:p>
          <a:p>
            <a:pPr>
              <a:lnSpc>
                <a:spcPct val="90000"/>
              </a:lnSpc>
            </a:pPr>
            <a:endParaRPr lang="hu-HU" altLang="hu-HU" dirty="0"/>
          </a:p>
        </p:txBody>
      </p:sp>
    </p:spTree>
    <p:extLst>
      <p:ext uri="{BB962C8B-B14F-4D97-AF65-F5344CB8AC3E}">
        <p14:creationId xmlns:p14="http://schemas.microsoft.com/office/powerpoint/2010/main" val="36129434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Élőláb helye 3"/>
          <p:cNvSpPr>
            <a:spLocks noGrp="1"/>
          </p:cNvSpPr>
          <p:nvPr>
            <p:ph type="ftr" sz="quarter" idx="11"/>
          </p:nvPr>
        </p:nvSpPr>
        <p:spPr>
          <a:xfrm>
            <a:off x="1981200" y="6586538"/>
            <a:ext cx="21336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hu-HU" smtClean="0">
                <a:solidFill>
                  <a:schemeClr val="bg1"/>
                </a:solidFill>
              </a:rPr>
              <a:t>Company Logo</a:t>
            </a:r>
          </a:p>
        </p:txBody>
      </p:sp>
      <p:sp>
        <p:nvSpPr>
          <p:cNvPr id="242691" name="Rectangle 2"/>
          <p:cNvSpPr>
            <a:spLocks noGrp="1" noChangeArrowheads="1"/>
          </p:cNvSpPr>
          <p:nvPr>
            <p:ph type="title"/>
          </p:nvPr>
        </p:nvSpPr>
        <p:spPr>
          <a:xfrm>
            <a:off x="487891" y="124882"/>
            <a:ext cx="10772775" cy="1658198"/>
          </a:xfrm>
        </p:spPr>
        <p:txBody>
          <a:bodyPr/>
          <a:lstStyle/>
          <a:p>
            <a:r>
              <a:rPr lang="hu-HU" altLang="hu-HU" dirty="0" smtClean="0"/>
              <a:t>A stratégia szerepe</a:t>
            </a:r>
            <a:endParaRPr lang="de-DE" altLang="hu-HU" dirty="0" smtClean="0"/>
          </a:p>
        </p:txBody>
      </p:sp>
      <p:sp>
        <p:nvSpPr>
          <p:cNvPr id="242692" name="Rectangle 3"/>
          <p:cNvSpPr>
            <a:spLocks noGrp="1" noChangeArrowheads="1"/>
          </p:cNvSpPr>
          <p:nvPr>
            <p:ph type="body" idx="1"/>
          </p:nvPr>
        </p:nvSpPr>
        <p:spPr>
          <a:xfrm>
            <a:off x="676656" y="2011680"/>
            <a:ext cx="10753725" cy="4574858"/>
          </a:xfrm>
        </p:spPr>
        <p:txBody>
          <a:bodyPr>
            <a:normAutofit fontScale="70000" lnSpcReduction="20000"/>
          </a:bodyPr>
          <a:lstStyle/>
          <a:p>
            <a:r>
              <a:rPr lang="de-DE" altLang="hu-HU" dirty="0" smtClean="0">
                <a:solidFill>
                  <a:srgbClr val="006666"/>
                </a:solidFill>
              </a:rPr>
              <a:t>A </a:t>
            </a:r>
            <a:r>
              <a:rPr lang="de-DE" altLang="hu-HU" dirty="0" err="1" smtClean="0">
                <a:solidFill>
                  <a:srgbClr val="006666"/>
                </a:solidFill>
              </a:rPr>
              <a:t>stratégiát</a:t>
            </a:r>
            <a:r>
              <a:rPr lang="de-DE" altLang="hu-HU" dirty="0" smtClean="0">
                <a:solidFill>
                  <a:srgbClr val="006666"/>
                </a:solidFill>
              </a:rPr>
              <a:t> </a:t>
            </a:r>
            <a:r>
              <a:rPr lang="de-DE" altLang="hu-HU" dirty="0" err="1" smtClean="0">
                <a:solidFill>
                  <a:srgbClr val="006666"/>
                </a:solidFill>
              </a:rPr>
              <a:t>úgy</a:t>
            </a:r>
            <a:r>
              <a:rPr lang="de-DE" altLang="hu-HU" dirty="0" smtClean="0">
                <a:solidFill>
                  <a:srgbClr val="006666"/>
                </a:solidFill>
              </a:rPr>
              <a:t> </a:t>
            </a:r>
            <a:r>
              <a:rPr lang="de-DE" altLang="hu-HU" dirty="0" err="1" smtClean="0">
                <a:solidFill>
                  <a:srgbClr val="006666"/>
                </a:solidFill>
              </a:rPr>
              <a:t>értelmezzük</a:t>
            </a:r>
            <a:r>
              <a:rPr lang="de-DE" altLang="hu-HU" dirty="0" smtClean="0">
                <a:solidFill>
                  <a:srgbClr val="006666"/>
                </a:solidFill>
              </a:rPr>
              <a:t>, mint a </a:t>
            </a:r>
            <a:r>
              <a:rPr lang="de-DE" altLang="hu-HU" dirty="0" err="1" smtClean="0">
                <a:solidFill>
                  <a:srgbClr val="006666"/>
                </a:solidFill>
              </a:rPr>
              <a:t>szervezet</a:t>
            </a:r>
            <a:r>
              <a:rPr lang="de-DE" altLang="hu-HU" dirty="0" smtClean="0">
                <a:solidFill>
                  <a:srgbClr val="006666"/>
                </a:solidFill>
              </a:rPr>
              <a:t> </a:t>
            </a:r>
            <a:r>
              <a:rPr lang="de-DE" altLang="hu-HU" dirty="0" err="1" smtClean="0">
                <a:solidFill>
                  <a:srgbClr val="006666"/>
                </a:solidFill>
              </a:rPr>
              <a:t>jövőbeni</a:t>
            </a:r>
            <a:r>
              <a:rPr lang="de-DE" altLang="hu-HU" dirty="0" smtClean="0">
                <a:solidFill>
                  <a:srgbClr val="006666"/>
                </a:solidFill>
              </a:rPr>
              <a:t> </a:t>
            </a:r>
            <a:r>
              <a:rPr lang="de-DE" altLang="hu-HU" dirty="0" err="1" smtClean="0">
                <a:solidFill>
                  <a:srgbClr val="006666"/>
                </a:solidFill>
              </a:rPr>
              <a:t>céljaira</a:t>
            </a:r>
            <a:r>
              <a:rPr lang="de-DE" altLang="hu-HU" dirty="0" smtClean="0">
                <a:solidFill>
                  <a:srgbClr val="006666"/>
                </a:solidFill>
              </a:rPr>
              <a:t> </a:t>
            </a:r>
            <a:r>
              <a:rPr lang="de-DE" altLang="hu-HU" dirty="0" err="1" smtClean="0">
                <a:solidFill>
                  <a:srgbClr val="006666"/>
                </a:solidFill>
              </a:rPr>
              <a:t>és</a:t>
            </a:r>
            <a:r>
              <a:rPr lang="de-DE" altLang="hu-HU" dirty="0" smtClean="0">
                <a:solidFill>
                  <a:srgbClr val="006666"/>
                </a:solidFill>
              </a:rPr>
              <a:t> </a:t>
            </a:r>
            <a:r>
              <a:rPr lang="de-DE" altLang="hu-HU" dirty="0" err="1" smtClean="0">
                <a:solidFill>
                  <a:srgbClr val="006666"/>
                </a:solidFill>
              </a:rPr>
              <a:t>azok</a:t>
            </a:r>
            <a:r>
              <a:rPr lang="de-DE" altLang="hu-HU" dirty="0" smtClean="0">
                <a:solidFill>
                  <a:srgbClr val="006666"/>
                </a:solidFill>
              </a:rPr>
              <a:t> </a:t>
            </a:r>
            <a:r>
              <a:rPr lang="de-DE" altLang="hu-HU" dirty="0" err="1" smtClean="0">
                <a:solidFill>
                  <a:srgbClr val="006666"/>
                </a:solidFill>
              </a:rPr>
              <a:t>megvalósítási</a:t>
            </a:r>
            <a:r>
              <a:rPr lang="hu-HU" altLang="hu-HU" dirty="0" smtClean="0">
                <a:solidFill>
                  <a:srgbClr val="006666"/>
                </a:solidFill>
              </a:rPr>
              <a:t> </a:t>
            </a:r>
            <a:r>
              <a:rPr lang="de-DE" altLang="hu-HU" dirty="0" err="1" smtClean="0">
                <a:solidFill>
                  <a:srgbClr val="006666"/>
                </a:solidFill>
              </a:rPr>
              <a:t>módjaira</a:t>
            </a:r>
            <a:r>
              <a:rPr lang="de-DE" altLang="hu-HU" dirty="0" smtClean="0">
                <a:solidFill>
                  <a:srgbClr val="006666"/>
                </a:solidFill>
              </a:rPr>
              <a:t> </a:t>
            </a:r>
            <a:r>
              <a:rPr lang="de-DE" altLang="hu-HU" dirty="0" err="1" smtClean="0">
                <a:solidFill>
                  <a:srgbClr val="006666"/>
                </a:solidFill>
              </a:rPr>
              <a:t>vonatkozó</a:t>
            </a:r>
            <a:r>
              <a:rPr lang="de-DE" altLang="hu-HU" dirty="0" smtClean="0">
                <a:solidFill>
                  <a:srgbClr val="006666"/>
                </a:solidFill>
              </a:rPr>
              <a:t> </a:t>
            </a:r>
            <a:r>
              <a:rPr lang="de-DE" altLang="hu-HU" dirty="0" err="1" smtClean="0">
                <a:solidFill>
                  <a:srgbClr val="006666"/>
                </a:solidFill>
              </a:rPr>
              <a:t>elképzelések</a:t>
            </a:r>
            <a:r>
              <a:rPr lang="de-DE" altLang="hu-HU" dirty="0" smtClean="0">
                <a:solidFill>
                  <a:srgbClr val="006666"/>
                </a:solidFill>
              </a:rPr>
              <a:t> </a:t>
            </a:r>
            <a:r>
              <a:rPr lang="de-DE" altLang="hu-HU" dirty="0" err="1" smtClean="0">
                <a:solidFill>
                  <a:srgbClr val="006666"/>
                </a:solidFill>
              </a:rPr>
              <a:t>összességét</a:t>
            </a:r>
            <a:r>
              <a:rPr lang="de-DE" altLang="hu-HU" dirty="0" smtClean="0">
                <a:solidFill>
                  <a:srgbClr val="006666"/>
                </a:solidFill>
              </a:rPr>
              <a:t> (</a:t>
            </a:r>
            <a:r>
              <a:rPr lang="de-DE" altLang="hu-HU" dirty="0" err="1" smtClean="0">
                <a:solidFill>
                  <a:srgbClr val="006666"/>
                </a:solidFill>
              </a:rPr>
              <a:t>Chikán</a:t>
            </a:r>
            <a:r>
              <a:rPr lang="de-DE" altLang="hu-HU" dirty="0" smtClean="0">
                <a:solidFill>
                  <a:srgbClr val="006666"/>
                </a:solidFill>
              </a:rPr>
              <a:t>, 1989)</a:t>
            </a:r>
            <a:endParaRPr lang="hu-HU" altLang="hu-HU" dirty="0" smtClean="0">
              <a:solidFill>
                <a:srgbClr val="006666"/>
              </a:solidFill>
            </a:endParaRPr>
          </a:p>
          <a:p>
            <a:r>
              <a:rPr lang="de-DE" altLang="hu-HU" dirty="0" smtClean="0">
                <a:solidFill>
                  <a:srgbClr val="006666"/>
                </a:solidFill>
              </a:rPr>
              <a:t>A </a:t>
            </a:r>
            <a:r>
              <a:rPr lang="de-DE" altLang="hu-HU" dirty="0" err="1" smtClean="0">
                <a:solidFill>
                  <a:srgbClr val="006666"/>
                </a:solidFill>
              </a:rPr>
              <a:t>stratégia-alkotás</a:t>
            </a:r>
            <a:r>
              <a:rPr lang="de-DE" altLang="hu-HU" dirty="0" smtClean="0">
                <a:solidFill>
                  <a:srgbClr val="006666"/>
                </a:solidFill>
              </a:rPr>
              <a:t> </a:t>
            </a:r>
            <a:r>
              <a:rPr lang="de-DE" altLang="hu-HU" dirty="0" err="1" smtClean="0">
                <a:solidFill>
                  <a:srgbClr val="006666"/>
                </a:solidFill>
              </a:rPr>
              <a:t>lényeges</a:t>
            </a:r>
            <a:r>
              <a:rPr lang="de-DE" altLang="hu-HU" dirty="0" smtClean="0">
                <a:solidFill>
                  <a:srgbClr val="006666"/>
                </a:solidFill>
              </a:rPr>
              <a:t> </a:t>
            </a:r>
            <a:r>
              <a:rPr lang="de-DE" altLang="hu-HU" dirty="0" err="1" smtClean="0">
                <a:solidFill>
                  <a:srgbClr val="006666"/>
                </a:solidFill>
              </a:rPr>
              <a:t>eleme</a:t>
            </a:r>
            <a:r>
              <a:rPr lang="de-DE" altLang="hu-HU" dirty="0" smtClean="0">
                <a:solidFill>
                  <a:srgbClr val="006666"/>
                </a:solidFill>
              </a:rPr>
              <a:t> a </a:t>
            </a:r>
            <a:r>
              <a:rPr lang="de-DE" altLang="hu-HU" dirty="0" err="1" smtClean="0">
                <a:solidFill>
                  <a:srgbClr val="006666"/>
                </a:solidFill>
              </a:rPr>
              <a:t>külső</a:t>
            </a:r>
            <a:r>
              <a:rPr lang="de-DE" altLang="hu-HU" dirty="0" smtClean="0">
                <a:solidFill>
                  <a:srgbClr val="006666"/>
                </a:solidFill>
              </a:rPr>
              <a:t> </a:t>
            </a:r>
            <a:r>
              <a:rPr lang="de-DE" altLang="hu-HU" dirty="0" err="1" smtClean="0">
                <a:solidFill>
                  <a:srgbClr val="006666"/>
                </a:solidFill>
              </a:rPr>
              <a:t>és</a:t>
            </a:r>
            <a:r>
              <a:rPr lang="de-DE" altLang="hu-HU" dirty="0" smtClean="0">
                <a:solidFill>
                  <a:srgbClr val="006666"/>
                </a:solidFill>
              </a:rPr>
              <a:t> </a:t>
            </a:r>
            <a:r>
              <a:rPr lang="de-DE" altLang="hu-HU" dirty="0" err="1" smtClean="0">
                <a:solidFill>
                  <a:srgbClr val="006666"/>
                </a:solidFill>
              </a:rPr>
              <a:t>belső</a:t>
            </a:r>
            <a:r>
              <a:rPr lang="de-DE" altLang="hu-HU" dirty="0" smtClean="0">
                <a:solidFill>
                  <a:srgbClr val="006666"/>
                </a:solidFill>
              </a:rPr>
              <a:t> </a:t>
            </a:r>
            <a:r>
              <a:rPr lang="de-DE" altLang="hu-HU" dirty="0" err="1" smtClean="0">
                <a:solidFill>
                  <a:srgbClr val="006666"/>
                </a:solidFill>
              </a:rPr>
              <a:t>feltételek</a:t>
            </a:r>
            <a:r>
              <a:rPr lang="de-DE" altLang="hu-HU" dirty="0" smtClean="0">
                <a:solidFill>
                  <a:srgbClr val="006666"/>
                </a:solidFill>
              </a:rPr>
              <a:t> </a:t>
            </a:r>
            <a:r>
              <a:rPr lang="de-DE" altLang="hu-HU" dirty="0" err="1" smtClean="0">
                <a:solidFill>
                  <a:srgbClr val="006666"/>
                </a:solidFill>
              </a:rPr>
              <a:t>vizsgálata</a:t>
            </a:r>
            <a:r>
              <a:rPr lang="de-DE" altLang="hu-HU" dirty="0" smtClean="0">
                <a:solidFill>
                  <a:srgbClr val="006666"/>
                </a:solidFill>
              </a:rPr>
              <a:t>. </a:t>
            </a:r>
            <a:endParaRPr lang="hu-HU" altLang="hu-HU" dirty="0" smtClean="0">
              <a:solidFill>
                <a:srgbClr val="006666"/>
              </a:solidFill>
            </a:endParaRPr>
          </a:p>
          <a:p>
            <a:r>
              <a:rPr lang="de-DE" altLang="hu-HU" dirty="0" smtClean="0">
                <a:solidFill>
                  <a:srgbClr val="006666"/>
                </a:solidFill>
              </a:rPr>
              <a:t>A </a:t>
            </a:r>
            <a:r>
              <a:rPr lang="de-DE" altLang="hu-HU" dirty="0" err="1" smtClean="0">
                <a:solidFill>
                  <a:srgbClr val="006666"/>
                </a:solidFill>
              </a:rPr>
              <a:t>szervezetalakítás</a:t>
            </a:r>
            <a:r>
              <a:rPr lang="hu-HU" altLang="hu-HU" dirty="0" smtClean="0">
                <a:solidFill>
                  <a:srgbClr val="006666"/>
                </a:solidFill>
              </a:rPr>
              <a:t> </a:t>
            </a:r>
            <a:r>
              <a:rPr lang="de-DE" altLang="hu-HU" dirty="0" err="1" smtClean="0">
                <a:solidFill>
                  <a:srgbClr val="006666"/>
                </a:solidFill>
              </a:rPr>
              <a:t>szempontjából</a:t>
            </a:r>
            <a:r>
              <a:rPr lang="de-DE" altLang="hu-HU" dirty="0" smtClean="0">
                <a:solidFill>
                  <a:srgbClr val="006666"/>
                </a:solidFill>
              </a:rPr>
              <a:t> </a:t>
            </a:r>
            <a:r>
              <a:rPr lang="de-DE" altLang="hu-HU" dirty="0" err="1" smtClean="0">
                <a:solidFill>
                  <a:srgbClr val="006666"/>
                </a:solidFill>
              </a:rPr>
              <a:t>döntő</a:t>
            </a:r>
            <a:r>
              <a:rPr lang="de-DE" altLang="hu-HU" dirty="0" smtClean="0">
                <a:solidFill>
                  <a:srgbClr val="006666"/>
                </a:solidFill>
              </a:rPr>
              <a:t> </a:t>
            </a:r>
            <a:r>
              <a:rPr lang="de-DE" altLang="hu-HU" dirty="0" err="1" smtClean="0">
                <a:solidFill>
                  <a:srgbClr val="006666"/>
                </a:solidFill>
              </a:rPr>
              <a:t>fontosságú</a:t>
            </a:r>
            <a:r>
              <a:rPr lang="de-DE" altLang="hu-HU" dirty="0" smtClean="0">
                <a:solidFill>
                  <a:srgbClr val="006666"/>
                </a:solidFill>
              </a:rPr>
              <a:t>, </a:t>
            </a:r>
            <a:r>
              <a:rPr lang="de-DE" altLang="hu-HU" dirty="0" err="1" smtClean="0">
                <a:solidFill>
                  <a:srgbClr val="006666"/>
                </a:solidFill>
              </a:rPr>
              <a:t>hogy</a:t>
            </a:r>
            <a:r>
              <a:rPr lang="de-DE" altLang="hu-HU" dirty="0" smtClean="0">
                <a:solidFill>
                  <a:srgbClr val="006666"/>
                </a:solidFill>
              </a:rPr>
              <a:t> a </a:t>
            </a:r>
            <a:r>
              <a:rPr lang="de-DE" altLang="hu-HU" dirty="0" err="1" smtClean="0">
                <a:solidFill>
                  <a:srgbClr val="006666"/>
                </a:solidFill>
              </a:rPr>
              <a:t>vállalat</a:t>
            </a:r>
            <a:r>
              <a:rPr lang="de-DE" altLang="hu-HU" dirty="0" smtClean="0">
                <a:solidFill>
                  <a:srgbClr val="006666"/>
                </a:solidFill>
              </a:rPr>
              <a:t> (</a:t>
            </a:r>
            <a:r>
              <a:rPr lang="de-DE" altLang="hu-HU" dirty="0" err="1" smtClean="0">
                <a:solidFill>
                  <a:srgbClr val="006666"/>
                </a:solidFill>
              </a:rPr>
              <a:t>illetve</a:t>
            </a:r>
            <a:r>
              <a:rPr lang="de-DE" altLang="hu-HU" dirty="0" smtClean="0">
                <a:solidFill>
                  <a:srgbClr val="006666"/>
                </a:solidFill>
              </a:rPr>
              <a:t> </a:t>
            </a:r>
            <a:r>
              <a:rPr lang="de-DE" altLang="hu-HU" dirty="0" err="1" smtClean="0">
                <a:solidFill>
                  <a:srgbClr val="006666"/>
                </a:solidFill>
              </a:rPr>
              <a:t>annak</a:t>
            </a:r>
            <a:r>
              <a:rPr lang="de-DE" altLang="hu-HU" dirty="0" smtClean="0">
                <a:solidFill>
                  <a:srgbClr val="006666"/>
                </a:solidFill>
              </a:rPr>
              <a:t> </a:t>
            </a:r>
            <a:r>
              <a:rPr lang="de-DE" altLang="hu-HU" dirty="0" err="1" smtClean="0">
                <a:solidFill>
                  <a:srgbClr val="006666"/>
                </a:solidFill>
              </a:rPr>
              <a:t>vezetése</a:t>
            </a:r>
            <a:r>
              <a:rPr lang="de-DE" altLang="hu-HU" dirty="0" smtClean="0">
                <a:solidFill>
                  <a:srgbClr val="006666"/>
                </a:solidFill>
              </a:rPr>
              <a:t>) </a:t>
            </a:r>
            <a:r>
              <a:rPr lang="de-DE" altLang="hu-HU" dirty="0" err="1" smtClean="0">
                <a:solidFill>
                  <a:srgbClr val="006666"/>
                </a:solidFill>
              </a:rPr>
              <a:t>miként</a:t>
            </a:r>
            <a:r>
              <a:rPr lang="de-DE" altLang="hu-HU" dirty="0" smtClean="0">
                <a:solidFill>
                  <a:srgbClr val="006666"/>
                </a:solidFill>
              </a:rPr>
              <a:t> </a:t>
            </a:r>
            <a:r>
              <a:rPr lang="de-DE" altLang="hu-HU" dirty="0" err="1" smtClean="0">
                <a:solidFill>
                  <a:srgbClr val="006666"/>
                </a:solidFill>
              </a:rPr>
              <a:t>érzékeli</a:t>
            </a:r>
            <a:r>
              <a:rPr lang="de-DE" altLang="hu-HU" dirty="0" smtClean="0">
                <a:solidFill>
                  <a:srgbClr val="006666"/>
                </a:solidFill>
              </a:rPr>
              <a:t> </a:t>
            </a:r>
            <a:r>
              <a:rPr lang="de-DE" altLang="hu-HU" dirty="0" err="1" smtClean="0">
                <a:solidFill>
                  <a:srgbClr val="006666"/>
                </a:solidFill>
              </a:rPr>
              <a:t>és</a:t>
            </a:r>
            <a:r>
              <a:rPr lang="de-DE" altLang="hu-HU" dirty="0" smtClean="0">
                <a:solidFill>
                  <a:srgbClr val="006666"/>
                </a:solidFill>
              </a:rPr>
              <a:t> </a:t>
            </a:r>
            <a:r>
              <a:rPr lang="de-DE" altLang="hu-HU" dirty="0" err="1" smtClean="0">
                <a:solidFill>
                  <a:srgbClr val="006666"/>
                </a:solidFill>
              </a:rPr>
              <a:t>értékeli</a:t>
            </a:r>
            <a:r>
              <a:rPr lang="hu-HU" altLang="hu-HU" dirty="0" smtClean="0">
                <a:solidFill>
                  <a:srgbClr val="006666"/>
                </a:solidFill>
              </a:rPr>
              <a:t> </a:t>
            </a:r>
            <a:r>
              <a:rPr lang="de-DE" altLang="hu-HU" dirty="0" err="1" smtClean="0">
                <a:solidFill>
                  <a:srgbClr val="006666"/>
                </a:solidFill>
              </a:rPr>
              <a:t>ezen</a:t>
            </a:r>
            <a:r>
              <a:rPr lang="de-DE" altLang="hu-HU" dirty="0" smtClean="0">
                <a:solidFill>
                  <a:srgbClr val="006666"/>
                </a:solidFill>
              </a:rPr>
              <a:t> </a:t>
            </a:r>
            <a:r>
              <a:rPr lang="de-DE" altLang="hu-HU" dirty="0" err="1" smtClean="0">
                <a:solidFill>
                  <a:srgbClr val="006666"/>
                </a:solidFill>
              </a:rPr>
              <a:t>feltételeket</a:t>
            </a:r>
            <a:r>
              <a:rPr lang="de-DE" altLang="hu-HU" dirty="0" smtClean="0">
                <a:solidFill>
                  <a:srgbClr val="006666"/>
                </a:solidFill>
              </a:rPr>
              <a:t>.</a:t>
            </a:r>
            <a:r>
              <a:rPr lang="hu-HU" altLang="hu-HU" dirty="0" smtClean="0">
                <a:solidFill>
                  <a:srgbClr val="006666"/>
                </a:solidFill>
              </a:rPr>
              <a:t> (Antal, 2006)</a:t>
            </a:r>
          </a:p>
          <a:p>
            <a:endParaRPr lang="hu-HU" altLang="hu-HU" dirty="0">
              <a:solidFill>
                <a:srgbClr val="006666"/>
              </a:solidFill>
            </a:endParaRPr>
          </a:p>
          <a:p>
            <a:r>
              <a:rPr lang="hu-HU" altLang="hu-HU" dirty="0" smtClean="0">
                <a:solidFill>
                  <a:srgbClr val="006666"/>
                </a:solidFill>
                <a:sym typeface="Wingdings" panose="05000000000000000000" pitchFamily="2" charset="2"/>
              </a:rPr>
              <a:t>  a stratégia tehát egy olyan dokumentum és cselekvéssor, amelyben a korábban megismert üzleti elemzések (általános és kompetitív, </a:t>
            </a:r>
            <a:r>
              <a:rPr lang="hu-HU" altLang="hu-HU" dirty="0" err="1" smtClean="0">
                <a:solidFill>
                  <a:srgbClr val="006666"/>
                </a:solidFill>
                <a:sym typeface="Wingdings" panose="05000000000000000000" pitchFamily="2" charset="2"/>
              </a:rPr>
              <a:t>vmint</a:t>
            </a:r>
            <a:r>
              <a:rPr lang="hu-HU" altLang="hu-HU" dirty="0" smtClean="0">
                <a:solidFill>
                  <a:srgbClr val="006666"/>
                </a:solidFill>
                <a:sym typeface="Wingdings" panose="05000000000000000000" pitchFamily="2" charset="2"/>
              </a:rPr>
              <a:t> belső környezet) révén a vállalkozás meghatározza, hogy milyen irányba tervez haladni a növekedése, fejlődése során</a:t>
            </a:r>
          </a:p>
          <a:p>
            <a:r>
              <a:rPr lang="hu-HU" altLang="hu-HU" dirty="0" smtClean="0">
                <a:solidFill>
                  <a:srgbClr val="006666"/>
                </a:solidFill>
                <a:sym typeface="Wingdings" panose="05000000000000000000" pitchFamily="2" charset="2"/>
              </a:rPr>
              <a:t> </a:t>
            </a:r>
            <a:r>
              <a:rPr lang="hu-HU" altLang="hu-HU" dirty="0" err="1" smtClean="0">
                <a:solidFill>
                  <a:srgbClr val="006666"/>
                </a:solidFill>
                <a:sym typeface="Wingdings" panose="05000000000000000000" pitchFamily="2" charset="2"/>
              </a:rPr>
              <a:t>összegzi</a:t>
            </a:r>
            <a:r>
              <a:rPr lang="hu-HU" altLang="hu-HU" dirty="0" smtClean="0">
                <a:solidFill>
                  <a:srgbClr val="006666"/>
                </a:solidFill>
                <a:sym typeface="Wingdings" panose="05000000000000000000" pitchFamily="2" charset="2"/>
              </a:rPr>
              <a:t> elhatározásait azt illetően, hogy milyen pozícióra törekszik a versenyben és milyen módszerekkel éri el azt</a:t>
            </a:r>
          </a:p>
          <a:p>
            <a:r>
              <a:rPr lang="hu-HU" altLang="hu-HU" dirty="0" smtClean="0">
                <a:solidFill>
                  <a:srgbClr val="006666"/>
                </a:solidFill>
                <a:sym typeface="Wingdings" panose="05000000000000000000" pitchFamily="2" charset="2"/>
              </a:rPr>
              <a:t> vannak általánosítható versenypiaci/iparági stratégiák, amelyek elvei segíthetnek abban, hogy meghatározzuk, hogy milyen versenyelőny révén szeretne piaci sikert elérni vállalkozásunk </a:t>
            </a:r>
          </a:p>
          <a:p>
            <a:endParaRPr lang="hu-HU" altLang="hu-HU" dirty="0">
              <a:solidFill>
                <a:srgbClr val="006666"/>
              </a:solidFill>
              <a:sym typeface="Wingdings" panose="05000000000000000000" pitchFamily="2" charset="2"/>
            </a:endParaRPr>
          </a:p>
          <a:p>
            <a:r>
              <a:rPr lang="hu-HU" altLang="hu-HU" dirty="0" smtClean="0">
                <a:solidFill>
                  <a:srgbClr val="FF0000"/>
                </a:solidFill>
                <a:sym typeface="Wingdings" panose="05000000000000000000" pitchFamily="2" charset="2"/>
              </a:rPr>
              <a:t>A stratégia annak a módja, ahogyan a vállalkozás eljut onnan, ahol van, oda, ahol lenni kíván. </a:t>
            </a:r>
            <a:r>
              <a:rPr lang="hu-HU" altLang="hu-HU" dirty="0" smtClean="0">
                <a:solidFill>
                  <a:srgbClr val="006666"/>
                </a:solidFill>
                <a:sym typeface="Wingdings" panose="05000000000000000000" pitchFamily="2" charset="2"/>
              </a:rPr>
              <a:t>Részét képezi azoknak a döntésnek a meghatározása is, amelyeket majd meg kell hozni ahhoz, hogy az út során felmerülő akadályokat legyőzzék.</a:t>
            </a:r>
            <a:endParaRPr lang="de-DE" altLang="hu-HU" dirty="0" smtClean="0">
              <a:solidFill>
                <a:srgbClr val="006666"/>
              </a:solidFill>
            </a:endParaRPr>
          </a:p>
        </p:txBody>
      </p:sp>
    </p:spTree>
    <p:extLst>
      <p:ext uri="{BB962C8B-B14F-4D97-AF65-F5344CB8AC3E}">
        <p14:creationId xmlns:p14="http://schemas.microsoft.com/office/powerpoint/2010/main" val="20176464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Élőláb helye 3"/>
          <p:cNvSpPr>
            <a:spLocks noGrp="1"/>
          </p:cNvSpPr>
          <p:nvPr>
            <p:ph type="ftr" sz="quarter" idx="11"/>
          </p:nvPr>
        </p:nvSpPr>
        <p:spPr>
          <a:xfrm>
            <a:off x="1981200" y="6586538"/>
            <a:ext cx="21336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hu-HU" smtClean="0">
                <a:solidFill>
                  <a:schemeClr val="bg1"/>
                </a:solidFill>
              </a:rPr>
              <a:t>Company Logo</a:t>
            </a:r>
          </a:p>
        </p:txBody>
      </p:sp>
      <p:sp>
        <p:nvSpPr>
          <p:cNvPr id="243715" name="Rectangle 2"/>
          <p:cNvSpPr>
            <a:spLocks noGrp="1" noChangeArrowheads="1"/>
          </p:cNvSpPr>
          <p:nvPr>
            <p:ph type="title"/>
          </p:nvPr>
        </p:nvSpPr>
        <p:spPr>
          <a:xfrm>
            <a:off x="115358" y="0"/>
            <a:ext cx="10772775" cy="1658198"/>
          </a:xfrm>
        </p:spPr>
        <p:txBody>
          <a:bodyPr/>
          <a:lstStyle/>
          <a:p>
            <a:r>
              <a:rPr lang="hu-HU" altLang="hu-HU" dirty="0" smtClean="0"/>
              <a:t>Versenypiaci/iparági</a:t>
            </a:r>
            <a:br>
              <a:rPr lang="hu-HU" altLang="hu-HU" dirty="0" smtClean="0"/>
            </a:br>
            <a:r>
              <a:rPr lang="hu-HU" altLang="hu-HU" dirty="0" smtClean="0"/>
              <a:t> stratégiák (</a:t>
            </a:r>
            <a:r>
              <a:rPr lang="hu-HU" altLang="hu-HU" dirty="0" err="1" smtClean="0"/>
              <a:t>Porter</a:t>
            </a:r>
            <a:r>
              <a:rPr lang="hu-HU" altLang="hu-HU" dirty="0" smtClean="0"/>
              <a:t>)</a:t>
            </a:r>
            <a:endParaRPr lang="de-DE" altLang="hu-HU" dirty="0" smtClean="0"/>
          </a:p>
        </p:txBody>
      </p:sp>
      <p:sp>
        <p:nvSpPr>
          <p:cNvPr id="243716" name="Rectangle 3"/>
          <p:cNvSpPr>
            <a:spLocks noGrp="1" noChangeArrowheads="1"/>
          </p:cNvSpPr>
          <p:nvPr>
            <p:ph type="body" idx="1"/>
          </p:nvPr>
        </p:nvSpPr>
        <p:spPr/>
        <p:txBody>
          <a:bodyPr/>
          <a:lstStyle/>
          <a:p>
            <a:endParaRPr lang="de-DE" altLang="hu-HU" dirty="0" smtClean="0">
              <a:solidFill>
                <a:srgbClr val="006666"/>
              </a:solidFill>
            </a:endParaRPr>
          </a:p>
        </p:txBody>
      </p:sp>
      <p:sp>
        <p:nvSpPr>
          <p:cNvPr id="243718" name="Rectangle 6"/>
          <p:cNvSpPr>
            <a:spLocks noChangeArrowheads="1"/>
          </p:cNvSpPr>
          <p:nvPr/>
        </p:nvSpPr>
        <p:spPr bwMode="auto">
          <a:xfrm>
            <a:off x="1981200" y="5943601"/>
            <a:ext cx="8229600"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spcBef>
                <a:spcPct val="20000"/>
              </a:spcBef>
              <a:buClr>
                <a:schemeClr val="hlink"/>
              </a:buClr>
              <a:buFont typeface="Wingdings" panose="05000000000000000000" pitchFamily="2" charset="2"/>
              <a:buNone/>
            </a:pPr>
            <a:r>
              <a:rPr lang="hu-HU" altLang="hu-HU" sz="2000" dirty="0">
                <a:solidFill>
                  <a:schemeClr val="hlink"/>
                </a:solidFill>
                <a:latin typeface="Verdana" panose="020B0604030504040204" pitchFamily="34" charset="0"/>
              </a:rPr>
              <a:t>Forrás: </a:t>
            </a:r>
            <a:r>
              <a:rPr lang="hu-HU" altLang="hu-HU" sz="2000" dirty="0" smtClean="0">
                <a:solidFill>
                  <a:schemeClr val="hlink"/>
                </a:solidFill>
                <a:latin typeface="Verdana" panose="020B0604030504040204" pitchFamily="34" charset="0"/>
              </a:rPr>
              <a:t>A business nagykönyve</a:t>
            </a:r>
            <a:endParaRPr lang="de-DE" altLang="hu-HU" sz="2000" dirty="0">
              <a:solidFill>
                <a:schemeClr val="hlink"/>
              </a:solidFill>
              <a:latin typeface="Verdana" panose="020B0604030504040204" pitchFamily="34" charset="0"/>
            </a:endParaRPr>
          </a:p>
        </p:txBody>
      </p:sp>
      <p:pic>
        <p:nvPicPr>
          <p:cNvPr id="2" name="Kép 1"/>
          <p:cNvPicPr>
            <a:picLocks noChangeAspect="1"/>
          </p:cNvPicPr>
          <p:nvPr/>
        </p:nvPicPr>
        <p:blipFill rotWithShape="1">
          <a:blip r:embed="rId2">
            <a:extLst>
              <a:ext uri="{28A0092B-C50C-407E-A947-70E740481C1C}">
                <a14:useLocalDpi xmlns:a14="http://schemas.microsoft.com/office/drawing/2010/main" val="0"/>
              </a:ext>
            </a:extLst>
          </a:blip>
          <a:srcRect t="17613" r="14883" b="30535"/>
          <a:stretch/>
        </p:blipFill>
        <p:spPr>
          <a:xfrm rot="16615691">
            <a:off x="5501794" y="71619"/>
            <a:ext cx="5773675" cy="6252876"/>
          </a:xfrm>
          <a:prstGeom prst="rect">
            <a:avLst/>
          </a:prstGeom>
        </p:spPr>
      </p:pic>
    </p:spTree>
    <p:extLst>
      <p:ext uri="{BB962C8B-B14F-4D97-AF65-F5344CB8AC3E}">
        <p14:creationId xmlns:p14="http://schemas.microsoft.com/office/powerpoint/2010/main" val="4968627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Élőláb helye 3"/>
          <p:cNvSpPr>
            <a:spLocks noGrp="1"/>
          </p:cNvSpPr>
          <p:nvPr>
            <p:ph type="ftr" sz="quarter" idx="11"/>
          </p:nvPr>
        </p:nvSpPr>
        <p:spPr>
          <a:xfrm>
            <a:off x="1981200" y="6586538"/>
            <a:ext cx="21336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hu-HU" smtClean="0">
                <a:solidFill>
                  <a:schemeClr val="bg1"/>
                </a:solidFill>
              </a:rPr>
              <a:t>Company Logo</a:t>
            </a:r>
          </a:p>
        </p:txBody>
      </p:sp>
      <p:sp>
        <p:nvSpPr>
          <p:cNvPr id="244739" name="Rectangle 2"/>
          <p:cNvSpPr>
            <a:spLocks noGrp="1" noChangeArrowheads="1"/>
          </p:cNvSpPr>
          <p:nvPr>
            <p:ph type="title"/>
          </p:nvPr>
        </p:nvSpPr>
        <p:spPr/>
        <p:txBody>
          <a:bodyPr/>
          <a:lstStyle/>
          <a:p>
            <a:r>
              <a:rPr lang="hu-HU" altLang="hu-HU" dirty="0" smtClean="0"/>
              <a:t>Versenypiaci/iparági stratégiák </a:t>
            </a:r>
            <a:br>
              <a:rPr lang="hu-HU" altLang="hu-HU" dirty="0" smtClean="0"/>
            </a:br>
            <a:r>
              <a:rPr lang="hu-HU" altLang="hu-HU" dirty="0" err="1" smtClean="0"/>
              <a:t>Porter</a:t>
            </a:r>
            <a:r>
              <a:rPr lang="hu-HU" altLang="hu-HU" dirty="0" smtClean="0"/>
              <a:t> szerint</a:t>
            </a:r>
            <a:endParaRPr lang="de-DE" altLang="hu-HU" dirty="0" smtClean="0"/>
          </a:p>
        </p:txBody>
      </p:sp>
      <p:sp>
        <p:nvSpPr>
          <p:cNvPr id="244740" name="Rectangle 3"/>
          <p:cNvSpPr>
            <a:spLocks noGrp="1" noChangeArrowheads="1"/>
          </p:cNvSpPr>
          <p:nvPr>
            <p:ph type="body" idx="1"/>
          </p:nvPr>
        </p:nvSpPr>
        <p:spPr>
          <a:xfrm>
            <a:off x="676656" y="2011680"/>
            <a:ext cx="10753725" cy="4490720"/>
          </a:xfrm>
        </p:spPr>
        <p:txBody>
          <a:bodyPr>
            <a:normAutofit lnSpcReduction="10000"/>
          </a:bodyPr>
          <a:lstStyle/>
          <a:p>
            <a:pPr>
              <a:buFont typeface="Wingdings" panose="05000000000000000000" pitchFamily="2" charset="2"/>
              <a:buNone/>
            </a:pPr>
            <a:r>
              <a:rPr lang="hu-HU" altLang="hu-HU" dirty="0">
                <a:solidFill>
                  <a:srgbClr val="FF0000"/>
                </a:solidFill>
              </a:rPr>
              <a:t>1.) Költségvezető, költségdiktáló stratégia</a:t>
            </a:r>
          </a:p>
          <a:p>
            <a:r>
              <a:rPr lang="hu-HU" altLang="hu-HU" dirty="0">
                <a:solidFill>
                  <a:srgbClr val="006666"/>
                </a:solidFill>
              </a:rPr>
              <a:t>Az jelenti, hogy </a:t>
            </a:r>
            <a:r>
              <a:rPr lang="hu-HU" altLang="hu-HU" dirty="0" smtClean="0">
                <a:solidFill>
                  <a:srgbClr val="006666"/>
                </a:solidFill>
              </a:rPr>
              <a:t>e stratégia választása esetén a cég </a:t>
            </a:r>
            <a:r>
              <a:rPr lang="hu-HU" altLang="hu-HU" dirty="0">
                <a:solidFill>
                  <a:srgbClr val="006666"/>
                </a:solidFill>
              </a:rPr>
              <a:t>valamennyi költségét (termelési, értékesítési) minimalizálja, akkor lesz sikeres, ha a többieknél alacsonyabb költségeket tud elérni, az árakban érezhető legyen a piacon. </a:t>
            </a:r>
          </a:p>
          <a:p>
            <a:r>
              <a:rPr lang="hu-HU" altLang="hu-HU" dirty="0">
                <a:solidFill>
                  <a:srgbClr val="006666"/>
                </a:solidFill>
              </a:rPr>
              <a:t>Amely cégek ezt a stratégiát követik, a tervezésnél, beszerzésnél, értékesítésnél is érvényesülni kell, és a marketing költségeken is spórolni kell</a:t>
            </a:r>
            <a:r>
              <a:rPr lang="hu-HU" altLang="hu-HU" dirty="0" smtClean="0">
                <a:solidFill>
                  <a:srgbClr val="006666"/>
                </a:solidFill>
              </a:rPr>
              <a:t>.</a:t>
            </a:r>
          </a:p>
          <a:p>
            <a:pPr>
              <a:buFont typeface="Arial" panose="020B0604020202020204" pitchFamily="34" charset="0"/>
              <a:buChar char="•"/>
            </a:pPr>
            <a:r>
              <a:rPr lang="hu-HU" altLang="hu-HU" dirty="0">
                <a:solidFill>
                  <a:srgbClr val="006666"/>
                </a:solidFill>
              </a:rPr>
              <a:t> </a:t>
            </a:r>
            <a:r>
              <a:rPr lang="hu-HU" altLang="hu-HU" dirty="0" smtClean="0">
                <a:solidFill>
                  <a:srgbClr val="006666"/>
                </a:solidFill>
              </a:rPr>
              <a:t>adott esetben a versenytársaknál alacsonyabb áron értékesítenek, h nagyobb piaci részesedést érjenek el,</a:t>
            </a:r>
          </a:p>
          <a:p>
            <a:pPr>
              <a:buFont typeface="Arial" panose="020B0604020202020204" pitchFamily="34" charset="0"/>
              <a:buChar char="•"/>
            </a:pPr>
            <a:r>
              <a:rPr lang="hu-HU" altLang="hu-HU" dirty="0">
                <a:solidFill>
                  <a:srgbClr val="006666"/>
                </a:solidFill>
              </a:rPr>
              <a:t> </a:t>
            </a:r>
            <a:r>
              <a:rPr lang="hu-HU" altLang="hu-HU" dirty="0" smtClean="0">
                <a:solidFill>
                  <a:srgbClr val="006666"/>
                </a:solidFill>
              </a:rPr>
              <a:t>de ebben az esetben élenjárónak kell lenni az alacsony költségek terén (nem csak egynek a sok alacsony áron kínáló közül), és meg is kell tartani azt a pozíciót (nehogy más aláígérjen)  /szupermarketek a legjobb példái a költségvezető stratégiának – nagy volumenek beszerzése révén tartják az alacsony árat/</a:t>
            </a:r>
          </a:p>
          <a:p>
            <a:pPr>
              <a:buFont typeface="Arial" panose="020B0604020202020204" pitchFamily="34" charset="0"/>
              <a:buChar char="•"/>
            </a:pPr>
            <a:r>
              <a:rPr lang="hu-HU" altLang="hu-HU" dirty="0">
                <a:solidFill>
                  <a:srgbClr val="006666"/>
                </a:solidFill>
              </a:rPr>
              <a:t> </a:t>
            </a:r>
            <a:r>
              <a:rPr lang="hu-HU" altLang="hu-HU" dirty="0" smtClean="0">
                <a:solidFill>
                  <a:srgbClr val="006666"/>
                </a:solidFill>
              </a:rPr>
              <a:t>A </a:t>
            </a:r>
            <a:r>
              <a:rPr lang="hu-HU" altLang="hu-HU" dirty="0" err="1" smtClean="0">
                <a:solidFill>
                  <a:srgbClr val="006666"/>
                </a:solidFill>
              </a:rPr>
              <a:t>Ryanair</a:t>
            </a:r>
            <a:r>
              <a:rPr lang="hu-HU" altLang="hu-HU" dirty="0" smtClean="0">
                <a:solidFill>
                  <a:srgbClr val="006666"/>
                </a:solidFill>
              </a:rPr>
              <a:t> költségvezető stratégiája</a:t>
            </a:r>
            <a:endParaRPr lang="de-DE" altLang="hu-HU" dirty="0">
              <a:solidFill>
                <a:srgbClr val="006666"/>
              </a:solidFill>
            </a:endParaRPr>
          </a:p>
        </p:txBody>
      </p:sp>
      <p:pic>
        <p:nvPicPr>
          <p:cNvPr id="2" name="Kép 1" descr="File:&lt;strong&gt;Ryanair&lt;/strong&gt; B737 Altenburg-Nobitz 0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6904" y="0"/>
            <a:ext cx="2205096" cy="1653822"/>
          </a:xfrm>
          <a:prstGeom prst="rect">
            <a:avLst/>
          </a:prstGeom>
        </p:spPr>
      </p:pic>
    </p:spTree>
    <p:extLst>
      <p:ext uri="{BB962C8B-B14F-4D97-AF65-F5344CB8AC3E}">
        <p14:creationId xmlns:p14="http://schemas.microsoft.com/office/powerpoint/2010/main" val="1769159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57224" y="-53921"/>
            <a:ext cx="10772775" cy="1658198"/>
          </a:xfrm>
        </p:spPr>
        <p:txBody>
          <a:bodyPr/>
          <a:lstStyle/>
          <a:p>
            <a:r>
              <a:rPr lang="hu-HU" altLang="hu-HU" dirty="0" smtClean="0"/>
              <a:t>A piac </a:t>
            </a:r>
            <a:r>
              <a:rPr lang="hu-HU" altLang="hu-HU" dirty="0" smtClean="0"/>
              <a:t>feltérképezésének módszere</a:t>
            </a:r>
            <a:endParaRPr lang="hu-HU" dirty="0"/>
          </a:p>
        </p:txBody>
      </p:sp>
      <p:sp>
        <p:nvSpPr>
          <p:cNvPr id="3" name="Tartalom helye 2"/>
          <p:cNvSpPr>
            <a:spLocks noGrp="1"/>
          </p:cNvSpPr>
          <p:nvPr>
            <p:ph idx="1"/>
          </p:nvPr>
        </p:nvSpPr>
        <p:spPr>
          <a:xfrm>
            <a:off x="435110" y="1604277"/>
            <a:ext cx="10753725" cy="5086952"/>
          </a:xfrm>
        </p:spPr>
        <p:txBody>
          <a:bodyPr>
            <a:normAutofit fontScale="85000" lnSpcReduction="20000"/>
          </a:bodyPr>
          <a:lstStyle/>
          <a:p>
            <a:r>
              <a:rPr lang="hu-HU" dirty="0" smtClean="0"/>
              <a:t>- kevésbé átfogó, de a piaci pozíció és a verseny árnyaltabb elemzésének módszere a </a:t>
            </a:r>
            <a:r>
              <a:rPr lang="hu-HU" dirty="0" smtClean="0">
                <a:solidFill>
                  <a:schemeClr val="accent2">
                    <a:lumMod val="75000"/>
                  </a:schemeClr>
                </a:solidFill>
              </a:rPr>
              <a:t>piac feltérképezése.</a:t>
            </a:r>
          </a:p>
          <a:p>
            <a:r>
              <a:rPr lang="hu-HU" dirty="0" smtClean="0"/>
              <a:t>- a piactérképek (észlelési térképek) a piacot és termék piaci pozícióját mutatják, ezáltal lehetővé teszik a versenymezőny ábrázolását</a:t>
            </a:r>
          </a:p>
          <a:p>
            <a:r>
              <a:rPr lang="hu-HU" dirty="0" smtClean="0"/>
              <a:t>- az eljárás külső szempontból is hasznos: szemlélteti, hogy miként ítélik meg a fogyasztók a márkát a versenytársakkal összefüggésben</a:t>
            </a:r>
          </a:p>
          <a:p>
            <a:r>
              <a:rPr lang="hu-HU" dirty="0" smtClean="0"/>
              <a:t>- a piactérkép megrajzolásához a vállalat sokféle, egymással szemben álló, fogyasztói vásárlási döntést meghatározó tényezőt azonosít.</a:t>
            </a:r>
          </a:p>
          <a:p>
            <a:pPr lvl="1"/>
            <a:r>
              <a:rPr lang="hu-HU" dirty="0" smtClean="0"/>
              <a:t>* a divatszektorban például a technológia kontra divat és a teljesítmény kontra szabadidő. További faktor lehet a termék ára, a gyártás minősége, a termék jellege</a:t>
            </a:r>
          </a:p>
          <a:p>
            <a:pPr lvl="1"/>
            <a:r>
              <a:rPr lang="hu-HU" dirty="0" smtClean="0"/>
              <a:t>* ezek a dimenziópárok képezik a vízszintes és a függőleges tengelyeket</a:t>
            </a:r>
          </a:p>
          <a:p>
            <a:r>
              <a:rPr lang="hu-HU" dirty="0" smtClean="0"/>
              <a:t>- piackutatások alapján egy adott piac minden terméke, sőt, piaci részesedésük is ábrázolható ilyen módon</a:t>
            </a:r>
          </a:p>
          <a:p>
            <a:r>
              <a:rPr lang="hu-HU" dirty="0" smtClean="0"/>
              <a:t>- a különböző tényezőket szemléltető piaci térképeket össze is lehet dolgozni, ami még átfogóbb képet ad a cég piaci pozíciójáról</a:t>
            </a:r>
          </a:p>
          <a:p>
            <a:endParaRPr lang="hu-HU" dirty="0"/>
          </a:p>
          <a:p>
            <a:r>
              <a:rPr lang="hu-HU" dirty="0" smtClean="0"/>
              <a:t>Forrás: A business nagykönyve, pp.26.</a:t>
            </a:r>
          </a:p>
        </p:txBody>
      </p:sp>
    </p:spTree>
    <p:extLst>
      <p:ext uri="{BB962C8B-B14F-4D97-AF65-F5344CB8AC3E}">
        <p14:creationId xmlns:p14="http://schemas.microsoft.com/office/powerpoint/2010/main" val="104867460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Élőláb helye 3"/>
          <p:cNvSpPr>
            <a:spLocks noGrp="1"/>
          </p:cNvSpPr>
          <p:nvPr>
            <p:ph type="ftr" sz="quarter" idx="11"/>
          </p:nvPr>
        </p:nvSpPr>
        <p:spPr>
          <a:xfrm>
            <a:off x="1981200" y="6586538"/>
            <a:ext cx="21336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hu-HU" smtClean="0">
                <a:solidFill>
                  <a:schemeClr val="bg1"/>
                </a:solidFill>
              </a:rPr>
              <a:t>Company Logo</a:t>
            </a:r>
          </a:p>
        </p:txBody>
      </p:sp>
      <p:sp>
        <p:nvSpPr>
          <p:cNvPr id="245763" name="Rectangle 2"/>
          <p:cNvSpPr>
            <a:spLocks noGrp="1" noChangeArrowheads="1"/>
          </p:cNvSpPr>
          <p:nvPr>
            <p:ph type="title"/>
          </p:nvPr>
        </p:nvSpPr>
        <p:spPr/>
        <p:txBody>
          <a:bodyPr/>
          <a:lstStyle/>
          <a:p>
            <a:r>
              <a:rPr lang="hu-HU" altLang="hu-HU" dirty="0" smtClean="0"/>
              <a:t>Iparági stratégiák </a:t>
            </a:r>
            <a:br>
              <a:rPr lang="hu-HU" altLang="hu-HU" dirty="0" smtClean="0"/>
            </a:br>
            <a:r>
              <a:rPr lang="hu-HU" altLang="hu-HU" dirty="0" err="1" smtClean="0"/>
              <a:t>Porter</a:t>
            </a:r>
            <a:r>
              <a:rPr lang="hu-HU" altLang="hu-HU" dirty="0" smtClean="0"/>
              <a:t> szerint</a:t>
            </a:r>
            <a:endParaRPr lang="de-DE" altLang="hu-HU" dirty="0" smtClean="0"/>
          </a:p>
        </p:txBody>
      </p:sp>
      <p:sp>
        <p:nvSpPr>
          <p:cNvPr id="245764" name="Rectangle 3"/>
          <p:cNvSpPr>
            <a:spLocks noGrp="1" noChangeArrowheads="1"/>
          </p:cNvSpPr>
          <p:nvPr>
            <p:ph type="body" idx="1"/>
          </p:nvPr>
        </p:nvSpPr>
        <p:spPr>
          <a:xfrm>
            <a:off x="676274" y="2443585"/>
            <a:ext cx="10753725" cy="4142953"/>
          </a:xfrm>
        </p:spPr>
        <p:txBody>
          <a:bodyPr>
            <a:normAutofit fontScale="77500" lnSpcReduction="20000"/>
          </a:bodyPr>
          <a:lstStyle/>
          <a:p>
            <a:pPr>
              <a:lnSpc>
                <a:spcPct val="90000"/>
              </a:lnSpc>
              <a:buFont typeface="Wingdings" panose="05000000000000000000" pitchFamily="2" charset="2"/>
              <a:buNone/>
            </a:pPr>
            <a:r>
              <a:rPr lang="hu-HU" altLang="hu-HU" dirty="0" smtClean="0">
                <a:solidFill>
                  <a:srgbClr val="FF0000"/>
                </a:solidFill>
              </a:rPr>
              <a:t>2.) Differenciáló, megkülönböztető stratégia</a:t>
            </a:r>
          </a:p>
          <a:p>
            <a:pPr>
              <a:lnSpc>
                <a:spcPct val="90000"/>
              </a:lnSpc>
            </a:pPr>
            <a:r>
              <a:rPr lang="hu-HU" altLang="hu-HU" dirty="0" smtClean="0">
                <a:solidFill>
                  <a:srgbClr val="006666"/>
                </a:solidFill>
              </a:rPr>
              <a:t>A cég arra koncentrál, hogy a fogyasztó számára valamilyen előnyt nyújtson. </a:t>
            </a:r>
          </a:p>
          <a:p>
            <a:pPr>
              <a:lnSpc>
                <a:spcPct val="90000"/>
              </a:lnSpc>
            </a:pPr>
            <a:r>
              <a:rPr lang="hu-HU" altLang="hu-HU" dirty="0" smtClean="0">
                <a:solidFill>
                  <a:srgbClr val="006666"/>
                </a:solidFill>
              </a:rPr>
              <a:t>Valamely területen különleges teljesítményt tud nyújtani, vezető szerepet tölt be a minőségben, technológiában, stb. </a:t>
            </a:r>
          </a:p>
          <a:p>
            <a:pPr>
              <a:lnSpc>
                <a:spcPct val="90000"/>
              </a:lnSpc>
            </a:pPr>
            <a:r>
              <a:rPr lang="hu-HU" altLang="hu-HU" dirty="0" smtClean="0">
                <a:solidFill>
                  <a:srgbClr val="006666"/>
                </a:solidFill>
              </a:rPr>
              <a:t>A differenciálás valami egyedi előnyt ad.</a:t>
            </a:r>
          </a:p>
          <a:p>
            <a:pPr>
              <a:lnSpc>
                <a:spcPct val="90000"/>
              </a:lnSpc>
              <a:buFont typeface="Arial" panose="020B0604020202020204" pitchFamily="34" charset="0"/>
              <a:buChar char="•"/>
            </a:pPr>
            <a:r>
              <a:rPr lang="hu-HU" altLang="hu-HU" dirty="0">
                <a:solidFill>
                  <a:srgbClr val="006666"/>
                </a:solidFill>
              </a:rPr>
              <a:t> </a:t>
            </a:r>
            <a:r>
              <a:rPr lang="hu-HU" altLang="hu-HU" dirty="0" smtClean="0">
                <a:solidFill>
                  <a:srgbClr val="006666"/>
                </a:solidFill>
              </a:rPr>
              <a:t>olyan piacokon alkalmasabb ez a stratégia, ahol a fogyasztók nem </a:t>
            </a:r>
            <a:r>
              <a:rPr lang="hu-HU" altLang="hu-HU" dirty="0" err="1" smtClean="0">
                <a:solidFill>
                  <a:srgbClr val="006666"/>
                </a:solidFill>
              </a:rPr>
              <a:t>árérzékenyek</a:t>
            </a:r>
            <a:r>
              <a:rPr lang="hu-HU" altLang="hu-HU" dirty="0" smtClean="0">
                <a:solidFill>
                  <a:srgbClr val="006666"/>
                </a:solidFill>
              </a:rPr>
              <a:t> és olyan módon kell az igényeikre megoldást nyújtani, hogy az ne legyen könnyen utánozható</a:t>
            </a:r>
          </a:p>
          <a:p>
            <a:pPr>
              <a:lnSpc>
                <a:spcPct val="90000"/>
              </a:lnSpc>
              <a:buFont typeface="Arial" panose="020B0604020202020204" pitchFamily="34" charset="0"/>
              <a:buChar char="•"/>
            </a:pPr>
            <a:r>
              <a:rPr lang="hu-HU" altLang="hu-HU" dirty="0">
                <a:solidFill>
                  <a:srgbClr val="006666"/>
                </a:solidFill>
              </a:rPr>
              <a:t> </a:t>
            </a:r>
            <a:r>
              <a:rPr lang="hu-HU" altLang="hu-HU" dirty="0" smtClean="0">
                <a:solidFill>
                  <a:srgbClr val="006666"/>
                </a:solidFill>
              </a:rPr>
              <a:t>lehet pl. további terméktulajdonságok, kiegészítő funkciók, szolgáltatások, jobb élettartam és jobb ügyfélszolgálat</a:t>
            </a:r>
          </a:p>
          <a:p>
            <a:pPr>
              <a:lnSpc>
                <a:spcPct val="90000"/>
              </a:lnSpc>
              <a:buFont typeface="Arial" panose="020B0604020202020204" pitchFamily="34" charset="0"/>
              <a:buChar char="•"/>
            </a:pPr>
            <a:r>
              <a:rPr lang="hu-HU" altLang="hu-HU" dirty="0" smtClean="0">
                <a:solidFill>
                  <a:srgbClr val="006666"/>
                </a:solidFill>
              </a:rPr>
              <a:t>Magas minőségű termékeket és szolgáltatásokat feltételez</a:t>
            </a:r>
          </a:p>
          <a:p>
            <a:pPr>
              <a:lnSpc>
                <a:spcPct val="90000"/>
              </a:lnSpc>
              <a:buFont typeface="Arial" panose="020B0604020202020204" pitchFamily="34" charset="0"/>
              <a:buChar char="•"/>
            </a:pPr>
            <a:r>
              <a:rPr lang="hu-HU" altLang="hu-HU" dirty="0">
                <a:solidFill>
                  <a:srgbClr val="006666"/>
                </a:solidFill>
              </a:rPr>
              <a:t> </a:t>
            </a:r>
            <a:r>
              <a:rPr lang="hu-HU" altLang="hu-HU" dirty="0" smtClean="0">
                <a:solidFill>
                  <a:srgbClr val="006666"/>
                </a:solidFill>
              </a:rPr>
              <a:t>hatékony marketingkommunikációval kell megtámogatni, gyakran a márkakép szerves része a stratégiának, ez a megkülönböztetés záloga is</a:t>
            </a:r>
          </a:p>
          <a:p>
            <a:pPr>
              <a:lnSpc>
                <a:spcPct val="90000"/>
              </a:lnSpc>
              <a:buFont typeface="Arial" panose="020B0604020202020204" pitchFamily="34" charset="0"/>
              <a:buChar char="•"/>
            </a:pPr>
            <a:r>
              <a:rPr lang="hu-HU" altLang="hu-HU" dirty="0">
                <a:solidFill>
                  <a:srgbClr val="006666"/>
                </a:solidFill>
              </a:rPr>
              <a:t> </a:t>
            </a:r>
            <a:r>
              <a:rPr lang="hu-HU" altLang="hu-HU" dirty="0" smtClean="0">
                <a:solidFill>
                  <a:srgbClr val="006666"/>
                </a:solidFill>
              </a:rPr>
              <a:t>A Singapore Airlines új gépparkkal és kiemelt fedélzeti szolgáltatásokkal vonzza az utasokat</a:t>
            </a:r>
          </a:p>
        </p:txBody>
      </p:sp>
      <p:pic>
        <p:nvPicPr>
          <p:cNvPr id="2" name="Kép 1" descr="File:&lt;strong&gt;Singapore Airlines&lt;/strong&gt; Logo.svg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4933" y="67628"/>
            <a:ext cx="5317067" cy="1944052"/>
          </a:xfrm>
          <a:prstGeom prst="rect">
            <a:avLst/>
          </a:prstGeom>
        </p:spPr>
      </p:pic>
      <p:pic>
        <p:nvPicPr>
          <p:cNvPr id="3" name="Kép 2" descr="Emirates (airline) - Wikiped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178" y="2297534"/>
            <a:ext cx="1361428" cy="1441979"/>
          </a:xfrm>
          <a:prstGeom prst="rect">
            <a:avLst/>
          </a:prstGeom>
        </p:spPr>
      </p:pic>
    </p:spTree>
    <p:extLst>
      <p:ext uri="{BB962C8B-B14F-4D97-AF65-F5344CB8AC3E}">
        <p14:creationId xmlns:p14="http://schemas.microsoft.com/office/powerpoint/2010/main" val="7964033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Élőláb helye 3"/>
          <p:cNvSpPr>
            <a:spLocks noGrp="1"/>
          </p:cNvSpPr>
          <p:nvPr>
            <p:ph type="ftr" sz="quarter" idx="11"/>
          </p:nvPr>
        </p:nvSpPr>
        <p:spPr>
          <a:xfrm>
            <a:off x="1981200" y="6586538"/>
            <a:ext cx="21336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hu-HU" smtClean="0">
                <a:solidFill>
                  <a:schemeClr val="bg1"/>
                </a:solidFill>
              </a:rPr>
              <a:t>Company Logo</a:t>
            </a:r>
          </a:p>
        </p:txBody>
      </p:sp>
      <p:sp>
        <p:nvSpPr>
          <p:cNvPr id="246787" name="Rectangle 2"/>
          <p:cNvSpPr>
            <a:spLocks noGrp="1" noChangeArrowheads="1"/>
          </p:cNvSpPr>
          <p:nvPr>
            <p:ph type="title"/>
          </p:nvPr>
        </p:nvSpPr>
        <p:spPr/>
        <p:txBody>
          <a:bodyPr/>
          <a:lstStyle/>
          <a:p>
            <a:r>
              <a:rPr lang="hu-HU" altLang="hu-HU" dirty="0" smtClean="0"/>
              <a:t>Iparági stratégiák </a:t>
            </a:r>
            <a:r>
              <a:rPr lang="hu-HU" altLang="hu-HU" dirty="0" err="1" smtClean="0"/>
              <a:t>Porter</a:t>
            </a:r>
            <a:r>
              <a:rPr lang="hu-HU" altLang="hu-HU" dirty="0" smtClean="0"/>
              <a:t> szerint</a:t>
            </a:r>
            <a:endParaRPr lang="de-DE" altLang="hu-HU" dirty="0" smtClean="0"/>
          </a:p>
        </p:txBody>
      </p:sp>
      <p:sp>
        <p:nvSpPr>
          <p:cNvPr id="246788" name="Rectangle 3"/>
          <p:cNvSpPr>
            <a:spLocks noGrp="1" noChangeArrowheads="1"/>
          </p:cNvSpPr>
          <p:nvPr>
            <p:ph type="body" idx="1"/>
          </p:nvPr>
        </p:nvSpPr>
        <p:spPr/>
        <p:txBody>
          <a:bodyPr>
            <a:normAutofit fontScale="92500" lnSpcReduction="10000"/>
          </a:bodyPr>
          <a:lstStyle/>
          <a:p>
            <a:pPr>
              <a:buFont typeface="Wingdings" panose="05000000000000000000" pitchFamily="2" charset="2"/>
              <a:buNone/>
            </a:pPr>
            <a:r>
              <a:rPr lang="hu-HU" altLang="hu-HU" b="1" dirty="0" smtClean="0">
                <a:solidFill>
                  <a:srgbClr val="006666"/>
                </a:solidFill>
              </a:rPr>
              <a:t>3.) Összpontosító, koncentráló stratégia</a:t>
            </a:r>
          </a:p>
          <a:p>
            <a:r>
              <a:rPr lang="hu-HU" altLang="hu-HU" dirty="0" smtClean="0">
                <a:solidFill>
                  <a:srgbClr val="006666"/>
                </a:solidFill>
              </a:rPr>
              <a:t>Azt jelenti az összpontosítás, hogy nem a teljes piacra koncentrál, hanem egy vagy néhány piaci szegmensre koncentrál, és ott vagy a költségdiktáló vagy a differenciáló stratégiát érvényesíteni.</a:t>
            </a:r>
          </a:p>
          <a:p>
            <a:pPr>
              <a:buFont typeface="Wingdings" panose="05000000000000000000" pitchFamily="2" charset="2"/>
              <a:buChar char="§"/>
            </a:pPr>
            <a:r>
              <a:rPr lang="hu-HU" altLang="hu-HU" dirty="0">
                <a:solidFill>
                  <a:srgbClr val="006666"/>
                </a:solidFill>
              </a:rPr>
              <a:t> </a:t>
            </a:r>
            <a:r>
              <a:rPr lang="hu-HU" altLang="hu-HU" dirty="0" smtClean="0">
                <a:solidFill>
                  <a:srgbClr val="006666"/>
                </a:solidFill>
              </a:rPr>
              <a:t>kiválasztanak egy réspiacot, felmérik annak a dinamikáját, a fogyasztók egyedi igényeit, majd olcsó vagy egyedi termékeket fejlesztenek ki</a:t>
            </a:r>
          </a:p>
          <a:p>
            <a:pPr>
              <a:buFont typeface="Wingdings" panose="05000000000000000000" pitchFamily="2" charset="2"/>
              <a:buChar char="§"/>
            </a:pPr>
            <a:r>
              <a:rPr lang="hu-HU" altLang="hu-HU" dirty="0">
                <a:solidFill>
                  <a:srgbClr val="006666"/>
                </a:solidFill>
              </a:rPr>
              <a:t> </a:t>
            </a:r>
            <a:r>
              <a:rPr lang="hu-HU" altLang="hu-HU" dirty="0" smtClean="0">
                <a:solidFill>
                  <a:srgbClr val="006666"/>
                </a:solidFill>
              </a:rPr>
              <a:t>jellemzően nagyon ügyelnek az ügyfeleik kiszolgálására, így erős márkahűséget alakítanak ki – mindez kevésbé teszi vonzóvá a potenciális új belépők számára ezt a piaci szegmenset</a:t>
            </a:r>
          </a:p>
          <a:p>
            <a:pPr>
              <a:buFont typeface="Wingdings" panose="05000000000000000000" pitchFamily="2" charset="2"/>
              <a:buChar char="§"/>
            </a:pPr>
            <a:r>
              <a:rPr lang="hu-HU" altLang="hu-HU" dirty="0">
                <a:solidFill>
                  <a:srgbClr val="006666"/>
                </a:solidFill>
              </a:rPr>
              <a:t> </a:t>
            </a:r>
            <a:r>
              <a:rPr lang="hu-HU" altLang="hu-HU" dirty="0" smtClean="0">
                <a:solidFill>
                  <a:srgbClr val="006666"/>
                </a:solidFill>
              </a:rPr>
              <a:t>a vállalkozás valamely adottsága vagy kompetenciája révén versenyez</a:t>
            </a:r>
          </a:p>
          <a:p>
            <a:pPr>
              <a:buFont typeface="Wingdings" panose="05000000000000000000" pitchFamily="2" charset="2"/>
              <a:buChar char="§"/>
            </a:pPr>
            <a:r>
              <a:rPr lang="hu-HU" altLang="hu-HU" dirty="0">
                <a:solidFill>
                  <a:srgbClr val="006666"/>
                </a:solidFill>
              </a:rPr>
              <a:t> </a:t>
            </a:r>
            <a:r>
              <a:rPr lang="hu-HU" altLang="hu-HU" dirty="0" smtClean="0">
                <a:solidFill>
                  <a:srgbClr val="006666"/>
                </a:solidFill>
              </a:rPr>
              <a:t>ha azonban azért választ a vállalkozás összpontosító stratégiát, mert csak egy részpiacot tud kiszolgálni, fennáll a veszély, h kiszoríthatják onnan</a:t>
            </a:r>
          </a:p>
        </p:txBody>
      </p:sp>
      <p:pic>
        <p:nvPicPr>
          <p:cNvPr id="2" name="Kép 1" descr="&lt;strong&gt;Nokia&lt;/strong&gt; 1280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7379" y="499533"/>
            <a:ext cx="1482811" cy="988541"/>
          </a:xfrm>
          <a:prstGeom prst="rect">
            <a:avLst/>
          </a:prstGeom>
        </p:spPr>
      </p:pic>
    </p:spTree>
    <p:extLst>
      <p:ext uri="{BB962C8B-B14F-4D97-AF65-F5344CB8AC3E}">
        <p14:creationId xmlns:p14="http://schemas.microsoft.com/office/powerpoint/2010/main" val="67301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jó és a rossz stratégia </a:t>
            </a:r>
            <a:endParaRPr lang="hu-HU" dirty="0"/>
          </a:p>
        </p:txBody>
      </p:sp>
      <p:sp>
        <p:nvSpPr>
          <p:cNvPr id="3" name="Tartalom helye 2"/>
          <p:cNvSpPr>
            <a:spLocks noGrp="1"/>
          </p:cNvSpPr>
          <p:nvPr>
            <p:ph idx="1"/>
          </p:nvPr>
        </p:nvSpPr>
        <p:spPr>
          <a:xfrm>
            <a:off x="676656" y="2011680"/>
            <a:ext cx="10753725" cy="4535876"/>
          </a:xfrm>
        </p:spPr>
        <p:txBody>
          <a:bodyPr>
            <a:normAutofit fontScale="70000" lnSpcReduction="20000"/>
          </a:bodyPr>
          <a:lstStyle/>
          <a:p>
            <a:pPr>
              <a:buFont typeface="Arial" panose="020B0604020202020204" pitchFamily="34" charset="0"/>
              <a:buChar char="•"/>
            </a:pPr>
            <a:r>
              <a:rPr lang="hu-HU" dirty="0" smtClean="0"/>
              <a:t> A SWOT elemzés segíthet a jó stratégia kialakításában</a:t>
            </a:r>
          </a:p>
          <a:p>
            <a:pPr>
              <a:buFont typeface="Arial" panose="020B0604020202020204" pitchFamily="34" charset="0"/>
              <a:buChar char="•"/>
            </a:pPr>
            <a:r>
              <a:rPr lang="hu-HU" dirty="0"/>
              <a:t> </a:t>
            </a:r>
            <a:r>
              <a:rPr lang="hu-HU" dirty="0" smtClean="0"/>
              <a:t>ahhoz, hogy hatékony legyen, a cég vezetésének és alkalmazottainak bevonásával, megkérdezésével kell elvégezni</a:t>
            </a:r>
          </a:p>
          <a:p>
            <a:pPr>
              <a:buFont typeface="Arial" panose="020B0604020202020204" pitchFamily="34" charset="0"/>
              <a:buChar char="•"/>
            </a:pPr>
            <a:r>
              <a:rPr lang="hu-HU" dirty="0"/>
              <a:t> </a:t>
            </a:r>
            <a:r>
              <a:rPr lang="hu-HU" dirty="0" smtClean="0"/>
              <a:t>a jó stratégia megkívánja a verseny, valamint a szervezetre leselkedő veszélyek elemzését is, emellett fájdalmas döntéseket is tartalmazhat (ld.! STEEPLE, </a:t>
            </a:r>
            <a:r>
              <a:rPr lang="hu-HU" dirty="0" err="1" smtClean="0"/>
              <a:t>Porter</a:t>
            </a:r>
            <a:r>
              <a:rPr lang="hu-HU" dirty="0" smtClean="0"/>
              <a:t>, SWOT!!!)</a:t>
            </a:r>
          </a:p>
          <a:p>
            <a:pPr>
              <a:buFont typeface="Arial" panose="020B0604020202020204" pitchFamily="34" charset="0"/>
              <a:buChar char="•"/>
            </a:pPr>
            <a:r>
              <a:rPr lang="hu-HU" dirty="0"/>
              <a:t> </a:t>
            </a:r>
            <a:r>
              <a:rPr lang="hu-HU" dirty="0" smtClean="0"/>
              <a:t>a megfelelő stratégiaalkotás előnyt kovácsol a vállalat erősségeiből és a fennálló fenyegetésekre rugalmasan tud reagálni</a:t>
            </a:r>
          </a:p>
          <a:p>
            <a:pPr>
              <a:buFont typeface="Arial" panose="020B0604020202020204" pitchFamily="34" charset="0"/>
              <a:buChar char="•"/>
            </a:pPr>
            <a:r>
              <a:rPr lang="hu-HU" dirty="0"/>
              <a:t> </a:t>
            </a:r>
            <a:r>
              <a:rPr lang="hu-HU" dirty="0" smtClean="0"/>
              <a:t>a rossz stratégia gyakran jár együtt a leegyszerűsített célok vagy jövőkép meghatározásával, esetleg nem vesznek tudomást problémákról</a:t>
            </a:r>
          </a:p>
          <a:p>
            <a:pPr>
              <a:buFont typeface="Arial" panose="020B0604020202020204" pitchFamily="34" charset="0"/>
              <a:buChar char="•"/>
            </a:pPr>
            <a:r>
              <a:rPr lang="hu-HU" dirty="0"/>
              <a:t> </a:t>
            </a:r>
            <a:r>
              <a:rPr lang="hu-HU" i="1" dirty="0" smtClean="0">
                <a:solidFill>
                  <a:schemeClr val="accent3">
                    <a:lumMod val="75000"/>
                  </a:schemeClr>
                </a:solidFill>
              </a:rPr>
              <a:t>A Kodak szomorú vége ékes példája a rossz stratégiának</a:t>
            </a:r>
          </a:p>
          <a:p>
            <a:pPr lvl="1">
              <a:buFont typeface="Arial" panose="020B0604020202020204" pitchFamily="34" charset="0"/>
              <a:buChar char="•"/>
            </a:pPr>
            <a:r>
              <a:rPr lang="hu-HU" i="1" dirty="0">
                <a:solidFill>
                  <a:schemeClr val="accent3">
                    <a:lumMod val="75000"/>
                  </a:schemeClr>
                </a:solidFill>
              </a:rPr>
              <a:t> </a:t>
            </a:r>
            <a:r>
              <a:rPr lang="hu-HU" i="1" dirty="0" smtClean="0">
                <a:solidFill>
                  <a:schemeClr val="accent3">
                    <a:lumMod val="75000"/>
                  </a:schemeClr>
                </a:solidFill>
              </a:rPr>
              <a:t>az 1970-es évekre az USA piacvezető cégévé vált a fotóiparban: a film és fényképezőgép piac 90%-át tudhatta magáénak</a:t>
            </a:r>
          </a:p>
          <a:p>
            <a:pPr lvl="1">
              <a:buFont typeface="Arial" panose="020B0604020202020204" pitchFamily="34" charset="0"/>
              <a:buChar char="•"/>
            </a:pPr>
            <a:r>
              <a:rPr lang="hu-HU" i="1" dirty="0">
                <a:solidFill>
                  <a:schemeClr val="accent3">
                    <a:lumMod val="75000"/>
                  </a:schemeClr>
                </a:solidFill>
              </a:rPr>
              <a:t> </a:t>
            </a:r>
            <a:r>
              <a:rPr lang="hu-HU" i="1" dirty="0" smtClean="0">
                <a:solidFill>
                  <a:schemeClr val="accent3">
                    <a:lumMod val="75000"/>
                  </a:schemeClr>
                </a:solidFill>
              </a:rPr>
              <a:t>1975-ben a Kodak mérnökei fejlesztették ki a digitális fényképezőgépet, azonban a Kodak vezetése nem vett tudomást az új technológia által nyújtott lehetőségekről (megfőtt béka szindróma?)</a:t>
            </a:r>
          </a:p>
          <a:p>
            <a:pPr lvl="1">
              <a:buFont typeface="Arial" panose="020B0604020202020204" pitchFamily="34" charset="0"/>
              <a:buChar char="•"/>
            </a:pPr>
            <a:r>
              <a:rPr lang="hu-HU" i="1" dirty="0" smtClean="0">
                <a:solidFill>
                  <a:schemeClr val="accent3">
                    <a:lumMod val="75000"/>
                  </a:schemeClr>
                </a:solidFill>
              </a:rPr>
              <a:t>A Kodak túl későn kezdte meg átállását a digitális fényképezőgépekre, akkor , amikor a </a:t>
            </a:r>
            <a:r>
              <a:rPr lang="hu-HU" i="1" dirty="0" err="1" smtClean="0">
                <a:solidFill>
                  <a:schemeClr val="accent3">
                    <a:lumMod val="75000"/>
                  </a:schemeClr>
                </a:solidFill>
              </a:rPr>
              <a:t>tabletek</a:t>
            </a:r>
            <a:r>
              <a:rPr lang="hu-HU" i="1" dirty="0" smtClean="0">
                <a:solidFill>
                  <a:schemeClr val="accent3">
                    <a:lumMod val="75000"/>
                  </a:schemeClr>
                </a:solidFill>
              </a:rPr>
              <a:t> és okostelefonok is alkalmasak voltak már erre a funkcióra</a:t>
            </a:r>
          </a:p>
          <a:p>
            <a:pPr lvl="1">
              <a:buFont typeface="Arial" panose="020B0604020202020204" pitchFamily="34" charset="0"/>
              <a:buChar char="•"/>
            </a:pPr>
            <a:r>
              <a:rPr lang="hu-HU" i="1" dirty="0" smtClean="0">
                <a:solidFill>
                  <a:schemeClr val="accent3">
                    <a:lumMod val="75000"/>
                  </a:schemeClr>
                </a:solidFill>
              </a:rPr>
              <a:t>Vezetői képtelenek voltak arra, hogy meghozzák az irányváltásra vonatkozó kemény döntést</a:t>
            </a:r>
          </a:p>
          <a:p>
            <a:pPr lvl="1">
              <a:buFont typeface="Arial" panose="020B0604020202020204" pitchFamily="34" charset="0"/>
              <a:buChar char="•"/>
            </a:pPr>
            <a:r>
              <a:rPr lang="hu-HU" i="1" dirty="0">
                <a:solidFill>
                  <a:schemeClr val="accent3">
                    <a:lumMod val="75000"/>
                  </a:schemeClr>
                </a:solidFill>
              </a:rPr>
              <a:t> </a:t>
            </a:r>
            <a:r>
              <a:rPr lang="hu-HU" i="1" dirty="0" smtClean="0">
                <a:solidFill>
                  <a:schemeClr val="accent3">
                    <a:lumMod val="75000"/>
                  </a:schemeClr>
                </a:solidFill>
              </a:rPr>
              <a:t>ez vezetett a Kodak 2012-es csődjéhez</a:t>
            </a:r>
          </a:p>
          <a:p>
            <a:pPr lvl="1">
              <a:buFont typeface="Arial" panose="020B0604020202020204" pitchFamily="34" charset="0"/>
              <a:buChar char="•"/>
            </a:pPr>
            <a:endParaRPr lang="hu-HU" i="1" dirty="0">
              <a:solidFill>
                <a:schemeClr val="accent3">
                  <a:lumMod val="75000"/>
                </a:schemeClr>
              </a:solidFill>
            </a:endParaRPr>
          </a:p>
        </p:txBody>
      </p:sp>
      <p:pic>
        <p:nvPicPr>
          <p:cNvPr id="4" name="Kép 3" descr="&lt;strong&gt;Kodak&lt;/strong&g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8339" y="0"/>
            <a:ext cx="2253661" cy="2039563"/>
          </a:xfrm>
          <a:prstGeom prst="rect">
            <a:avLst/>
          </a:prstGeom>
        </p:spPr>
      </p:pic>
    </p:spTree>
    <p:extLst>
      <p:ext uri="{BB962C8B-B14F-4D97-AF65-F5344CB8AC3E}">
        <p14:creationId xmlns:p14="http://schemas.microsoft.com/office/powerpoint/2010/main" val="4400178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piacvezetés</a:t>
            </a:r>
            <a:endParaRPr lang="hu-HU" dirty="0"/>
          </a:p>
        </p:txBody>
      </p:sp>
      <p:sp>
        <p:nvSpPr>
          <p:cNvPr id="3" name="Tartalom helye 2"/>
          <p:cNvSpPr>
            <a:spLocks noGrp="1"/>
          </p:cNvSpPr>
          <p:nvPr>
            <p:ph idx="1"/>
          </p:nvPr>
        </p:nvSpPr>
        <p:spPr>
          <a:xfrm>
            <a:off x="676656" y="2011680"/>
            <a:ext cx="10753725" cy="4310098"/>
          </a:xfrm>
        </p:spPr>
        <p:txBody>
          <a:bodyPr>
            <a:normAutofit/>
          </a:bodyPr>
          <a:lstStyle/>
          <a:p>
            <a:pPr>
              <a:buFont typeface="Arial" panose="020B0604020202020204" pitchFamily="34" charset="0"/>
              <a:buChar char="•"/>
            </a:pPr>
            <a:r>
              <a:rPr lang="hu-HU" dirty="0" smtClean="0"/>
              <a:t> „Ha megkérdeztem volna az embereket, hogy mit akarnak, azt mondták volna, hogy gyorsabb lovakat” – Henry Ford</a:t>
            </a:r>
          </a:p>
          <a:p>
            <a:pPr>
              <a:buFont typeface="Arial" panose="020B0604020202020204" pitchFamily="34" charset="0"/>
              <a:buChar char="•"/>
            </a:pPr>
            <a:r>
              <a:rPr lang="hu-HU" dirty="0"/>
              <a:t> </a:t>
            </a:r>
            <a:r>
              <a:rPr lang="hu-HU" dirty="0" smtClean="0"/>
              <a:t>ő fejlesztette az első olyan gépkocsit, amelyet az amerikai középosztály megengedhetett magának, addig az autót a gazdagok luxuscikkének tekintették</a:t>
            </a:r>
          </a:p>
          <a:p>
            <a:pPr>
              <a:buFont typeface="Arial" panose="020B0604020202020204" pitchFamily="34" charset="0"/>
              <a:buChar char="•"/>
            </a:pPr>
            <a:r>
              <a:rPr lang="hu-HU" dirty="0"/>
              <a:t> </a:t>
            </a:r>
            <a:r>
              <a:rPr lang="hu-HU" dirty="0" smtClean="0"/>
              <a:t>tömeggyártás, költségcsökkentés, futószalag</a:t>
            </a:r>
          </a:p>
          <a:p>
            <a:pPr lvl="1">
              <a:buFont typeface="Arial" panose="020B0604020202020204" pitchFamily="34" charset="0"/>
              <a:buChar char="•"/>
            </a:pPr>
            <a:r>
              <a:rPr lang="hu-HU" dirty="0"/>
              <a:t> </a:t>
            </a:r>
            <a:r>
              <a:rPr lang="hu-HU" b="1" dirty="0" smtClean="0">
                <a:solidFill>
                  <a:schemeClr val="accent3">
                    <a:lumMod val="75000"/>
                  </a:schemeClr>
                </a:solidFill>
              </a:rPr>
              <a:t>Lépéselőny és elsöprő innováció</a:t>
            </a:r>
          </a:p>
          <a:p>
            <a:pPr lvl="2">
              <a:buFont typeface="Arial" panose="020B0604020202020204" pitchFamily="34" charset="0"/>
              <a:buChar char="•"/>
            </a:pPr>
            <a:r>
              <a:rPr lang="hu-HU" dirty="0" smtClean="0">
                <a:solidFill>
                  <a:schemeClr val="accent3">
                    <a:lumMod val="75000"/>
                  </a:schemeClr>
                </a:solidFill>
              </a:rPr>
              <a:t>Sony – Első walkman bemutatása 1979-ben- megváltoztatta az emberek zenehallgatási szokásait</a:t>
            </a:r>
          </a:p>
          <a:p>
            <a:pPr lvl="2">
              <a:buFont typeface="Arial" panose="020B0604020202020204" pitchFamily="34" charset="0"/>
              <a:buChar char="•"/>
            </a:pPr>
            <a:r>
              <a:rPr lang="hu-HU" dirty="0" smtClean="0">
                <a:solidFill>
                  <a:schemeClr val="accent3">
                    <a:lumMod val="75000"/>
                  </a:schemeClr>
                </a:solidFill>
              </a:rPr>
              <a:t>Egybeesett az elterjedése az aerobik őrülettel</a:t>
            </a:r>
          </a:p>
          <a:p>
            <a:pPr lvl="2">
              <a:buFont typeface="Arial" panose="020B0604020202020204" pitchFamily="34" charset="0"/>
              <a:buChar char="•"/>
            </a:pPr>
            <a:r>
              <a:rPr lang="hu-HU" dirty="0" smtClean="0">
                <a:solidFill>
                  <a:schemeClr val="accent3">
                    <a:lumMod val="75000"/>
                  </a:schemeClr>
                </a:solidFill>
              </a:rPr>
              <a:t>Áttért kazettáról CD-re</a:t>
            </a:r>
          </a:p>
          <a:p>
            <a:pPr lvl="2">
              <a:buFont typeface="Arial" panose="020B0604020202020204" pitchFamily="34" charset="0"/>
              <a:buChar char="•"/>
            </a:pPr>
            <a:r>
              <a:rPr lang="hu-HU" dirty="0" smtClean="0">
                <a:solidFill>
                  <a:schemeClr val="accent3">
                    <a:lumMod val="75000"/>
                  </a:schemeClr>
                </a:solidFill>
              </a:rPr>
              <a:t>2001-ben Steve </a:t>
            </a:r>
            <a:r>
              <a:rPr lang="hu-HU" dirty="0" err="1" smtClean="0">
                <a:solidFill>
                  <a:schemeClr val="accent3">
                    <a:lumMod val="75000"/>
                  </a:schemeClr>
                </a:solidFill>
              </a:rPr>
              <a:t>Jobs</a:t>
            </a:r>
            <a:r>
              <a:rPr lang="hu-HU" dirty="0" smtClean="0">
                <a:solidFill>
                  <a:schemeClr val="accent3">
                    <a:lumMod val="75000"/>
                  </a:schemeClr>
                </a:solidFill>
              </a:rPr>
              <a:t> azt mondta, hogy „az a legmenőbb az </a:t>
            </a:r>
            <a:r>
              <a:rPr lang="hu-HU" dirty="0" err="1" smtClean="0">
                <a:solidFill>
                  <a:schemeClr val="accent3">
                    <a:lumMod val="75000"/>
                  </a:schemeClr>
                </a:solidFill>
              </a:rPr>
              <a:t>Ipodban</a:t>
            </a:r>
            <a:r>
              <a:rPr lang="hu-HU" dirty="0" smtClean="0">
                <a:solidFill>
                  <a:schemeClr val="accent3">
                    <a:lumMod val="75000"/>
                  </a:schemeClr>
                </a:solidFill>
              </a:rPr>
              <a:t>, hogy az egész zenegyűjteményünk elfér a zsebünkben” </a:t>
            </a:r>
            <a:endParaRPr lang="hu-HU" dirty="0">
              <a:solidFill>
                <a:schemeClr val="accent3">
                  <a:lumMod val="75000"/>
                </a:schemeClr>
              </a:solidFill>
            </a:endParaRPr>
          </a:p>
        </p:txBody>
      </p:sp>
      <p:pic>
        <p:nvPicPr>
          <p:cNvPr id="4" name="Kép 3" descr="File:&lt;strong&gt;Sony&lt;/strong&gt;-wm-fx421-&lt;strong&gt;walkman&lt;/strong&gt;.jpg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9689" y="169285"/>
            <a:ext cx="1997553" cy="1631291"/>
          </a:xfrm>
          <a:prstGeom prst="rect">
            <a:avLst/>
          </a:prstGeom>
        </p:spPr>
      </p:pic>
      <p:pic>
        <p:nvPicPr>
          <p:cNvPr id="5" name="Kép 4" descr="File:&lt;strong&gt;IPod&lt;/strong&gt; Nano 4G blac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8666" y="320296"/>
            <a:ext cx="1772355" cy="1329267"/>
          </a:xfrm>
          <a:prstGeom prst="rect">
            <a:avLst/>
          </a:prstGeom>
        </p:spPr>
      </p:pic>
      <p:pic>
        <p:nvPicPr>
          <p:cNvPr id="6" name="Kép 5" descr="File:1921 &lt;strong&gt;Ford&lt;/strong&gt; &lt;strong&gt;Model&lt;/strong&gt; &lt;strong&gt;T&lt;/strong&gt; Touring FAU 2.jp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9109" y="182024"/>
            <a:ext cx="2480889" cy="1829656"/>
          </a:xfrm>
          <a:prstGeom prst="rect">
            <a:avLst/>
          </a:prstGeom>
        </p:spPr>
      </p:pic>
    </p:spTree>
    <p:extLst>
      <p:ext uri="{BB962C8B-B14F-4D97-AF65-F5344CB8AC3E}">
        <p14:creationId xmlns:p14="http://schemas.microsoft.com/office/powerpoint/2010/main" val="28366539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File:Alarm Clocks 20101107a.jpg - Wikimedia Comm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333" y="1054945"/>
            <a:ext cx="3701282" cy="4933809"/>
          </a:xfrm>
          <a:prstGeom prst="rect">
            <a:avLst/>
          </a:prstGeom>
        </p:spPr>
      </p:pic>
    </p:spTree>
    <p:extLst>
      <p:ext uri="{BB962C8B-B14F-4D97-AF65-F5344CB8AC3E}">
        <p14:creationId xmlns:p14="http://schemas.microsoft.com/office/powerpoint/2010/main" val="2174560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smtClean="0"/>
              <a:t>Szeminárium</a:t>
            </a:r>
            <a:endParaRPr lang="hu-HU" dirty="0"/>
          </a:p>
        </p:txBody>
      </p:sp>
      <p:sp>
        <p:nvSpPr>
          <p:cNvPr id="3" name="Alcím 2"/>
          <p:cNvSpPr>
            <a:spLocks noGrp="1"/>
          </p:cNvSpPr>
          <p:nvPr>
            <p:ph type="subTitle" idx="1"/>
          </p:nvPr>
        </p:nvSpPr>
        <p:spPr/>
        <p:txBody>
          <a:bodyPr/>
          <a:lstStyle/>
          <a:p>
            <a:endParaRPr lang="hu-HU"/>
          </a:p>
        </p:txBody>
      </p:sp>
    </p:spTree>
    <p:extLst>
      <p:ext uri="{BB962C8B-B14F-4D97-AF65-F5344CB8AC3E}">
        <p14:creationId xmlns:p14="http://schemas.microsoft.com/office/powerpoint/2010/main" val="14692004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Költségvezető, differenciáló és összpontosító stratégia</a:t>
            </a:r>
            <a:endParaRPr lang="hu-HU" dirty="0"/>
          </a:p>
        </p:txBody>
      </p:sp>
      <p:sp>
        <p:nvSpPr>
          <p:cNvPr id="3" name="Tartalom helye 2"/>
          <p:cNvSpPr>
            <a:spLocks noGrp="1"/>
          </p:cNvSpPr>
          <p:nvPr>
            <p:ph idx="1"/>
          </p:nvPr>
        </p:nvSpPr>
        <p:spPr/>
        <p:txBody>
          <a:bodyPr/>
          <a:lstStyle/>
          <a:p>
            <a:pPr>
              <a:buFont typeface="Arial" panose="020B0604020202020204" pitchFamily="34" charset="0"/>
              <a:buChar char="•"/>
            </a:pPr>
            <a:r>
              <a:rPr lang="hu-HU" dirty="0" smtClean="0"/>
              <a:t> mindenki írjon fel 1-1 példát</a:t>
            </a:r>
            <a:endParaRPr lang="hu-HU" dirty="0"/>
          </a:p>
        </p:txBody>
      </p:sp>
    </p:spTree>
    <p:extLst>
      <p:ext uri="{BB962C8B-B14F-4D97-AF65-F5344CB8AC3E}">
        <p14:creationId xmlns:p14="http://schemas.microsoft.com/office/powerpoint/2010/main" val="12930428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Vállalkozások elbukása és erőforrás-hiány</a:t>
            </a:r>
            <a:endParaRPr lang="hu-HU" dirty="0"/>
          </a:p>
        </p:txBody>
      </p:sp>
      <p:sp>
        <p:nvSpPr>
          <p:cNvPr id="3" name="Tartalom helye 2"/>
          <p:cNvSpPr>
            <a:spLocks noGrp="1"/>
          </p:cNvSpPr>
          <p:nvPr>
            <p:ph idx="1"/>
          </p:nvPr>
        </p:nvSpPr>
        <p:spPr/>
        <p:txBody>
          <a:bodyPr/>
          <a:lstStyle/>
          <a:p>
            <a:pPr>
              <a:buFont typeface="Arial" panose="020B0604020202020204" pitchFamily="34" charset="0"/>
              <a:buChar char="•"/>
            </a:pPr>
            <a:r>
              <a:rPr lang="hu-HU" dirty="0" smtClean="0"/>
              <a:t> keressen mindenki legalább 1 példát</a:t>
            </a:r>
            <a:endParaRPr lang="hu-HU" dirty="0"/>
          </a:p>
        </p:txBody>
      </p:sp>
    </p:spTree>
    <p:extLst>
      <p:ext uri="{BB962C8B-B14F-4D97-AF65-F5344CB8AC3E}">
        <p14:creationId xmlns:p14="http://schemas.microsoft.com/office/powerpoint/2010/main" val="36638941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a:bodyPr>
          <a:lstStyle/>
          <a:p>
            <a:r>
              <a:rPr lang="hu-HU" b="1" dirty="0">
                <a:solidFill>
                  <a:schemeClr val="bg1"/>
                </a:solidFill>
              </a:rPr>
              <a:t>Innovatív vállalkozás menedzsment</a:t>
            </a:r>
            <a:r>
              <a:rPr lang="hu-HU" dirty="0">
                <a:solidFill>
                  <a:schemeClr val="bg1"/>
                </a:solidFill>
              </a:rPr>
              <a:t/>
            </a:r>
            <a:br>
              <a:rPr lang="hu-HU" dirty="0">
                <a:solidFill>
                  <a:schemeClr val="bg1"/>
                </a:solidFill>
              </a:rPr>
            </a:br>
            <a:endParaRPr lang="hu-HU" dirty="0">
              <a:solidFill>
                <a:schemeClr val="bg1"/>
              </a:solidFill>
            </a:endParaRPr>
          </a:p>
        </p:txBody>
      </p:sp>
      <p:sp>
        <p:nvSpPr>
          <p:cNvPr id="3" name="Alcím 2"/>
          <p:cNvSpPr>
            <a:spLocks noGrp="1"/>
          </p:cNvSpPr>
          <p:nvPr>
            <p:ph type="subTitle" idx="1"/>
          </p:nvPr>
        </p:nvSpPr>
        <p:spPr>
          <a:xfrm>
            <a:off x="616712" y="3686176"/>
            <a:ext cx="10368788" cy="1645920"/>
          </a:xfrm>
        </p:spPr>
        <p:txBody>
          <a:bodyPr>
            <a:noAutofit/>
          </a:bodyPr>
          <a:lstStyle/>
          <a:p>
            <a:r>
              <a:rPr lang="hu-HU" sz="5400" b="1" dirty="0" smtClean="0"/>
              <a:t>Üzletimodell-építés</a:t>
            </a:r>
            <a:endParaRPr lang="hu-HU" sz="5400" dirty="0"/>
          </a:p>
          <a:p>
            <a:r>
              <a:rPr lang="hu-HU" sz="3600" dirty="0"/>
              <a:t/>
            </a:r>
            <a:br>
              <a:rPr lang="hu-HU" sz="3600" dirty="0"/>
            </a:br>
            <a:endParaRPr lang="hu-HU" sz="3600" dirty="0"/>
          </a:p>
        </p:txBody>
      </p:sp>
      <p:sp>
        <p:nvSpPr>
          <p:cNvPr id="4" name="Szövegdoboz 3"/>
          <p:cNvSpPr txBox="1"/>
          <p:nvPr/>
        </p:nvSpPr>
        <p:spPr>
          <a:xfrm>
            <a:off x="7924800" y="5467171"/>
            <a:ext cx="4178300" cy="923330"/>
          </a:xfrm>
          <a:prstGeom prst="rect">
            <a:avLst/>
          </a:prstGeom>
          <a:noFill/>
        </p:spPr>
        <p:txBody>
          <a:bodyPr wrap="square" rtlCol="0">
            <a:spAutoFit/>
          </a:bodyPr>
          <a:lstStyle/>
          <a:p>
            <a:r>
              <a:rPr lang="hu-HU" b="1" dirty="0" smtClean="0">
                <a:solidFill>
                  <a:prstClr val="white"/>
                </a:solidFill>
              </a:rPr>
              <a:t>6. Előadás és szeminárium</a:t>
            </a:r>
          </a:p>
          <a:p>
            <a:r>
              <a:rPr lang="hu-HU" b="1" dirty="0" smtClean="0">
                <a:solidFill>
                  <a:prstClr val="white"/>
                </a:solidFill>
              </a:rPr>
              <a:t> </a:t>
            </a:r>
            <a:r>
              <a:rPr lang="hu-HU" b="1" dirty="0">
                <a:solidFill>
                  <a:prstClr val="white"/>
                </a:solidFill>
              </a:rPr>
              <a:t>Dr. Hegyi Barbara</a:t>
            </a:r>
          </a:p>
          <a:p>
            <a:r>
              <a:rPr lang="hu-HU" b="1" dirty="0">
                <a:solidFill>
                  <a:prstClr val="white"/>
                </a:solidFill>
              </a:rPr>
              <a:t>	E-mail: </a:t>
            </a:r>
            <a:r>
              <a:rPr lang="hu-HU" b="1" dirty="0" smtClean="0">
                <a:solidFill>
                  <a:prstClr val="white"/>
                </a:solidFill>
                <a:cs typeface="Lucida Sans Unicode"/>
              </a:rPr>
              <a:t>bhegyi@inf.elte.hu</a:t>
            </a:r>
            <a:endParaRPr lang="hu-HU" b="1" dirty="0">
              <a:solidFill>
                <a:prstClr val="white"/>
              </a:solidFill>
            </a:endParaRPr>
          </a:p>
        </p:txBody>
      </p:sp>
    </p:spTree>
    <p:extLst>
      <p:ext uri="{BB962C8B-B14F-4D97-AF65-F5344CB8AC3E}">
        <p14:creationId xmlns:p14="http://schemas.microsoft.com/office/powerpoint/2010/main" val="5529471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15979A9-3AC0-4A06-8CF8-5915513F11B5}"/>
              </a:ext>
            </a:extLst>
          </p:cNvPr>
          <p:cNvSpPr>
            <a:spLocks noGrp="1"/>
          </p:cNvSpPr>
          <p:nvPr>
            <p:ph type="title"/>
          </p:nvPr>
        </p:nvSpPr>
        <p:spPr>
          <a:xfrm>
            <a:off x="342900" y="0"/>
            <a:ext cx="10772775" cy="1658198"/>
          </a:xfrm>
        </p:spPr>
        <p:txBody>
          <a:bodyPr>
            <a:normAutofit/>
          </a:bodyPr>
          <a:lstStyle/>
          <a:p>
            <a:r>
              <a:rPr lang="hu-HU" sz="4800" b="1" dirty="0"/>
              <a:t>Mai elméletek és feladatok</a:t>
            </a:r>
          </a:p>
        </p:txBody>
      </p:sp>
      <p:sp>
        <p:nvSpPr>
          <p:cNvPr id="3" name="Tartalom helye 2">
            <a:extLst>
              <a:ext uri="{FF2B5EF4-FFF2-40B4-BE49-F238E27FC236}">
                <a16:creationId xmlns:a16="http://schemas.microsoft.com/office/drawing/2014/main" id="{28AE39AD-EBD9-43BC-AFB9-120CE41D3F71}"/>
              </a:ext>
            </a:extLst>
          </p:cNvPr>
          <p:cNvSpPr>
            <a:spLocks noGrp="1"/>
          </p:cNvSpPr>
          <p:nvPr>
            <p:ph idx="1"/>
          </p:nvPr>
        </p:nvSpPr>
        <p:spPr>
          <a:xfrm>
            <a:off x="676656" y="1659467"/>
            <a:ext cx="11515344" cy="4993124"/>
          </a:xfrm>
        </p:spPr>
        <p:txBody>
          <a:bodyPr>
            <a:normAutofit/>
          </a:bodyPr>
          <a:lstStyle/>
          <a:p>
            <a:pPr marL="355600" indent="-355600" algn="just">
              <a:buFont typeface="Wingdings" panose="05000000000000000000" pitchFamily="2" charset="2"/>
              <a:buChar char="§"/>
            </a:pPr>
            <a:r>
              <a:rPr lang="hu-HU" sz="2800" dirty="0" smtClean="0">
                <a:solidFill>
                  <a:schemeClr val="tx1"/>
                </a:solidFill>
              </a:rPr>
              <a:t>Az üzleti modell fogalma;</a:t>
            </a:r>
          </a:p>
          <a:p>
            <a:pPr marL="355600" indent="-355600" algn="just">
              <a:buFont typeface="Wingdings" panose="05000000000000000000" pitchFamily="2" charset="2"/>
              <a:buChar char="§"/>
            </a:pPr>
            <a:r>
              <a:rPr lang="hu-HU" sz="2800" dirty="0" smtClean="0">
                <a:solidFill>
                  <a:schemeClr val="tx1"/>
                </a:solidFill>
              </a:rPr>
              <a:t>Az üzleti modell vászon fogalma</a:t>
            </a:r>
            <a:r>
              <a:rPr lang="hu-HU" sz="2800" dirty="0">
                <a:solidFill>
                  <a:schemeClr val="tx1"/>
                </a:solidFill>
              </a:rPr>
              <a:t>;</a:t>
            </a:r>
            <a:endParaRPr lang="hu-HU" sz="2800" dirty="0" smtClean="0">
              <a:solidFill>
                <a:schemeClr val="tx1"/>
              </a:solidFill>
            </a:endParaRPr>
          </a:p>
          <a:p>
            <a:pPr marL="355600" indent="-355600" algn="just">
              <a:buFont typeface="Wingdings" panose="05000000000000000000" pitchFamily="2" charset="2"/>
              <a:buChar char="§"/>
            </a:pPr>
            <a:r>
              <a:rPr lang="hu-HU" sz="2800" dirty="0" smtClean="0">
                <a:solidFill>
                  <a:schemeClr val="tx1"/>
                </a:solidFill>
              </a:rPr>
              <a:t>Az üzleti modell </a:t>
            </a:r>
            <a:r>
              <a:rPr lang="hu-HU" sz="2800" dirty="0">
                <a:solidFill>
                  <a:schemeClr val="tx1"/>
                </a:solidFill>
              </a:rPr>
              <a:t>vászon </a:t>
            </a:r>
            <a:r>
              <a:rPr lang="hu-HU" sz="2800" dirty="0" smtClean="0">
                <a:solidFill>
                  <a:schemeClr val="tx1"/>
                </a:solidFill>
              </a:rPr>
              <a:t>kilenc építőeleme;</a:t>
            </a:r>
          </a:p>
          <a:p>
            <a:pPr marL="355600" indent="-355600" algn="just">
              <a:buFont typeface="Wingdings" panose="05000000000000000000" pitchFamily="2" charset="2"/>
              <a:buChar char="§"/>
            </a:pPr>
            <a:r>
              <a:rPr lang="hu-HU" sz="2800" dirty="0" smtClean="0">
                <a:solidFill>
                  <a:schemeClr val="tx1"/>
                </a:solidFill>
              </a:rPr>
              <a:t>Példa:  Az iPod/iTunes üzleti modellje;</a:t>
            </a:r>
          </a:p>
          <a:p>
            <a:pPr marL="355600" indent="-355600" algn="just">
              <a:buFont typeface="Wingdings" panose="05000000000000000000" pitchFamily="2" charset="2"/>
              <a:buChar char="§"/>
            </a:pPr>
            <a:r>
              <a:rPr lang="hu-HU" sz="2800" dirty="0">
                <a:solidFill>
                  <a:schemeClr val="tx1"/>
                </a:solidFill>
              </a:rPr>
              <a:t>A</a:t>
            </a:r>
            <a:r>
              <a:rPr lang="hu-HU" sz="2800" dirty="0" smtClean="0">
                <a:solidFill>
                  <a:schemeClr val="tx1"/>
                </a:solidFill>
              </a:rPr>
              <a:t> hosszú farok modell</a:t>
            </a:r>
          </a:p>
          <a:p>
            <a:pPr marL="713232" lvl="1" indent="-457200" algn="just">
              <a:buFont typeface="Courier New" panose="02070309020205020404" pitchFamily="49" charset="0"/>
              <a:buChar char="o"/>
            </a:pPr>
            <a:r>
              <a:rPr lang="hu-HU" sz="2800" dirty="0" smtClean="0">
                <a:solidFill>
                  <a:schemeClr val="tx1"/>
                </a:solidFill>
              </a:rPr>
              <a:t>Átalakulás a könyvkiadásban</a:t>
            </a:r>
          </a:p>
          <a:p>
            <a:pPr marL="713232" lvl="1" indent="-457200" algn="just">
              <a:buFont typeface="Courier New" panose="02070309020205020404" pitchFamily="49" charset="0"/>
              <a:buChar char="o"/>
            </a:pPr>
            <a:r>
              <a:rPr lang="hu-HU" sz="2800" dirty="0" smtClean="0">
                <a:solidFill>
                  <a:schemeClr val="tx1"/>
                </a:solidFill>
              </a:rPr>
              <a:t>A LEGO új üzleti modellje</a:t>
            </a:r>
            <a:endParaRPr lang="hu-HU" sz="2800" dirty="0">
              <a:solidFill>
                <a:schemeClr val="tx1"/>
              </a:solidFill>
            </a:endParaRPr>
          </a:p>
        </p:txBody>
      </p:sp>
    </p:spTree>
    <p:extLst>
      <p:ext uri="{BB962C8B-B14F-4D97-AF65-F5344CB8AC3E}">
        <p14:creationId xmlns:p14="http://schemas.microsoft.com/office/powerpoint/2010/main" val="488409741"/>
      </p:ext>
    </p:extLst>
  </p:cSld>
  <p:clrMapOvr>
    <a:masterClrMapping/>
  </p:clrMapOvr>
  <p:timing>
    <p:tnLst>
      <p:par>
        <p:cTn id="1" dur="indefinite" restart="never" nodeType="tmRoot"/>
      </p:par>
    </p:tnLst>
  </p:timing>
</p:sld>
</file>

<file path=ppt/theme/theme1.xml><?xml version="1.0" encoding="utf-8"?>
<a:theme xmlns:a="http://schemas.openxmlformats.org/drawingml/2006/main" name="Nagyvárosi">
  <a:themeElements>
    <a:clrScheme name="Metropolitan">
      <a:dk1>
        <a:sysClr val="windowText" lastClr="000000"/>
      </a:dk1>
      <a:lt1>
        <a:sysClr val="window" lastClr="FFFFFF"/>
      </a:lt1>
      <a:dk2>
        <a:srgbClr val="212121"/>
      </a:dk2>
      <a:lt2>
        <a:srgbClr val="636363"/>
      </a:lt2>
      <a:accent1>
        <a:srgbClr val="F03B5E"/>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3ACF124-275F-44F2-8DE0-0A755069829B}"/>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cs typeface="Lucida Sans Unicode"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cs typeface="Lucida Sans Unicode"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agyvárosi">
  <a:themeElements>
    <a:clrScheme name="Metropolitan">
      <a:dk1>
        <a:sysClr val="windowText" lastClr="000000"/>
      </a:dk1>
      <a:lt1>
        <a:sysClr val="window" lastClr="FFFFFF"/>
      </a:lt1>
      <a:dk2>
        <a:srgbClr val="212121"/>
      </a:dk2>
      <a:lt2>
        <a:srgbClr val="636363"/>
      </a:lt2>
      <a:accent1>
        <a:srgbClr val="F03B5E"/>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3ACF124-275F-44F2-8DE0-0A755069829B}"/>
    </a:ext>
  </a:extLst>
</a:theme>
</file>

<file path=ppt/theme/theme4.xml><?xml version="1.0" encoding="utf-8"?>
<a:theme xmlns:a="http://schemas.openxmlformats.org/drawingml/2006/main" name="2_Nagyvárosi">
  <a:themeElements>
    <a:clrScheme name="Metropolitan">
      <a:dk1>
        <a:sysClr val="windowText" lastClr="000000"/>
      </a:dk1>
      <a:lt1>
        <a:sysClr val="window" lastClr="FFFFFF"/>
      </a:lt1>
      <a:dk2>
        <a:srgbClr val="212121"/>
      </a:dk2>
      <a:lt2>
        <a:srgbClr val="636363"/>
      </a:lt2>
      <a:accent1>
        <a:srgbClr val="F03B5E"/>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3ACF124-275F-44F2-8DE0-0A755069829B}"/>
    </a:ext>
  </a:extLst>
</a:theme>
</file>

<file path=ppt/theme/theme5.xml><?xml version="1.0" encoding="utf-8"?>
<a:theme xmlns:a="http://schemas.openxmlformats.org/drawingml/2006/main" name="170Gp_natural_light">
  <a:themeElements>
    <a:clrScheme name="170Gp_natural_light 3">
      <a:dk1>
        <a:srgbClr val="000000"/>
      </a:dk1>
      <a:lt1>
        <a:srgbClr val="FFFFFF"/>
      </a:lt1>
      <a:dk2>
        <a:srgbClr val="632769"/>
      </a:dk2>
      <a:lt2>
        <a:srgbClr val="C0C0C0"/>
      </a:lt2>
      <a:accent1>
        <a:srgbClr val="8B8DE1"/>
      </a:accent1>
      <a:accent2>
        <a:srgbClr val="DEA548"/>
      </a:accent2>
      <a:accent3>
        <a:srgbClr val="FFFFFF"/>
      </a:accent3>
      <a:accent4>
        <a:srgbClr val="000000"/>
      </a:accent4>
      <a:accent5>
        <a:srgbClr val="C4C5EE"/>
      </a:accent5>
      <a:accent6>
        <a:srgbClr val="C99540"/>
      </a:accent6>
      <a:hlink>
        <a:srgbClr val="58AFD2"/>
      </a:hlink>
      <a:folHlink>
        <a:srgbClr val="E2E25E"/>
      </a:folHlink>
    </a:clrScheme>
    <a:fontScheme name="170Gp_natural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0Gp_natural_light 1">
        <a:dk1>
          <a:srgbClr val="000000"/>
        </a:dk1>
        <a:lt1>
          <a:srgbClr val="FFFFFF"/>
        </a:lt1>
        <a:dk2>
          <a:srgbClr val="21858F"/>
        </a:dk2>
        <a:lt2>
          <a:srgbClr val="DDDDDD"/>
        </a:lt2>
        <a:accent1>
          <a:srgbClr val="66ABDA"/>
        </a:accent1>
        <a:accent2>
          <a:srgbClr val="669900"/>
        </a:accent2>
        <a:accent3>
          <a:srgbClr val="FFFFFF"/>
        </a:accent3>
        <a:accent4>
          <a:srgbClr val="000000"/>
        </a:accent4>
        <a:accent5>
          <a:srgbClr val="B8D2EA"/>
        </a:accent5>
        <a:accent6>
          <a:srgbClr val="5C8A00"/>
        </a:accent6>
        <a:hlink>
          <a:srgbClr val="9369E7"/>
        </a:hlink>
        <a:folHlink>
          <a:srgbClr val="F0DA6A"/>
        </a:folHlink>
      </a:clrScheme>
      <a:clrMap bg1="lt1" tx1="dk1" bg2="lt2" tx2="dk2" accent1="accent1" accent2="accent2" accent3="accent3" accent4="accent4" accent5="accent5" accent6="accent6" hlink="hlink" folHlink="folHlink"/>
    </a:extraClrScheme>
    <a:extraClrScheme>
      <a:clrScheme name="170Gp_natural_light 2">
        <a:dk1>
          <a:srgbClr val="000000"/>
        </a:dk1>
        <a:lt1>
          <a:srgbClr val="FFFFFF"/>
        </a:lt1>
        <a:dk2>
          <a:srgbClr val="333399"/>
        </a:dk2>
        <a:lt2>
          <a:srgbClr val="C0C0C0"/>
        </a:lt2>
        <a:accent1>
          <a:srgbClr val="88BEF4"/>
        </a:accent1>
        <a:accent2>
          <a:srgbClr val="F1900F"/>
        </a:accent2>
        <a:accent3>
          <a:srgbClr val="FFFFFF"/>
        </a:accent3>
        <a:accent4>
          <a:srgbClr val="000000"/>
        </a:accent4>
        <a:accent5>
          <a:srgbClr val="C3DBF8"/>
        </a:accent5>
        <a:accent6>
          <a:srgbClr val="DA820C"/>
        </a:accent6>
        <a:hlink>
          <a:srgbClr val="008080"/>
        </a:hlink>
        <a:folHlink>
          <a:srgbClr val="FFE2A7"/>
        </a:folHlink>
      </a:clrScheme>
      <a:clrMap bg1="lt1" tx1="dk1" bg2="lt2" tx2="dk2" accent1="accent1" accent2="accent2" accent3="accent3" accent4="accent4" accent5="accent5" accent6="accent6" hlink="hlink" folHlink="folHlink"/>
    </a:extraClrScheme>
    <a:extraClrScheme>
      <a:clrScheme name="170Gp_natural_light 3">
        <a:dk1>
          <a:srgbClr val="000000"/>
        </a:dk1>
        <a:lt1>
          <a:srgbClr val="FFFFFF"/>
        </a:lt1>
        <a:dk2>
          <a:srgbClr val="632769"/>
        </a:dk2>
        <a:lt2>
          <a:srgbClr val="C0C0C0"/>
        </a:lt2>
        <a:accent1>
          <a:srgbClr val="8B8DE1"/>
        </a:accent1>
        <a:accent2>
          <a:srgbClr val="DEA548"/>
        </a:accent2>
        <a:accent3>
          <a:srgbClr val="FFFFFF"/>
        </a:accent3>
        <a:accent4>
          <a:srgbClr val="000000"/>
        </a:accent4>
        <a:accent5>
          <a:srgbClr val="C4C5EE"/>
        </a:accent5>
        <a:accent6>
          <a:srgbClr val="C99540"/>
        </a:accent6>
        <a:hlink>
          <a:srgbClr val="58AFD2"/>
        </a:hlink>
        <a:folHlink>
          <a:srgbClr val="E2E25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Nagyvárosi">
  <a:themeElements>
    <a:clrScheme name="Metropolitan">
      <a:dk1>
        <a:sysClr val="windowText" lastClr="000000"/>
      </a:dk1>
      <a:lt1>
        <a:sysClr val="window" lastClr="FFFFFF"/>
      </a:lt1>
      <a:dk2>
        <a:srgbClr val="212121"/>
      </a:dk2>
      <a:lt2>
        <a:srgbClr val="636363"/>
      </a:lt2>
      <a:accent1>
        <a:srgbClr val="F03B5E"/>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3ACF124-275F-44F2-8DE0-0A755069829B}"/>
    </a:ext>
  </a:extLst>
</a:theme>
</file>

<file path=ppt/theme/theme7.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1975</TotalTime>
  <Words>19063</Words>
  <Application>Microsoft Office PowerPoint</Application>
  <PresentationFormat>Szélesvásznú</PresentationFormat>
  <Paragraphs>1800</Paragraphs>
  <Slides>310</Slides>
  <Notes>23</Notes>
  <HiddenSlides>0</HiddenSlides>
  <MMClips>0</MMClips>
  <ScaleCrop>false</ScaleCrop>
  <HeadingPairs>
    <vt:vector size="6" baseType="variant">
      <vt:variant>
        <vt:lpstr>Használt betűtípusok</vt:lpstr>
      </vt:variant>
      <vt:variant>
        <vt:i4>10</vt:i4>
      </vt:variant>
      <vt:variant>
        <vt:lpstr>Téma</vt:lpstr>
      </vt:variant>
      <vt:variant>
        <vt:i4>6</vt:i4>
      </vt:variant>
      <vt:variant>
        <vt:lpstr>Diacímek</vt:lpstr>
      </vt:variant>
      <vt:variant>
        <vt:i4>310</vt:i4>
      </vt:variant>
    </vt:vector>
  </HeadingPairs>
  <TitlesOfParts>
    <vt:vector size="326" baseType="lpstr">
      <vt:lpstr>Arial</vt:lpstr>
      <vt:lpstr>Calibri</vt:lpstr>
      <vt:lpstr>Calibri Light</vt:lpstr>
      <vt:lpstr>Courier New</vt:lpstr>
      <vt:lpstr>Lucida Sans Unicode</vt:lpstr>
      <vt:lpstr>Times New Roman</vt:lpstr>
      <vt:lpstr>Titillium</vt:lpstr>
      <vt:lpstr>Verdana</vt:lpstr>
      <vt:lpstr>VodafoneRegular</vt:lpstr>
      <vt:lpstr>Wingdings</vt:lpstr>
      <vt:lpstr>Nagyvárosi</vt:lpstr>
      <vt:lpstr>Default Design</vt:lpstr>
      <vt:lpstr>1_Nagyvárosi</vt:lpstr>
      <vt:lpstr>2_Nagyvárosi</vt:lpstr>
      <vt:lpstr>170Gp_natural_light</vt:lpstr>
      <vt:lpstr>3_Nagyvárosi</vt:lpstr>
      <vt:lpstr>  EFOP-3.6.1-16-2016-00023    „Kutatás-fejlesztési tevékenység megvalósítása az Eötvös Loránd Tudományegyetem szombathelyi kampuszán”</vt:lpstr>
      <vt:lpstr>PowerPoint-bemutató</vt:lpstr>
      <vt:lpstr>Porter 5 tényezős modellje és az iparági verseny – Kompetitív környezet - példa</vt:lpstr>
      <vt:lpstr>PowerPoint-bemutató</vt:lpstr>
      <vt:lpstr>A PEST(EL) elemzés</vt:lpstr>
      <vt:lpstr>PEST(EL) elemzés</vt:lpstr>
      <vt:lpstr>PEST(EL) ELEMZÉS</vt:lpstr>
      <vt:lpstr>PEST(EL) elemzés a gyakorlatban</vt:lpstr>
      <vt:lpstr>A piac feltérképezésének módszere</vt:lpstr>
      <vt:lpstr>A piac feltérképezése - példa</vt:lpstr>
      <vt:lpstr>Szeminárium 1.- kiegészítő feladatok</vt:lpstr>
      <vt:lpstr>Példa: Innovatív vállalkozás elemzése</vt:lpstr>
      <vt:lpstr>UBER</vt:lpstr>
      <vt:lpstr>Uber – működése, az ötlet</vt:lpstr>
      <vt:lpstr>Kockázatok</vt:lpstr>
      <vt:lpstr>Porter modell</vt:lpstr>
      <vt:lpstr>PESTEL elemzés </vt:lpstr>
      <vt:lpstr>SWOT elemzés </vt:lpstr>
      <vt:lpstr>Társadalmi politikai szabályozási kérdések </vt:lpstr>
      <vt:lpstr>Példa: piaci rés megtalálása</vt:lpstr>
      <vt:lpstr>PowerPoint-bemutató</vt:lpstr>
      <vt:lpstr>Hivatkozások</vt:lpstr>
      <vt:lpstr>Innovatív vállalkozás menedzsment Ötletek, validálás, USP-kiegészítő példák és magyarázatok </vt:lpstr>
      <vt:lpstr>Véletlen felfedezés – másfajta hasznosítás - Post it</vt:lpstr>
      <vt:lpstr>Juxtapositioning – ellentétes egymás mellé helyezés</vt:lpstr>
      <vt:lpstr>PowerPoint-bemutató</vt:lpstr>
      <vt:lpstr>Juxtapositioning – ellentétes egymás mellé helyezés a termék egyediségének hangsúlyozására </vt:lpstr>
      <vt:lpstr>Vállalkozói ötletek validálása - kiegészítő példák és magyarázatok</vt:lpstr>
      <vt:lpstr>Ötletek piaci tesztelése/validálása – A Validation board logikája alapján</vt:lpstr>
      <vt:lpstr>Ötletek piaci tesztelése/validálása – A piac validálása (A Validation board logikája alapján)</vt:lpstr>
      <vt:lpstr>Ötletek piaci tesztelése/validálása –A piac validálása ( A Validation board logikája alapján)</vt:lpstr>
      <vt:lpstr>Ötletek piaci tesztelése/validálása –A megoldás validálása ( A Validation board logikája alapján)</vt:lpstr>
      <vt:lpstr>Ötletek piaci tesztelése/validálása –Az üzleti modell validálása (A Validation board logikája alapján)</vt:lpstr>
      <vt:lpstr>Az ötletek egyedivé tétele, a termék megkülönböztetése a versenyben</vt:lpstr>
      <vt:lpstr>SZEMINÁRIUM: egyedi értékesítési ajánlat és megkülönböztetés</vt:lpstr>
      <vt:lpstr>SZEMINÁRIUM: egyedi értékesítési ajánlat és megkülönböztetés</vt:lpstr>
      <vt:lpstr>SZEMINÁRIUM: A megkülönböztetés fenntartása</vt:lpstr>
      <vt:lpstr>SZEMINÁRIUM: Az ötlet validálása, folyamatos továbbfejlesztés, visszajelzések beépítése és változó piaci körülmények</vt:lpstr>
      <vt:lpstr>A LEGO történet és ötlet elemzése</vt:lpstr>
      <vt:lpstr>PowerPoint-bemutató</vt:lpstr>
      <vt:lpstr>Felhasznált források</vt:lpstr>
      <vt:lpstr>A marketing jelentősége, marketing koncepció, értékajánlat, a piackutatás szerepe</vt:lpstr>
      <vt:lpstr>PowerPoint-bemutató</vt:lpstr>
      <vt:lpstr>A marketing koncepció: vevőorientáció </vt:lpstr>
      <vt:lpstr>PowerPoint-bemutató</vt:lpstr>
      <vt:lpstr>Marketing koncepció: összehangolt erőfeszítések</vt:lpstr>
      <vt:lpstr>PowerPoint-bemutató</vt:lpstr>
      <vt:lpstr>Marketing koncepció: integrált erőfeszítések</vt:lpstr>
      <vt:lpstr>PowerPoint-bemutató</vt:lpstr>
      <vt:lpstr>A terméknek magáért kell beszélnie</vt:lpstr>
      <vt:lpstr>Az értékajánlat három szintje (value proposition) </vt:lpstr>
      <vt:lpstr>Az értékajánlat három szintje (value proposition) </vt:lpstr>
      <vt:lpstr>Az értékajánlat három szintje (value proposition) </vt:lpstr>
      <vt:lpstr>PowerPoint-bemutató</vt:lpstr>
      <vt:lpstr>PowerPoint-bemutató</vt:lpstr>
      <vt:lpstr>Szegmentálás</vt:lpstr>
      <vt:lpstr>Szegmentálás</vt:lpstr>
      <vt:lpstr>Targeting</vt:lpstr>
      <vt:lpstr>Pozícionálás</vt:lpstr>
      <vt:lpstr>A leggyakoribb hiba az STP-ben</vt:lpstr>
      <vt:lpstr>Felhasznált források</vt:lpstr>
      <vt:lpstr>Innovatív vállalkozás menedzsment </vt:lpstr>
      <vt:lpstr>Vezetés, menedzsment és leadership - dióhéjban</vt:lpstr>
      <vt:lpstr> Vezetési megközelítések</vt:lpstr>
      <vt:lpstr>Hogyan kell vezetni embereket? </vt:lpstr>
      <vt:lpstr>Leadership – magas szintű vezetés</vt:lpstr>
      <vt:lpstr>A menedzsment fogalma - általában</vt:lpstr>
      <vt:lpstr>Menedzsment vagy leadership?</vt:lpstr>
      <vt:lpstr>Vezető és menedzser</vt:lpstr>
      <vt:lpstr>A vezető hitelessége és az eredményes vezetés</vt:lpstr>
      <vt:lpstr>A Greiner görbe és a vállalkozás növekedésével járó kihívások</vt:lpstr>
      <vt:lpstr>Greiner görbe és a növekedéssel járó kihívások</vt:lpstr>
      <vt:lpstr>Greiner görbe és a növekedéssel járó kihívások</vt:lpstr>
      <vt:lpstr>Greiner görbe és a növekedéssel járó kihívások</vt:lpstr>
      <vt:lpstr>Greiner görbe és a növekedéssel járó kihívások</vt:lpstr>
      <vt:lpstr>Greiner görbe és a növekedéssel járó kihívások</vt:lpstr>
      <vt:lpstr>PowerPoint-bemutató</vt:lpstr>
      <vt:lpstr>A társadalmi tőke és a stratégiai szövetségek jelentősége a vállalkozás sikerében  </vt:lpstr>
      <vt:lpstr>Társadalmi tőke </vt:lpstr>
      <vt:lpstr>Társadalmi tőke – stratégiai szövetségek</vt:lpstr>
      <vt:lpstr>Társadalmi tőke – stratégiai szövetségek</vt:lpstr>
      <vt:lpstr>Felhasznált források</vt:lpstr>
      <vt:lpstr>Innovatív vállalkozás menedzsment </vt:lpstr>
      <vt:lpstr>Miért van szükség induló vállalkozások esetében az erőforrások pontos megtervezésére?</vt:lpstr>
      <vt:lpstr>Stratégia</vt:lpstr>
      <vt:lpstr>Stratégia (Strategy):</vt:lpstr>
      <vt:lpstr>A stratégia szerepe</vt:lpstr>
      <vt:lpstr>Versenypiaci/iparági  stratégiák (Porter)</vt:lpstr>
      <vt:lpstr>Versenypiaci/iparági stratégiák  Porter szerint</vt:lpstr>
      <vt:lpstr>Iparági stratégiák  Porter szerint</vt:lpstr>
      <vt:lpstr>Iparági stratégiák Porter szerint</vt:lpstr>
      <vt:lpstr>A jó és a rossz stratégia </vt:lpstr>
      <vt:lpstr>A piacvezetés</vt:lpstr>
      <vt:lpstr>PowerPoint-bemutató</vt:lpstr>
      <vt:lpstr>Szeminárium</vt:lpstr>
      <vt:lpstr>Költségvezető, differenciáló és összpontosító stratégia</vt:lpstr>
      <vt:lpstr>Vállalkozások elbukása és erőforrás-hiány</vt:lpstr>
      <vt:lpstr>Innovatív vállalkozás menedzsment </vt:lpstr>
      <vt:lpstr>Mai elméletek és feladatok</vt:lpstr>
      <vt:lpstr>Az üzleti modell fogalma</vt:lpstr>
      <vt:lpstr>Az üzleti modell fogalma</vt:lpstr>
      <vt:lpstr>Az üzleti modell vászon fogalma</vt:lpstr>
      <vt:lpstr>Az üzleti modell vászon</vt:lpstr>
      <vt:lpstr>Az üzleti modell vászon</vt:lpstr>
      <vt:lpstr>Az üzleti modell vászon kilenc építőeleme</vt:lpstr>
      <vt:lpstr>PowerPoint-bemutató</vt:lpstr>
      <vt:lpstr>Üzleti modell vászon építőelemei I.</vt:lpstr>
      <vt:lpstr>Üzleti modell vászon építőelemei II.</vt:lpstr>
      <vt:lpstr>1. Ügyfélcsoportok (ÜCS)</vt:lpstr>
      <vt:lpstr>Kinek teremtünk értéket? Kik a legfontosabb ügyfelek?</vt:lpstr>
      <vt:lpstr>2. Értékajánlat (ÉA)</vt:lpstr>
      <vt:lpstr>Tényezők, amelyek hozzájárulnak az ügyfélérték-teremtéshez I.</vt:lpstr>
      <vt:lpstr>Tényezők, amelyek hozzájárulnak az ügyfélérték-teremtéshez II.</vt:lpstr>
      <vt:lpstr>3. Csatornák (CS)</vt:lpstr>
      <vt:lpstr>A csatornák szakaszai </vt:lpstr>
      <vt:lpstr>4. Ügyfélkapcsolatok (ÜKA)</vt:lpstr>
      <vt:lpstr>5. Bevételek (BE)</vt:lpstr>
      <vt:lpstr>Árképzési stratégia</vt:lpstr>
      <vt:lpstr>6. Kiemelt erőforrások (KE)</vt:lpstr>
      <vt:lpstr>7. Kiemelt tevékenységek (KT)</vt:lpstr>
      <vt:lpstr>8. Kiemelt partnerek (KP)</vt:lpstr>
      <vt:lpstr>9. Költségszerkezet (KSZ)</vt:lpstr>
      <vt:lpstr>Az üzleti modell vászon</vt:lpstr>
      <vt:lpstr>Az Apple iPod/iTunes üzleti modellje</vt:lpstr>
      <vt:lpstr>A hosszú farok üzleti modell</vt:lpstr>
      <vt:lpstr>A könyvkiadás átalakulása</vt:lpstr>
      <vt:lpstr>A LEGO új hosszú farok modellje</vt:lpstr>
      <vt:lpstr>A LEGO új hosszú farok modellje</vt:lpstr>
      <vt:lpstr>Szeminárium: csoportfeladat</vt:lpstr>
      <vt:lpstr>Felhasznált források</vt:lpstr>
      <vt:lpstr>Az induló innovatív vállalkozások finanszírozási lehetőségei Innovatív vállalkozás menedzsment  7. előadás és szeminárium Dr. Hegyi Barbara </vt:lpstr>
      <vt:lpstr>Témakörök</vt:lpstr>
      <vt:lpstr>A pénzügyi tervezés jelentősége és a főbb finanszírozási lehetőségek</vt:lpstr>
      <vt:lpstr>Finanszírozás vagy önerőből történő indulás</vt:lpstr>
      <vt:lpstr>Finanszírozási alternatívák a vállalkozás különböző életszakaszaiban </vt:lpstr>
      <vt:lpstr>Finanszírozási alternatívák a vállalkozás különböző életszakaszaiban </vt:lpstr>
      <vt:lpstr>Finanszírozási alternatívák a vállalkozás különböző életszakaszaiban </vt:lpstr>
      <vt:lpstr>Finanszírozási típusok</vt:lpstr>
      <vt:lpstr>Üzleti angyalok és kockázati tőkebefektetők</vt:lpstr>
      <vt:lpstr>PowerPoint-bemutató</vt:lpstr>
      <vt:lpstr>Üzleti angyalok és kockázati tőkebefektetők</vt:lpstr>
      <vt:lpstr>Üzleti angyalok és kockázati tőkebefektetők</vt:lpstr>
      <vt:lpstr>Üzleti angyalok és kockázati tőkebefektetők</vt:lpstr>
      <vt:lpstr>Mit várnak a kockázati tőkebefektetők egy startuptól? </vt:lpstr>
      <vt:lpstr>Kockázati tőkealap-kezelő</vt:lpstr>
      <vt:lpstr>Közösségi finanszírozás</vt:lpstr>
      <vt:lpstr>Crowdfunding –  Közösségi finanszírozás</vt:lpstr>
      <vt:lpstr>Kickstarter</vt:lpstr>
      <vt:lpstr>Indiegogo</vt:lpstr>
      <vt:lpstr>Pályázati források</vt:lpstr>
      <vt:lpstr>Public grants// pályázati források</vt:lpstr>
      <vt:lpstr>PowerPoint-bemutató</vt:lpstr>
      <vt:lpstr>PowerPoint-bemutató</vt:lpstr>
      <vt:lpstr>PowerPoint-bemutató</vt:lpstr>
      <vt:lpstr>PowerPoint-bemutató</vt:lpstr>
      <vt:lpstr>PowerPoint-bemutató</vt:lpstr>
      <vt:lpstr>PowerPoint-bemutató</vt:lpstr>
      <vt:lpstr>PowerPoint-bemutató</vt:lpstr>
      <vt:lpstr>Banki startup támogatás és banki hitelek kisvállalkozásoknak</vt:lpstr>
      <vt:lpstr>Banki startup támogatás  OTPSTARTUP www.otpstartup.com</vt:lpstr>
      <vt:lpstr>OTP Startup</vt:lpstr>
      <vt:lpstr>Banki startup támogatás – MKB Fintech Lab</vt:lpstr>
      <vt:lpstr>PowerPoint-bemutató</vt:lpstr>
      <vt:lpstr>Banki hitelek </vt:lpstr>
      <vt:lpstr>PowerPoint-bemutató</vt:lpstr>
      <vt:lpstr>PowerPoint-bemutató</vt:lpstr>
      <vt:lpstr>Hitelekkel kapcsolatos kockázatok</vt:lpstr>
      <vt:lpstr>Általános adatbázis befektetésekről</vt:lpstr>
      <vt:lpstr>Startup finanszírozási adatbázis</vt:lpstr>
      <vt:lpstr>Szemináriumi csoportfeladatok</vt:lpstr>
      <vt:lpstr>PowerPoint-bemutató</vt:lpstr>
      <vt:lpstr>PowerPoint-bemutató</vt:lpstr>
      <vt:lpstr>PowerPoint-bemutató</vt:lpstr>
      <vt:lpstr>Inkubátorok</vt:lpstr>
      <vt:lpstr>Pitch és finanszírozási rész követelmények (hallgatói egyéni kiselőadás)</vt:lpstr>
      <vt:lpstr>Felhasznált források</vt:lpstr>
      <vt:lpstr>Innovatív vállalkozás menedzsment </vt:lpstr>
      <vt:lpstr>Mai elméletek és feladatok</vt:lpstr>
      <vt:lpstr>Intrapreneurship</vt:lpstr>
      <vt:lpstr>Emlékeztető: A technológiai vállalkozás fogalma!</vt:lpstr>
      <vt:lpstr>Intrapreneur („belső vállalkozó”)</vt:lpstr>
      <vt:lpstr>Különbségek az entrepreneurship és az intrapreneurship között</vt:lpstr>
      <vt:lpstr>Különbségek az entrepreneurship és az intrapreneurship között</vt:lpstr>
      <vt:lpstr>Különbségek az entrepreneurship és az intrapreneurship között</vt:lpstr>
      <vt:lpstr>Különbségek az entrepreneurship és az intrapreneurship között</vt:lpstr>
      <vt:lpstr>Különbségek az entrepreneurship és az intrapreneurship között</vt:lpstr>
      <vt:lpstr>Különbségek az entrepreneurship és az intrapreneurship között</vt:lpstr>
      <vt:lpstr>Entrepreneurship vs. Intrapreneurship</vt:lpstr>
      <vt:lpstr>10 dolog, amit tudni kell az intrapreneurship-ről</vt:lpstr>
      <vt:lpstr>10 dolog, amit tudni kell az intrapreneurship-ről</vt:lpstr>
      <vt:lpstr>10 dolog, amit tudni kell az intrapreneurship-ről</vt:lpstr>
      <vt:lpstr>10 dolog, amit tudni kell az intrapreneurship-ről</vt:lpstr>
      <vt:lpstr>10 dolog, amit tudni kell az intrapreneurship-ről</vt:lpstr>
      <vt:lpstr>6 Intrapreneurship modell</vt:lpstr>
      <vt:lpstr>6 Intrapreneurship Program</vt:lpstr>
      <vt:lpstr>6 Intrapreneurship Program</vt:lpstr>
      <vt:lpstr>6 Intrapreneurship Program</vt:lpstr>
      <vt:lpstr>6 Intrapreneurship Program</vt:lpstr>
      <vt:lpstr>6 Intrapreneurship Program</vt:lpstr>
      <vt:lpstr>6 Intrapreneurship Program</vt:lpstr>
      <vt:lpstr>Sikeres intrapreneurship példák</vt:lpstr>
      <vt:lpstr>Sikeres intrapreneurship példák</vt:lpstr>
      <vt:lpstr>Sikeres intrapreneurship példák (véletlen felfedezés!)</vt:lpstr>
      <vt:lpstr>Sikeres intrapreneurship példák</vt:lpstr>
      <vt:lpstr>Sikeres intrapreneurship példák - SAP</vt:lpstr>
      <vt:lpstr>Sikeres  együttműködések  startupokkal</vt:lpstr>
      <vt:lpstr>A startupokkal való együttműködés vagy a startup módszerek alkalmazásának előnyei</vt:lpstr>
      <vt:lpstr>Célok és a fő kihívások</vt:lpstr>
      <vt:lpstr>Célok és a fő kihívások</vt:lpstr>
      <vt:lpstr>Célok és a fő kihívások</vt:lpstr>
      <vt:lpstr>Célok és a fő kihívások</vt:lpstr>
      <vt:lpstr>Együttműködési formák</vt:lpstr>
      <vt:lpstr>Együttműködési formák</vt:lpstr>
      <vt:lpstr>Együttműködési formák</vt:lpstr>
      <vt:lpstr>Együttműködési formák</vt:lpstr>
      <vt:lpstr>Együttműködési formák</vt:lpstr>
      <vt:lpstr>Együttműködési formák</vt:lpstr>
      <vt:lpstr>Együttműködési formák</vt:lpstr>
      <vt:lpstr>Együttműködési formák</vt:lpstr>
      <vt:lpstr>Együttműködési formák</vt:lpstr>
      <vt:lpstr>Együttműködési formák</vt:lpstr>
      <vt:lpstr>Szeminárium</vt:lpstr>
      <vt:lpstr>PowerPoint-bemutató</vt:lpstr>
      <vt:lpstr>Kezdjük: Mi is az innováció?</vt:lpstr>
      <vt:lpstr>Saját értelmezés – általános definíciókon felül</vt:lpstr>
      <vt:lpstr>Globális trendek alakítják a K&amp;F folyamatokat</vt:lpstr>
      <vt:lpstr>Globális trendek alakítják a K&amp;F folyamatokat</vt:lpstr>
      <vt:lpstr>Az innovációk terjedésének regionális hatásai</vt:lpstr>
      <vt:lpstr>Az innovációk terjedésének regionális hatásai</vt:lpstr>
      <vt:lpstr>A piaci szereplők és a regionális innovációs potenciál kapcsolata</vt:lpstr>
      <vt:lpstr>A piaci szereplők és a regionális innovációs potenciál kapcsolata</vt:lpstr>
      <vt:lpstr>Triple-helix példák</vt:lpstr>
      <vt:lpstr>Triple-helix példák</vt:lpstr>
      <vt:lpstr>Triple-helix példák</vt:lpstr>
      <vt:lpstr>Elemzendő példák</vt:lpstr>
      <vt:lpstr>PowerPoint-bemutató</vt:lpstr>
      <vt:lpstr>Felhasznált források</vt:lpstr>
      <vt:lpstr>Innovatív vállalkozás menedzsment  - A vállalkozás társadalmi felelőssége és a társadalmi célú vállalkozás - </vt:lpstr>
      <vt:lpstr>Mai elméletek és feladatok</vt:lpstr>
      <vt:lpstr>A vállalkozás érintettjei, externáliái és a tulajdonosi értékelmélet</vt:lpstr>
      <vt:lpstr>A vállalkozás érintettjei</vt:lpstr>
      <vt:lpstr>PowerPoint-bemutató</vt:lpstr>
      <vt:lpstr>Stakeholder – érintett </vt:lpstr>
      <vt:lpstr>Belső érintettek</vt:lpstr>
      <vt:lpstr>Külső érintettek</vt:lpstr>
      <vt:lpstr>Érintettek elemzése</vt:lpstr>
      <vt:lpstr>PowerPoint-bemutató</vt:lpstr>
      <vt:lpstr>Érdekeltek (érintettek) elemzése (támogatott projektek esetén)</vt:lpstr>
      <vt:lpstr>Érdekeltek elemzése (támogatott projektek esetén)</vt:lpstr>
      <vt:lpstr>Érdekeltek elemzése</vt:lpstr>
      <vt:lpstr>PowerPoint-bemutató</vt:lpstr>
      <vt:lpstr>  Tulajdonosi értékelmélet vagy érintett-elmélet?  </vt:lpstr>
      <vt:lpstr>Érintettek és cég szembenállása</vt:lpstr>
      <vt:lpstr>A vállalkozások etikus irányítása</vt:lpstr>
      <vt:lpstr>Elszámoltathatóság és irányítás</vt:lpstr>
      <vt:lpstr>Morál és feddhetetlenség az üzletben</vt:lpstr>
      <vt:lpstr>Etikus kultúra létrehozása</vt:lpstr>
      <vt:lpstr>Greenwashing – Színlelt környezettudatosság</vt:lpstr>
      <vt:lpstr>Ellenpéldák</vt:lpstr>
      <vt:lpstr>Vállalkozások társadalmi felelősségvállalása (CSR)</vt:lpstr>
      <vt:lpstr>Vállalkozások társadalmi felelősségvállalása (CSR)</vt:lpstr>
      <vt:lpstr>PowerPoint-bemutató</vt:lpstr>
      <vt:lpstr>Ikea2020</vt:lpstr>
      <vt:lpstr>Magnet Bank</vt:lpstr>
      <vt:lpstr>PowerPoint-bemutató</vt:lpstr>
      <vt:lpstr>Társadalmi startupok</vt:lpstr>
      <vt:lpstr>PowerPoint-bemutató</vt:lpstr>
      <vt:lpstr>PowerPoint-bemutató</vt:lpstr>
      <vt:lpstr>PowerPoint-bemutató</vt:lpstr>
      <vt:lpstr>Magikme</vt:lpstr>
      <vt:lpstr>PowerPoint-bemutató</vt:lpstr>
      <vt:lpstr>PowerPoint-bemutató</vt:lpstr>
      <vt:lpstr>Social startup – Társadalmi  startup (Social entrepreneurship)</vt:lpstr>
      <vt:lpstr>Miért fontosak ezek a témák?</vt:lpstr>
      <vt:lpstr>PowerPoint-bemutató</vt:lpstr>
      <vt:lpstr>A mai előadás témái</vt:lpstr>
      <vt:lpstr>BCG mátrix</vt:lpstr>
      <vt:lpstr>BCG mátrix</vt:lpstr>
      <vt:lpstr>GE-McKinsey portfólió mátrix  </vt:lpstr>
      <vt:lpstr>GE-McKinsey portfólió mátrix  </vt:lpstr>
      <vt:lpstr>Vevő- és ügyfélkör elemzés</vt:lpstr>
      <vt:lpstr>Vevő- és ügyfélkör elemzés</vt:lpstr>
      <vt:lpstr>Technológiai portfoliók</vt:lpstr>
      <vt:lpstr>Technológiai portfoliók</vt:lpstr>
      <vt:lpstr>Technológiai portfoliók</vt:lpstr>
      <vt:lpstr>Kockázati mátrix</vt:lpstr>
      <vt:lpstr>Kockázati mátrix</vt:lpstr>
      <vt:lpstr>GAP elemzés</vt:lpstr>
      <vt:lpstr>GAP elemzés</vt:lpstr>
      <vt:lpstr>Felhasznált források</vt:lpstr>
      <vt:lpstr>PowerPoint-bemutató</vt:lpstr>
      <vt:lpstr>Amazon – Jeff Bezos</vt:lpstr>
      <vt:lpstr>Speedy Brick</vt:lpstr>
      <vt:lpstr>Wáberer - Elysisum</vt:lpstr>
      <vt:lpstr>ROBLOX</vt:lpstr>
      <vt:lpstr>Vonatkozó elméletek összefoglalása</vt:lpstr>
      <vt:lpstr>PowerPoint-bemutató</vt:lpstr>
      <vt:lpstr>A PEST(EL) elemei</vt:lpstr>
      <vt:lpstr>A SWOT elemzés </vt:lpstr>
      <vt:lpstr> egyedi értékesítési ajánlat és megkülönböztetés (USP)</vt:lpstr>
      <vt:lpstr>Leadership – magas szintű vezetés</vt:lpstr>
      <vt:lpstr>Menedzsment vagy leadership?</vt:lpstr>
      <vt:lpstr>Vezető és menedzser</vt:lpstr>
      <vt:lpstr>Innovatív vállalkozás menedzsment  Egyéni kiselőadás Tudnivalók – kiegészített változat </vt:lpstr>
      <vt:lpstr>A tárgy teljesítése</vt:lpstr>
      <vt:lpstr>Az előadás kötelező elemei</vt:lpstr>
      <vt:lpstr>Az előadás kötelező elemei</vt:lpstr>
      <vt:lpstr>Az előadás kötelező elemei</vt:lpstr>
      <vt:lpstr>Javaslat</vt:lpstr>
      <vt:lpstr>Az értékelés szempontjai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EFOP-3.6.1-16-2016-00023    „Kutatás-fejlesztési tevékenység megvalósítása az Eötvös Loránd Tudományegyetem szombathelyi kampuszán”</dc:title>
  <dc:creator>Admin</dc:creator>
  <cp:lastModifiedBy>Barbara</cp:lastModifiedBy>
  <cp:revision>35</cp:revision>
  <dcterms:created xsi:type="dcterms:W3CDTF">2019-01-04T16:58:42Z</dcterms:created>
  <dcterms:modified xsi:type="dcterms:W3CDTF">2021-04-29T18:31:49Z</dcterms:modified>
</cp:coreProperties>
</file>