
<file path=[Content_Types].xml><?xml version="1.0" encoding="utf-8"?>
<Types xmlns="http://schemas.openxmlformats.org/package/2006/content-types">
  <Default Extension="png" ContentType="image/png"/>
  <Default Extension="jpg&amp;ehk=63w98KdhB" ContentType="image/jpeg"/>
  <Default Extension="jpg&amp;ehk=GOlDfSIhjMXb5gyt0jESOQ&amp;r=0&amp;pid=OfficeInsert" ContentType="image/jpeg"/>
  <Default Extension="jpeg" ContentType="image/jpeg"/>
  <Default Extension="jpg&amp;ehk=o" ContentType="image/jpeg"/>
  <Default Extension="jpg&amp;ehk=EBIHhG1gHyCd5ZirhOM4WQ&amp;r=0&amp;pid=OfficeInsert" ContentType="image/jpeg"/>
  <Default Extension="emf" ContentType="image/x-emf"/>
  <Default Extension="jpg&amp;ehk=" ContentType="image/jpeg"/>
  <Default Extension="jpg&amp;ehk=HqeTQUNp66e5FzSkuljGfg&amp;r=0&amp;pid=OfficeInsert" ContentType="image/jpeg"/>
  <Default Extension="jpg&amp;ehk=ut9sKY7niuDMf6DVFwyqFw&amp;r=0&amp;pid=OfficeInsert" ContentType="image/jpeg"/>
  <Default Extension="rels" ContentType="application/vnd.openxmlformats-package.relationships+xml"/>
  <Default Extension="xml" ContentType="application/xml"/>
  <Default Extension="jpeg&amp;ehk=civXjfXKfWV7DSnaLnJUxA&amp;r=0&amp;pid=OfficeInsert" ContentType="image/jpeg"/>
  <Default Extension="jpg&amp;ehk=ordM8TyMp" ContentType="image/jpeg"/>
  <Default Extension="jpg&amp;ehk=Wj3mb7k46Ew5BNUyFFp7mg&amp;r=0&amp;pid=OfficeInsert" ContentType="image/jpeg"/>
  <Default Extension="jpg&amp;ehk=cYgsnbqJi" ContentType="image/jpeg"/>
  <Default Extension="gif" ContentType="image/gif"/>
  <Default Extension="jpg&amp;ehk=4pTfwmewuLWhxP2SfrFKJA&amp;r=0&amp;pid=OfficeInsert" ContentType="image/jpeg"/>
  <Default Extension="jpg&amp;ehk=TuvNPEbdTsTcGkv3nIICSQ&amp;r=0&amp;pid=OfficeInsert" ContentType="image/jpeg"/>
  <Default Extension="jpg&amp;ehk=0l3g49H8" ContentType="image/jpe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45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48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notesMasterIdLst>
    <p:notesMasterId r:id="rId384"/>
  </p:notesMasterIdLst>
  <p:sldIdLst>
    <p:sldId id="467" r:id="rId2"/>
    <p:sldId id="256" r:id="rId3"/>
    <p:sldId id="257" r:id="rId4"/>
    <p:sldId id="258" r:id="rId5"/>
    <p:sldId id="273" r:id="rId6"/>
    <p:sldId id="336" r:id="rId7"/>
    <p:sldId id="259" r:id="rId8"/>
    <p:sldId id="262" r:id="rId9"/>
    <p:sldId id="260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4" r:id="rId21"/>
    <p:sldId id="275" r:id="rId22"/>
    <p:sldId id="276" r:id="rId23"/>
    <p:sldId id="277" r:id="rId24"/>
    <p:sldId id="466" r:id="rId25"/>
    <p:sldId id="278" r:id="rId26"/>
    <p:sldId id="282" r:id="rId27"/>
    <p:sldId id="283" r:id="rId28"/>
    <p:sldId id="285" r:id="rId29"/>
    <p:sldId id="286" r:id="rId30"/>
    <p:sldId id="288" r:id="rId31"/>
    <p:sldId id="289" r:id="rId32"/>
    <p:sldId id="290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37" r:id="rId46"/>
    <p:sldId id="338" r:id="rId47"/>
    <p:sldId id="339" r:id="rId48"/>
    <p:sldId id="340" r:id="rId49"/>
    <p:sldId id="279" r:id="rId50"/>
    <p:sldId id="281" r:id="rId51"/>
    <p:sldId id="280" r:id="rId52"/>
    <p:sldId id="363" r:id="rId53"/>
    <p:sldId id="364" r:id="rId54"/>
    <p:sldId id="365" r:id="rId55"/>
    <p:sldId id="366" r:id="rId56"/>
    <p:sldId id="367" r:id="rId57"/>
    <p:sldId id="368" r:id="rId58"/>
    <p:sldId id="369" r:id="rId59"/>
    <p:sldId id="370" r:id="rId60"/>
    <p:sldId id="371" r:id="rId61"/>
    <p:sldId id="372" r:id="rId62"/>
    <p:sldId id="373" r:id="rId63"/>
    <p:sldId id="374" r:id="rId64"/>
    <p:sldId id="375" r:id="rId65"/>
    <p:sldId id="376" r:id="rId66"/>
    <p:sldId id="377" r:id="rId67"/>
    <p:sldId id="378" r:id="rId68"/>
    <p:sldId id="379" r:id="rId69"/>
    <p:sldId id="380" r:id="rId70"/>
    <p:sldId id="381" r:id="rId71"/>
    <p:sldId id="382" r:id="rId72"/>
    <p:sldId id="383" r:id="rId73"/>
    <p:sldId id="384" r:id="rId74"/>
    <p:sldId id="385" r:id="rId75"/>
    <p:sldId id="386" r:id="rId76"/>
    <p:sldId id="465" r:id="rId77"/>
    <p:sldId id="717" r:id="rId78"/>
    <p:sldId id="390" r:id="rId79"/>
    <p:sldId id="391" r:id="rId80"/>
    <p:sldId id="392" r:id="rId81"/>
    <p:sldId id="393" r:id="rId82"/>
    <p:sldId id="394" r:id="rId83"/>
    <p:sldId id="395" r:id="rId84"/>
    <p:sldId id="396" r:id="rId85"/>
    <p:sldId id="397" r:id="rId86"/>
    <p:sldId id="398" r:id="rId87"/>
    <p:sldId id="399" r:id="rId88"/>
    <p:sldId id="400" r:id="rId89"/>
    <p:sldId id="401" r:id="rId90"/>
    <p:sldId id="402" r:id="rId91"/>
    <p:sldId id="403" r:id="rId92"/>
    <p:sldId id="404" r:id="rId93"/>
    <p:sldId id="405" r:id="rId94"/>
    <p:sldId id="406" r:id="rId95"/>
    <p:sldId id="407" r:id="rId96"/>
    <p:sldId id="408" r:id="rId97"/>
    <p:sldId id="409" r:id="rId98"/>
    <p:sldId id="410" r:id="rId99"/>
    <p:sldId id="411" r:id="rId100"/>
    <p:sldId id="412" r:id="rId101"/>
    <p:sldId id="718" r:id="rId102"/>
    <p:sldId id="414" r:id="rId103"/>
    <p:sldId id="415" r:id="rId104"/>
    <p:sldId id="416" r:id="rId105"/>
    <p:sldId id="417" r:id="rId106"/>
    <p:sldId id="418" r:id="rId107"/>
    <p:sldId id="419" r:id="rId108"/>
    <p:sldId id="420" r:id="rId109"/>
    <p:sldId id="421" r:id="rId110"/>
    <p:sldId id="422" r:id="rId111"/>
    <p:sldId id="423" r:id="rId112"/>
    <p:sldId id="425" r:id="rId113"/>
    <p:sldId id="426" r:id="rId114"/>
    <p:sldId id="427" r:id="rId115"/>
    <p:sldId id="428" r:id="rId116"/>
    <p:sldId id="429" r:id="rId117"/>
    <p:sldId id="430" r:id="rId118"/>
    <p:sldId id="431" r:id="rId119"/>
    <p:sldId id="432" r:id="rId120"/>
    <p:sldId id="433" r:id="rId121"/>
    <p:sldId id="434" r:id="rId122"/>
    <p:sldId id="435" r:id="rId123"/>
    <p:sldId id="441" r:id="rId124"/>
    <p:sldId id="442" r:id="rId125"/>
    <p:sldId id="443" r:id="rId126"/>
    <p:sldId id="444" r:id="rId127"/>
    <p:sldId id="445" r:id="rId128"/>
    <p:sldId id="446" r:id="rId129"/>
    <p:sldId id="447" r:id="rId130"/>
    <p:sldId id="461" r:id="rId131"/>
    <p:sldId id="462" r:id="rId132"/>
    <p:sldId id="463" r:id="rId133"/>
    <p:sldId id="464" r:id="rId134"/>
    <p:sldId id="469" r:id="rId135"/>
    <p:sldId id="470" r:id="rId136"/>
    <p:sldId id="471" r:id="rId137"/>
    <p:sldId id="472" r:id="rId138"/>
    <p:sldId id="473" r:id="rId139"/>
    <p:sldId id="474" r:id="rId140"/>
    <p:sldId id="475" r:id="rId141"/>
    <p:sldId id="476" r:id="rId142"/>
    <p:sldId id="477" r:id="rId143"/>
    <p:sldId id="478" r:id="rId144"/>
    <p:sldId id="479" r:id="rId145"/>
    <p:sldId id="480" r:id="rId146"/>
    <p:sldId id="481" r:id="rId147"/>
    <p:sldId id="482" r:id="rId148"/>
    <p:sldId id="483" r:id="rId149"/>
    <p:sldId id="484" r:id="rId150"/>
    <p:sldId id="485" r:id="rId151"/>
    <p:sldId id="486" r:id="rId152"/>
    <p:sldId id="487" r:id="rId153"/>
    <p:sldId id="488" r:id="rId154"/>
    <p:sldId id="489" r:id="rId155"/>
    <p:sldId id="490" r:id="rId156"/>
    <p:sldId id="491" r:id="rId157"/>
    <p:sldId id="492" r:id="rId158"/>
    <p:sldId id="493" r:id="rId159"/>
    <p:sldId id="494" r:id="rId160"/>
    <p:sldId id="495" r:id="rId161"/>
    <p:sldId id="496" r:id="rId162"/>
    <p:sldId id="497" r:id="rId163"/>
    <p:sldId id="498" r:id="rId164"/>
    <p:sldId id="499" r:id="rId165"/>
    <p:sldId id="500" r:id="rId166"/>
    <p:sldId id="501" r:id="rId167"/>
    <p:sldId id="502" r:id="rId168"/>
    <p:sldId id="503" r:id="rId169"/>
    <p:sldId id="504" r:id="rId170"/>
    <p:sldId id="505" r:id="rId171"/>
    <p:sldId id="506" r:id="rId172"/>
    <p:sldId id="507" r:id="rId173"/>
    <p:sldId id="508" r:id="rId174"/>
    <p:sldId id="509" r:id="rId175"/>
    <p:sldId id="510" r:id="rId176"/>
    <p:sldId id="511" r:id="rId177"/>
    <p:sldId id="512" r:id="rId178"/>
    <p:sldId id="513" r:id="rId179"/>
    <p:sldId id="514" r:id="rId180"/>
    <p:sldId id="515" r:id="rId181"/>
    <p:sldId id="516" r:id="rId182"/>
    <p:sldId id="517" r:id="rId183"/>
    <p:sldId id="518" r:id="rId184"/>
    <p:sldId id="519" r:id="rId185"/>
    <p:sldId id="520" r:id="rId186"/>
    <p:sldId id="521" r:id="rId187"/>
    <p:sldId id="522" r:id="rId188"/>
    <p:sldId id="523" r:id="rId189"/>
    <p:sldId id="524" r:id="rId190"/>
    <p:sldId id="525" r:id="rId191"/>
    <p:sldId id="526" r:id="rId192"/>
    <p:sldId id="527" r:id="rId193"/>
    <p:sldId id="528" r:id="rId194"/>
    <p:sldId id="529" r:id="rId195"/>
    <p:sldId id="530" r:id="rId196"/>
    <p:sldId id="531" r:id="rId197"/>
    <p:sldId id="532" r:id="rId198"/>
    <p:sldId id="533" r:id="rId199"/>
    <p:sldId id="534" r:id="rId200"/>
    <p:sldId id="535" r:id="rId201"/>
    <p:sldId id="536" r:id="rId202"/>
    <p:sldId id="537" r:id="rId203"/>
    <p:sldId id="538" r:id="rId204"/>
    <p:sldId id="539" r:id="rId205"/>
    <p:sldId id="540" r:id="rId206"/>
    <p:sldId id="541" r:id="rId207"/>
    <p:sldId id="542" r:id="rId208"/>
    <p:sldId id="544" r:id="rId209"/>
    <p:sldId id="545" r:id="rId210"/>
    <p:sldId id="546" r:id="rId211"/>
    <p:sldId id="547" r:id="rId212"/>
    <p:sldId id="548" r:id="rId213"/>
    <p:sldId id="549" r:id="rId214"/>
    <p:sldId id="550" r:id="rId215"/>
    <p:sldId id="551" r:id="rId216"/>
    <p:sldId id="552" r:id="rId217"/>
    <p:sldId id="553" r:id="rId218"/>
    <p:sldId id="554" r:id="rId219"/>
    <p:sldId id="555" r:id="rId220"/>
    <p:sldId id="556" r:id="rId221"/>
    <p:sldId id="557" r:id="rId222"/>
    <p:sldId id="558" r:id="rId223"/>
    <p:sldId id="559" r:id="rId224"/>
    <p:sldId id="560" r:id="rId225"/>
    <p:sldId id="561" r:id="rId226"/>
    <p:sldId id="562" r:id="rId227"/>
    <p:sldId id="563" r:id="rId228"/>
    <p:sldId id="564" r:id="rId229"/>
    <p:sldId id="565" r:id="rId230"/>
    <p:sldId id="566" r:id="rId231"/>
    <p:sldId id="567" r:id="rId232"/>
    <p:sldId id="568" r:id="rId233"/>
    <p:sldId id="569" r:id="rId234"/>
    <p:sldId id="570" r:id="rId235"/>
    <p:sldId id="571" r:id="rId236"/>
    <p:sldId id="572" r:id="rId237"/>
    <p:sldId id="573" r:id="rId238"/>
    <p:sldId id="574" r:id="rId239"/>
    <p:sldId id="575" r:id="rId240"/>
    <p:sldId id="576" r:id="rId241"/>
    <p:sldId id="577" r:id="rId242"/>
    <p:sldId id="578" r:id="rId243"/>
    <p:sldId id="579" r:id="rId244"/>
    <p:sldId id="580" r:id="rId245"/>
    <p:sldId id="581" r:id="rId246"/>
    <p:sldId id="582" r:id="rId247"/>
    <p:sldId id="583" r:id="rId248"/>
    <p:sldId id="584" r:id="rId249"/>
    <p:sldId id="585" r:id="rId250"/>
    <p:sldId id="586" r:id="rId251"/>
    <p:sldId id="587" r:id="rId252"/>
    <p:sldId id="588" r:id="rId253"/>
    <p:sldId id="589" r:id="rId254"/>
    <p:sldId id="590" r:id="rId255"/>
    <p:sldId id="591" r:id="rId256"/>
    <p:sldId id="592" r:id="rId257"/>
    <p:sldId id="593" r:id="rId258"/>
    <p:sldId id="594" r:id="rId259"/>
    <p:sldId id="595" r:id="rId260"/>
    <p:sldId id="596" r:id="rId261"/>
    <p:sldId id="597" r:id="rId262"/>
    <p:sldId id="598" r:id="rId263"/>
    <p:sldId id="599" r:id="rId264"/>
    <p:sldId id="600" r:id="rId265"/>
    <p:sldId id="601" r:id="rId266"/>
    <p:sldId id="602" r:id="rId267"/>
    <p:sldId id="603" r:id="rId268"/>
    <p:sldId id="604" r:id="rId269"/>
    <p:sldId id="605" r:id="rId270"/>
    <p:sldId id="606" r:id="rId271"/>
    <p:sldId id="607" r:id="rId272"/>
    <p:sldId id="608" r:id="rId273"/>
    <p:sldId id="609" r:id="rId274"/>
    <p:sldId id="610" r:id="rId275"/>
    <p:sldId id="611" r:id="rId276"/>
    <p:sldId id="612" r:id="rId277"/>
    <p:sldId id="613" r:id="rId278"/>
    <p:sldId id="614" r:id="rId279"/>
    <p:sldId id="615" r:id="rId280"/>
    <p:sldId id="617" r:id="rId281"/>
    <p:sldId id="618" r:id="rId282"/>
    <p:sldId id="619" r:id="rId283"/>
    <p:sldId id="620" r:id="rId284"/>
    <p:sldId id="621" r:id="rId285"/>
    <p:sldId id="622" r:id="rId286"/>
    <p:sldId id="623" r:id="rId287"/>
    <p:sldId id="624" r:id="rId288"/>
    <p:sldId id="625" r:id="rId289"/>
    <p:sldId id="626" r:id="rId290"/>
    <p:sldId id="627" r:id="rId291"/>
    <p:sldId id="628" r:id="rId292"/>
    <p:sldId id="629" r:id="rId293"/>
    <p:sldId id="630" r:id="rId294"/>
    <p:sldId id="631" r:id="rId295"/>
    <p:sldId id="632" r:id="rId296"/>
    <p:sldId id="633" r:id="rId297"/>
    <p:sldId id="634" r:id="rId298"/>
    <p:sldId id="635" r:id="rId299"/>
    <p:sldId id="636" r:id="rId300"/>
    <p:sldId id="637" r:id="rId301"/>
    <p:sldId id="638" r:id="rId302"/>
    <p:sldId id="639" r:id="rId303"/>
    <p:sldId id="640" r:id="rId304"/>
    <p:sldId id="641" r:id="rId305"/>
    <p:sldId id="642" r:id="rId306"/>
    <p:sldId id="643" r:id="rId307"/>
    <p:sldId id="644" r:id="rId308"/>
    <p:sldId id="645" r:id="rId309"/>
    <p:sldId id="646" r:id="rId310"/>
    <p:sldId id="647" r:id="rId311"/>
    <p:sldId id="648" r:id="rId312"/>
    <p:sldId id="649" r:id="rId313"/>
    <p:sldId id="650" r:id="rId314"/>
    <p:sldId id="651" r:id="rId315"/>
    <p:sldId id="652" r:id="rId316"/>
    <p:sldId id="653" r:id="rId317"/>
    <p:sldId id="654" r:id="rId318"/>
    <p:sldId id="655" r:id="rId319"/>
    <p:sldId id="656" r:id="rId320"/>
    <p:sldId id="657" r:id="rId321"/>
    <p:sldId id="658" r:id="rId322"/>
    <p:sldId id="659" r:id="rId323"/>
    <p:sldId id="660" r:id="rId324"/>
    <p:sldId id="661" r:id="rId325"/>
    <p:sldId id="662" r:id="rId326"/>
    <p:sldId id="663" r:id="rId327"/>
    <p:sldId id="664" r:id="rId328"/>
    <p:sldId id="665" r:id="rId329"/>
    <p:sldId id="666" r:id="rId330"/>
    <p:sldId id="667" r:id="rId331"/>
    <p:sldId id="668" r:id="rId332"/>
    <p:sldId id="669" r:id="rId333"/>
    <p:sldId id="670" r:id="rId334"/>
    <p:sldId id="671" r:id="rId335"/>
    <p:sldId id="672" r:id="rId336"/>
    <p:sldId id="673" r:id="rId337"/>
    <p:sldId id="674" r:id="rId338"/>
    <p:sldId id="675" r:id="rId339"/>
    <p:sldId id="676" r:id="rId340"/>
    <p:sldId id="677" r:id="rId341"/>
    <p:sldId id="678" r:id="rId342"/>
    <p:sldId id="679" r:id="rId343"/>
    <p:sldId id="711" r:id="rId344"/>
    <p:sldId id="680" r:id="rId345"/>
    <p:sldId id="681" r:id="rId346"/>
    <p:sldId id="682" r:id="rId347"/>
    <p:sldId id="683" r:id="rId348"/>
    <p:sldId id="684" r:id="rId349"/>
    <p:sldId id="685" r:id="rId350"/>
    <p:sldId id="686" r:id="rId351"/>
    <p:sldId id="687" r:id="rId352"/>
    <p:sldId id="688" r:id="rId353"/>
    <p:sldId id="689" r:id="rId354"/>
    <p:sldId id="690" r:id="rId355"/>
    <p:sldId id="691" r:id="rId356"/>
    <p:sldId id="692" r:id="rId357"/>
    <p:sldId id="693" r:id="rId358"/>
    <p:sldId id="694" r:id="rId359"/>
    <p:sldId id="695" r:id="rId360"/>
    <p:sldId id="696" r:id="rId361"/>
    <p:sldId id="697" r:id="rId362"/>
    <p:sldId id="698" r:id="rId363"/>
    <p:sldId id="699" r:id="rId364"/>
    <p:sldId id="700" r:id="rId365"/>
    <p:sldId id="701" r:id="rId366"/>
    <p:sldId id="702" r:id="rId367"/>
    <p:sldId id="703" r:id="rId368"/>
    <p:sldId id="704" r:id="rId369"/>
    <p:sldId id="705" r:id="rId370"/>
    <p:sldId id="706" r:id="rId371"/>
    <p:sldId id="707" r:id="rId372"/>
    <p:sldId id="708" r:id="rId373"/>
    <p:sldId id="709" r:id="rId374"/>
    <p:sldId id="710" r:id="rId375"/>
    <p:sldId id="712" r:id="rId376"/>
    <p:sldId id="713" r:id="rId377"/>
    <p:sldId id="714" r:id="rId378"/>
    <p:sldId id="715" r:id="rId379"/>
    <p:sldId id="716" r:id="rId380"/>
    <p:sldId id="719" r:id="rId381"/>
    <p:sldId id="720" r:id="rId382"/>
    <p:sldId id="721" r:id="rId38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40" autoAdjust="0"/>
    <p:restoredTop sz="94660"/>
  </p:normalViewPr>
  <p:slideViewPr>
    <p:cSldViewPr snapToGrid="0">
      <p:cViewPr varScale="1">
        <p:scale>
          <a:sx n="68" d="100"/>
          <a:sy n="68" d="100"/>
        </p:scale>
        <p:origin x="73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99" Type="http://schemas.openxmlformats.org/officeDocument/2006/relationships/slide" Target="slides/slide298.xml"/><Relationship Id="rId21" Type="http://schemas.openxmlformats.org/officeDocument/2006/relationships/slide" Target="slides/slide20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324" Type="http://schemas.openxmlformats.org/officeDocument/2006/relationships/slide" Target="slides/slide323.xml"/><Relationship Id="rId366" Type="http://schemas.openxmlformats.org/officeDocument/2006/relationships/slide" Target="slides/slide365.xml"/><Relationship Id="rId170" Type="http://schemas.openxmlformats.org/officeDocument/2006/relationships/slide" Target="slides/slide169.xml"/><Relationship Id="rId226" Type="http://schemas.openxmlformats.org/officeDocument/2006/relationships/slide" Target="slides/slide225.xml"/><Relationship Id="rId268" Type="http://schemas.openxmlformats.org/officeDocument/2006/relationships/slide" Target="slides/slide267.xml"/><Relationship Id="rId32" Type="http://schemas.openxmlformats.org/officeDocument/2006/relationships/slide" Target="slides/slide31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335" Type="http://schemas.openxmlformats.org/officeDocument/2006/relationships/slide" Target="slides/slide334.xml"/><Relationship Id="rId377" Type="http://schemas.openxmlformats.org/officeDocument/2006/relationships/slide" Target="slides/slide376.xml"/><Relationship Id="rId5" Type="http://schemas.openxmlformats.org/officeDocument/2006/relationships/slide" Target="slides/slide4.xml"/><Relationship Id="rId181" Type="http://schemas.openxmlformats.org/officeDocument/2006/relationships/slide" Target="slides/slide180.xml"/><Relationship Id="rId237" Type="http://schemas.openxmlformats.org/officeDocument/2006/relationships/slide" Target="slides/slide236.xml"/><Relationship Id="rId279" Type="http://schemas.openxmlformats.org/officeDocument/2006/relationships/slide" Target="slides/slide278.xml"/><Relationship Id="rId43" Type="http://schemas.openxmlformats.org/officeDocument/2006/relationships/slide" Target="slides/slide42.xml"/><Relationship Id="rId139" Type="http://schemas.openxmlformats.org/officeDocument/2006/relationships/slide" Target="slides/slide138.xml"/><Relationship Id="rId290" Type="http://schemas.openxmlformats.org/officeDocument/2006/relationships/slide" Target="slides/slide289.xml"/><Relationship Id="rId304" Type="http://schemas.openxmlformats.org/officeDocument/2006/relationships/slide" Target="slides/slide303.xml"/><Relationship Id="rId346" Type="http://schemas.openxmlformats.org/officeDocument/2006/relationships/slide" Target="slides/slide345.xml"/><Relationship Id="rId388" Type="http://schemas.openxmlformats.org/officeDocument/2006/relationships/tableStyles" Target="tableStyles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48" Type="http://schemas.openxmlformats.org/officeDocument/2006/relationships/slide" Target="slides/slide247.xml"/><Relationship Id="rId12" Type="http://schemas.openxmlformats.org/officeDocument/2006/relationships/slide" Target="slides/slide11.xml"/><Relationship Id="rId108" Type="http://schemas.openxmlformats.org/officeDocument/2006/relationships/slide" Target="slides/slide107.xml"/><Relationship Id="rId315" Type="http://schemas.openxmlformats.org/officeDocument/2006/relationships/slide" Target="slides/slide314.xml"/><Relationship Id="rId357" Type="http://schemas.openxmlformats.org/officeDocument/2006/relationships/slide" Target="slides/slide356.xml"/><Relationship Id="rId54" Type="http://schemas.openxmlformats.org/officeDocument/2006/relationships/slide" Target="slides/slide53.xml"/><Relationship Id="rId96" Type="http://schemas.openxmlformats.org/officeDocument/2006/relationships/slide" Target="slides/slide95.xml"/><Relationship Id="rId161" Type="http://schemas.openxmlformats.org/officeDocument/2006/relationships/slide" Target="slides/slide160.xml"/><Relationship Id="rId217" Type="http://schemas.openxmlformats.org/officeDocument/2006/relationships/slide" Target="slides/slide216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326" Type="http://schemas.openxmlformats.org/officeDocument/2006/relationships/slide" Target="slides/slide325.xml"/><Relationship Id="rId65" Type="http://schemas.openxmlformats.org/officeDocument/2006/relationships/slide" Target="slides/slide64.xml"/><Relationship Id="rId130" Type="http://schemas.openxmlformats.org/officeDocument/2006/relationships/slide" Target="slides/slide129.xml"/><Relationship Id="rId368" Type="http://schemas.openxmlformats.org/officeDocument/2006/relationships/slide" Target="slides/slide367.xml"/><Relationship Id="rId172" Type="http://schemas.openxmlformats.org/officeDocument/2006/relationships/slide" Target="slides/slide171.xml"/><Relationship Id="rId228" Type="http://schemas.openxmlformats.org/officeDocument/2006/relationships/slide" Target="slides/slide227.xml"/><Relationship Id="rId281" Type="http://schemas.openxmlformats.org/officeDocument/2006/relationships/slide" Target="slides/slide280.xml"/><Relationship Id="rId337" Type="http://schemas.openxmlformats.org/officeDocument/2006/relationships/slide" Target="slides/slide336.xml"/><Relationship Id="rId34" Type="http://schemas.openxmlformats.org/officeDocument/2006/relationships/slide" Target="slides/slide33.xml"/><Relationship Id="rId76" Type="http://schemas.openxmlformats.org/officeDocument/2006/relationships/slide" Target="slides/slide75.xml"/><Relationship Id="rId141" Type="http://schemas.openxmlformats.org/officeDocument/2006/relationships/slide" Target="slides/slide140.xml"/><Relationship Id="rId379" Type="http://schemas.openxmlformats.org/officeDocument/2006/relationships/slide" Target="slides/slide378.xml"/><Relationship Id="rId7" Type="http://schemas.openxmlformats.org/officeDocument/2006/relationships/slide" Target="slides/slide6.xml"/><Relationship Id="rId183" Type="http://schemas.openxmlformats.org/officeDocument/2006/relationships/slide" Target="slides/slide182.xml"/><Relationship Id="rId239" Type="http://schemas.openxmlformats.org/officeDocument/2006/relationships/slide" Target="slides/slide238.xml"/><Relationship Id="rId250" Type="http://schemas.openxmlformats.org/officeDocument/2006/relationships/slide" Target="slides/slide249.xml"/><Relationship Id="rId292" Type="http://schemas.openxmlformats.org/officeDocument/2006/relationships/slide" Target="slides/slide291.xml"/><Relationship Id="rId306" Type="http://schemas.openxmlformats.org/officeDocument/2006/relationships/slide" Target="slides/slide305.xml"/><Relationship Id="rId45" Type="http://schemas.openxmlformats.org/officeDocument/2006/relationships/slide" Target="slides/slide44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348" Type="http://schemas.openxmlformats.org/officeDocument/2006/relationships/slide" Target="slides/slide347.xml"/><Relationship Id="rId152" Type="http://schemas.openxmlformats.org/officeDocument/2006/relationships/slide" Target="slides/slide151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61" Type="http://schemas.openxmlformats.org/officeDocument/2006/relationships/slide" Target="slides/slide260.xml"/><Relationship Id="rId14" Type="http://schemas.openxmlformats.org/officeDocument/2006/relationships/slide" Target="slides/slide13.xml"/><Relationship Id="rId56" Type="http://schemas.openxmlformats.org/officeDocument/2006/relationships/slide" Target="slides/slide55.xml"/><Relationship Id="rId317" Type="http://schemas.openxmlformats.org/officeDocument/2006/relationships/slide" Target="slides/slide316.xml"/><Relationship Id="rId359" Type="http://schemas.openxmlformats.org/officeDocument/2006/relationships/slide" Target="slides/slide358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63" Type="http://schemas.openxmlformats.org/officeDocument/2006/relationships/slide" Target="slides/slide162.xml"/><Relationship Id="rId219" Type="http://schemas.openxmlformats.org/officeDocument/2006/relationships/slide" Target="slides/slide218.xml"/><Relationship Id="rId370" Type="http://schemas.openxmlformats.org/officeDocument/2006/relationships/slide" Target="slides/slide369.xml"/><Relationship Id="rId230" Type="http://schemas.openxmlformats.org/officeDocument/2006/relationships/slide" Target="slides/slide229.xml"/><Relationship Id="rId25" Type="http://schemas.openxmlformats.org/officeDocument/2006/relationships/slide" Target="slides/slide24.xml"/><Relationship Id="rId67" Type="http://schemas.openxmlformats.org/officeDocument/2006/relationships/slide" Target="slides/slide66.xml"/><Relationship Id="rId272" Type="http://schemas.openxmlformats.org/officeDocument/2006/relationships/slide" Target="slides/slide271.xml"/><Relationship Id="rId328" Type="http://schemas.openxmlformats.org/officeDocument/2006/relationships/slide" Target="slides/slide327.xml"/><Relationship Id="rId132" Type="http://schemas.openxmlformats.org/officeDocument/2006/relationships/slide" Target="slides/slide131.xml"/><Relationship Id="rId174" Type="http://schemas.openxmlformats.org/officeDocument/2006/relationships/slide" Target="slides/slide173.xml"/><Relationship Id="rId381" Type="http://schemas.openxmlformats.org/officeDocument/2006/relationships/slide" Target="slides/slide380.xml"/><Relationship Id="rId241" Type="http://schemas.openxmlformats.org/officeDocument/2006/relationships/slide" Target="slides/slide240.xml"/><Relationship Id="rId36" Type="http://schemas.openxmlformats.org/officeDocument/2006/relationships/slide" Target="slides/slide35.xml"/><Relationship Id="rId283" Type="http://schemas.openxmlformats.org/officeDocument/2006/relationships/slide" Target="slides/slide282.xml"/><Relationship Id="rId339" Type="http://schemas.openxmlformats.org/officeDocument/2006/relationships/slide" Target="slides/slide338.xml"/><Relationship Id="rId78" Type="http://schemas.openxmlformats.org/officeDocument/2006/relationships/slide" Target="slides/slide77.xml"/><Relationship Id="rId101" Type="http://schemas.openxmlformats.org/officeDocument/2006/relationships/slide" Target="slides/slide100.xml"/><Relationship Id="rId143" Type="http://schemas.openxmlformats.org/officeDocument/2006/relationships/slide" Target="slides/slide142.xml"/><Relationship Id="rId185" Type="http://schemas.openxmlformats.org/officeDocument/2006/relationships/slide" Target="slides/slide184.xml"/><Relationship Id="rId350" Type="http://schemas.openxmlformats.org/officeDocument/2006/relationships/slide" Target="slides/slide349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252" Type="http://schemas.openxmlformats.org/officeDocument/2006/relationships/slide" Target="slides/slide251.xml"/><Relationship Id="rId294" Type="http://schemas.openxmlformats.org/officeDocument/2006/relationships/slide" Target="slides/slide293.xml"/><Relationship Id="rId308" Type="http://schemas.openxmlformats.org/officeDocument/2006/relationships/slide" Target="slides/slide307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340" Type="http://schemas.openxmlformats.org/officeDocument/2006/relationships/slide" Target="slides/slide339.xml"/><Relationship Id="rId361" Type="http://schemas.openxmlformats.org/officeDocument/2006/relationships/slide" Target="slides/slide360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382" Type="http://schemas.openxmlformats.org/officeDocument/2006/relationships/slide" Target="slides/slide381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284" Type="http://schemas.openxmlformats.org/officeDocument/2006/relationships/slide" Target="slides/slide283.xml"/><Relationship Id="rId319" Type="http://schemas.openxmlformats.org/officeDocument/2006/relationships/slide" Target="slides/slide318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330" Type="http://schemas.openxmlformats.org/officeDocument/2006/relationships/slide" Target="slides/slide329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351" Type="http://schemas.openxmlformats.org/officeDocument/2006/relationships/slide" Target="slides/slide350.xml"/><Relationship Id="rId372" Type="http://schemas.openxmlformats.org/officeDocument/2006/relationships/slide" Target="slides/slide371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4" Type="http://schemas.openxmlformats.org/officeDocument/2006/relationships/slide" Target="slides/slide273.xml"/><Relationship Id="rId295" Type="http://schemas.openxmlformats.org/officeDocument/2006/relationships/slide" Target="slides/slide294.xml"/><Relationship Id="rId309" Type="http://schemas.openxmlformats.org/officeDocument/2006/relationships/slide" Target="slides/slide308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320" Type="http://schemas.openxmlformats.org/officeDocument/2006/relationships/slide" Target="slides/slide319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341" Type="http://schemas.openxmlformats.org/officeDocument/2006/relationships/slide" Target="slides/slide340.xml"/><Relationship Id="rId362" Type="http://schemas.openxmlformats.org/officeDocument/2006/relationships/slide" Target="slides/slide361.xml"/><Relationship Id="rId383" Type="http://schemas.openxmlformats.org/officeDocument/2006/relationships/slide" Target="slides/slide382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285" Type="http://schemas.openxmlformats.org/officeDocument/2006/relationships/slide" Target="slides/slide28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310" Type="http://schemas.openxmlformats.org/officeDocument/2006/relationships/slide" Target="slides/slide309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331" Type="http://schemas.openxmlformats.org/officeDocument/2006/relationships/slide" Target="slides/slide330.xml"/><Relationship Id="rId352" Type="http://schemas.openxmlformats.org/officeDocument/2006/relationships/slide" Target="slides/slide351.xml"/><Relationship Id="rId373" Type="http://schemas.openxmlformats.org/officeDocument/2006/relationships/slide" Target="slides/slide372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slide" Target="slides/slide274.xml"/><Relationship Id="rId296" Type="http://schemas.openxmlformats.org/officeDocument/2006/relationships/slide" Target="slides/slide295.xml"/><Relationship Id="rId300" Type="http://schemas.openxmlformats.org/officeDocument/2006/relationships/slide" Target="slides/slide299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321" Type="http://schemas.openxmlformats.org/officeDocument/2006/relationships/slide" Target="slides/slide320.xml"/><Relationship Id="rId342" Type="http://schemas.openxmlformats.org/officeDocument/2006/relationships/slide" Target="slides/slide341.xml"/><Relationship Id="rId363" Type="http://schemas.openxmlformats.org/officeDocument/2006/relationships/slide" Target="slides/slide362.xml"/><Relationship Id="rId384" Type="http://schemas.openxmlformats.org/officeDocument/2006/relationships/notesMaster" Target="notesMasters/notesMaster1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286" Type="http://schemas.openxmlformats.org/officeDocument/2006/relationships/slide" Target="slides/slide285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311" Type="http://schemas.openxmlformats.org/officeDocument/2006/relationships/slide" Target="slides/slide310.xml"/><Relationship Id="rId332" Type="http://schemas.openxmlformats.org/officeDocument/2006/relationships/slide" Target="slides/slide331.xml"/><Relationship Id="rId353" Type="http://schemas.openxmlformats.org/officeDocument/2006/relationships/slide" Target="slides/slide352.xml"/><Relationship Id="rId374" Type="http://schemas.openxmlformats.org/officeDocument/2006/relationships/slide" Target="slides/slide373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276" Type="http://schemas.openxmlformats.org/officeDocument/2006/relationships/slide" Target="slides/slide275.xml"/><Relationship Id="rId297" Type="http://schemas.openxmlformats.org/officeDocument/2006/relationships/slide" Target="slides/slide296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301" Type="http://schemas.openxmlformats.org/officeDocument/2006/relationships/slide" Target="slides/slide300.xml"/><Relationship Id="rId322" Type="http://schemas.openxmlformats.org/officeDocument/2006/relationships/slide" Target="slides/slide321.xml"/><Relationship Id="rId343" Type="http://schemas.openxmlformats.org/officeDocument/2006/relationships/slide" Target="slides/slide342.xml"/><Relationship Id="rId364" Type="http://schemas.openxmlformats.org/officeDocument/2006/relationships/slide" Target="slides/slide363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385" Type="http://schemas.openxmlformats.org/officeDocument/2006/relationships/presProps" Target="presProps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266" Type="http://schemas.openxmlformats.org/officeDocument/2006/relationships/slide" Target="slides/slide265.xml"/><Relationship Id="rId287" Type="http://schemas.openxmlformats.org/officeDocument/2006/relationships/slide" Target="slides/slide286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312" Type="http://schemas.openxmlformats.org/officeDocument/2006/relationships/slide" Target="slides/slide311.xml"/><Relationship Id="rId333" Type="http://schemas.openxmlformats.org/officeDocument/2006/relationships/slide" Target="slides/slide332.xml"/><Relationship Id="rId354" Type="http://schemas.openxmlformats.org/officeDocument/2006/relationships/slide" Target="slides/slide353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75" Type="http://schemas.openxmlformats.org/officeDocument/2006/relationships/slide" Target="slides/slide374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slide" Target="slides/slide255.xml"/><Relationship Id="rId277" Type="http://schemas.openxmlformats.org/officeDocument/2006/relationships/slide" Target="slides/slide276.xml"/><Relationship Id="rId298" Type="http://schemas.openxmlformats.org/officeDocument/2006/relationships/slide" Target="slides/slide297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302" Type="http://schemas.openxmlformats.org/officeDocument/2006/relationships/slide" Target="slides/slide301.xml"/><Relationship Id="rId323" Type="http://schemas.openxmlformats.org/officeDocument/2006/relationships/slide" Target="slides/slide322.xml"/><Relationship Id="rId344" Type="http://schemas.openxmlformats.org/officeDocument/2006/relationships/slide" Target="slides/slide343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365" Type="http://schemas.openxmlformats.org/officeDocument/2006/relationships/slide" Target="slides/slide364.xml"/><Relationship Id="rId386" Type="http://schemas.openxmlformats.org/officeDocument/2006/relationships/viewProps" Target="viewProps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288" Type="http://schemas.openxmlformats.org/officeDocument/2006/relationships/slide" Target="slides/slide287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313" Type="http://schemas.openxmlformats.org/officeDocument/2006/relationships/slide" Target="slides/slide312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334" Type="http://schemas.openxmlformats.org/officeDocument/2006/relationships/slide" Target="slides/slide333.xml"/><Relationship Id="rId355" Type="http://schemas.openxmlformats.org/officeDocument/2006/relationships/slide" Target="slides/slide354.xml"/><Relationship Id="rId376" Type="http://schemas.openxmlformats.org/officeDocument/2006/relationships/slide" Target="slides/slide375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slide" Target="slides/slide277.xml"/><Relationship Id="rId303" Type="http://schemas.openxmlformats.org/officeDocument/2006/relationships/slide" Target="slides/slide302.xml"/><Relationship Id="rId42" Type="http://schemas.openxmlformats.org/officeDocument/2006/relationships/slide" Target="slides/slide41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345" Type="http://schemas.openxmlformats.org/officeDocument/2006/relationships/slide" Target="slides/slide344.xml"/><Relationship Id="rId387" Type="http://schemas.openxmlformats.org/officeDocument/2006/relationships/theme" Target="theme/theme1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289" Type="http://schemas.openxmlformats.org/officeDocument/2006/relationships/slide" Target="slides/slide288.xml"/><Relationship Id="rId11" Type="http://schemas.openxmlformats.org/officeDocument/2006/relationships/slide" Target="slides/slide10.xml"/><Relationship Id="rId53" Type="http://schemas.openxmlformats.org/officeDocument/2006/relationships/slide" Target="slides/slide52.xml"/><Relationship Id="rId149" Type="http://schemas.openxmlformats.org/officeDocument/2006/relationships/slide" Target="slides/slide148.xml"/><Relationship Id="rId314" Type="http://schemas.openxmlformats.org/officeDocument/2006/relationships/slide" Target="slides/slide313.xml"/><Relationship Id="rId356" Type="http://schemas.openxmlformats.org/officeDocument/2006/relationships/slide" Target="slides/slide355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16" Type="http://schemas.openxmlformats.org/officeDocument/2006/relationships/slide" Target="slides/slide215.xml"/><Relationship Id="rId258" Type="http://schemas.openxmlformats.org/officeDocument/2006/relationships/slide" Target="slides/slide257.xml"/><Relationship Id="rId22" Type="http://schemas.openxmlformats.org/officeDocument/2006/relationships/slide" Target="slides/slide21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325" Type="http://schemas.openxmlformats.org/officeDocument/2006/relationships/slide" Target="slides/slide324.xml"/><Relationship Id="rId367" Type="http://schemas.openxmlformats.org/officeDocument/2006/relationships/slide" Target="slides/slide366.xml"/><Relationship Id="rId171" Type="http://schemas.openxmlformats.org/officeDocument/2006/relationships/slide" Target="slides/slide170.xml"/><Relationship Id="rId227" Type="http://schemas.openxmlformats.org/officeDocument/2006/relationships/slide" Target="slides/slide226.xml"/><Relationship Id="rId269" Type="http://schemas.openxmlformats.org/officeDocument/2006/relationships/slide" Target="slides/slide268.xml"/><Relationship Id="rId33" Type="http://schemas.openxmlformats.org/officeDocument/2006/relationships/slide" Target="slides/slide32.xml"/><Relationship Id="rId129" Type="http://schemas.openxmlformats.org/officeDocument/2006/relationships/slide" Target="slides/slide128.xml"/><Relationship Id="rId280" Type="http://schemas.openxmlformats.org/officeDocument/2006/relationships/slide" Target="slides/slide279.xml"/><Relationship Id="rId336" Type="http://schemas.openxmlformats.org/officeDocument/2006/relationships/slide" Target="slides/slide335.xml"/><Relationship Id="rId75" Type="http://schemas.openxmlformats.org/officeDocument/2006/relationships/slide" Target="slides/slide74.xml"/><Relationship Id="rId140" Type="http://schemas.openxmlformats.org/officeDocument/2006/relationships/slide" Target="slides/slide139.xml"/><Relationship Id="rId182" Type="http://schemas.openxmlformats.org/officeDocument/2006/relationships/slide" Target="slides/slide181.xml"/><Relationship Id="rId378" Type="http://schemas.openxmlformats.org/officeDocument/2006/relationships/slide" Target="slides/slide377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91" Type="http://schemas.openxmlformats.org/officeDocument/2006/relationships/slide" Target="slides/slide290.xml"/><Relationship Id="rId305" Type="http://schemas.openxmlformats.org/officeDocument/2006/relationships/slide" Target="slides/slide304.xml"/><Relationship Id="rId347" Type="http://schemas.openxmlformats.org/officeDocument/2006/relationships/slide" Target="slides/slide346.xml"/><Relationship Id="rId44" Type="http://schemas.openxmlformats.org/officeDocument/2006/relationships/slide" Target="slides/slide43.xml"/><Relationship Id="rId86" Type="http://schemas.openxmlformats.org/officeDocument/2006/relationships/slide" Target="slides/slide85.xml"/><Relationship Id="rId151" Type="http://schemas.openxmlformats.org/officeDocument/2006/relationships/slide" Target="slides/slide150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316" Type="http://schemas.openxmlformats.org/officeDocument/2006/relationships/slide" Target="slides/slide315.xml"/><Relationship Id="rId55" Type="http://schemas.openxmlformats.org/officeDocument/2006/relationships/slide" Target="slides/slide54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358" Type="http://schemas.openxmlformats.org/officeDocument/2006/relationships/slide" Target="slides/slide357.xml"/><Relationship Id="rId162" Type="http://schemas.openxmlformats.org/officeDocument/2006/relationships/slide" Target="slides/slide161.xml"/><Relationship Id="rId218" Type="http://schemas.openxmlformats.org/officeDocument/2006/relationships/slide" Target="slides/slide217.xml"/><Relationship Id="rId271" Type="http://schemas.openxmlformats.org/officeDocument/2006/relationships/slide" Target="slides/slide270.xml"/><Relationship Id="rId24" Type="http://schemas.openxmlformats.org/officeDocument/2006/relationships/slide" Target="slides/slide23.xml"/><Relationship Id="rId66" Type="http://schemas.openxmlformats.org/officeDocument/2006/relationships/slide" Target="slides/slide65.xml"/><Relationship Id="rId131" Type="http://schemas.openxmlformats.org/officeDocument/2006/relationships/slide" Target="slides/slide130.xml"/><Relationship Id="rId327" Type="http://schemas.openxmlformats.org/officeDocument/2006/relationships/slide" Target="slides/slide326.xml"/><Relationship Id="rId369" Type="http://schemas.openxmlformats.org/officeDocument/2006/relationships/slide" Target="slides/slide368.xml"/><Relationship Id="rId173" Type="http://schemas.openxmlformats.org/officeDocument/2006/relationships/slide" Target="slides/slide172.xml"/><Relationship Id="rId229" Type="http://schemas.openxmlformats.org/officeDocument/2006/relationships/slide" Target="slides/slide228.xml"/><Relationship Id="rId380" Type="http://schemas.openxmlformats.org/officeDocument/2006/relationships/slide" Target="slides/slide379.xml"/><Relationship Id="rId240" Type="http://schemas.openxmlformats.org/officeDocument/2006/relationships/slide" Target="slides/slide239.xml"/><Relationship Id="rId35" Type="http://schemas.openxmlformats.org/officeDocument/2006/relationships/slide" Target="slides/slide34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282" Type="http://schemas.openxmlformats.org/officeDocument/2006/relationships/slide" Target="slides/slide281.xml"/><Relationship Id="rId338" Type="http://schemas.openxmlformats.org/officeDocument/2006/relationships/slide" Target="slides/slide337.xml"/><Relationship Id="rId8" Type="http://schemas.openxmlformats.org/officeDocument/2006/relationships/slide" Target="slides/slide7.xml"/><Relationship Id="rId142" Type="http://schemas.openxmlformats.org/officeDocument/2006/relationships/slide" Target="slides/slide141.xml"/><Relationship Id="rId184" Type="http://schemas.openxmlformats.org/officeDocument/2006/relationships/slide" Target="slides/slide183.xml"/><Relationship Id="rId251" Type="http://schemas.openxmlformats.org/officeDocument/2006/relationships/slide" Target="slides/slide250.xml"/><Relationship Id="rId46" Type="http://schemas.openxmlformats.org/officeDocument/2006/relationships/slide" Target="slides/slide45.xml"/><Relationship Id="rId293" Type="http://schemas.openxmlformats.org/officeDocument/2006/relationships/slide" Target="slides/slide292.xml"/><Relationship Id="rId307" Type="http://schemas.openxmlformats.org/officeDocument/2006/relationships/slide" Target="slides/slide306.xml"/><Relationship Id="rId349" Type="http://schemas.openxmlformats.org/officeDocument/2006/relationships/slide" Target="slides/slide348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3" Type="http://schemas.openxmlformats.org/officeDocument/2006/relationships/slide" Target="slides/slide152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360" Type="http://schemas.openxmlformats.org/officeDocument/2006/relationships/slide" Target="slides/slide359.xml"/><Relationship Id="rId220" Type="http://schemas.openxmlformats.org/officeDocument/2006/relationships/slide" Target="slides/slide219.xml"/><Relationship Id="rId15" Type="http://schemas.openxmlformats.org/officeDocument/2006/relationships/slide" Target="slides/slide14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318" Type="http://schemas.openxmlformats.org/officeDocument/2006/relationships/slide" Target="slides/slide317.xml"/><Relationship Id="rId99" Type="http://schemas.openxmlformats.org/officeDocument/2006/relationships/slide" Target="slides/slide98.xml"/><Relationship Id="rId122" Type="http://schemas.openxmlformats.org/officeDocument/2006/relationships/slide" Target="slides/slide121.xml"/><Relationship Id="rId164" Type="http://schemas.openxmlformats.org/officeDocument/2006/relationships/slide" Target="slides/slide163.xml"/><Relationship Id="rId371" Type="http://schemas.openxmlformats.org/officeDocument/2006/relationships/slide" Target="slides/slide370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73" Type="http://schemas.openxmlformats.org/officeDocument/2006/relationships/slide" Target="slides/slide272.xml"/><Relationship Id="rId329" Type="http://schemas.openxmlformats.org/officeDocument/2006/relationships/slide" Target="slides/slide32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SchemeForSuggestions">
  <dgm:title val="Color Scheme for Suggestions"/>
  <dgm:desc val="Color Scheme for Suggestions"/>
  <dgm:catLst>
    <dgm:cat type="Other" pri="2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bg1">
        <a:lumMod val="95000"/>
      </a:schemeClr>
    </dgm:fillClrLst>
    <dgm:linClrLst>
      <a:schemeClr val="bg1">
        <a:lumMod val="95000"/>
      </a:schemeClr>
    </dgm:linClrLst>
    <dgm:effectClrLst/>
    <dgm:txLinClrLst/>
    <dgm:txFillClrLst meth="repeat">
      <a:schemeClr val="tx1">
        <a:lumMod val="75000"/>
        <a:lumOff val="25000"/>
      </a:schemeClr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SchemeForSuggestions">
  <dgm:title val="Color Scheme for Suggestions"/>
  <dgm:desc val="Color Scheme for Suggestions"/>
  <dgm:catLst>
    <dgm:cat type="Other" pri="2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bg1">
        <a:lumMod val="95000"/>
      </a:schemeClr>
    </dgm:fillClrLst>
    <dgm:linClrLst>
      <a:schemeClr val="bg1">
        <a:lumMod val="95000"/>
      </a:schemeClr>
    </dgm:linClrLst>
    <dgm:effectClrLst/>
    <dgm:txLinClrLst/>
    <dgm:txFillClrLst meth="repeat">
      <a:schemeClr val="tx1">
        <a:lumMod val="75000"/>
        <a:lumOff val="25000"/>
      </a:schemeClr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SchemeForSuggestions">
  <dgm:title val="Color Scheme for Suggestions"/>
  <dgm:desc val="Color Scheme for Suggestions"/>
  <dgm:catLst>
    <dgm:cat type="Other" pri="2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bg1">
        <a:lumMod val="95000"/>
      </a:schemeClr>
    </dgm:fillClrLst>
    <dgm:linClrLst>
      <a:schemeClr val="bg1">
        <a:lumMod val="95000"/>
      </a:schemeClr>
    </dgm:linClrLst>
    <dgm:effectClrLst/>
    <dgm:txLinClrLst/>
    <dgm:txFillClrLst meth="repeat">
      <a:schemeClr val="tx1">
        <a:lumMod val="75000"/>
        <a:lumOff val="25000"/>
      </a:schemeClr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SchemeForSuggestions">
  <dgm:title val="Color Scheme for Suggestions"/>
  <dgm:desc val="Color Scheme for Suggestions"/>
  <dgm:catLst>
    <dgm:cat type="Other" pri="2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bg1">
        <a:lumMod val="95000"/>
      </a:schemeClr>
    </dgm:fillClrLst>
    <dgm:linClrLst>
      <a:schemeClr val="bg1">
        <a:lumMod val="95000"/>
      </a:schemeClr>
    </dgm:linClrLst>
    <dgm:effectClrLst/>
    <dgm:txLinClrLst/>
    <dgm:txFillClrLst meth="repeat">
      <a:schemeClr val="tx1">
        <a:lumMod val="75000"/>
        <a:lumOff val="25000"/>
      </a:schemeClr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SchemeForSuggestions">
  <dgm:title val="Color Scheme for Suggestions"/>
  <dgm:desc val="Color Scheme for Suggestions"/>
  <dgm:catLst>
    <dgm:cat type="Other" pri="2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bg1">
        <a:lumMod val="95000"/>
      </a:schemeClr>
    </dgm:fillClrLst>
    <dgm:linClrLst>
      <a:schemeClr val="bg1">
        <a:lumMod val="95000"/>
      </a:schemeClr>
    </dgm:linClrLst>
    <dgm:effectClrLst/>
    <dgm:txLinClrLst/>
    <dgm:txFillClrLst meth="repeat">
      <a:schemeClr val="tx1">
        <a:lumMod val="75000"/>
        <a:lumOff val="25000"/>
      </a:schemeClr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SchemeForSuggestions">
  <dgm:title val="Color Scheme for Suggestions"/>
  <dgm:desc val="Color Scheme for Suggestions"/>
  <dgm:catLst>
    <dgm:cat type="Other" pri="2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bg1">
        <a:lumMod val="95000"/>
      </a:schemeClr>
    </dgm:fillClrLst>
    <dgm:linClrLst>
      <a:schemeClr val="bg1">
        <a:lumMod val="95000"/>
      </a:schemeClr>
    </dgm:linClrLst>
    <dgm:effectClrLst/>
    <dgm:txLinClrLst/>
    <dgm:txFillClrLst meth="repeat">
      <a:schemeClr val="tx1">
        <a:lumMod val="75000"/>
        <a:lumOff val="25000"/>
      </a:schemeClr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SchemeForSuggestions">
  <dgm:title val="Color Scheme for Suggestions"/>
  <dgm:desc val="Color Scheme for Suggestions"/>
  <dgm:catLst>
    <dgm:cat type="Other" pri="2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bg1">
        <a:lumMod val="95000"/>
      </a:schemeClr>
    </dgm:fillClrLst>
    <dgm:linClrLst>
      <a:schemeClr val="bg1">
        <a:lumMod val="95000"/>
      </a:schemeClr>
    </dgm:linClrLst>
    <dgm:effectClrLst/>
    <dgm:txLinClrLst/>
    <dgm:txFillClrLst meth="repeat">
      <a:schemeClr val="tx1">
        <a:lumMod val="75000"/>
        <a:lumOff val="25000"/>
      </a:schemeClr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SchemeForSuggestions">
  <dgm:title val="Color Scheme for Suggestions"/>
  <dgm:desc val="Color Scheme for Suggestions"/>
  <dgm:catLst>
    <dgm:cat type="Other" pri="2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bg1">
        <a:lumMod val="95000"/>
      </a:schemeClr>
    </dgm:fillClrLst>
    <dgm:linClrLst>
      <a:schemeClr val="bg1">
        <a:lumMod val="95000"/>
      </a:schemeClr>
    </dgm:linClrLst>
    <dgm:effectClrLst/>
    <dgm:txLinClrLst/>
    <dgm:txFillClrLst meth="repeat">
      <a:schemeClr val="tx1">
        <a:lumMod val="75000"/>
        <a:lumOff val="25000"/>
      </a:schemeClr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SchemeForSuggestions">
  <dgm:title val="Color Scheme for Suggestions"/>
  <dgm:desc val="Color Scheme for Suggestions"/>
  <dgm:catLst>
    <dgm:cat type="Other" pri="2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bg1">
        <a:lumMod val="95000"/>
      </a:schemeClr>
    </dgm:fillClrLst>
    <dgm:linClrLst>
      <a:schemeClr val="bg1">
        <a:lumMod val="95000"/>
      </a:schemeClr>
    </dgm:linClrLst>
    <dgm:effectClrLst/>
    <dgm:txLinClrLst/>
    <dgm:txFillClrLst meth="repeat">
      <a:schemeClr val="tx1">
        <a:lumMod val="75000"/>
        <a:lumOff val="25000"/>
      </a:schemeClr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SchemeForSuggestions">
  <dgm:title val="Color Scheme for Suggestions"/>
  <dgm:desc val="Color Scheme for Suggestions"/>
  <dgm:catLst>
    <dgm:cat type="Other" pri="2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bg1">
        <a:lumMod val="95000"/>
      </a:schemeClr>
    </dgm:fillClrLst>
    <dgm:linClrLst>
      <a:schemeClr val="bg1">
        <a:lumMod val="95000"/>
      </a:schemeClr>
    </dgm:linClrLst>
    <dgm:effectClrLst/>
    <dgm:txLinClrLst/>
    <dgm:txFillClrLst meth="repeat">
      <a:schemeClr val="tx1">
        <a:lumMod val="75000"/>
        <a:lumOff val="25000"/>
      </a:schemeClr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958C90B-AB96-4BEE-BA80-0EB8053169C1}" type="doc">
      <dgm:prSet loTypeId="urn:microsoft.com/office/officeart/2008/layout/LinedList" loCatId="Inbox" qsTypeId="urn:microsoft.com/office/officeart/2005/8/quickstyle/simple2" qsCatId="simple" csTypeId="urn:microsoft.com/office/officeart/2005/8/colors/accent1_1" csCatId="accent1"/>
      <dgm:spPr/>
      <dgm:t>
        <a:bodyPr/>
        <a:lstStyle/>
        <a:p>
          <a:endParaRPr lang="en-US"/>
        </a:p>
      </dgm:t>
    </dgm:pt>
    <dgm:pt modelId="{CF081D61-F2CB-43F0-A833-921D2EDAB282}">
      <dgm:prSet/>
      <dgm:spPr/>
      <dgm:t>
        <a:bodyPr/>
        <a:lstStyle/>
        <a:p>
          <a:r>
            <a:rPr lang="hu-HU"/>
            <a:t>Milyen mai, 21. századi példákat tudunk említeni?</a:t>
          </a:r>
          <a:endParaRPr lang="en-US"/>
        </a:p>
      </dgm:t>
    </dgm:pt>
    <dgm:pt modelId="{E401382B-F183-4BCF-953A-C42736BFE7E0}" type="parTrans" cxnId="{88FC0158-0CBE-45A7-9722-CED950425D2A}">
      <dgm:prSet/>
      <dgm:spPr/>
      <dgm:t>
        <a:bodyPr/>
        <a:lstStyle/>
        <a:p>
          <a:endParaRPr lang="en-US"/>
        </a:p>
      </dgm:t>
    </dgm:pt>
    <dgm:pt modelId="{0516C375-D9AE-402B-9C21-C162CFF75FF2}" type="sibTrans" cxnId="{88FC0158-0CBE-45A7-9722-CED950425D2A}">
      <dgm:prSet/>
      <dgm:spPr/>
      <dgm:t>
        <a:bodyPr/>
        <a:lstStyle/>
        <a:p>
          <a:endParaRPr lang="en-US"/>
        </a:p>
      </dgm:t>
    </dgm:pt>
    <dgm:pt modelId="{7B89BDDB-6371-4C84-B2D0-767E9677B08C}">
      <dgm:prSet/>
      <dgm:spPr/>
      <dgm:t>
        <a:bodyPr/>
        <a:lstStyle/>
        <a:p>
          <a:r>
            <a:rPr lang="hu-HU"/>
            <a:t>Miben voltak egyediek és milyen változást hoztak?</a:t>
          </a:r>
          <a:endParaRPr lang="en-US"/>
        </a:p>
      </dgm:t>
    </dgm:pt>
    <dgm:pt modelId="{BBA6E900-B012-4B56-9469-F5492C5BC722}" type="parTrans" cxnId="{76E5430D-F090-4C08-844C-3F6D183B6A75}">
      <dgm:prSet/>
      <dgm:spPr/>
      <dgm:t>
        <a:bodyPr/>
        <a:lstStyle/>
        <a:p>
          <a:endParaRPr lang="en-US"/>
        </a:p>
      </dgm:t>
    </dgm:pt>
    <dgm:pt modelId="{8EA6DF53-6352-4AE1-87D7-61DB86BD5AB7}" type="sibTrans" cxnId="{76E5430D-F090-4C08-844C-3F6D183B6A75}">
      <dgm:prSet/>
      <dgm:spPr/>
      <dgm:t>
        <a:bodyPr/>
        <a:lstStyle/>
        <a:p>
          <a:endParaRPr lang="en-US"/>
        </a:p>
      </dgm:t>
    </dgm:pt>
    <dgm:pt modelId="{D1C19742-A497-40D1-88CA-F976E9CEE09E}">
      <dgm:prSet/>
      <dgm:spPr/>
      <dgm:t>
        <a:bodyPr/>
        <a:lstStyle/>
        <a:p>
          <a:r>
            <a:rPr lang="hu-HU"/>
            <a:t>Mi lehet a következő fordulat?</a:t>
          </a:r>
          <a:endParaRPr lang="en-US"/>
        </a:p>
      </dgm:t>
    </dgm:pt>
    <dgm:pt modelId="{0CB414CF-102F-4162-8789-640DB0125ED1}" type="parTrans" cxnId="{DD8D1377-F3EE-4CB2-BAD0-638D5B61FA59}">
      <dgm:prSet/>
      <dgm:spPr/>
      <dgm:t>
        <a:bodyPr/>
        <a:lstStyle/>
        <a:p>
          <a:endParaRPr lang="en-US"/>
        </a:p>
      </dgm:t>
    </dgm:pt>
    <dgm:pt modelId="{7AFFEE1D-843A-4533-9022-51E25FA766E6}" type="sibTrans" cxnId="{DD8D1377-F3EE-4CB2-BAD0-638D5B61FA59}">
      <dgm:prSet/>
      <dgm:spPr/>
      <dgm:t>
        <a:bodyPr/>
        <a:lstStyle/>
        <a:p>
          <a:endParaRPr lang="en-US"/>
        </a:p>
      </dgm:t>
    </dgm:pt>
    <dgm:pt modelId="{34AA9E7C-29A2-4612-A4FF-6D942D216870}">
      <dgm:prSet/>
      <dgm:spPr/>
      <dgm:t>
        <a:bodyPr/>
        <a:lstStyle/>
        <a:p>
          <a:r>
            <a:rPr lang="hu-HU"/>
            <a:t>Hazai és külföldi példa?</a:t>
          </a:r>
          <a:endParaRPr lang="en-US"/>
        </a:p>
      </dgm:t>
    </dgm:pt>
    <dgm:pt modelId="{3241CB06-83EE-44BC-920F-231E2BBD9CFE}" type="parTrans" cxnId="{12A5DE20-FD81-454A-96D8-76ADC4CF2E39}">
      <dgm:prSet/>
      <dgm:spPr/>
      <dgm:t>
        <a:bodyPr/>
        <a:lstStyle/>
        <a:p>
          <a:endParaRPr lang="en-US"/>
        </a:p>
      </dgm:t>
    </dgm:pt>
    <dgm:pt modelId="{D3992AB1-A5DE-4C02-B330-2E6DD5534490}" type="sibTrans" cxnId="{12A5DE20-FD81-454A-96D8-76ADC4CF2E39}">
      <dgm:prSet/>
      <dgm:spPr/>
      <dgm:t>
        <a:bodyPr/>
        <a:lstStyle/>
        <a:p>
          <a:endParaRPr lang="en-US"/>
        </a:p>
      </dgm:t>
    </dgm:pt>
    <dgm:pt modelId="{24226F1B-5058-4B31-894C-DEBB619B66E0}" type="pres">
      <dgm:prSet presAssocID="{D958C90B-AB96-4BEE-BA80-0EB8053169C1}" presName="vert0" presStyleCnt="0">
        <dgm:presLayoutVars>
          <dgm:dir/>
          <dgm:animOne val="branch"/>
          <dgm:animLvl val="lvl"/>
        </dgm:presLayoutVars>
      </dgm:prSet>
      <dgm:spPr/>
    </dgm:pt>
    <dgm:pt modelId="{73A3128E-FCBA-44A5-8047-A31C7537E59D}" type="pres">
      <dgm:prSet presAssocID="{CF081D61-F2CB-43F0-A833-921D2EDAB282}" presName="thickLine" presStyleLbl="alignNode1" presStyleIdx="0" presStyleCnt="4"/>
      <dgm:spPr/>
    </dgm:pt>
    <dgm:pt modelId="{C2F7C605-D495-43B9-B251-626419D698BF}" type="pres">
      <dgm:prSet presAssocID="{CF081D61-F2CB-43F0-A833-921D2EDAB282}" presName="horz1" presStyleCnt="0"/>
      <dgm:spPr/>
    </dgm:pt>
    <dgm:pt modelId="{C3F693E0-3970-47AE-AB9F-645ADFCE3C37}" type="pres">
      <dgm:prSet presAssocID="{CF081D61-F2CB-43F0-A833-921D2EDAB282}" presName="tx1" presStyleLbl="revTx" presStyleIdx="0" presStyleCnt="4"/>
      <dgm:spPr/>
    </dgm:pt>
    <dgm:pt modelId="{7A8D48B1-064A-4B93-B46A-45A413A53222}" type="pres">
      <dgm:prSet presAssocID="{CF081D61-F2CB-43F0-A833-921D2EDAB282}" presName="vert1" presStyleCnt="0"/>
      <dgm:spPr/>
    </dgm:pt>
    <dgm:pt modelId="{0C6E9CCD-0F81-4330-835B-D345BDA51A08}" type="pres">
      <dgm:prSet presAssocID="{7B89BDDB-6371-4C84-B2D0-767E9677B08C}" presName="thickLine" presStyleLbl="alignNode1" presStyleIdx="1" presStyleCnt="4"/>
      <dgm:spPr/>
    </dgm:pt>
    <dgm:pt modelId="{DA202F3E-707A-41D3-A0AA-5F2AC40EA702}" type="pres">
      <dgm:prSet presAssocID="{7B89BDDB-6371-4C84-B2D0-767E9677B08C}" presName="horz1" presStyleCnt="0"/>
      <dgm:spPr/>
    </dgm:pt>
    <dgm:pt modelId="{8A362B7A-FDB4-4417-8A11-B3F7B1DD1DC4}" type="pres">
      <dgm:prSet presAssocID="{7B89BDDB-6371-4C84-B2D0-767E9677B08C}" presName="tx1" presStyleLbl="revTx" presStyleIdx="1" presStyleCnt="4"/>
      <dgm:spPr/>
    </dgm:pt>
    <dgm:pt modelId="{D68B72C8-1BB9-4653-ABB0-09CAEA0871A4}" type="pres">
      <dgm:prSet presAssocID="{7B89BDDB-6371-4C84-B2D0-767E9677B08C}" presName="vert1" presStyleCnt="0"/>
      <dgm:spPr/>
    </dgm:pt>
    <dgm:pt modelId="{F0587C55-80DC-4BD0-B344-D1BCF16CCDDA}" type="pres">
      <dgm:prSet presAssocID="{D1C19742-A497-40D1-88CA-F976E9CEE09E}" presName="thickLine" presStyleLbl="alignNode1" presStyleIdx="2" presStyleCnt="4"/>
      <dgm:spPr/>
    </dgm:pt>
    <dgm:pt modelId="{A0F6CECD-7F3E-4631-8CE5-6D4E1D52F536}" type="pres">
      <dgm:prSet presAssocID="{D1C19742-A497-40D1-88CA-F976E9CEE09E}" presName="horz1" presStyleCnt="0"/>
      <dgm:spPr/>
    </dgm:pt>
    <dgm:pt modelId="{FFFB8C7A-DF2E-4F9D-968D-1BEE0796C9D5}" type="pres">
      <dgm:prSet presAssocID="{D1C19742-A497-40D1-88CA-F976E9CEE09E}" presName="tx1" presStyleLbl="revTx" presStyleIdx="2" presStyleCnt="4"/>
      <dgm:spPr/>
    </dgm:pt>
    <dgm:pt modelId="{1F0E38A7-AA6B-4260-AD59-E96B1C46555C}" type="pres">
      <dgm:prSet presAssocID="{D1C19742-A497-40D1-88CA-F976E9CEE09E}" presName="vert1" presStyleCnt="0"/>
      <dgm:spPr/>
    </dgm:pt>
    <dgm:pt modelId="{66050DD2-C7CC-4C7B-BB00-FCB6896823ED}" type="pres">
      <dgm:prSet presAssocID="{34AA9E7C-29A2-4612-A4FF-6D942D216870}" presName="thickLine" presStyleLbl="alignNode1" presStyleIdx="3" presStyleCnt="4"/>
      <dgm:spPr/>
    </dgm:pt>
    <dgm:pt modelId="{5305B6AE-946E-4847-B2BA-E1709E592AF9}" type="pres">
      <dgm:prSet presAssocID="{34AA9E7C-29A2-4612-A4FF-6D942D216870}" presName="horz1" presStyleCnt="0"/>
      <dgm:spPr/>
    </dgm:pt>
    <dgm:pt modelId="{F19C8FF4-E29D-4385-9219-E89F1CF0CDFB}" type="pres">
      <dgm:prSet presAssocID="{34AA9E7C-29A2-4612-A4FF-6D942D216870}" presName="tx1" presStyleLbl="revTx" presStyleIdx="3" presStyleCnt="4"/>
      <dgm:spPr/>
    </dgm:pt>
    <dgm:pt modelId="{5BF8FD76-4E58-4CC2-AE3E-DCC15047AD1D}" type="pres">
      <dgm:prSet presAssocID="{34AA9E7C-29A2-4612-A4FF-6D942D216870}" presName="vert1" presStyleCnt="0"/>
      <dgm:spPr/>
    </dgm:pt>
  </dgm:ptLst>
  <dgm:cxnLst>
    <dgm:cxn modelId="{76E5430D-F090-4C08-844C-3F6D183B6A75}" srcId="{D958C90B-AB96-4BEE-BA80-0EB8053169C1}" destId="{7B89BDDB-6371-4C84-B2D0-767E9677B08C}" srcOrd="1" destOrd="0" parTransId="{BBA6E900-B012-4B56-9469-F5492C5BC722}" sibTransId="{8EA6DF53-6352-4AE1-87D7-61DB86BD5AB7}"/>
    <dgm:cxn modelId="{12A5DE20-FD81-454A-96D8-76ADC4CF2E39}" srcId="{D958C90B-AB96-4BEE-BA80-0EB8053169C1}" destId="{34AA9E7C-29A2-4612-A4FF-6D942D216870}" srcOrd="3" destOrd="0" parTransId="{3241CB06-83EE-44BC-920F-231E2BBD9CFE}" sibTransId="{D3992AB1-A5DE-4C02-B330-2E6DD5534490}"/>
    <dgm:cxn modelId="{2F6F2430-061A-4AAC-BC0B-FE914BA15E61}" type="presOf" srcId="{34AA9E7C-29A2-4612-A4FF-6D942D216870}" destId="{F19C8FF4-E29D-4385-9219-E89F1CF0CDFB}" srcOrd="0" destOrd="0" presId="urn:microsoft.com/office/officeart/2008/layout/LinedList"/>
    <dgm:cxn modelId="{DD8D1377-F3EE-4CB2-BAD0-638D5B61FA59}" srcId="{D958C90B-AB96-4BEE-BA80-0EB8053169C1}" destId="{D1C19742-A497-40D1-88CA-F976E9CEE09E}" srcOrd="2" destOrd="0" parTransId="{0CB414CF-102F-4162-8789-640DB0125ED1}" sibTransId="{7AFFEE1D-843A-4533-9022-51E25FA766E6}"/>
    <dgm:cxn modelId="{88FC0158-0CBE-45A7-9722-CED950425D2A}" srcId="{D958C90B-AB96-4BEE-BA80-0EB8053169C1}" destId="{CF081D61-F2CB-43F0-A833-921D2EDAB282}" srcOrd="0" destOrd="0" parTransId="{E401382B-F183-4BCF-953A-C42736BFE7E0}" sibTransId="{0516C375-D9AE-402B-9C21-C162CFF75FF2}"/>
    <dgm:cxn modelId="{7F3D3A81-67F9-4C28-B43C-D1B7270A5500}" type="presOf" srcId="{CF081D61-F2CB-43F0-A833-921D2EDAB282}" destId="{C3F693E0-3970-47AE-AB9F-645ADFCE3C37}" srcOrd="0" destOrd="0" presId="urn:microsoft.com/office/officeart/2008/layout/LinedList"/>
    <dgm:cxn modelId="{A297F49B-F73B-4BAB-8DBB-5D4CB81AF6B8}" type="presOf" srcId="{D958C90B-AB96-4BEE-BA80-0EB8053169C1}" destId="{24226F1B-5058-4B31-894C-DEBB619B66E0}" srcOrd="0" destOrd="0" presId="urn:microsoft.com/office/officeart/2008/layout/LinedList"/>
    <dgm:cxn modelId="{57F7D7FC-0F2B-43A2-891F-201E07D2946C}" type="presOf" srcId="{D1C19742-A497-40D1-88CA-F976E9CEE09E}" destId="{FFFB8C7A-DF2E-4F9D-968D-1BEE0796C9D5}" srcOrd="0" destOrd="0" presId="urn:microsoft.com/office/officeart/2008/layout/LinedList"/>
    <dgm:cxn modelId="{B12CBEFD-F0E4-4438-ADE8-5B9147213BF7}" type="presOf" srcId="{7B89BDDB-6371-4C84-B2D0-767E9677B08C}" destId="{8A362B7A-FDB4-4417-8A11-B3F7B1DD1DC4}" srcOrd="0" destOrd="0" presId="urn:microsoft.com/office/officeart/2008/layout/LinedList"/>
    <dgm:cxn modelId="{266CEB4D-C645-4154-B080-DAD87960B38F}" type="presParOf" srcId="{24226F1B-5058-4B31-894C-DEBB619B66E0}" destId="{73A3128E-FCBA-44A5-8047-A31C7537E59D}" srcOrd="0" destOrd="0" presId="urn:microsoft.com/office/officeart/2008/layout/LinedList"/>
    <dgm:cxn modelId="{D6B7EE9E-F578-4283-BC33-F0E234E6EF08}" type="presParOf" srcId="{24226F1B-5058-4B31-894C-DEBB619B66E0}" destId="{C2F7C605-D495-43B9-B251-626419D698BF}" srcOrd="1" destOrd="0" presId="urn:microsoft.com/office/officeart/2008/layout/LinedList"/>
    <dgm:cxn modelId="{F96A1C68-3636-46D3-A4B9-45DBC6CB73F4}" type="presParOf" srcId="{C2F7C605-D495-43B9-B251-626419D698BF}" destId="{C3F693E0-3970-47AE-AB9F-645ADFCE3C37}" srcOrd="0" destOrd="0" presId="urn:microsoft.com/office/officeart/2008/layout/LinedList"/>
    <dgm:cxn modelId="{ED2D14B5-168B-4904-AF26-F622E48953E5}" type="presParOf" srcId="{C2F7C605-D495-43B9-B251-626419D698BF}" destId="{7A8D48B1-064A-4B93-B46A-45A413A53222}" srcOrd="1" destOrd="0" presId="urn:microsoft.com/office/officeart/2008/layout/LinedList"/>
    <dgm:cxn modelId="{A70A289E-BA22-4672-AA63-29C0A2C1D872}" type="presParOf" srcId="{24226F1B-5058-4B31-894C-DEBB619B66E0}" destId="{0C6E9CCD-0F81-4330-835B-D345BDA51A08}" srcOrd="2" destOrd="0" presId="urn:microsoft.com/office/officeart/2008/layout/LinedList"/>
    <dgm:cxn modelId="{F8B5E545-53FF-4AB4-8900-D56DB4A592D3}" type="presParOf" srcId="{24226F1B-5058-4B31-894C-DEBB619B66E0}" destId="{DA202F3E-707A-41D3-A0AA-5F2AC40EA702}" srcOrd="3" destOrd="0" presId="urn:microsoft.com/office/officeart/2008/layout/LinedList"/>
    <dgm:cxn modelId="{0A1ACDAB-C17D-4FC9-B37A-D902834F0655}" type="presParOf" srcId="{DA202F3E-707A-41D3-A0AA-5F2AC40EA702}" destId="{8A362B7A-FDB4-4417-8A11-B3F7B1DD1DC4}" srcOrd="0" destOrd="0" presId="urn:microsoft.com/office/officeart/2008/layout/LinedList"/>
    <dgm:cxn modelId="{FE382F28-4415-4E0D-B857-76FBA0718614}" type="presParOf" srcId="{DA202F3E-707A-41D3-A0AA-5F2AC40EA702}" destId="{D68B72C8-1BB9-4653-ABB0-09CAEA0871A4}" srcOrd="1" destOrd="0" presId="urn:microsoft.com/office/officeart/2008/layout/LinedList"/>
    <dgm:cxn modelId="{B2CE9FA5-D6C8-4A71-AE57-AF3370D16EEB}" type="presParOf" srcId="{24226F1B-5058-4B31-894C-DEBB619B66E0}" destId="{F0587C55-80DC-4BD0-B344-D1BCF16CCDDA}" srcOrd="4" destOrd="0" presId="urn:microsoft.com/office/officeart/2008/layout/LinedList"/>
    <dgm:cxn modelId="{A99F9683-7EAE-43B0-AC03-42EA4B8902D0}" type="presParOf" srcId="{24226F1B-5058-4B31-894C-DEBB619B66E0}" destId="{A0F6CECD-7F3E-4631-8CE5-6D4E1D52F536}" srcOrd="5" destOrd="0" presId="urn:microsoft.com/office/officeart/2008/layout/LinedList"/>
    <dgm:cxn modelId="{C2C1E03E-E65E-43BF-8084-CCBE3AEAF6A4}" type="presParOf" srcId="{A0F6CECD-7F3E-4631-8CE5-6D4E1D52F536}" destId="{FFFB8C7A-DF2E-4F9D-968D-1BEE0796C9D5}" srcOrd="0" destOrd="0" presId="urn:microsoft.com/office/officeart/2008/layout/LinedList"/>
    <dgm:cxn modelId="{2AE379D1-3E2A-4D42-B692-CA33A8EE11F9}" type="presParOf" srcId="{A0F6CECD-7F3E-4631-8CE5-6D4E1D52F536}" destId="{1F0E38A7-AA6B-4260-AD59-E96B1C46555C}" srcOrd="1" destOrd="0" presId="urn:microsoft.com/office/officeart/2008/layout/LinedList"/>
    <dgm:cxn modelId="{C5ACD502-73EF-48D6-9521-5BB20DA66CBF}" type="presParOf" srcId="{24226F1B-5058-4B31-894C-DEBB619B66E0}" destId="{66050DD2-C7CC-4C7B-BB00-FCB6896823ED}" srcOrd="6" destOrd="0" presId="urn:microsoft.com/office/officeart/2008/layout/LinedList"/>
    <dgm:cxn modelId="{E56D124D-21AA-493D-8DBC-D1536DCA8ED8}" type="presParOf" srcId="{24226F1B-5058-4B31-894C-DEBB619B66E0}" destId="{5305B6AE-946E-4847-B2BA-E1709E592AF9}" srcOrd="7" destOrd="0" presId="urn:microsoft.com/office/officeart/2008/layout/LinedList"/>
    <dgm:cxn modelId="{C7C2D8F0-6350-4190-9938-CA94A1362010}" type="presParOf" srcId="{5305B6AE-946E-4847-B2BA-E1709E592AF9}" destId="{F19C8FF4-E29D-4385-9219-E89F1CF0CDFB}" srcOrd="0" destOrd="0" presId="urn:microsoft.com/office/officeart/2008/layout/LinedList"/>
    <dgm:cxn modelId="{A026D162-91D5-4BC7-92BE-7A6239ADAF95}" type="presParOf" srcId="{5305B6AE-946E-4847-B2BA-E1709E592AF9}" destId="{5BF8FD76-4E58-4CC2-AE3E-DCC15047AD1D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2974C44-58ED-4494-B20F-6433C9C9C057}" type="doc">
      <dgm:prSet loTypeId="urn:microsoft.com/office/officeart/2008/layout/LinedList" loCatId="Inbox" qsTypeId="urn:microsoft.com/office/officeart/2005/8/quickstyle/simple2" qsCatId="simple" csTypeId="urn:microsoft.com/office/officeart/2005/8/colors/accent1_1" csCatId="accent1"/>
      <dgm:spPr/>
      <dgm:t>
        <a:bodyPr/>
        <a:lstStyle/>
        <a:p>
          <a:endParaRPr lang="en-US"/>
        </a:p>
      </dgm:t>
    </dgm:pt>
    <dgm:pt modelId="{FCE09ECC-69A8-4023-A559-8336E23621D4}">
      <dgm:prSet/>
      <dgm:spPr/>
      <dgm:t>
        <a:bodyPr/>
        <a:lstStyle/>
        <a:p>
          <a:endParaRPr lang="en-US"/>
        </a:p>
      </dgm:t>
    </dgm:pt>
    <dgm:pt modelId="{D6124B43-11AF-4C4F-A00B-BB157EF11F4D}" type="parTrans" cxnId="{0E6706F5-FEFA-4B7B-B16B-F5F758116E79}">
      <dgm:prSet/>
      <dgm:spPr/>
      <dgm:t>
        <a:bodyPr/>
        <a:lstStyle/>
        <a:p>
          <a:endParaRPr lang="en-US"/>
        </a:p>
      </dgm:t>
    </dgm:pt>
    <dgm:pt modelId="{752C2009-0F3D-49A8-B76E-5783B0FEF509}" type="sibTrans" cxnId="{0E6706F5-FEFA-4B7B-B16B-F5F758116E79}">
      <dgm:prSet/>
      <dgm:spPr/>
      <dgm:t>
        <a:bodyPr/>
        <a:lstStyle/>
        <a:p>
          <a:endParaRPr lang="en-US"/>
        </a:p>
      </dgm:t>
    </dgm:pt>
    <dgm:pt modelId="{FC9CF160-CB09-4B8A-B04A-92A0F4C6A2E2}">
      <dgm:prSet/>
      <dgm:spPr/>
      <dgm:t>
        <a:bodyPr/>
        <a:lstStyle/>
        <a:p>
          <a:r>
            <a:rPr lang="hu-HU"/>
            <a:t>1999 – Kísérleteket az alternatív tüzelőanyagok hasznosításával kapcsolatban </a:t>
          </a:r>
          <a:endParaRPr lang="en-US"/>
        </a:p>
      </dgm:t>
    </dgm:pt>
    <dgm:pt modelId="{17687436-EA4F-4343-B256-E81EB0F80C5D}" type="parTrans" cxnId="{3C249959-E81D-4D77-AB37-0ABC96AAE596}">
      <dgm:prSet/>
      <dgm:spPr/>
      <dgm:t>
        <a:bodyPr/>
        <a:lstStyle/>
        <a:p>
          <a:endParaRPr lang="en-US"/>
        </a:p>
      </dgm:t>
    </dgm:pt>
    <dgm:pt modelId="{5F9CCBF6-5E54-4F0A-93E8-0DF0A55AC7C2}" type="sibTrans" cxnId="{3C249959-E81D-4D77-AB37-0ABC96AAE596}">
      <dgm:prSet/>
      <dgm:spPr/>
      <dgm:t>
        <a:bodyPr/>
        <a:lstStyle/>
        <a:p>
          <a:endParaRPr lang="en-US"/>
        </a:p>
      </dgm:t>
    </dgm:pt>
    <dgm:pt modelId="{281B030A-520C-4CB7-A511-F94174645C23}">
      <dgm:prSet/>
      <dgm:spPr/>
      <dgm:t>
        <a:bodyPr/>
        <a:lstStyle/>
        <a:p>
          <a:r>
            <a:rPr lang="hu-HU"/>
            <a:t>2001 – Végleges égetési engedély kérelem</a:t>
          </a:r>
          <a:endParaRPr lang="en-US"/>
        </a:p>
      </dgm:t>
    </dgm:pt>
    <dgm:pt modelId="{0CAB21AE-3E0F-4419-8674-C00141B682A1}" type="parTrans" cxnId="{9ECAF0F3-743C-4297-9753-CB74553CE4DE}">
      <dgm:prSet/>
      <dgm:spPr/>
      <dgm:t>
        <a:bodyPr/>
        <a:lstStyle/>
        <a:p>
          <a:endParaRPr lang="en-US"/>
        </a:p>
      </dgm:t>
    </dgm:pt>
    <dgm:pt modelId="{43C0D8C1-B1E8-4195-AD57-9F8D129ADFF2}" type="sibTrans" cxnId="{9ECAF0F3-743C-4297-9753-CB74553CE4DE}">
      <dgm:prSet/>
      <dgm:spPr/>
      <dgm:t>
        <a:bodyPr/>
        <a:lstStyle/>
        <a:p>
          <a:endParaRPr lang="en-US"/>
        </a:p>
      </dgm:t>
    </dgm:pt>
    <dgm:pt modelId="{C27D7F80-2450-43BE-9AF8-294CCC8A7580}">
      <dgm:prSet/>
      <dgm:spPr/>
      <dgm:t>
        <a:bodyPr/>
        <a:lstStyle/>
        <a:p>
          <a:r>
            <a:rPr lang="hu-HU"/>
            <a:t>2002. november - A Magyarországi Zöld Párt megfellebbezte az engedélyt</a:t>
          </a:r>
          <a:endParaRPr lang="en-US"/>
        </a:p>
      </dgm:t>
    </dgm:pt>
    <dgm:pt modelId="{F14E80DD-B097-485F-ADAD-84E48C495F8B}" type="parTrans" cxnId="{0B167D6C-0D71-453B-BA5B-4F8326AD3008}">
      <dgm:prSet/>
      <dgm:spPr/>
      <dgm:t>
        <a:bodyPr/>
        <a:lstStyle/>
        <a:p>
          <a:endParaRPr lang="en-US"/>
        </a:p>
      </dgm:t>
    </dgm:pt>
    <dgm:pt modelId="{297EF86C-EAB9-42DA-AA38-F2FAB5C66EBA}" type="sibTrans" cxnId="{0B167D6C-0D71-453B-BA5B-4F8326AD3008}">
      <dgm:prSet/>
      <dgm:spPr/>
      <dgm:t>
        <a:bodyPr/>
        <a:lstStyle/>
        <a:p>
          <a:endParaRPr lang="en-US"/>
        </a:p>
      </dgm:t>
    </dgm:pt>
    <dgm:pt modelId="{0E079599-BA38-4DA4-9108-727FE4B12FA8}">
      <dgm:prSet/>
      <dgm:spPr/>
      <dgm:t>
        <a:bodyPr/>
        <a:lstStyle/>
        <a:p>
          <a:r>
            <a:rPr lang="hu-HU"/>
            <a:t>2004 – Új eljárás, amelyet a helyi Környezetvédelmi Egyesület fellebbezett meg</a:t>
          </a:r>
          <a:endParaRPr lang="en-US"/>
        </a:p>
      </dgm:t>
    </dgm:pt>
    <dgm:pt modelId="{3CE57AB0-B6DF-47B0-8665-136F96725174}" type="parTrans" cxnId="{3D2F6E64-C6B5-4948-845C-C1B49273CAE8}">
      <dgm:prSet/>
      <dgm:spPr/>
      <dgm:t>
        <a:bodyPr/>
        <a:lstStyle/>
        <a:p>
          <a:endParaRPr lang="en-US"/>
        </a:p>
      </dgm:t>
    </dgm:pt>
    <dgm:pt modelId="{120CDFE6-9B46-48D2-BD7A-49EFE7F79F4B}" type="sibTrans" cxnId="{3D2F6E64-C6B5-4948-845C-C1B49273CAE8}">
      <dgm:prSet/>
      <dgm:spPr/>
      <dgm:t>
        <a:bodyPr/>
        <a:lstStyle/>
        <a:p>
          <a:endParaRPr lang="en-US"/>
        </a:p>
      </dgm:t>
    </dgm:pt>
    <dgm:pt modelId="{72146F9D-8019-4272-8051-D496E5C7F71C}">
      <dgm:prSet/>
      <dgm:spPr/>
      <dgm:t>
        <a:bodyPr/>
        <a:lstStyle/>
        <a:p>
          <a:r>
            <a:rPr lang="hu-HU"/>
            <a:t>2005. április –jogerős égetési engedélyt kapott a vállalat</a:t>
          </a:r>
          <a:endParaRPr lang="en-US"/>
        </a:p>
      </dgm:t>
    </dgm:pt>
    <dgm:pt modelId="{2EC3AAB5-CCB5-4B98-8EE6-4E20FE9C7DE7}" type="parTrans" cxnId="{23A1DF6E-0C02-4693-B476-24FB3A9F126C}">
      <dgm:prSet/>
      <dgm:spPr/>
      <dgm:t>
        <a:bodyPr/>
        <a:lstStyle/>
        <a:p>
          <a:endParaRPr lang="en-US"/>
        </a:p>
      </dgm:t>
    </dgm:pt>
    <dgm:pt modelId="{DF4A2642-8C4A-4CFA-976A-846E86DEC6E9}" type="sibTrans" cxnId="{23A1DF6E-0C02-4693-B476-24FB3A9F126C}">
      <dgm:prSet/>
      <dgm:spPr/>
      <dgm:t>
        <a:bodyPr/>
        <a:lstStyle/>
        <a:p>
          <a:endParaRPr lang="en-US"/>
        </a:p>
      </dgm:t>
    </dgm:pt>
    <dgm:pt modelId="{00447C62-7449-436E-8BDC-086450832364}" type="pres">
      <dgm:prSet presAssocID="{E2974C44-58ED-4494-B20F-6433C9C9C057}" presName="vert0" presStyleCnt="0">
        <dgm:presLayoutVars>
          <dgm:dir/>
          <dgm:animOne val="branch"/>
          <dgm:animLvl val="lvl"/>
        </dgm:presLayoutVars>
      </dgm:prSet>
      <dgm:spPr/>
    </dgm:pt>
    <dgm:pt modelId="{18DD08D3-B8DB-43E3-B0FF-F99B59A16A01}" type="pres">
      <dgm:prSet presAssocID="{FCE09ECC-69A8-4023-A559-8336E23621D4}" presName="thickLine" presStyleLbl="alignNode1" presStyleIdx="0" presStyleCnt="6"/>
      <dgm:spPr/>
    </dgm:pt>
    <dgm:pt modelId="{5FB17BE5-84C7-4AC8-A3D1-AE4A60FE054F}" type="pres">
      <dgm:prSet presAssocID="{FCE09ECC-69A8-4023-A559-8336E23621D4}" presName="horz1" presStyleCnt="0"/>
      <dgm:spPr/>
    </dgm:pt>
    <dgm:pt modelId="{E42E7880-2BD2-41C6-B727-DA3FF39ABFF7}" type="pres">
      <dgm:prSet presAssocID="{FCE09ECC-69A8-4023-A559-8336E23621D4}" presName="tx1" presStyleLbl="revTx" presStyleIdx="0" presStyleCnt="6"/>
      <dgm:spPr/>
    </dgm:pt>
    <dgm:pt modelId="{66B6360E-D5E0-48FB-9306-63A0196616F4}" type="pres">
      <dgm:prSet presAssocID="{FCE09ECC-69A8-4023-A559-8336E23621D4}" presName="vert1" presStyleCnt="0"/>
      <dgm:spPr/>
    </dgm:pt>
    <dgm:pt modelId="{D27C80AA-C45E-4517-8311-C06CBE0F65E2}" type="pres">
      <dgm:prSet presAssocID="{FC9CF160-CB09-4B8A-B04A-92A0F4C6A2E2}" presName="thickLine" presStyleLbl="alignNode1" presStyleIdx="1" presStyleCnt="6"/>
      <dgm:spPr/>
    </dgm:pt>
    <dgm:pt modelId="{72D90E85-6220-49BC-ABA5-B607F7A77697}" type="pres">
      <dgm:prSet presAssocID="{FC9CF160-CB09-4B8A-B04A-92A0F4C6A2E2}" presName="horz1" presStyleCnt="0"/>
      <dgm:spPr/>
    </dgm:pt>
    <dgm:pt modelId="{940D8774-44F6-4FEB-8700-C885E0E0B15B}" type="pres">
      <dgm:prSet presAssocID="{FC9CF160-CB09-4B8A-B04A-92A0F4C6A2E2}" presName="tx1" presStyleLbl="revTx" presStyleIdx="1" presStyleCnt="6"/>
      <dgm:spPr/>
    </dgm:pt>
    <dgm:pt modelId="{06B1F902-3DAC-4E8A-A256-3F08C17F64EF}" type="pres">
      <dgm:prSet presAssocID="{FC9CF160-CB09-4B8A-B04A-92A0F4C6A2E2}" presName="vert1" presStyleCnt="0"/>
      <dgm:spPr/>
    </dgm:pt>
    <dgm:pt modelId="{079755CA-26C9-4F2E-98F5-96ACF5E392E1}" type="pres">
      <dgm:prSet presAssocID="{281B030A-520C-4CB7-A511-F94174645C23}" presName="thickLine" presStyleLbl="alignNode1" presStyleIdx="2" presStyleCnt="6"/>
      <dgm:spPr/>
    </dgm:pt>
    <dgm:pt modelId="{27638A78-5CE1-44DF-8327-D6EEB7036DFC}" type="pres">
      <dgm:prSet presAssocID="{281B030A-520C-4CB7-A511-F94174645C23}" presName="horz1" presStyleCnt="0"/>
      <dgm:spPr/>
    </dgm:pt>
    <dgm:pt modelId="{54A62400-2183-46CA-9111-8EE9213A5262}" type="pres">
      <dgm:prSet presAssocID="{281B030A-520C-4CB7-A511-F94174645C23}" presName="tx1" presStyleLbl="revTx" presStyleIdx="2" presStyleCnt="6"/>
      <dgm:spPr/>
    </dgm:pt>
    <dgm:pt modelId="{BE725AC9-D66B-402D-A0AB-92F35334EF0F}" type="pres">
      <dgm:prSet presAssocID="{281B030A-520C-4CB7-A511-F94174645C23}" presName="vert1" presStyleCnt="0"/>
      <dgm:spPr/>
    </dgm:pt>
    <dgm:pt modelId="{2069BEE6-25AA-4EC0-9FC8-01CB27A6E261}" type="pres">
      <dgm:prSet presAssocID="{C27D7F80-2450-43BE-9AF8-294CCC8A7580}" presName="thickLine" presStyleLbl="alignNode1" presStyleIdx="3" presStyleCnt="6"/>
      <dgm:spPr/>
    </dgm:pt>
    <dgm:pt modelId="{CF70B172-BA91-4CE0-B728-5360EF25AB1B}" type="pres">
      <dgm:prSet presAssocID="{C27D7F80-2450-43BE-9AF8-294CCC8A7580}" presName="horz1" presStyleCnt="0"/>
      <dgm:spPr/>
    </dgm:pt>
    <dgm:pt modelId="{DBD93803-1C22-4321-83F5-90F095A4B179}" type="pres">
      <dgm:prSet presAssocID="{C27D7F80-2450-43BE-9AF8-294CCC8A7580}" presName="tx1" presStyleLbl="revTx" presStyleIdx="3" presStyleCnt="6"/>
      <dgm:spPr/>
    </dgm:pt>
    <dgm:pt modelId="{30D11C00-AF92-4ECC-B687-23142EE26B72}" type="pres">
      <dgm:prSet presAssocID="{C27D7F80-2450-43BE-9AF8-294CCC8A7580}" presName="vert1" presStyleCnt="0"/>
      <dgm:spPr/>
    </dgm:pt>
    <dgm:pt modelId="{C945C312-F1A5-44B7-9AC1-D148F121BC98}" type="pres">
      <dgm:prSet presAssocID="{0E079599-BA38-4DA4-9108-727FE4B12FA8}" presName="thickLine" presStyleLbl="alignNode1" presStyleIdx="4" presStyleCnt="6"/>
      <dgm:spPr/>
    </dgm:pt>
    <dgm:pt modelId="{11A1278E-314C-413F-8976-6DC4E57EF97B}" type="pres">
      <dgm:prSet presAssocID="{0E079599-BA38-4DA4-9108-727FE4B12FA8}" presName="horz1" presStyleCnt="0"/>
      <dgm:spPr/>
    </dgm:pt>
    <dgm:pt modelId="{BF36D264-A0AD-437D-9E50-AEF2FA2D592A}" type="pres">
      <dgm:prSet presAssocID="{0E079599-BA38-4DA4-9108-727FE4B12FA8}" presName="tx1" presStyleLbl="revTx" presStyleIdx="4" presStyleCnt="6"/>
      <dgm:spPr/>
    </dgm:pt>
    <dgm:pt modelId="{3AC97EC0-FA66-49F0-B26D-9B9233CAAA14}" type="pres">
      <dgm:prSet presAssocID="{0E079599-BA38-4DA4-9108-727FE4B12FA8}" presName="vert1" presStyleCnt="0"/>
      <dgm:spPr/>
    </dgm:pt>
    <dgm:pt modelId="{7667543D-6052-4AEA-A75A-8FCBDF07EBC0}" type="pres">
      <dgm:prSet presAssocID="{72146F9D-8019-4272-8051-D496E5C7F71C}" presName="thickLine" presStyleLbl="alignNode1" presStyleIdx="5" presStyleCnt="6"/>
      <dgm:spPr/>
    </dgm:pt>
    <dgm:pt modelId="{702D68DA-28B4-4036-A483-6841C38F03B7}" type="pres">
      <dgm:prSet presAssocID="{72146F9D-8019-4272-8051-D496E5C7F71C}" presName="horz1" presStyleCnt="0"/>
      <dgm:spPr/>
    </dgm:pt>
    <dgm:pt modelId="{C5258A98-BDCA-49EE-84C9-80EB78A937DB}" type="pres">
      <dgm:prSet presAssocID="{72146F9D-8019-4272-8051-D496E5C7F71C}" presName="tx1" presStyleLbl="revTx" presStyleIdx="5" presStyleCnt="6"/>
      <dgm:spPr/>
    </dgm:pt>
    <dgm:pt modelId="{AC9D08CD-EE01-49BD-8015-F747467706B1}" type="pres">
      <dgm:prSet presAssocID="{72146F9D-8019-4272-8051-D496E5C7F71C}" presName="vert1" presStyleCnt="0"/>
      <dgm:spPr/>
    </dgm:pt>
  </dgm:ptLst>
  <dgm:cxnLst>
    <dgm:cxn modelId="{9D332B08-C5F8-41AD-A93F-16B67E720752}" type="presOf" srcId="{C27D7F80-2450-43BE-9AF8-294CCC8A7580}" destId="{DBD93803-1C22-4321-83F5-90F095A4B179}" srcOrd="0" destOrd="0" presId="urn:microsoft.com/office/officeart/2008/layout/LinedList"/>
    <dgm:cxn modelId="{9CA3FF1C-5ADE-4BFA-B62C-1955FE4CFDCF}" type="presOf" srcId="{72146F9D-8019-4272-8051-D496E5C7F71C}" destId="{C5258A98-BDCA-49EE-84C9-80EB78A937DB}" srcOrd="0" destOrd="0" presId="urn:microsoft.com/office/officeart/2008/layout/LinedList"/>
    <dgm:cxn modelId="{3D2F6E64-C6B5-4948-845C-C1B49273CAE8}" srcId="{E2974C44-58ED-4494-B20F-6433C9C9C057}" destId="{0E079599-BA38-4DA4-9108-727FE4B12FA8}" srcOrd="4" destOrd="0" parTransId="{3CE57AB0-B6DF-47B0-8665-136F96725174}" sibTransId="{120CDFE6-9B46-48D2-BD7A-49EFE7F79F4B}"/>
    <dgm:cxn modelId="{AE2F7564-D332-435E-9412-68B0976E25B0}" type="presOf" srcId="{281B030A-520C-4CB7-A511-F94174645C23}" destId="{54A62400-2183-46CA-9111-8EE9213A5262}" srcOrd="0" destOrd="0" presId="urn:microsoft.com/office/officeart/2008/layout/LinedList"/>
    <dgm:cxn modelId="{0B167D6C-0D71-453B-BA5B-4F8326AD3008}" srcId="{E2974C44-58ED-4494-B20F-6433C9C9C057}" destId="{C27D7F80-2450-43BE-9AF8-294CCC8A7580}" srcOrd="3" destOrd="0" parTransId="{F14E80DD-B097-485F-ADAD-84E48C495F8B}" sibTransId="{297EF86C-EAB9-42DA-AA38-F2FAB5C66EBA}"/>
    <dgm:cxn modelId="{23A1DF6E-0C02-4693-B476-24FB3A9F126C}" srcId="{E2974C44-58ED-4494-B20F-6433C9C9C057}" destId="{72146F9D-8019-4272-8051-D496E5C7F71C}" srcOrd="5" destOrd="0" parTransId="{2EC3AAB5-CCB5-4B98-8EE6-4E20FE9C7DE7}" sibTransId="{DF4A2642-8C4A-4CFA-976A-846E86DEC6E9}"/>
    <dgm:cxn modelId="{3C249959-E81D-4D77-AB37-0ABC96AAE596}" srcId="{E2974C44-58ED-4494-B20F-6433C9C9C057}" destId="{FC9CF160-CB09-4B8A-B04A-92A0F4C6A2E2}" srcOrd="1" destOrd="0" parTransId="{17687436-EA4F-4343-B256-E81EB0F80C5D}" sibTransId="{5F9CCBF6-5E54-4F0A-93E8-0DF0A55AC7C2}"/>
    <dgm:cxn modelId="{4E9C888B-2D2A-479B-A66D-B12C8B38C01B}" type="presOf" srcId="{0E079599-BA38-4DA4-9108-727FE4B12FA8}" destId="{BF36D264-A0AD-437D-9E50-AEF2FA2D592A}" srcOrd="0" destOrd="0" presId="urn:microsoft.com/office/officeart/2008/layout/LinedList"/>
    <dgm:cxn modelId="{6775399D-66F9-43B3-93D3-3FDAC6CF3439}" type="presOf" srcId="{FC9CF160-CB09-4B8A-B04A-92A0F4C6A2E2}" destId="{940D8774-44F6-4FEB-8700-C885E0E0B15B}" srcOrd="0" destOrd="0" presId="urn:microsoft.com/office/officeart/2008/layout/LinedList"/>
    <dgm:cxn modelId="{3F330DC9-0952-4B2A-AC98-60A297FE96CA}" type="presOf" srcId="{FCE09ECC-69A8-4023-A559-8336E23621D4}" destId="{E42E7880-2BD2-41C6-B727-DA3FF39ABFF7}" srcOrd="0" destOrd="0" presId="urn:microsoft.com/office/officeart/2008/layout/LinedList"/>
    <dgm:cxn modelId="{4E4FD9F1-838D-40B8-B1E6-22C6A4C0448F}" type="presOf" srcId="{E2974C44-58ED-4494-B20F-6433C9C9C057}" destId="{00447C62-7449-436E-8BDC-086450832364}" srcOrd="0" destOrd="0" presId="urn:microsoft.com/office/officeart/2008/layout/LinedList"/>
    <dgm:cxn modelId="{9ECAF0F3-743C-4297-9753-CB74553CE4DE}" srcId="{E2974C44-58ED-4494-B20F-6433C9C9C057}" destId="{281B030A-520C-4CB7-A511-F94174645C23}" srcOrd="2" destOrd="0" parTransId="{0CAB21AE-3E0F-4419-8674-C00141B682A1}" sibTransId="{43C0D8C1-B1E8-4195-AD57-9F8D129ADFF2}"/>
    <dgm:cxn modelId="{0E6706F5-FEFA-4B7B-B16B-F5F758116E79}" srcId="{E2974C44-58ED-4494-B20F-6433C9C9C057}" destId="{FCE09ECC-69A8-4023-A559-8336E23621D4}" srcOrd="0" destOrd="0" parTransId="{D6124B43-11AF-4C4F-A00B-BB157EF11F4D}" sibTransId="{752C2009-0F3D-49A8-B76E-5783B0FEF509}"/>
    <dgm:cxn modelId="{4745BCAF-207C-4A47-B6DD-7DB6C8B7AD0A}" type="presParOf" srcId="{00447C62-7449-436E-8BDC-086450832364}" destId="{18DD08D3-B8DB-43E3-B0FF-F99B59A16A01}" srcOrd="0" destOrd="0" presId="urn:microsoft.com/office/officeart/2008/layout/LinedList"/>
    <dgm:cxn modelId="{4EF7AEE8-A30E-461D-94D4-64B769A005C9}" type="presParOf" srcId="{00447C62-7449-436E-8BDC-086450832364}" destId="{5FB17BE5-84C7-4AC8-A3D1-AE4A60FE054F}" srcOrd="1" destOrd="0" presId="urn:microsoft.com/office/officeart/2008/layout/LinedList"/>
    <dgm:cxn modelId="{0396B58A-B0B9-497F-91C7-3F58A64DC008}" type="presParOf" srcId="{5FB17BE5-84C7-4AC8-A3D1-AE4A60FE054F}" destId="{E42E7880-2BD2-41C6-B727-DA3FF39ABFF7}" srcOrd="0" destOrd="0" presId="urn:microsoft.com/office/officeart/2008/layout/LinedList"/>
    <dgm:cxn modelId="{99C40726-F38E-4565-8084-D3F9C418AF59}" type="presParOf" srcId="{5FB17BE5-84C7-4AC8-A3D1-AE4A60FE054F}" destId="{66B6360E-D5E0-48FB-9306-63A0196616F4}" srcOrd="1" destOrd="0" presId="urn:microsoft.com/office/officeart/2008/layout/LinedList"/>
    <dgm:cxn modelId="{BF775294-6786-4D39-9376-E9C567C65DBF}" type="presParOf" srcId="{00447C62-7449-436E-8BDC-086450832364}" destId="{D27C80AA-C45E-4517-8311-C06CBE0F65E2}" srcOrd="2" destOrd="0" presId="urn:microsoft.com/office/officeart/2008/layout/LinedList"/>
    <dgm:cxn modelId="{F05F05A9-1EA2-4BB6-A48A-BCA6C6DD8713}" type="presParOf" srcId="{00447C62-7449-436E-8BDC-086450832364}" destId="{72D90E85-6220-49BC-ABA5-B607F7A77697}" srcOrd="3" destOrd="0" presId="urn:microsoft.com/office/officeart/2008/layout/LinedList"/>
    <dgm:cxn modelId="{4AC380DF-B9C2-4318-9F0E-A3D6EABA8337}" type="presParOf" srcId="{72D90E85-6220-49BC-ABA5-B607F7A77697}" destId="{940D8774-44F6-4FEB-8700-C885E0E0B15B}" srcOrd="0" destOrd="0" presId="urn:microsoft.com/office/officeart/2008/layout/LinedList"/>
    <dgm:cxn modelId="{D197B835-D71F-4284-BD8F-D0D0F8770747}" type="presParOf" srcId="{72D90E85-6220-49BC-ABA5-B607F7A77697}" destId="{06B1F902-3DAC-4E8A-A256-3F08C17F64EF}" srcOrd="1" destOrd="0" presId="urn:microsoft.com/office/officeart/2008/layout/LinedList"/>
    <dgm:cxn modelId="{BA1A3734-B937-4026-9E6D-1B27290AB275}" type="presParOf" srcId="{00447C62-7449-436E-8BDC-086450832364}" destId="{079755CA-26C9-4F2E-98F5-96ACF5E392E1}" srcOrd="4" destOrd="0" presId="urn:microsoft.com/office/officeart/2008/layout/LinedList"/>
    <dgm:cxn modelId="{ACF6D53A-FEC3-4C26-A65F-119516918CCC}" type="presParOf" srcId="{00447C62-7449-436E-8BDC-086450832364}" destId="{27638A78-5CE1-44DF-8327-D6EEB7036DFC}" srcOrd="5" destOrd="0" presId="urn:microsoft.com/office/officeart/2008/layout/LinedList"/>
    <dgm:cxn modelId="{1FA16895-6A29-42AE-B380-856E617F0E66}" type="presParOf" srcId="{27638A78-5CE1-44DF-8327-D6EEB7036DFC}" destId="{54A62400-2183-46CA-9111-8EE9213A5262}" srcOrd="0" destOrd="0" presId="urn:microsoft.com/office/officeart/2008/layout/LinedList"/>
    <dgm:cxn modelId="{4398CDFE-818D-4A32-B981-49868117AD7F}" type="presParOf" srcId="{27638A78-5CE1-44DF-8327-D6EEB7036DFC}" destId="{BE725AC9-D66B-402D-A0AB-92F35334EF0F}" srcOrd="1" destOrd="0" presId="urn:microsoft.com/office/officeart/2008/layout/LinedList"/>
    <dgm:cxn modelId="{DF72CE3F-CA1E-4B0C-80D9-3406812FBB7C}" type="presParOf" srcId="{00447C62-7449-436E-8BDC-086450832364}" destId="{2069BEE6-25AA-4EC0-9FC8-01CB27A6E261}" srcOrd="6" destOrd="0" presId="urn:microsoft.com/office/officeart/2008/layout/LinedList"/>
    <dgm:cxn modelId="{2A3D1513-3B1A-43EC-9C9D-68BFD26177E1}" type="presParOf" srcId="{00447C62-7449-436E-8BDC-086450832364}" destId="{CF70B172-BA91-4CE0-B728-5360EF25AB1B}" srcOrd="7" destOrd="0" presId="urn:microsoft.com/office/officeart/2008/layout/LinedList"/>
    <dgm:cxn modelId="{37D2536C-015C-4D83-92A6-51964BCE846B}" type="presParOf" srcId="{CF70B172-BA91-4CE0-B728-5360EF25AB1B}" destId="{DBD93803-1C22-4321-83F5-90F095A4B179}" srcOrd="0" destOrd="0" presId="urn:microsoft.com/office/officeart/2008/layout/LinedList"/>
    <dgm:cxn modelId="{4688802F-00B4-4B93-8017-3906A8ABA274}" type="presParOf" srcId="{CF70B172-BA91-4CE0-B728-5360EF25AB1B}" destId="{30D11C00-AF92-4ECC-B687-23142EE26B72}" srcOrd="1" destOrd="0" presId="urn:microsoft.com/office/officeart/2008/layout/LinedList"/>
    <dgm:cxn modelId="{AB4B2C42-0B7E-44D3-87B3-B3239D2D0751}" type="presParOf" srcId="{00447C62-7449-436E-8BDC-086450832364}" destId="{C945C312-F1A5-44B7-9AC1-D148F121BC98}" srcOrd="8" destOrd="0" presId="urn:microsoft.com/office/officeart/2008/layout/LinedList"/>
    <dgm:cxn modelId="{6380B43A-8E80-43D5-ADE7-F2793288A461}" type="presParOf" srcId="{00447C62-7449-436E-8BDC-086450832364}" destId="{11A1278E-314C-413F-8976-6DC4E57EF97B}" srcOrd="9" destOrd="0" presId="urn:microsoft.com/office/officeart/2008/layout/LinedList"/>
    <dgm:cxn modelId="{A76571BE-7F7C-4D1C-9C78-CD51F2AB7010}" type="presParOf" srcId="{11A1278E-314C-413F-8976-6DC4E57EF97B}" destId="{BF36D264-A0AD-437D-9E50-AEF2FA2D592A}" srcOrd="0" destOrd="0" presId="urn:microsoft.com/office/officeart/2008/layout/LinedList"/>
    <dgm:cxn modelId="{163532ED-207A-4810-A9B4-CF75A5B52E5A}" type="presParOf" srcId="{11A1278E-314C-413F-8976-6DC4E57EF97B}" destId="{3AC97EC0-FA66-49F0-B26D-9B9233CAAA14}" srcOrd="1" destOrd="0" presId="urn:microsoft.com/office/officeart/2008/layout/LinedList"/>
    <dgm:cxn modelId="{4A9A6085-36F9-4F34-B71D-D9A7591F3471}" type="presParOf" srcId="{00447C62-7449-436E-8BDC-086450832364}" destId="{7667543D-6052-4AEA-A75A-8FCBDF07EBC0}" srcOrd="10" destOrd="0" presId="urn:microsoft.com/office/officeart/2008/layout/LinedList"/>
    <dgm:cxn modelId="{87BB4F90-43BA-4A93-BEB2-3451AEEABA1F}" type="presParOf" srcId="{00447C62-7449-436E-8BDC-086450832364}" destId="{702D68DA-28B4-4036-A483-6841C38F03B7}" srcOrd="11" destOrd="0" presId="urn:microsoft.com/office/officeart/2008/layout/LinedList"/>
    <dgm:cxn modelId="{5C278FF4-1D91-457A-8B69-133AAC28140A}" type="presParOf" srcId="{702D68DA-28B4-4036-A483-6841C38F03B7}" destId="{C5258A98-BDCA-49EE-84C9-80EB78A937DB}" srcOrd="0" destOrd="0" presId="urn:microsoft.com/office/officeart/2008/layout/LinedList"/>
    <dgm:cxn modelId="{F58717E9-3CC2-4746-B1F0-483719BB13B1}" type="presParOf" srcId="{702D68DA-28B4-4036-A483-6841C38F03B7}" destId="{AC9D08CD-EE01-49BD-8015-F747467706B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D46B2EF-8E7C-4FB9-81ED-FAAD53E4FF6C}" type="doc">
      <dgm:prSet loTypeId="urn:microsoft.com/office/officeart/2008/layout/LinedList" loCatId="Inbox" qsTypeId="urn:microsoft.com/office/officeart/2005/8/quickstyle/simple2" qsCatId="simple" csTypeId="urn:microsoft.com/office/officeart/2005/8/colors/accent1_1" csCatId="accent1"/>
      <dgm:spPr/>
      <dgm:t>
        <a:bodyPr/>
        <a:lstStyle/>
        <a:p>
          <a:endParaRPr lang="en-US"/>
        </a:p>
      </dgm:t>
    </dgm:pt>
    <dgm:pt modelId="{3ED0474A-61A6-427B-9EB3-62B130D48783}">
      <dgm:prSet/>
      <dgm:spPr/>
      <dgm:t>
        <a:bodyPr/>
        <a:lstStyle/>
        <a:p>
          <a:r>
            <a:rPr lang="hu-HU"/>
            <a:t>Az alternatív égetés megkezdésekor a társaság nem rendelkezett a témához kapcsolódó kommunikációs stratégiával</a:t>
          </a:r>
          <a:endParaRPr lang="en-US"/>
        </a:p>
      </dgm:t>
    </dgm:pt>
    <dgm:pt modelId="{41E855BA-D8E7-4330-864D-7C54273644C4}" type="parTrans" cxnId="{B8D16AF3-4F66-4265-ABAD-1BBD91B9A21C}">
      <dgm:prSet/>
      <dgm:spPr/>
      <dgm:t>
        <a:bodyPr/>
        <a:lstStyle/>
        <a:p>
          <a:endParaRPr lang="en-US"/>
        </a:p>
      </dgm:t>
    </dgm:pt>
    <dgm:pt modelId="{0259E0C9-AC0B-441A-8593-2E907AA3A16F}" type="sibTrans" cxnId="{B8D16AF3-4F66-4265-ABAD-1BBD91B9A21C}">
      <dgm:prSet/>
      <dgm:spPr/>
      <dgm:t>
        <a:bodyPr/>
        <a:lstStyle/>
        <a:p>
          <a:endParaRPr lang="en-US"/>
        </a:p>
      </dgm:t>
    </dgm:pt>
    <dgm:pt modelId="{0E3D76AB-8708-4549-BD2F-70841ADF6015}">
      <dgm:prSet/>
      <dgm:spPr/>
      <dgm:t>
        <a:bodyPr/>
        <a:lstStyle/>
        <a:p>
          <a:r>
            <a:rPr lang="hu-HU"/>
            <a:t>Az égetés engedélyezési eljárását ért támadásra nem aktív kommunikációval reagált a vállalat</a:t>
          </a:r>
          <a:endParaRPr lang="en-US"/>
        </a:p>
      </dgm:t>
    </dgm:pt>
    <dgm:pt modelId="{7A9AF464-4607-4B76-BF6A-48B9018674CC}" type="parTrans" cxnId="{79364A6F-2598-4FDA-AD15-44F9B354B2F4}">
      <dgm:prSet/>
      <dgm:spPr/>
      <dgm:t>
        <a:bodyPr/>
        <a:lstStyle/>
        <a:p>
          <a:endParaRPr lang="en-US"/>
        </a:p>
      </dgm:t>
    </dgm:pt>
    <dgm:pt modelId="{44EB087B-2F12-4DD4-8FBA-C0E23EE73501}" type="sibTrans" cxnId="{79364A6F-2598-4FDA-AD15-44F9B354B2F4}">
      <dgm:prSet/>
      <dgm:spPr/>
      <dgm:t>
        <a:bodyPr/>
        <a:lstStyle/>
        <a:p>
          <a:endParaRPr lang="en-US"/>
        </a:p>
      </dgm:t>
    </dgm:pt>
    <dgm:pt modelId="{00EA4AC2-8862-49DA-B371-ED07FA971A2A}">
      <dgm:prSet/>
      <dgm:spPr/>
      <dgm:t>
        <a:bodyPr/>
        <a:lstStyle/>
        <a:p>
          <a:r>
            <a:rPr lang="hu-HU"/>
            <a:t>Proaktív kommunikáció helyett a Magyarországi Zöld Párt, a civilek és a sajtó kommunikációjára adott reakciók</a:t>
          </a:r>
          <a:endParaRPr lang="en-US"/>
        </a:p>
      </dgm:t>
    </dgm:pt>
    <dgm:pt modelId="{1FE04E1E-3333-406F-8B52-ED66C317482E}" type="parTrans" cxnId="{8D589247-EA79-4B90-91F1-4F3ABE29AB10}">
      <dgm:prSet/>
      <dgm:spPr/>
      <dgm:t>
        <a:bodyPr/>
        <a:lstStyle/>
        <a:p>
          <a:endParaRPr lang="en-US"/>
        </a:p>
      </dgm:t>
    </dgm:pt>
    <dgm:pt modelId="{D3256B60-CD93-40FC-AC00-D94DDA0CE7A9}" type="sibTrans" cxnId="{8D589247-EA79-4B90-91F1-4F3ABE29AB10}">
      <dgm:prSet/>
      <dgm:spPr/>
      <dgm:t>
        <a:bodyPr/>
        <a:lstStyle/>
        <a:p>
          <a:endParaRPr lang="en-US"/>
        </a:p>
      </dgm:t>
    </dgm:pt>
    <dgm:pt modelId="{8D91FF8A-AA2D-43D0-9C82-C62D463B7859}">
      <dgm:prSet/>
      <dgm:spPr/>
      <dgm:t>
        <a:bodyPr/>
        <a:lstStyle/>
        <a:p>
          <a:r>
            <a:rPr lang="hu-HU"/>
            <a:t>2003 végétől tudatos kommunikációt kezdett a cég, sikerült átvennie az irányítást a helyi nyilvánosságban</a:t>
          </a:r>
          <a:endParaRPr lang="en-US"/>
        </a:p>
      </dgm:t>
    </dgm:pt>
    <dgm:pt modelId="{A4C74E43-085C-4468-8882-6A241EE9A96F}" type="parTrans" cxnId="{6FB94DD6-DC84-4EB6-9845-C11635F7634F}">
      <dgm:prSet/>
      <dgm:spPr/>
      <dgm:t>
        <a:bodyPr/>
        <a:lstStyle/>
        <a:p>
          <a:endParaRPr lang="en-US"/>
        </a:p>
      </dgm:t>
    </dgm:pt>
    <dgm:pt modelId="{E0BCEDC5-923C-4962-A570-DF65B640A346}" type="sibTrans" cxnId="{6FB94DD6-DC84-4EB6-9845-C11635F7634F}">
      <dgm:prSet/>
      <dgm:spPr/>
      <dgm:t>
        <a:bodyPr/>
        <a:lstStyle/>
        <a:p>
          <a:endParaRPr lang="en-US"/>
        </a:p>
      </dgm:t>
    </dgm:pt>
    <dgm:pt modelId="{A27CBE78-96B0-4CC0-84AA-CC6839283F4B}" type="pres">
      <dgm:prSet presAssocID="{8D46B2EF-8E7C-4FB9-81ED-FAAD53E4FF6C}" presName="vert0" presStyleCnt="0">
        <dgm:presLayoutVars>
          <dgm:dir/>
          <dgm:animOne val="branch"/>
          <dgm:animLvl val="lvl"/>
        </dgm:presLayoutVars>
      </dgm:prSet>
      <dgm:spPr/>
    </dgm:pt>
    <dgm:pt modelId="{82803449-E5DB-4A0C-8919-5F244335D9AC}" type="pres">
      <dgm:prSet presAssocID="{3ED0474A-61A6-427B-9EB3-62B130D48783}" presName="thickLine" presStyleLbl="alignNode1" presStyleIdx="0" presStyleCnt="4"/>
      <dgm:spPr/>
    </dgm:pt>
    <dgm:pt modelId="{30A07474-B7D3-402C-832A-F4D5425F8777}" type="pres">
      <dgm:prSet presAssocID="{3ED0474A-61A6-427B-9EB3-62B130D48783}" presName="horz1" presStyleCnt="0"/>
      <dgm:spPr/>
    </dgm:pt>
    <dgm:pt modelId="{74A53B61-A67E-491B-8820-2A750FBDAB3E}" type="pres">
      <dgm:prSet presAssocID="{3ED0474A-61A6-427B-9EB3-62B130D48783}" presName="tx1" presStyleLbl="revTx" presStyleIdx="0" presStyleCnt="4"/>
      <dgm:spPr/>
    </dgm:pt>
    <dgm:pt modelId="{D86F81C9-E2EC-4EDF-93D1-CB245A8D8521}" type="pres">
      <dgm:prSet presAssocID="{3ED0474A-61A6-427B-9EB3-62B130D48783}" presName="vert1" presStyleCnt="0"/>
      <dgm:spPr/>
    </dgm:pt>
    <dgm:pt modelId="{6147E78D-B3C6-4291-B243-9966028418DA}" type="pres">
      <dgm:prSet presAssocID="{0E3D76AB-8708-4549-BD2F-70841ADF6015}" presName="thickLine" presStyleLbl="alignNode1" presStyleIdx="1" presStyleCnt="4"/>
      <dgm:spPr/>
    </dgm:pt>
    <dgm:pt modelId="{B5AC7E10-B9D0-42FC-AE2D-59C64C54D268}" type="pres">
      <dgm:prSet presAssocID="{0E3D76AB-8708-4549-BD2F-70841ADF6015}" presName="horz1" presStyleCnt="0"/>
      <dgm:spPr/>
    </dgm:pt>
    <dgm:pt modelId="{90251C46-8C1B-499B-A6F4-30CA4BC46A59}" type="pres">
      <dgm:prSet presAssocID="{0E3D76AB-8708-4549-BD2F-70841ADF6015}" presName="tx1" presStyleLbl="revTx" presStyleIdx="1" presStyleCnt="4"/>
      <dgm:spPr/>
    </dgm:pt>
    <dgm:pt modelId="{C1C99C5D-1FFB-4B27-AE79-3473A34116AF}" type="pres">
      <dgm:prSet presAssocID="{0E3D76AB-8708-4549-BD2F-70841ADF6015}" presName="vert1" presStyleCnt="0"/>
      <dgm:spPr/>
    </dgm:pt>
    <dgm:pt modelId="{25339527-A34A-461E-AA7E-BAA511CFBDC9}" type="pres">
      <dgm:prSet presAssocID="{00EA4AC2-8862-49DA-B371-ED07FA971A2A}" presName="thickLine" presStyleLbl="alignNode1" presStyleIdx="2" presStyleCnt="4"/>
      <dgm:spPr/>
    </dgm:pt>
    <dgm:pt modelId="{8000C11B-28D9-4632-A29A-6A6AE807EA04}" type="pres">
      <dgm:prSet presAssocID="{00EA4AC2-8862-49DA-B371-ED07FA971A2A}" presName="horz1" presStyleCnt="0"/>
      <dgm:spPr/>
    </dgm:pt>
    <dgm:pt modelId="{BC941EA2-2AAA-4CE8-8470-2EAF0C4F522C}" type="pres">
      <dgm:prSet presAssocID="{00EA4AC2-8862-49DA-B371-ED07FA971A2A}" presName="tx1" presStyleLbl="revTx" presStyleIdx="2" presStyleCnt="4"/>
      <dgm:spPr/>
    </dgm:pt>
    <dgm:pt modelId="{FBFF7800-52BE-4E8B-8F54-72039300D51A}" type="pres">
      <dgm:prSet presAssocID="{00EA4AC2-8862-49DA-B371-ED07FA971A2A}" presName="vert1" presStyleCnt="0"/>
      <dgm:spPr/>
    </dgm:pt>
    <dgm:pt modelId="{FF712A5C-9422-495F-A005-21637DAAD36B}" type="pres">
      <dgm:prSet presAssocID="{8D91FF8A-AA2D-43D0-9C82-C62D463B7859}" presName="thickLine" presStyleLbl="alignNode1" presStyleIdx="3" presStyleCnt="4"/>
      <dgm:spPr/>
    </dgm:pt>
    <dgm:pt modelId="{069F34D2-2FA1-4DE2-BCC6-107ADBFAA552}" type="pres">
      <dgm:prSet presAssocID="{8D91FF8A-AA2D-43D0-9C82-C62D463B7859}" presName="horz1" presStyleCnt="0"/>
      <dgm:spPr/>
    </dgm:pt>
    <dgm:pt modelId="{FF611B30-8186-4AE4-8922-D02B3CD4D190}" type="pres">
      <dgm:prSet presAssocID="{8D91FF8A-AA2D-43D0-9C82-C62D463B7859}" presName="tx1" presStyleLbl="revTx" presStyleIdx="3" presStyleCnt="4"/>
      <dgm:spPr/>
    </dgm:pt>
    <dgm:pt modelId="{60F7F2C1-D98D-4A99-BCEC-AC8F32AD0737}" type="pres">
      <dgm:prSet presAssocID="{8D91FF8A-AA2D-43D0-9C82-C62D463B7859}" presName="vert1" presStyleCnt="0"/>
      <dgm:spPr/>
    </dgm:pt>
  </dgm:ptLst>
  <dgm:cxnLst>
    <dgm:cxn modelId="{9A2BDE35-EEE5-4077-968F-55E7EAB2B154}" type="presOf" srcId="{3ED0474A-61A6-427B-9EB3-62B130D48783}" destId="{74A53B61-A67E-491B-8820-2A750FBDAB3E}" srcOrd="0" destOrd="0" presId="urn:microsoft.com/office/officeart/2008/layout/LinedList"/>
    <dgm:cxn modelId="{8D589247-EA79-4B90-91F1-4F3ABE29AB10}" srcId="{8D46B2EF-8E7C-4FB9-81ED-FAAD53E4FF6C}" destId="{00EA4AC2-8862-49DA-B371-ED07FA971A2A}" srcOrd="2" destOrd="0" parTransId="{1FE04E1E-3333-406F-8B52-ED66C317482E}" sibTransId="{D3256B60-CD93-40FC-AC00-D94DDA0CE7A9}"/>
    <dgm:cxn modelId="{62F5484D-26D4-4F8C-9C1B-AEB23E9BE5A9}" type="presOf" srcId="{00EA4AC2-8862-49DA-B371-ED07FA971A2A}" destId="{BC941EA2-2AAA-4CE8-8470-2EAF0C4F522C}" srcOrd="0" destOrd="0" presId="urn:microsoft.com/office/officeart/2008/layout/LinedList"/>
    <dgm:cxn modelId="{E940FA4D-6D9F-40AF-914E-325A6DF2C6F2}" type="presOf" srcId="{8D46B2EF-8E7C-4FB9-81ED-FAAD53E4FF6C}" destId="{A27CBE78-96B0-4CC0-84AA-CC6839283F4B}" srcOrd="0" destOrd="0" presId="urn:microsoft.com/office/officeart/2008/layout/LinedList"/>
    <dgm:cxn modelId="{79364A6F-2598-4FDA-AD15-44F9B354B2F4}" srcId="{8D46B2EF-8E7C-4FB9-81ED-FAAD53E4FF6C}" destId="{0E3D76AB-8708-4549-BD2F-70841ADF6015}" srcOrd="1" destOrd="0" parTransId="{7A9AF464-4607-4B76-BF6A-48B9018674CC}" sibTransId="{44EB087B-2F12-4DD4-8FBA-C0E23EE73501}"/>
    <dgm:cxn modelId="{6FB94DD6-DC84-4EB6-9845-C11635F7634F}" srcId="{8D46B2EF-8E7C-4FB9-81ED-FAAD53E4FF6C}" destId="{8D91FF8A-AA2D-43D0-9C82-C62D463B7859}" srcOrd="3" destOrd="0" parTransId="{A4C74E43-085C-4468-8882-6A241EE9A96F}" sibTransId="{E0BCEDC5-923C-4962-A570-DF65B640A346}"/>
    <dgm:cxn modelId="{B57F3CEA-F6F2-4D96-965D-DD8AFA8B2934}" type="presOf" srcId="{0E3D76AB-8708-4549-BD2F-70841ADF6015}" destId="{90251C46-8C1B-499B-A6F4-30CA4BC46A59}" srcOrd="0" destOrd="0" presId="urn:microsoft.com/office/officeart/2008/layout/LinedList"/>
    <dgm:cxn modelId="{B8D16AF3-4F66-4265-ABAD-1BBD91B9A21C}" srcId="{8D46B2EF-8E7C-4FB9-81ED-FAAD53E4FF6C}" destId="{3ED0474A-61A6-427B-9EB3-62B130D48783}" srcOrd="0" destOrd="0" parTransId="{41E855BA-D8E7-4330-864D-7C54273644C4}" sibTransId="{0259E0C9-AC0B-441A-8593-2E907AA3A16F}"/>
    <dgm:cxn modelId="{20621DF9-0873-474F-A1A6-9B1FEB94D563}" type="presOf" srcId="{8D91FF8A-AA2D-43D0-9C82-C62D463B7859}" destId="{FF611B30-8186-4AE4-8922-D02B3CD4D190}" srcOrd="0" destOrd="0" presId="urn:microsoft.com/office/officeart/2008/layout/LinedList"/>
    <dgm:cxn modelId="{181D4D9D-228D-4EB5-8D39-D4F0516D269A}" type="presParOf" srcId="{A27CBE78-96B0-4CC0-84AA-CC6839283F4B}" destId="{82803449-E5DB-4A0C-8919-5F244335D9AC}" srcOrd="0" destOrd="0" presId="urn:microsoft.com/office/officeart/2008/layout/LinedList"/>
    <dgm:cxn modelId="{087F9A74-A110-48D0-943C-413C868BCD9E}" type="presParOf" srcId="{A27CBE78-96B0-4CC0-84AA-CC6839283F4B}" destId="{30A07474-B7D3-402C-832A-F4D5425F8777}" srcOrd="1" destOrd="0" presId="urn:microsoft.com/office/officeart/2008/layout/LinedList"/>
    <dgm:cxn modelId="{02BFC3EC-25A8-4A00-941A-2366018E2A7E}" type="presParOf" srcId="{30A07474-B7D3-402C-832A-F4D5425F8777}" destId="{74A53B61-A67E-491B-8820-2A750FBDAB3E}" srcOrd="0" destOrd="0" presId="urn:microsoft.com/office/officeart/2008/layout/LinedList"/>
    <dgm:cxn modelId="{985E1E4E-D533-4FA3-8062-43BB190C0045}" type="presParOf" srcId="{30A07474-B7D3-402C-832A-F4D5425F8777}" destId="{D86F81C9-E2EC-4EDF-93D1-CB245A8D8521}" srcOrd="1" destOrd="0" presId="urn:microsoft.com/office/officeart/2008/layout/LinedList"/>
    <dgm:cxn modelId="{7E9446CD-701E-48F8-8994-FDF9D42400A9}" type="presParOf" srcId="{A27CBE78-96B0-4CC0-84AA-CC6839283F4B}" destId="{6147E78D-B3C6-4291-B243-9966028418DA}" srcOrd="2" destOrd="0" presId="urn:microsoft.com/office/officeart/2008/layout/LinedList"/>
    <dgm:cxn modelId="{83C167F2-1F97-455B-8FE3-0CF32A8E8746}" type="presParOf" srcId="{A27CBE78-96B0-4CC0-84AA-CC6839283F4B}" destId="{B5AC7E10-B9D0-42FC-AE2D-59C64C54D268}" srcOrd="3" destOrd="0" presId="urn:microsoft.com/office/officeart/2008/layout/LinedList"/>
    <dgm:cxn modelId="{EE7FA3AA-3DC2-46F1-8E9A-B7AFF2DD19A7}" type="presParOf" srcId="{B5AC7E10-B9D0-42FC-AE2D-59C64C54D268}" destId="{90251C46-8C1B-499B-A6F4-30CA4BC46A59}" srcOrd="0" destOrd="0" presId="urn:microsoft.com/office/officeart/2008/layout/LinedList"/>
    <dgm:cxn modelId="{7E4E3BFE-66BB-4A8F-8723-BB10C90C20BE}" type="presParOf" srcId="{B5AC7E10-B9D0-42FC-AE2D-59C64C54D268}" destId="{C1C99C5D-1FFB-4B27-AE79-3473A34116AF}" srcOrd="1" destOrd="0" presId="urn:microsoft.com/office/officeart/2008/layout/LinedList"/>
    <dgm:cxn modelId="{E19CE005-BD21-4A14-B9F1-6D7B447ACD72}" type="presParOf" srcId="{A27CBE78-96B0-4CC0-84AA-CC6839283F4B}" destId="{25339527-A34A-461E-AA7E-BAA511CFBDC9}" srcOrd="4" destOrd="0" presId="urn:microsoft.com/office/officeart/2008/layout/LinedList"/>
    <dgm:cxn modelId="{7B1B3468-6775-4ADE-837B-6B62BA37B729}" type="presParOf" srcId="{A27CBE78-96B0-4CC0-84AA-CC6839283F4B}" destId="{8000C11B-28D9-4632-A29A-6A6AE807EA04}" srcOrd="5" destOrd="0" presId="urn:microsoft.com/office/officeart/2008/layout/LinedList"/>
    <dgm:cxn modelId="{A8243C25-57F8-47A3-B505-ADC3090D2DDC}" type="presParOf" srcId="{8000C11B-28D9-4632-A29A-6A6AE807EA04}" destId="{BC941EA2-2AAA-4CE8-8470-2EAF0C4F522C}" srcOrd="0" destOrd="0" presId="urn:microsoft.com/office/officeart/2008/layout/LinedList"/>
    <dgm:cxn modelId="{FE2136A5-DEB7-4F6B-8BF3-C661AF94FA62}" type="presParOf" srcId="{8000C11B-28D9-4632-A29A-6A6AE807EA04}" destId="{FBFF7800-52BE-4E8B-8F54-72039300D51A}" srcOrd="1" destOrd="0" presId="urn:microsoft.com/office/officeart/2008/layout/LinedList"/>
    <dgm:cxn modelId="{F8481881-5411-424C-AE10-78EEC506EABB}" type="presParOf" srcId="{A27CBE78-96B0-4CC0-84AA-CC6839283F4B}" destId="{FF712A5C-9422-495F-A005-21637DAAD36B}" srcOrd="6" destOrd="0" presId="urn:microsoft.com/office/officeart/2008/layout/LinedList"/>
    <dgm:cxn modelId="{04168962-0646-4F8B-B8B7-1DD3DA0D4240}" type="presParOf" srcId="{A27CBE78-96B0-4CC0-84AA-CC6839283F4B}" destId="{069F34D2-2FA1-4DE2-BCC6-107ADBFAA552}" srcOrd="7" destOrd="0" presId="urn:microsoft.com/office/officeart/2008/layout/LinedList"/>
    <dgm:cxn modelId="{7201A9BA-0C66-44F7-B471-B039FD425EC9}" type="presParOf" srcId="{069F34D2-2FA1-4DE2-BCC6-107ADBFAA552}" destId="{FF611B30-8186-4AE4-8922-D02B3CD4D190}" srcOrd="0" destOrd="0" presId="urn:microsoft.com/office/officeart/2008/layout/LinedList"/>
    <dgm:cxn modelId="{B02F52BA-2835-4665-84B5-BF75CC8CCB3F}" type="presParOf" srcId="{069F34D2-2FA1-4DE2-BCC6-107ADBFAA552}" destId="{60F7F2C1-D98D-4A99-BCEC-AC8F32AD073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15C4FDF2-BFB1-4327-A37C-BEC2EDEEC8A2}" type="doc">
      <dgm:prSet loTypeId="urn:microsoft.com/office/officeart/2005/8/layout/chevron1" loCatId="Inbox" qsTypeId="urn:microsoft.com/office/officeart/2005/8/quickstyle/simple1" qsCatId="simple" csTypeId="urn:microsoft.com/office/officeart/2005/8/colors/ColorSchemeForSuggestions" csCatId="other"/>
      <dgm:spPr/>
      <dgm:t>
        <a:bodyPr/>
        <a:lstStyle/>
        <a:p>
          <a:endParaRPr lang="en-US"/>
        </a:p>
      </dgm:t>
    </dgm:pt>
    <dgm:pt modelId="{833C2CAC-ACA4-4074-AB25-F94A2B6D032D}">
      <dgm:prSet/>
      <dgm:spPr/>
      <dgm:t>
        <a:bodyPr/>
        <a:lstStyle/>
        <a:p>
          <a:r>
            <a:rPr lang="hu-HU"/>
            <a:t>A proaktivitást helyezte előtérbe, az addigi reakciókra alapuló kommunikációval szemben</a:t>
          </a:r>
          <a:endParaRPr lang="en-US"/>
        </a:p>
      </dgm:t>
    </dgm:pt>
    <dgm:pt modelId="{3085DA2C-9B86-4CF3-B904-662A83117F30}" type="parTrans" cxnId="{F23A4724-9886-4592-B59D-E89452432F30}">
      <dgm:prSet/>
      <dgm:spPr/>
      <dgm:t>
        <a:bodyPr/>
        <a:lstStyle/>
        <a:p>
          <a:endParaRPr lang="en-US"/>
        </a:p>
      </dgm:t>
    </dgm:pt>
    <dgm:pt modelId="{D1FB9869-87D2-4839-A223-6ADC3C6D199D}" type="sibTrans" cxnId="{F23A4724-9886-4592-B59D-E89452432F30}">
      <dgm:prSet/>
      <dgm:spPr/>
      <dgm:t>
        <a:bodyPr/>
        <a:lstStyle/>
        <a:p>
          <a:endParaRPr lang="en-US"/>
        </a:p>
      </dgm:t>
    </dgm:pt>
    <dgm:pt modelId="{3F1DA27A-B869-4874-AB14-03115805E75C}">
      <dgm:prSet/>
      <dgm:spPr/>
      <dgm:t>
        <a:bodyPr/>
        <a:lstStyle/>
        <a:p>
          <a:r>
            <a:rPr lang="hu-HU"/>
            <a:t>Középpontban a vállalat által hangsúlyozott értékek</a:t>
          </a:r>
          <a:endParaRPr lang="en-US"/>
        </a:p>
      </dgm:t>
    </dgm:pt>
    <dgm:pt modelId="{21DE04B1-5535-4D62-BC93-02D72371A120}" type="parTrans" cxnId="{75811CDD-5C82-4B5C-B90D-FE55F856560C}">
      <dgm:prSet/>
      <dgm:spPr/>
      <dgm:t>
        <a:bodyPr/>
        <a:lstStyle/>
        <a:p>
          <a:endParaRPr lang="en-US"/>
        </a:p>
      </dgm:t>
    </dgm:pt>
    <dgm:pt modelId="{15B229C9-BCBA-4CDC-9B2D-388EAFADB87B}" type="sibTrans" cxnId="{75811CDD-5C82-4B5C-B90D-FE55F856560C}">
      <dgm:prSet/>
      <dgm:spPr/>
      <dgm:t>
        <a:bodyPr/>
        <a:lstStyle/>
        <a:p>
          <a:endParaRPr lang="en-US"/>
        </a:p>
      </dgm:t>
    </dgm:pt>
    <dgm:pt modelId="{A5140532-010A-46EC-B4F7-5FDD9EA13B6C}">
      <dgm:prSet/>
      <dgm:spPr/>
      <dgm:t>
        <a:bodyPr/>
        <a:lstStyle/>
        <a:p>
          <a:r>
            <a:rPr lang="hu-HU"/>
            <a:t>Környezettudatos és modern technológia</a:t>
          </a:r>
          <a:endParaRPr lang="en-US"/>
        </a:p>
      </dgm:t>
    </dgm:pt>
    <dgm:pt modelId="{4F441329-A9FA-480C-A552-D4D89D938CE0}" type="parTrans" cxnId="{2D465C5E-722E-49E8-96A0-4CC9AFECEE84}">
      <dgm:prSet/>
      <dgm:spPr/>
      <dgm:t>
        <a:bodyPr/>
        <a:lstStyle/>
        <a:p>
          <a:endParaRPr lang="en-US"/>
        </a:p>
      </dgm:t>
    </dgm:pt>
    <dgm:pt modelId="{5EAC1204-687C-4F24-9107-A139BD3980CE}" type="sibTrans" cxnId="{2D465C5E-722E-49E8-96A0-4CC9AFECEE84}">
      <dgm:prSet/>
      <dgm:spPr/>
      <dgm:t>
        <a:bodyPr/>
        <a:lstStyle/>
        <a:p>
          <a:endParaRPr lang="en-US"/>
        </a:p>
      </dgm:t>
    </dgm:pt>
    <dgm:pt modelId="{7D925EA5-40A1-4D8F-92DD-3C0870237877}">
      <dgm:prSet/>
      <dgm:spPr/>
      <dgm:t>
        <a:bodyPr/>
        <a:lstStyle/>
        <a:p>
          <a:r>
            <a:rPr lang="hu-HU"/>
            <a:t>Felelősség a helyi közösségért, hiszen a munkatársak is a közelben élnek</a:t>
          </a:r>
          <a:endParaRPr lang="en-US"/>
        </a:p>
      </dgm:t>
    </dgm:pt>
    <dgm:pt modelId="{EDE2037D-314B-4207-929E-466FE980F497}" type="parTrans" cxnId="{94D31A5C-4603-4EAB-A246-615343521C4D}">
      <dgm:prSet/>
      <dgm:spPr/>
      <dgm:t>
        <a:bodyPr/>
        <a:lstStyle/>
        <a:p>
          <a:endParaRPr lang="en-US"/>
        </a:p>
      </dgm:t>
    </dgm:pt>
    <dgm:pt modelId="{91EDE938-E660-4A0A-8CA0-7EF2E9091129}" type="sibTrans" cxnId="{94D31A5C-4603-4EAB-A246-615343521C4D}">
      <dgm:prSet/>
      <dgm:spPr/>
      <dgm:t>
        <a:bodyPr/>
        <a:lstStyle/>
        <a:p>
          <a:endParaRPr lang="en-US"/>
        </a:p>
      </dgm:t>
    </dgm:pt>
    <dgm:pt modelId="{70AA3985-98FA-4C8F-AB6B-57D37393BF72}">
      <dgm:prSet/>
      <dgm:spPr/>
      <dgm:t>
        <a:bodyPr/>
        <a:lstStyle/>
        <a:p>
          <a:r>
            <a:rPr lang="hu-HU"/>
            <a:t>Transzparens, átlátható, folyamatosan ellenőrizhető rendszer</a:t>
          </a:r>
          <a:endParaRPr lang="en-US"/>
        </a:p>
      </dgm:t>
    </dgm:pt>
    <dgm:pt modelId="{B1AE7DA0-5C9D-4729-965C-EE9BB396B28B}" type="parTrans" cxnId="{50767072-69D9-4F46-8F2B-DD48840662C9}">
      <dgm:prSet/>
      <dgm:spPr/>
      <dgm:t>
        <a:bodyPr/>
        <a:lstStyle/>
        <a:p>
          <a:endParaRPr lang="en-US"/>
        </a:p>
      </dgm:t>
    </dgm:pt>
    <dgm:pt modelId="{9FC50652-0B13-437F-BE2D-1409D0F0A6C1}" type="sibTrans" cxnId="{50767072-69D9-4F46-8F2B-DD48840662C9}">
      <dgm:prSet/>
      <dgm:spPr/>
      <dgm:t>
        <a:bodyPr/>
        <a:lstStyle/>
        <a:p>
          <a:endParaRPr lang="en-US"/>
        </a:p>
      </dgm:t>
    </dgm:pt>
    <dgm:pt modelId="{92E7D554-C8F8-47AA-A9CC-F952159C42B2}">
      <dgm:prSet/>
      <dgm:spPr/>
      <dgm:t>
        <a:bodyPr/>
        <a:lstStyle/>
        <a:p>
          <a:r>
            <a:rPr lang="hu-HU"/>
            <a:t>A vállalat újrapozícionálása a nyilvánosságban</a:t>
          </a:r>
          <a:endParaRPr lang="en-US"/>
        </a:p>
      </dgm:t>
    </dgm:pt>
    <dgm:pt modelId="{913A1CFA-922B-4A41-932D-BA91E398BD55}" type="parTrans" cxnId="{583834A6-8D02-4A94-B921-6E21575C2A78}">
      <dgm:prSet/>
      <dgm:spPr/>
      <dgm:t>
        <a:bodyPr/>
        <a:lstStyle/>
        <a:p>
          <a:endParaRPr lang="en-US"/>
        </a:p>
      </dgm:t>
    </dgm:pt>
    <dgm:pt modelId="{4A97DD66-F3B4-4C18-B1FB-94C3199A6984}" type="sibTrans" cxnId="{583834A6-8D02-4A94-B921-6E21575C2A78}">
      <dgm:prSet/>
      <dgm:spPr/>
      <dgm:t>
        <a:bodyPr/>
        <a:lstStyle/>
        <a:p>
          <a:endParaRPr lang="en-US"/>
        </a:p>
      </dgm:t>
    </dgm:pt>
    <dgm:pt modelId="{AED0D25C-C0D8-4141-987E-85E3A6B3E2B3}">
      <dgm:prSet/>
      <dgm:spPr/>
      <dgm:t>
        <a:bodyPr/>
        <a:lstStyle/>
        <a:p>
          <a:r>
            <a:rPr lang="hu-HU"/>
            <a:t>A társadalmi kontrollt fontosnak tartó nyílt vállalat</a:t>
          </a:r>
          <a:endParaRPr lang="en-US"/>
        </a:p>
      </dgm:t>
    </dgm:pt>
    <dgm:pt modelId="{9D2ED1EB-727F-4F20-81AD-8B216F69B35B}" type="parTrans" cxnId="{E370018A-E3C1-476A-8739-BCEC57C1AD23}">
      <dgm:prSet/>
      <dgm:spPr/>
      <dgm:t>
        <a:bodyPr/>
        <a:lstStyle/>
        <a:p>
          <a:endParaRPr lang="en-US"/>
        </a:p>
      </dgm:t>
    </dgm:pt>
    <dgm:pt modelId="{249FB367-BE92-4BE8-A72E-AFEAF8352196}" type="sibTrans" cxnId="{E370018A-E3C1-476A-8739-BCEC57C1AD23}">
      <dgm:prSet/>
      <dgm:spPr/>
      <dgm:t>
        <a:bodyPr/>
        <a:lstStyle/>
        <a:p>
          <a:endParaRPr lang="en-US"/>
        </a:p>
      </dgm:t>
    </dgm:pt>
    <dgm:pt modelId="{1865200B-04DB-488D-81BF-1F39C94AA446}">
      <dgm:prSet/>
      <dgm:spPr/>
      <dgm:t>
        <a:bodyPr/>
        <a:lstStyle/>
        <a:p>
          <a:r>
            <a:rPr lang="hu-HU"/>
            <a:t>Ne az égetés vélt ártalmairól szóljon a vita, hanem arról, hogyan teremthető meg a gyár tevékenységének kontrollja</a:t>
          </a:r>
          <a:endParaRPr lang="en-US"/>
        </a:p>
      </dgm:t>
    </dgm:pt>
    <dgm:pt modelId="{9D22828F-9B7E-42C8-8CEB-8996C0657D0B}" type="parTrans" cxnId="{00B22256-531D-40E5-8B1A-D75B3897A3F8}">
      <dgm:prSet/>
      <dgm:spPr/>
      <dgm:t>
        <a:bodyPr/>
        <a:lstStyle/>
        <a:p>
          <a:endParaRPr lang="en-US"/>
        </a:p>
      </dgm:t>
    </dgm:pt>
    <dgm:pt modelId="{6414FDC2-1279-407C-B88E-5FC6C4078A00}" type="sibTrans" cxnId="{00B22256-531D-40E5-8B1A-D75B3897A3F8}">
      <dgm:prSet/>
      <dgm:spPr/>
      <dgm:t>
        <a:bodyPr/>
        <a:lstStyle/>
        <a:p>
          <a:endParaRPr lang="en-US"/>
        </a:p>
      </dgm:t>
    </dgm:pt>
    <dgm:pt modelId="{63DA60B6-1E31-44FA-96F5-17AAAFD01A41}">
      <dgm:prSet/>
      <dgm:spPr/>
      <dgm:t>
        <a:bodyPr/>
        <a:lstStyle/>
        <a:p>
          <a:r>
            <a:rPr lang="hu-HU"/>
            <a:t>A cég aktív kezdeményező: Nyilvánosság Program és Kontroll Program elindítója</a:t>
          </a:r>
          <a:endParaRPr lang="en-US"/>
        </a:p>
      </dgm:t>
    </dgm:pt>
    <dgm:pt modelId="{97E2D3E5-7D46-4D73-A068-AF2122672A11}" type="parTrans" cxnId="{A204E074-7397-407F-B43E-998E4785ADB0}">
      <dgm:prSet/>
      <dgm:spPr/>
      <dgm:t>
        <a:bodyPr/>
        <a:lstStyle/>
        <a:p>
          <a:endParaRPr lang="en-US"/>
        </a:p>
      </dgm:t>
    </dgm:pt>
    <dgm:pt modelId="{123400FB-127C-464C-A3CC-4A6DD2EE3903}" type="sibTrans" cxnId="{A204E074-7397-407F-B43E-998E4785ADB0}">
      <dgm:prSet/>
      <dgm:spPr/>
      <dgm:t>
        <a:bodyPr/>
        <a:lstStyle/>
        <a:p>
          <a:endParaRPr lang="en-US"/>
        </a:p>
      </dgm:t>
    </dgm:pt>
    <dgm:pt modelId="{A5BEAD2C-E9F9-478F-AF02-E1F8433C141F}">
      <dgm:prSet/>
      <dgm:spPr/>
      <dgm:t>
        <a:bodyPr/>
        <a:lstStyle/>
        <a:p>
          <a:r>
            <a:rPr lang="hu-HU"/>
            <a:t>Külső támogatók megnyerése</a:t>
          </a:r>
          <a:endParaRPr lang="en-US"/>
        </a:p>
      </dgm:t>
    </dgm:pt>
    <dgm:pt modelId="{1CEAE5A7-2732-4842-B44B-14B9B4C6B82B}" type="parTrans" cxnId="{8A8E6475-A882-402E-8B68-0BA92B6CD882}">
      <dgm:prSet/>
      <dgm:spPr/>
      <dgm:t>
        <a:bodyPr/>
        <a:lstStyle/>
        <a:p>
          <a:endParaRPr lang="en-US"/>
        </a:p>
      </dgm:t>
    </dgm:pt>
    <dgm:pt modelId="{C898A33A-754A-4555-9FD5-76BDDE2600F7}" type="sibTrans" cxnId="{8A8E6475-A882-402E-8B68-0BA92B6CD882}">
      <dgm:prSet/>
      <dgm:spPr/>
      <dgm:t>
        <a:bodyPr/>
        <a:lstStyle/>
        <a:p>
          <a:endParaRPr lang="en-US"/>
        </a:p>
      </dgm:t>
    </dgm:pt>
    <dgm:pt modelId="{82EA3ACF-511E-49D9-AB92-5CD6BD651435}">
      <dgm:prSet/>
      <dgm:spPr/>
      <dgm:t>
        <a:bodyPr/>
        <a:lstStyle/>
        <a:p>
          <a:r>
            <a:rPr lang="hu-HU"/>
            <a:t>Az önkormányzat2002 végén még ellenezte, 2004 januárjában már támogatta az égetést a Társadalmi Kontroll Csoport felállítása mellett</a:t>
          </a:r>
          <a:endParaRPr lang="en-US"/>
        </a:p>
      </dgm:t>
    </dgm:pt>
    <dgm:pt modelId="{762485AB-1983-4491-9821-498205780DFF}" type="parTrans" cxnId="{EBD83491-C2E3-4DFC-9918-242B5094C32C}">
      <dgm:prSet/>
      <dgm:spPr/>
      <dgm:t>
        <a:bodyPr/>
        <a:lstStyle/>
        <a:p>
          <a:endParaRPr lang="en-US"/>
        </a:p>
      </dgm:t>
    </dgm:pt>
    <dgm:pt modelId="{72532E69-10B6-43B2-A69E-E128940ED1B1}" type="sibTrans" cxnId="{EBD83491-C2E3-4DFC-9918-242B5094C32C}">
      <dgm:prSet/>
      <dgm:spPr/>
      <dgm:t>
        <a:bodyPr/>
        <a:lstStyle/>
        <a:p>
          <a:endParaRPr lang="en-US"/>
        </a:p>
      </dgm:t>
    </dgm:pt>
    <dgm:pt modelId="{E90D023D-5DE0-4155-B8E3-CE5DF7BC3300}">
      <dgm:prSet/>
      <dgm:spPr/>
      <dgm:t>
        <a:bodyPr/>
        <a:lstStyle/>
        <a:p>
          <a:r>
            <a:rPr lang="hu-HU"/>
            <a:t>„Thézeusz – Tudománnyal a veszélyhelyzet megelőzéséért” Alapítvány; Kistérségi Polgármesteri Fórum</a:t>
          </a:r>
          <a:endParaRPr lang="en-US"/>
        </a:p>
      </dgm:t>
    </dgm:pt>
    <dgm:pt modelId="{ADA153D7-AFF0-4365-9A29-DD8CDE619450}" type="parTrans" cxnId="{D03C3E74-3134-423D-93E2-D01056329323}">
      <dgm:prSet/>
      <dgm:spPr/>
      <dgm:t>
        <a:bodyPr/>
        <a:lstStyle/>
        <a:p>
          <a:endParaRPr lang="en-US"/>
        </a:p>
      </dgm:t>
    </dgm:pt>
    <dgm:pt modelId="{34DF47C6-9693-43C8-848F-F23B59B387C8}" type="sibTrans" cxnId="{D03C3E74-3134-423D-93E2-D01056329323}">
      <dgm:prSet/>
      <dgm:spPr/>
      <dgm:t>
        <a:bodyPr/>
        <a:lstStyle/>
        <a:p>
          <a:endParaRPr lang="en-US"/>
        </a:p>
      </dgm:t>
    </dgm:pt>
    <dgm:pt modelId="{012C3880-A867-4802-9EF3-85A281D2C443}" type="pres">
      <dgm:prSet presAssocID="{15C4FDF2-BFB1-4327-A37C-BEC2EDEEC8A2}" presName="Name0" presStyleCnt="0">
        <dgm:presLayoutVars>
          <dgm:dir/>
          <dgm:animLvl val="lvl"/>
          <dgm:resizeHandles val="exact"/>
        </dgm:presLayoutVars>
      </dgm:prSet>
      <dgm:spPr/>
    </dgm:pt>
    <dgm:pt modelId="{AB7160A8-41B5-40DA-91FD-2F02B7CC916C}" type="pres">
      <dgm:prSet presAssocID="{833C2CAC-ACA4-4074-AB25-F94A2B6D032D}" presName="composite" presStyleCnt="0"/>
      <dgm:spPr/>
    </dgm:pt>
    <dgm:pt modelId="{88E7DE9C-7EA8-47C0-8328-24B533C12292}" type="pres">
      <dgm:prSet presAssocID="{833C2CAC-ACA4-4074-AB25-F94A2B6D032D}" presName="par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5DEFF11D-9111-4A6A-AE57-C888BDE9B8D7}" type="pres">
      <dgm:prSet presAssocID="{833C2CAC-ACA4-4074-AB25-F94A2B6D032D}" presName="desTx" presStyleLbl="revTx" presStyleIdx="0" presStyleCnt="3">
        <dgm:presLayoutVars>
          <dgm:bulletEnabled val="1"/>
        </dgm:presLayoutVars>
      </dgm:prSet>
      <dgm:spPr/>
    </dgm:pt>
    <dgm:pt modelId="{630F2064-788A-4BD9-86F5-A6DC1E25B2E2}" type="pres">
      <dgm:prSet presAssocID="{D1FB9869-87D2-4839-A223-6ADC3C6D199D}" presName="space" presStyleCnt="0"/>
      <dgm:spPr/>
    </dgm:pt>
    <dgm:pt modelId="{F6FB519C-8271-4DFB-B586-07279EF5105D}" type="pres">
      <dgm:prSet presAssocID="{3F1DA27A-B869-4874-AB14-03115805E75C}" presName="composite" presStyleCnt="0"/>
      <dgm:spPr/>
    </dgm:pt>
    <dgm:pt modelId="{6C32244D-91AA-4855-9F12-A2B9B5BCB486}" type="pres">
      <dgm:prSet presAssocID="{3F1DA27A-B869-4874-AB14-03115805E75C}" presName="parTx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F795417F-859D-4E53-BE48-90DAEDDD5B89}" type="pres">
      <dgm:prSet presAssocID="{3F1DA27A-B869-4874-AB14-03115805E75C}" presName="desTx" presStyleLbl="revTx" presStyleIdx="0" presStyleCnt="3">
        <dgm:presLayoutVars>
          <dgm:bulletEnabled val="1"/>
        </dgm:presLayoutVars>
      </dgm:prSet>
      <dgm:spPr/>
    </dgm:pt>
    <dgm:pt modelId="{AFAB79C8-00A1-440C-B8DA-B31A1802925B}" type="pres">
      <dgm:prSet presAssocID="{15B229C9-BCBA-4CDC-9B2D-388EAFADB87B}" presName="space" presStyleCnt="0"/>
      <dgm:spPr/>
    </dgm:pt>
    <dgm:pt modelId="{FA7D0A2A-75B3-4DD7-A518-1727EBA4A4A2}" type="pres">
      <dgm:prSet presAssocID="{92E7D554-C8F8-47AA-A9CC-F952159C42B2}" presName="composite" presStyleCnt="0"/>
      <dgm:spPr/>
    </dgm:pt>
    <dgm:pt modelId="{7F91E687-A804-439E-B449-095A9FB2425D}" type="pres">
      <dgm:prSet presAssocID="{92E7D554-C8F8-47AA-A9CC-F952159C42B2}" presName="parTx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9213B2D5-70F0-44A1-B7DA-8A4B59A5D977}" type="pres">
      <dgm:prSet presAssocID="{92E7D554-C8F8-47AA-A9CC-F952159C42B2}" presName="desTx" presStyleLbl="revTx" presStyleIdx="1" presStyleCnt="3">
        <dgm:presLayoutVars>
          <dgm:bulletEnabled val="1"/>
        </dgm:presLayoutVars>
      </dgm:prSet>
      <dgm:spPr/>
    </dgm:pt>
    <dgm:pt modelId="{CE8D7451-F253-4211-9508-2B59C32B49A8}" type="pres">
      <dgm:prSet presAssocID="{4A97DD66-F3B4-4C18-B1FB-94C3199A6984}" presName="space" presStyleCnt="0"/>
      <dgm:spPr/>
    </dgm:pt>
    <dgm:pt modelId="{6BF5C331-8CC8-4995-B259-B83EC4C0986F}" type="pres">
      <dgm:prSet presAssocID="{A5BEAD2C-E9F9-478F-AF02-E1F8433C141F}" presName="composite" presStyleCnt="0"/>
      <dgm:spPr/>
    </dgm:pt>
    <dgm:pt modelId="{1FC47408-FD5D-4D4B-BAE3-0B793C2DCBB7}" type="pres">
      <dgm:prSet presAssocID="{A5BEAD2C-E9F9-478F-AF02-E1F8433C141F}" presName="parTx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B9E5B686-596E-4A81-BB9E-E8D696860076}" type="pres">
      <dgm:prSet presAssocID="{A5BEAD2C-E9F9-478F-AF02-E1F8433C141F}" presName="desTx" presStyleLbl="revTx" presStyleIdx="2" presStyleCnt="3">
        <dgm:presLayoutVars>
          <dgm:bulletEnabled val="1"/>
        </dgm:presLayoutVars>
      </dgm:prSet>
      <dgm:spPr/>
    </dgm:pt>
  </dgm:ptLst>
  <dgm:cxnLst>
    <dgm:cxn modelId="{AD4EDB22-053E-44A0-B099-5FFF09B4CC5A}" type="presOf" srcId="{63DA60B6-1E31-44FA-96F5-17AAAFD01A41}" destId="{9213B2D5-70F0-44A1-B7DA-8A4B59A5D977}" srcOrd="0" destOrd="2" presId="urn:microsoft.com/office/officeart/2005/8/layout/chevron1"/>
    <dgm:cxn modelId="{F23A4724-9886-4592-B59D-E89452432F30}" srcId="{15C4FDF2-BFB1-4327-A37C-BEC2EDEEC8A2}" destId="{833C2CAC-ACA4-4074-AB25-F94A2B6D032D}" srcOrd="0" destOrd="0" parTransId="{3085DA2C-9B86-4CF3-B904-662A83117F30}" sibTransId="{D1FB9869-87D2-4839-A223-6ADC3C6D199D}"/>
    <dgm:cxn modelId="{94D31A5C-4603-4EAB-A246-615343521C4D}" srcId="{3F1DA27A-B869-4874-AB14-03115805E75C}" destId="{7D925EA5-40A1-4D8F-92DD-3C0870237877}" srcOrd="1" destOrd="0" parTransId="{EDE2037D-314B-4207-929E-466FE980F497}" sibTransId="{91EDE938-E660-4A0A-8CA0-7EF2E9091129}"/>
    <dgm:cxn modelId="{2D465C5E-722E-49E8-96A0-4CC9AFECEE84}" srcId="{3F1DA27A-B869-4874-AB14-03115805E75C}" destId="{A5140532-010A-46EC-B4F7-5FDD9EA13B6C}" srcOrd="0" destOrd="0" parTransId="{4F441329-A9FA-480C-A552-D4D89D938CE0}" sibTransId="{5EAC1204-687C-4F24-9107-A139BD3980CE}"/>
    <dgm:cxn modelId="{0BF76060-267B-44BB-B261-2C32D6FA4C92}" type="presOf" srcId="{3F1DA27A-B869-4874-AB14-03115805E75C}" destId="{6C32244D-91AA-4855-9F12-A2B9B5BCB486}" srcOrd="0" destOrd="0" presId="urn:microsoft.com/office/officeart/2005/8/layout/chevron1"/>
    <dgm:cxn modelId="{50767072-69D9-4F46-8F2B-DD48840662C9}" srcId="{3F1DA27A-B869-4874-AB14-03115805E75C}" destId="{70AA3985-98FA-4C8F-AB6B-57D37393BF72}" srcOrd="2" destOrd="0" parTransId="{B1AE7DA0-5C9D-4729-965C-EE9BB396B28B}" sibTransId="{9FC50652-0B13-437F-BE2D-1409D0F0A6C1}"/>
    <dgm:cxn modelId="{D03C3E74-3134-423D-93E2-D01056329323}" srcId="{A5BEAD2C-E9F9-478F-AF02-E1F8433C141F}" destId="{E90D023D-5DE0-4155-B8E3-CE5DF7BC3300}" srcOrd="1" destOrd="0" parTransId="{ADA153D7-AFF0-4365-9A29-DD8CDE619450}" sibTransId="{34DF47C6-9693-43C8-848F-F23B59B387C8}"/>
    <dgm:cxn modelId="{A204E074-7397-407F-B43E-998E4785ADB0}" srcId="{92E7D554-C8F8-47AA-A9CC-F952159C42B2}" destId="{63DA60B6-1E31-44FA-96F5-17AAAFD01A41}" srcOrd="2" destOrd="0" parTransId="{97E2D3E5-7D46-4D73-A068-AF2122672A11}" sibTransId="{123400FB-127C-464C-A3CC-4A6DD2EE3903}"/>
    <dgm:cxn modelId="{8A8E6475-A882-402E-8B68-0BA92B6CD882}" srcId="{15C4FDF2-BFB1-4327-A37C-BEC2EDEEC8A2}" destId="{A5BEAD2C-E9F9-478F-AF02-E1F8433C141F}" srcOrd="3" destOrd="0" parTransId="{1CEAE5A7-2732-4842-B44B-14B9B4C6B82B}" sibTransId="{C898A33A-754A-4555-9FD5-76BDDE2600F7}"/>
    <dgm:cxn modelId="{00B22256-531D-40E5-8B1A-D75B3897A3F8}" srcId="{92E7D554-C8F8-47AA-A9CC-F952159C42B2}" destId="{1865200B-04DB-488D-81BF-1F39C94AA446}" srcOrd="1" destOrd="0" parTransId="{9D22828F-9B7E-42C8-8CEB-8996C0657D0B}" sibTransId="{6414FDC2-1279-407C-B88E-5FC6C4078A00}"/>
    <dgm:cxn modelId="{E109407D-C234-4374-9966-5FA887171E11}" type="presOf" srcId="{A5140532-010A-46EC-B4F7-5FDD9EA13B6C}" destId="{F795417F-859D-4E53-BE48-90DAEDDD5B89}" srcOrd="0" destOrd="0" presId="urn:microsoft.com/office/officeart/2005/8/layout/chevron1"/>
    <dgm:cxn modelId="{E370018A-E3C1-476A-8739-BCEC57C1AD23}" srcId="{92E7D554-C8F8-47AA-A9CC-F952159C42B2}" destId="{AED0D25C-C0D8-4141-987E-85E3A6B3E2B3}" srcOrd="0" destOrd="0" parTransId="{9D2ED1EB-727F-4F20-81AD-8B216F69B35B}" sibTransId="{249FB367-BE92-4BE8-A72E-AFEAF8352196}"/>
    <dgm:cxn modelId="{2843CE8C-AEA4-4399-9476-84043DC3AD7C}" type="presOf" srcId="{A5BEAD2C-E9F9-478F-AF02-E1F8433C141F}" destId="{1FC47408-FD5D-4D4B-BAE3-0B793C2DCBB7}" srcOrd="0" destOrd="0" presId="urn:microsoft.com/office/officeart/2005/8/layout/chevron1"/>
    <dgm:cxn modelId="{197E398F-3BA1-4285-B98B-A51EC0D53BB5}" type="presOf" srcId="{AED0D25C-C0D8-4141-987E-85E3A6B3E2B3}" destId="{9213B2D5-70F0-44A1-B7DA-8A4B59A5D977}" srcOrd="0" destOrd="0" presId="urn:microsoft.com/office/officeart/2005/8/layout/chevron1"/>
    <dgm:cxn modelId="{EBD83491-C2E3-4DFC-9918-242B5094C32C}" srcId="{A5BEAD2C-E9F9-478F-AF02-E1F8433C141F}" destId="{82EA3ACF-511E-49D9-AB92-5CD6BD651435}" srcOrd="0" destOrd="0" parTransId="{762485AB-1983-4491-9821-498205780DFF}" sibTransId="{72532E69-10B6-43B2-A69E-E128940ED1B1}"/>
    <dgm:cxn modelId="{6BAA6CA3-B701-46CF-9C3B-238AED4ACAC9}" type="presOf" srcId="{833C2CAC-ACA4-4074-AB25-F94A2B6D032D}" destId="{88E7DE9C-7EA8-47C0-8328-24B533C12292}" srcOrd="0" destOrd="0" presId="urn:microsoft.com/office/officeart/2005/8/layout/chevron1"/>
    <dgm:cxn modelId="{583834A6-8D02-4A94-B921-6E21575C2A78}" srcId="{15C4FDF2-BFB1-4327-A37C-BEC2EDEEC8A2}" destId="{92E7D554-C8F8-47AA-A9CC-F952159C42B2}" srcOrd="2" destOrd="0" parTransId="{913A1CFA-922B-4A41-932D-BA91E398BD55}" sibTransId="{4A97DD66-F3B4-4C18-B1FB-94C3199A6984}"/>
    <dgm:cxn modelId="{56CF1EB2-4111-4B77-BE72-3D642BECCB8A}" type="presOf" srcId="{70AA3985-98FA-4C8F-AB6B-57D37393BF72}" destId="{F795417F-859D-4E53-BE48-90DAEDDD5B89}" srcOrd="0" destOrd="2" presId="urn:microsoft.com/office/officeart/2005/8/layout/chevron1"/>
    <dgm:cxn modelId="{D05260DC-673B-4953-BC2E-50EAE8B725F2}" type="presOf" srcId="{E90D023D-5DE0-4155-B8E3-CE5DF7BC3300}" destId="{B9E5B686-596E-4A81-BB9E-E8D696860076}" srcOrd="0" destOrd="1" presId="urn:microsoft.com/office/officeart/2005/8/layout/chevron1"/>
    <dgm:cxn modelId="{75811CDD-5C82-4B5C-B90D-FE55F856560C}" srcId="{15C4FDF2-BFB1-4327-A37C-BEC2EDEEC8A2}" destId="{3F1DA27A-B869-4874-AB14-03115805E75C}" srcOrd="1" destOrd="0" parTransId="{21DE04B1-5535-4D62-BC93-02D72371A120}" sibTransId="{15B229C9-BCBA-4CDC-9B2D-388EAFADB87B}"/>
    <dgm:cxn modelId="{A52D78DD-68C2-40DE-BA6E-FDE40AFDAF6A}" type="presOf" srcId="{7D925EA5-40A1-4D8F-92DD-3C0870237877}" destId="{F795417F-859D-4E53-BE48-90DAEDDD5B89}" srcOrd="0" destOrd="1" presId="urn:microsoft.com/office/officeart/2005/8/layout/chevron1"/>
    <dgm:cxn modelId="{2EC55FEA-3C92-4FAC-8369-DDBCC87AD38C}" type="presOf" srcId="{15C4FDF2-BFB1-4327-A37C-BEC2EDEEC8A2}" destId="{012C3880-A867-4802-9EF3-85A281D2C443}" srcOrd="0" destOrd="0" presId="urn:microsoft.com/office/officeart/2005/8/layout/chevron1"/>
    <dgm:cxn modelId="{876BE9ED-619F-4499-B613-1E239A7951A0}" type="presOf" srcId="{1865200B-04DB-488D-81BF-1F39C94AA446}" destId="{9213B2D5-70F0-44A1-B7DA-8A4B59A5D977}" srcOrd="0" destOrd="1" presId="urn:microsoft.com/office/officeart/2005/8/layout/chevron1"/>
    <dgm:cxn modelId="{B4F3C7F6-6AE3-4D6A-92C6-EBD30E7D266D}" type="presOf" srcId="{82EA3ACF-511E-49D9-AB92-5CD6BD651435}" destId="{B9E5B686-596E-4A81-BB9E-E8D696860076}" srcOrd="0" destOrd="0" presId="urn:microsoft.com/office/officeart/2005/8/layout/chevron1"/>
    <dgm:cxn modelId="{339F26FC-95B6-4E89-9AEC-087B1EF95B32}" type="presOf" srcId="{92E7D554-C8F8-47AA-A9CC-F952159C42B2}" destId="{7F91E687-A804-439E-B449-095A9FB2425D}" srcOrd="0" destOrd="0" presId="urn:microsoft.com/office/officeart/2005/8/layout/chevron1"/>
    <dgm:cxn modelId="{D494F1C4-7663-4E36-B017-F8B8EBE98FC6}" type="presParOf" srcId="{012C3880-A867-4802-9EF3-85A281D2C443}" destId="{AB7160A8-41B5-40DA-91FD-2F02B7CC916C}" srcOrd="0" destOrd="0" presId="urn:microsoft.com/office/officeart/2005/8/layout/chevron1"/>
    <dgm:cxn modelId="{CCF6E354-B830-46E2-A3F0-9DEEF9FE63D3}" type="presParOf" srcId="{AB7160A8-41B5-40DA-91FD-2F02B7CC916C}" destId="{88E7DE9C-7EA8-47C0-8328-24B533C12292}" srcOrd="0" destOrd="0" presId="urn:microsoft.com/office/officeart/2005/8/layout/chevron1"/>
    <dgm:cxn modelId="{5FF4F309-1FF8-43D5-88CD-2FC74A8B66F0}" type="presParOf" srcId="{AB7160A8-41B5-40DA-91FD-2F02B7CC916C}" destId="{5DEFF11D-9111-4A6A-AE57-C888BDE9B8D7}" srcOrd="1" destOrd="0" presId="urn:microsoft.com/office/officeart/2005/8/layout/chevron1"/>
    <dgm:cxn modelId="{7C113C2D-2848-42F2-824A-87C75D9EBEB3}" type="presParOf" srcId="{012C3880-A867-4802-9EF3-85A281D2C443}" destId="{630F2064-788A-4BD9-86F5-A6DC1E25B2E2}" srcOrd="1" destOrd="0" presId="urn:microsoft.com/office/officeart/2005/8/layout/chevron1"/>
    <dgm:cxn modelId="{5D8BDAF7-3EA8-49AE-90F5-4C673458F7C1}" type="presParOf" srcId="{012C3880-A867-4802-9EF3-85A281D2C443}" destId="{F6FB519C-8271-4DFB-B586-07279EF5105D}" srcOrd="2" destOrd="0" presId="urn:microsoft.com/office/officeart/2005/8/layout/chevron1"/>
    <dgm:cxn modelId="{141011C4-BD96-4FE8-9307-D19AAFE959E5}" type="presParOf" srcId="{F6FB519C-8271-4DFB-B586-07279EF5105D}" destId="{6C32244D-91AA-4855-9F12-A2B9B5BCB486}" srcOrd="0" destOrd="0" presId="urn:microsoft.com/office/officeart/2005/8/layout/chevron1"/>
    <dgm:cxn modelId="{D43031DE-7EEB-4315-9B5D-2427C0D79D7D}" type="presParOf" srcId="{F6FB519C-8271-4DFB-B586-07279EF5105D}" destId="{F795417F-859D-4E53-BE48-90DAEDDD5B89}" srcOrd="1" destOrd="0" presId="urn:microsoft.com/office/officeart/2005/8/layout/chevron1"/>
    <dgm:cxn modelId="{3B29A026-3116-4DAD-93FA-BE7AAB907F7D}" type="presParOf" srcId="{012C3880-A867-4802-9EF3-85A281D2C443}" destId="{AFAB79C8-00A1-440C-B8DA-B31A1802925B}" srcOrd="3" destOrd="0" presId="urn:microsoft.com/office/officeart/2005/8/layout/chevron1"/>
    <dgm:cxn modelId="{35EF0153-610B-42CE-8D5E-545869017ED0}" type="presParOf" srcId="{012C3880-A867-4802-9EF3-85A281D2C443}" destId="{FA7D0A2A-75B3-4DD7-A518-1727EBA4A4A2}" srcOrd="4" destOrd="0" presId="urn:microsoft.com/office/officeart/2005/8/layout/chevron1"/>
    <dgm:cxn modelId="{87ADF4E8-FEC6-4958-8D1F-0B38EA63BF21}" type="presParOf" srcId="{FA7D0A2A-75B3-4DD7-A518-1727EBA4A4A2}" destId="{7F91E687-A804-439E-B449-095A9FB2425D}" srcOrd="0" destOrd="0" presId="urn:microsoft.com/office/officeart/2005/8/layout/chevron1"/>
    <dgm:cxn modelId="{43FCD529-04BE-44EE-A156-79B08FE82699}" type="presParOf" srcId="{FA7D0A2A-75B3-4DD7-A518-1727EBA4A4A2}" destId="{9213B2D5-70F0-44A1-B7DA-8A4B59A5D977}" srcOrd="1" destOrd="0" presId="urn:microsoft.com/office/officeart/2005/8/layout/chevron1"/>
    <dgm:cxn modelId="{DE4571B5-AB1B-42AD-A85D-746C69F20697}" type="presParOf" srcId="{012C3880-A867-4802-9EF3-85A281D2C443}" destId="{CE8D7451-F253-4211-9508-2B59C32B49A8}" srcOrd="5" destOrd="0" presId="urn:microsoft.com/office/officeart/2005/8/layout/chevron1"/>
    <dgm:cxn modelId="{8223F829-3E4F-412D-93D4-838AB91BF6CD}" type="presParOf" srcId="{012C3880-A867-4802-9EF3-85A281D2C443}" destId="{6BF5C331-8CC8-4995-B259-B83EC4C0986F}" srcOrd="6" destOrd="0" presId="urn:microsoft.com/office/officeart/2005/8/layout/chevron1"/>
    <dgm:cxn modelId="{0AB585E7-FE0A-426F-A95E-4A60231F2DDA}" type="presParOf" srcId="{6BF5C331-8CC8-4995-B259-B83EC4C0986F}" destId="{1FC47408-FD5D-4D4B-BAE3-0B793C2DCBB7}" srcOrd="0" destOrd="0" presId="urn:microsoft.com/office/officeart/2005/8/layout/chevron1"/>
    <dgm:cxn modelId="{33E1C146-AB06-43D8-ACA3-20D16DDC8AD4}" type="presParOf" srcId="{6BF5C331-8CC8-4995-B259-B83EC4C0986F}" destId="{B9E5B686-596E-4A81-BB9E-E8D696860076}" srcOrd="1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24A0A570-8B66-417E-AAEF-B982F46985DC}" type="doc">
      <dgm:prSet loTypeId="urn:microsoft.com/office/officeart/2016/7/layout/LinearBlockProcessNumbered" loCatId="process" qsTypeId="urn:microsoft.com/office/officeart/2005/8/quickstyle/simple1" qsCatId="simple" csTypeId="urn:microsoft.com/office/officeart/2005/8/colors/ColorSchemeForSuggestions" csCatId="other"/>
      <dgm:spPr/>
      <dgm:t>
        <a:bodyPr/>
        <a:lstStyle/>
        <a:p>
          <a:endParaRPr lang="en-US"/>
        </a:p>
      </dgm:t>
    </dgm:pt>
    <dgm:pt modelId="{069F1E9A-2A37-481F-B215-201774B33E15}">
      <dgm:prSet/>
      <dgm:spPr/>
      <dgm:t>
        <a:bodyPr/>
        <a:lstStyle/>
        <a:p>
          <a:r>
            <a:rPr lang="hu-HU"/>
            <a:t>Környezeti kockázatok</a:t>
          </a:r>
          <a:endParaRPr lang="en-US"/>
        </a:p>
      </dgm:t>
    </dgm:pt>
    <dgm:pt modelId="{88A33D16-8411-49A3-A61B-1D1200CB3F97}" type="parTrans" cxnId="{272A8F07-FF12-4BB0-9439-D4C39129B688}">
      <dgm:prSet/>
      <dgm:spPr/>
      <dgm:t>
        <a:bodyPr/>
        <a:lstStyle/>
        <a:p>
          <a:endParaRPr lang="en-US"/>
        </a:p>
      </dgm:t>
    </dgm:pt>
    <dgm:pt modelId="{9DF62A0E-B3FD-4A21-8FD1-12B74C0A0431}" type="sibTrans" cxnId="{272A8F07-FF12-4BB0-9439-D4C39129B688}">
      <dgm:prSet phldrT="01" phldr="0"/>
      <dgm:spPr/>
      <dgm:t>
        <a:bodyPr/>
        <a:lstStyle/>
        <a:p>
          <a:r>
            <a:rPr lang="en-US"/>
            <a:t>01</a:t>
          </a:r>
        </a:p>
      </dgm:t>
    </dgm:pt>
    <dgm:pt modelId="{208DA4EB-D835-4074-84BA-3391E7E51746}">
      <dgm:prSet/>
      <dgm:spPr/>
      <dgm:t>
        <a:bodyPr/>
        <a:lstStyle/>
        <a:p>
          <a:r>
            <a:rPr lang="hu-HU"/>
            <a:t>Technológiai kockázatok</a:t>
          </a:r>
          <a:endParaRPr lang="en-US"/>
        </a:p>
      </dgm:t>
    </dgm:pt>
    <dgm:pt modelId="{4120CBBE-E5FF-4A7C-975A-6AB132E13C38}" type="parTrans" cxnId="{B5E518F8-3BD3-43DF-AB33-7B02E6988140}">
      <dgm:prSet/>
      <dgm:spPr/>
      <dgm:t>
        <a:bodyPr/>
        <a:lstStyle/>
        <a:p>
          <a:endParaRPr lang="en-US"/>
        </a:p>
      </dgm:t>
    </dgm:pt>
    <dgm:pt modelId="{85691831-ADE3-4694-94B6-922BFED2AEDA}" type="sibTrans" cxnId="{B5E518F8-3BD3-43DF-AB33-7B02E6988140}">
      <dgm:prSet phldrT="02" phldr="0"/>
      <dgm:spPr/>
      <dgm:t>
        <a:bodyPr/>
        <a:lstStyle/>
        <a:p>
          <a:r>
            <a:rPr lang="en-US"/>
            <a:t>02</a:t>
          </a:r>
        </a:p>
      </dgm:t>
    </dgm:pt>
    <dgm:pt modelId="{73431E76-24C8-477F-8F2D-79C6A1BA83A5}">
      <dgm:prSet/>
      <dgm:spPr/>
      <dgm:t>
        <a:bodyPr/>
        <a:lstStyle/>
        <a:p>
          <a:r>
            <a:rPr lang="hu-HU"/>
            <a:t>Gazdasági kockázatok</a:t>
          </a:r>
          <a:endParaRPr lang="en-US"/>
        </a:p>
      </dgm:t>
    </dgm:pt>
    <dgm:pt modelId="{A2AE1C42-1BF5-42B0-8990-1C436CFD9B25}" type="parTrans" cxnId="{41F6E40A-A545-48E7-9230-31EF2D6697D8}">
      <dgm:prSet/>
      <dgm:spPr/>
      <dgm:t>
        <a:bodyPr/>
        <a:lstStyle/>
        <a:p>
          <a:endParaRPr lang="en-US"/>
        </a:p>
      </dgm:t>
    </dgm:pt>
    <dgm:pt modelId="{3DE02855-09AC-4C38-A308-C89BD15A2E7D}" type="sibTrans" cxnId="{41F6E40A-A545-48E7-9230-31EF2D6697D8}">
      <dgm:prSet phldrT="03" phldr="0"/>
      <dgm:spPr/>
      <dgm:t>
        <a:bodyPr/>
        <a:lstStyle/>
        <a:p>
          <a:r>
            <a:rPr lang="en-US"/>
            <a:t>03</a:t>
          </a:r>
        </a:p>
      </dgm:t>
    </dgm:pt>
    <dgm:pt modelId="{3C0FF05B-B38A-4AD9-91D6-30665977F09D}">
      <dgm:prSet/>
      <dgm:spPr/>
      <dgm:t>
        <a:bodyPr/>
        <a:lstStyle/>
        <a:p>
          <a:r>
            <a:rPr lang="hu-HU"/>
            <a:t>Kommunikációs kockázatok</a:t>
          </a:r>
          <a:endParaRPr lang="en-US"/>
        </a:p>
      </dgm:t>
    </dgm:pt>
    <dgm:pt modelId="{52EB3738-B182-4802-B890-D82EC81EC15F}" type="parTrans" cxnId="{F9CAD909-1E22-4826-B0A0-2A2AD2C5D436}">
      <dgm:prSet/>
      <dgm:spPr/>
      <dgm:t>
        <a:bodyPr/>
        <a:lstStyle/>
        <a:p>
          <a:endParaRPr lang="en-US"/>
        </a:p>
      </dgm:t>
    </dgm:pt>
    <dgm:pt modelId="{4AB6F7DF-25BC-457B-8621-F6F4828A5A08}" type="sibTrans" cxnId="{F9CAD909-1E22-4826-B0A0-2A2AD2C5D436}">
      <dgm:prSet phldrT="04" phldr="0"/>
      <dgm:spPr/>
      <dgm:t>
        <a:bodyPr/>
        <a:lstStyle/>
        <a:p>
          <a:r>
            <a:rPr lang="en-US"/>
            <a:t>04</a:t>
          </a:r>
        </a:p>
      </dgm:t>
    </dgm:pt>
    <dgm:pt modelId="{7B35A1CF-142E-4CF9-BCA4-35542BE17351}">
      <dgm:prSet/>
      <dgm:spPr/>
      <dgm:t>
        <a:bodyPr/>
        <a:lstStyle/>
        <a:p>
          <a:r>
            <a:rPr lang="hu-HU"/>
            <a:t>Szakmai, hivatali kapcsolatok</a:t>
          </a:r>
          <a:endParaRPr lang="en-US"/>
        </a:p>
      </dgm:t>
    </dgm:pt>
    <dgm:pt modelId="{D84A4565-A6ED-4F65-846C-9657E82DF503}" type="parTrans" cxnId="{D9412E4A-E5C1-4D70-8178-6ADA1672A6AE}">
      <dgm:prSet/>
      <dgm:spPr/>
      <dgm:t>
        <a:bodyPr/>
        <a:lstStyle/>
        <a:p>
          <a:endParaRPr lang="en-US"/>
        </a:p>
      </dgm:t>
    </dgm:pt>
    <dgm:pt modelId="{9735EAE2-8B10-474C-8EA1-23ACA09216FC}" type="sibTrans" cxnId="{D9412E4A-E5C1-4D70-8178-6ADA1672A6AE}">
      <dgm:prSet/>
      <dgm:spPr/>
      <dgm:t>
        <a:bodyPr/>
        <a:lstStyle/>
        <a:p>
          <a:endParaRPr lang="en-US"/>
        </a:p>
      </dgm:t>
    </dgm:pt>
    <dgm:pt modelId="{F5C8873C-EC3F-42AB-A808-0E2A1D252AE1}">
      <dgm:prSet/>
      <dgm:spPr/>
      <dgm:t>
        <a:bodyPr/>
        <a:lstStyle/>
        <a:p>
          <a:r>
            <a:rPr lang="hu-HU"/>
            <a:t>Önkormányzati kapcsolatok</a:t>
          </a:r>
          <a:endParaRPr lang="en-US"/>
        </a:p>
      </dgm:t>
    </dgm:pt>
    <dgm:pt modelId="{96D562AC-6809-48F7-8423-AB83E5F438EB}" type="parTrans" cxnId="{DEFBFCB8-1825-495B-8947-B34EA2613D4A}">
      <dgm:prSet/>
      <dgm:spPr/>
      <dgm:t>
        <a:bodyPr/>
        <a:lstStyle/>
        <a:p>
          <a:endParaRPr lang="en-US"/>
        </a:p>
      </dgm:t>
    </dgm:pt>
    <dgm:pt modelId="{6DC33A22-280C-4433-8C26-2BB5BF2B968B}" type="sibTrans" cxnId="{DEFBFCB8-1825-495B-8947-B34EA2613D4A}">
      <dgm:prSet/>
      <dgm:spPr/>
      <dgm:t>
        <a:bodyPr/>
        <a:lstStyle/>
        <a:p>
          <a:endParaRPr lang="en-US"/>
        </a:p>
      </dgm:t>
    </dgm:pt>
    <dgm:pt modelId="{FC3A1EA2-9D96-4BE6-A3C9-A97A8F4E30A0}">
      <dgm:prSet/>
      <dgm:spPr/>
      <dgm:t>
        <a:bodyPr/>
        <a:lstStyle/>
        <a:p>
          <a:r>
            <a:rPr lang="hu-HU"/>
            <a:t>Civil szféra és lakosság</a:t>
          </a:r>
          <a:endParaRPr lang="en-US"/>
        </a:p>
      </dgm:t>
    </dgm:pt>
    <dgm:pt modelId="{BEEADDB5-BE9B-4B8C-9E0E-9A2D2BBCF6FE}" type="parTrans" cxnId="{FE142456-AE97-408B-9BF5-80CBAAE0152F}">
      <dgm:prSet/>
      <dgm:spPr/>
      <dgm:t>
        <a:bodyPr/>
        <a:lstStyle/>
        <a:p>
          <a:endParaRPr lang="en-US"/>
        </a:p>
      </dgm:t>
    </dgm:pt>
    <dgm:pt modelId="{56E01A4E-BEB0-400B-98F2-04AC763F4326}" type="sibTrans" cxnId="{FE142456-AE97-408B-9BF5-80CBAAE0152F}">
      <dgm:prSet/>
      <dgm:spPr/>
      <dgm:t>
        <a:bodyPr/>
        <a:lstStyle/>
        <a:p>
          <a:endParaRPr lang="en-US"/>
        </a:p>
      </dgm:t>
    </dgm:pt>
    <dgm:pt modelId="{FC023CD5-D8F8-4618-922F-BEC2BB110BFE}">
      <dgm:prSet/>
      <dgm:spPr/>
      <dgm:t>
        <a:bodyPr/>
        <a:lstStyle/>
        <a:p>
          <a:r>
            <a:rPr lang="hu-HU"/>
            <a:t>Sajtó</a:t>
          </a:r>
          <a:endParaRPr lang="en-US"/>
        </a:p>
      </dgm:t>
    </dgm:pt>
    <dgm:pt modelId="{339CB3F7-F988-409A-A235-881EE6EAEE56}" type="parTrans" cxnId="{F0961E1D-1BDF-4480-976E-B2FBE204089D}">
      <dgm:prSet/>
      <dgm:spPr/>
      <dgm:t>
        <a:bodyPr/>
        <a:lstStyle/>
        <a:p>
          <a:endParaRPr lang="en-US"/>
        </a:p>
      </dgm:t>
    </dgm:pt>
    <dgm:pt modelId="{F1DDD614-045C-4149-A144-F4C6A13C882F}" type="sibTrans" cxnId="{F0961E1D-1BDF-4480-976E-B2FBE204089D}">
      <dgm:prSet/>
      <dgm:spPr/>
      <dgm:t>
        <a:bodyPr/>
        <a:lstStyle/>
        <a:p>
          <a:endParaRPr lang="en-US"/>
        </a:p>
      </dgm:t>
    </dgm:pt>
    <dgm:pt modelId="{113CAB4F-BF39-41DF-8FBB-6A44E0B9715D}">
      <dgm:prSet/>
      <dgm:spPr/>
      <dgm:t>
        <a:bodyPr/>
        <a:lstStyle/>
        <a:p>
          <a:r>
            <a:rPr lang="hu-HU"/>
            <a:t>Vevők, beszállítók, versenytársak</a:t>
          </a:r>
          <a:endParaRPr lang="en-US"/>
        </a:p>
      </dgm:t>
    </dgm:pt>
    <dgm:pt modelId="{B9CA670B-D90D-4960-9B3E-BC6A96C801F2}" type="parTrans" cxnId="{FE9C65E9-2659-45A1-A3DA-D0CFDC3DDC18}">
      <dgm:prSet/>
      <dgm:spPr/>
      <dgm:t>
        <a:bodyPr/>
        <a:lstStyle/>
        <a:p>
          <a:endParaRPr lang="en-US"/>
        </a:p>
      </dgm:t>
    </dgm:pt>
    <dgm:pt modelId="{C5F0CB3B-93B4-433C-BB65-705A6E7F869E}" type="sibTrans" cxnId="{FE9C65E9-2659-45A1-A3DA-D0CFDC3DDC18}">
      <dgm:prSet/>
      <dgm:spPr/>
      <dgm:t>
        <a:bodyPr/>
        <a:lstStyle/>
        <a:p>
          <a:endParaRPr lang="en-US"/>
        </a:p>
      </dgm:t>
    </dgm:pt>
    <dgm:pt modelId="{F05E155E-8F78-4554-BFAF-73CEB3D49F76}" type="pres">
      <dgm:prSet presAssocID="{24A0A570-8B66-417E-AAEF-B982F46985DC}" presName="Name0" presStyleCnt="0">
        <dgm:presLayoutVars>
          <dgm:animLvl val="lvl"/>
          <dgm:resizeHandles val="exact"/>
        </dgm:presLayoutVars>
      </dgm:prSet>
      <dgm:spPr/>
    </dgm:pt>
    <dgm:pt modelId="{A808D6E8-62DB-4624-AC3E-EEE131EF9B38}" type="pres">
      <dgm:prSet presAssocID="{069F1E9A-2A37-481F-B215-201774B33E15}" presName="compositeNode" presStyleCnt="0">
        <dgm:presLayoutVars>
          <dgm:bulletEnabled val="1"/>
        </dgm:presLayoutVars>
      </dgm:prSet>
      <dgm:spPr/>
    </dgm:pt>
    <dgm:pt modelId="{DE83CD11-612E-493E-8104-98FE7D0676F6}" type="pres">
      <dgm:prSet presAssocID="{069F1E9A-2A37-481F-B215-201774B33E15}" presName="bgRect" presStyleLbl="alignNode1" presStyleIdx="0" presStyleCnt="4"/>
      <dgm:spPr/>
    </dgm:pt>
    <dgm:pt modelId="{464C19CE-11A2-47D0-ABA7-5A3069E084B2}" type="pres">
      <dgm:prSet presAssocID="{9DF62A0E-B3FD-4A21-8FD1-12B74C0A0431}" presName="sibTransNodeRect" presStyleLbl="alignNode1" presStyleIdx="0" presStyleCnt="4">
        <dgm:presLayoutVars>
          <dgm:chMax val="0"/>
          <dgm:bulletEnabled val="1"/>
        </dgm:presLayoutVars>
      </dgm:prSet>
      <dgm:spPr/>
    </dgm:pt>
    <dgm:pt modelId="{E7B27EF4-43F5-4657-A176-13557DE6A10F}" type="pres">
      <dgm:prSet presAssocID="{069F1E9A-2A37-481F-B215-201774B33E15}" presName="nodeRect" presStyleLbl="alignNode1" presStyleIdx="0" presStyleCnt="4">
        <dgm:presLayoutVars>
          <dgm:bulletEnabled val="1"/>
        </dgm:presLayoutVars>
      </dgm:prSet>
      <dgm:spPr/>
    </dgm:pt>
    <dgm:pt modelId="{AEFEC651-51D8-4D9C-AF74-567B47E3821C}" type="pres">
      <dgm:prSet presAssocID="{9DF62A0E-B3FD-4A21-8FD1-12B74C0A0431}" presName="sibTrans" presStyleCnt="0"/>
      <dgm:spPr/>
    </dgm:pt>
    <dgm:pt modelId="{79E88078-A498-4F10-AF97-6F409FD088BE}" type="pres">
      <dgm:prSet presAssocID="{208DA4EB-D835-4074-84BA-3391E7E51746}" presName="compositeNode" presStyleCnt="0">
        <dgm:presLayoutVars>
          <dgm:bulletEnabled val="1"/>
        </dgm:presLayoutVars>
      </dgm:prSet>
      <dgm:spPr/>
    </dgm:pt>
    <dgm:pt modelId="{D47E6E6A-D6BD-42D7-8103-EC291593F320}" type="pres">
      <dgm:prSet presAssocID="{208DA4EB-D835-4074-84BA-3391E7E51746}" presName="bgRect" presStyleLbl="alignNode1" presStyleIdx="1" presStyleCnt="4"/>
      <dgm:spPr/>
    </dgm:pt>
    <dgm:pt modelId="{6108DA53-3211-43C7-9B46-33A6551A7777}" type="pres">
      <dgm:prSet presAssocID="{85691831-ADE3-4694-94B6-922BFED2AEDA}" presName="sibTransNodeRect" presStyleLbl="alignNode1" presStyleIdx="1" presStyleCnt="4">
        <dgm:presLayoutVars>
          <dgm:chMax val="0"/>
          <dgm:bulletEnabled val="1"/>
        </dgm:presLayoutVars>
      </dgm:prSet>
      <dgm:spPr/>
    </dgm:pt>
    <dgm:pt modelId="{BD4D137C-1B4D-4A33-AB85-74DD194379AB}" type="pres">
      <dgm:prSet presAssocID="{208DA4EB-D835-4074-84BA-3391E7E51746}" presName="nodeRect" presStyleLbl="alignNode1" presStyleIdx="1" presStyleCnt="4">
        <dgm:presLayoutVars>
          <dgm:bulletEnabled val="1"/>
        </dgm:presLayoutVars>
      </dgm:prSet>
      <dgm:spPr/>
    </dgm:pt>
    <dgm:pt modelId="{EB42BBF4-4E50-40EA-A2FA-3803329DA091}" type="pres">
      <dgm:prSet presAssocID="{85691831-ADE3-4694-94B6-922BFED2AEDA}" presName="sibTrans" presStyleCnt="0"/>
      <dgm:spPr/>
    </dgm:pt>
    <dgm:pt modelId="{B93442E8-7CE6-4A1D-8A44-5077BEA2E32E}" type="pres">
      <dgm:prSet presAssocID="{73431E76-24C8-477F-8F2D-79C6A1BA83A5}" presName="compositeNode" presStyleCnt="0">
        <dgm:presLayoutVars>
          <dgm:bulletEnabled val="1"/>
        </dgm:presLayoutVars>
      </dgm:prSet>
      <dgm:spPr/>
    </dgm:pt>
    <dgm:pt modelId="{CC2E46CE-5E01-4FBA-BC6A-3D04FA04CF2E}" type="pres">
      <dgm:prSet presAssocID="{73431E76-24C8-477F-8F2D-79C6A1BA83A5}" presName="bgRect" presStyleLbl="alignNode1" presStyleIdx="2" presStyleCnt="4"/>
      <dgm:spPr/>
    </dgm:pt>
    <dgm:pt modelId="{5FE1BC2D-DFD5-4DCF-BC7F-937FDE46ECAB}" type="pres">
      <dgm:prSet presAssocID="{3DE02855-09AC-4C38-A308-C89BD15A2E7D}" presName="sibTransNodeRect" presStyleLbl="alignNode1" presStyleIdx="2" presStyleCnt="4">
        <dgm:presLayoutVars>
          <dgm:chMax val="0"/>
          <dgm:bulletEnabled val="1"/>
        </dgm:presLayoutVars>
      </dgm:prSet>
      <dgm:spPr/>
    </dgm:pt>
    <dgm:pt modelId="{10AA9C0A-7247-4190-A0EA-A66B7B9691DD}" type="pres">
      <dgm:prSet presAssocID="{73431E76-24C8-477F-8F2D-79C6A1BA83A5}" presName="nodeRect" presStyleLbl="alignNode1" presStyleIdx="2" presStyleCnt="4">
        <dgm:presLayoutVars>
          <dgm:bulletEnabled val="1"/>
        </dgm:presLayoutVars>
      </dgm:prSet>
      <dgm:spPr/>
    </dgm:pt>
    <dgm:pt modelId="{041FAA77-AD23-4282-B23C-25C1201C76BD}" type="pres">
      <dgm:prSet presAssocID="{3DE02855-09AC-4C38-A308-C89BD15A2E7D}" presName="sibTrans" presStyleCnt="0"/>
      <dgm:spPr/>
    </dgm:pt>
    <dgm:pt modelId="{4EF4C278-5DFF-4202-9FA8-486DD6975417}" type="pres">
      <dgm:prSet presAssocID="{3C0FF05B-B38A-4AD9-91D6-30665977F09D}" presName="compositeNode" presStyleCnt="0">
        <dgm:presLayoutVars>
          <dgm:bulletEnabled val="1"/>
        </dgm:presLayoutVars>
      </dgm:prSet>
      <dgm:spPr/>
    </dgm:pt>
    <dgm:pt modelId="{A5E145FF-B6B6-4541-899F-2ABD2B900E7C}" type="pres">
      <dgm:prSet presAssocID="{3C0FF05B-B38A-4AD9-91D6-30665977F09D}" presName="bgRect" presStyleLbl="alignNode1" presStyleIdx="3" presStyleCnt="4"/>
      <dgm:spPr/>
    </dgm:pt>
    <dgm:pt modelId="{574475E9-9E53-44DE-89C7-90E21DD12387}" type="pres">
      <dgm:prSet presAssocID="{4AB6F7DF-25BC-457B-8621-F6F4828A5A08}" presName="sibTransNodeRect" presStyleLbl="alignNode1" presStyleIdx="3" presStyleCnt="4">
        <dgm:presLayoutVars>
          <dgm:chMax val="0"/>
          <dgm:bulletEnabled val="1"/>
        </dgm:presLayoutVars>
      </dgm:prSet>
      <dgm:spPr/>
    </dgm:pt>
    <dgm:pt modelId="{B88E8416-B6C8-45F5-A7B6-123C92E6E457}" type="pres">
      <dgm:prSet presAssocID="{3C0FF05B-B38A-4AD9-91D6-30665977F09D}" presName="nodeRect" presStyleLbl="alignNode1" presStyleIdx="3" presStyleCnt="4">
        <dgm:presLayoutVars>
          <dgm:bulletEnabled val="1"/>
        </dgm:presLayoutVars>
      </dgm:prSet>
      <dgm:spPr/>
    </dgm:pt>
  </dgm:ptLst>
  <dgm:cxnLst>
    <dgm:cxn modelId="{272A8F07-FF12-4BB0-9439-D4C39129B688}" srcId="{24A0A570-8B66-417E-AAEF-B982F46985DC}" destId="{069F1E9A-2A37-481F-B215-201774B33E15}" srcOrd="0" destOrd="0" parTransId="{88A33D16-8411-49A3-A61B-1D1200CB3F97}" sibTransId="{9DF62A0E-B3FD-4A21-8FD1-12B74C0A0431}"/>
    <dgm:cxn modelId="{F9CAD909-1E22-4826-B0A0-2A2AD2C5D436}" srcId="{24A0A570-8B66-417E-AAEF-B982F46985DC}" destId="{3C0FF05B-B38A-4AD9-91D6-30665977F09D}" srcOrd="3" destOrd="0" parTransId="{52EB3738-B182-4802-B890-D82EC81EC15F}" sibTransId="{4AB6F7DF-25BC-457B-8621-F6F4828A5A08}"/>
    <dgm:cxn modelId="{41F6E40A-A545-48E7-9230-31EF2D6697D8}" srcId="{24A0A570-8B66-417E-AAEF-B982F46985DC}" destId="{73431E76-24C8-477F-8F2D-79C6A1BA83A5}" srcOrd="2" destOrd="0" parTransId="{A2AE1C42-1BF5-42B0-8990-1C436CFD9B25}" sibTransId="{3DE02855-09AC-4C38-A308-C89BD15A2E7D}"/>
    <dgm:cxn modelId="{59CCAF14-2A30-4871-9AFD-393D574EF77C}" type="presOf" srcId="{73431E76-24C8-477F-8F2D-79C6A1BA83A5}" destId="{CC2E46CE-5E01-4FBA-BC6A-3D04FA04CF2E}" srcOrd="0" destOrd="0" presId="urn:microsoft.com/office/officeart/2016/7/layout/LinearBlockProcessNumbered"/>
    <dgm:cxn modelId="{F0961E1D-1BDF-4480-976E-B2FBE204089D}" srcId="{3C0FF05B-B38A-4AD9-91D6-30665977F09D}" destId="{FC023CD5-D8F8-4618-922F-BEC2BB110BFE}" srcOrd="3" destOrd="0" parTransId="{339CB3F7-F988-409A-A235-881EE6EAEE56}" sibTransId="{F1DDD614-045C-4149-A144-F4C6A13C882F}"/>
    <dgm:cxn modelId="{EAB86221-6990-43A4-9DA9-91E02BB5B603}" type="presOf" srcId="{3C0FF05B-B38A-4AD9-91D6-30665977F09D}" destId="{A5E145FF-B6B6-4541-899F-2ABD2B900E7C}" srcOrd="0" destOrd="0" presId="urn:microsoft.com/office/officeart/2016/7/layout/LinearBlockProcessNumbered"/>
    <dgm:cxn modelId="{64CB5826-7436-4665-AFF5-F6D3F4333011}" type="presOf" srcId="{069F1E9A-2A37-481F-B215-201774B33E15}" destId="{DE83CD11-612E-493E-8104-98FE7D0676F6}" srcOrd="0" destOrd="0" presId="urn:microsoft.com/office/officeart/2016/7/layout/LinearBlockProcessNumbered"/>
    <dgm:cxn modelId="{8D3EBB2C-09B6-4903-A9D9-80965E00E9EE}" type="presOf" srcId="{113CAB4F-BF39-41DF-8FBB-6A44E0B9715D}" destId="{B88E8416-B6C8-45F5-A7B6-123C92E6E457}" srcOrd="0" destOrd="5" presId="urn:microsoft.com/office/officeart/2016/7/layout/LinearBlockProcessNumbered"/>
    <dgm:cxn modelId="{BAC9D02C-4840-47CF-B32E-BE010FD7AC65}" type="presOf" srcId="{208DA4EB-D835-4074-84BA-3391E7E51746}" destId="{BD4D137C-1B4D-4A33-AB85-74DD194379AB}" srcOrd="1" destOrd="0" presId="urn:microsoft.com/office/officeart/2016/7/layout/LinearBlockProcessNumbered"/>
    <dgm:cxn modelId="{1DCCE336-B48A-40AD-805E-516D128B02F3}" type="presOf" srcId="{3DE02855-09AC-4C38-A308-C89BD15A2E7D}" destId="{5FE1BC2D-DFD5-4DCF-BC7F-937FDE46ECAB}" srcOrd="0" destOrd="0" presId="urn:microsoft.com/office/officeart/2016/7/layout/LinearBlockProcessNumbered"/>
    <dgm:cxn modelId="{4554D239-FE42-4693-8457-C07CB069A00A}" type="presOf" srcId="{24A0A570-8B66-417E-AAEF-B982F46985DC}" destId="{F05E155E-8F78-4554-BFAF-73CEB3D49F76}" srcOrd="0" destOrd="0" presId="urn:microsoft.com/office/officeart/2016/7/layout/LinearBlockProcessNumbered"/>
    <dgm:cxn modelId="{55CF9466-6D25-483E-A2AA-71D2E5749796}" type="presOf" srcId="{4AB6F7DF-25BC-457B-8621-F6F4828A5A08}" destId="{574475E9-9E53-44DE-89C7-90E21DD12387}" srcOrd="0" destOrd="0" presId="urn:microsoft.com/office/officeart/2016/7/layout/LinearBlockProcessNumbered"/>
    <dgm:cxn modelId="{D9412E4A-E5C1-4D70-8178-6ADA1672A6AE}" srcId="{3C0FF05B-B38A-4AD9-91D6-30665977F09D}" destId="{7B35A1CF-142E-4CF9-BCA4-35542BE17351}" srcOrd="0" destOrd="0" parTransId="{D84A4565-A6ED-4F65-846C-9657E82DF503}" sibTransId="{9735EAE2-8B10-474C-8EA1-23ACA09216FC}"/>
    <dgm:cxn modelId="{259A7B70-7D2D-4F1D-BEEF-03FE3C4E4E01}" type="presOf" srcId="{7B35A1CF-142E-4CF9-BCA4-35542BE17351}" destId="{B88E8416-B6C8-45F5-A7B6-123C92E6E457}" srcOrd="0" destOrd="1" presId="urn:microsoft.com/office/officeart/2016/7/layout/LinearBlockProcessNumbered"/>
    <dgm:cxn modelId="{FE142456-AE97-408B-9BF5-80CBAAE0152F}" srcId="{3C0FF05B-B38A-4AD9-91D6-30665977F09D}" destId="{FC3A1EA2-9D96-4BE6-A3C9-A97A8F4E30A0}" srcOrd="2" destOrd="0" parTransId="{BEEADDB5-BE9B-4B8C-9E0E-9A2D2BBCF6FE}" sibTransId="{56E01A4E-BEB0-400B-98F2-04AC763F4326}"/>
    <dgm:cxn modelId="{DC5D4C58-8A65-46FC-A5B1-FA9CDF20286E}" type="presOf" srcId="{208DA4EB-D835-4074-84BA-3391E7E51746}" destId="{D47E6E6A-D6BD-42D7-8103-EC291593F320}" srcOrd="0" destOrd="0" presId="urn:microsoft.com/office/officeart/2016/7/layout/LinearBlockProcessNumbered"/>
    <dgm:cxn modelId="{A94C5E5A-2533-47D4-A19D-5C673F790E27}" type="presOf" srcId="{85691831-ADE3-4694-94B6-922BFED2AEDA}" destId="{6108DA53-3211-43C7-9B46-33A6551A7777}" srcOrd="0" destOrd="0" presId="urn:microsoft.com/office/officeart/2016/7/layout/LinearBlockProcessNumbered"/>
    <dgm:cxn modelId="{2D100A7D-ABD3-4FBB-9A77-8B52B884309C}" type="presOf" srcId="{3C0FF05B-B38A-4AD9-91D6-30665977F09D}" destId="{B88E8416-B6C8-45F5-A7B6-123C92E6E457}" srcOrd="1" destOrd="0" presId="urn:microsoft.com/office/officeart/2016/7/layout/LinearBlockProcessNumbered"/>
    <dgm:cxn modelId="{B39E3780-093A-4E82-BEEA-FF69B8F05BE9}" type="presOf" srcId="{FC023CD5-D8F8-4618-922F-BEC2BB110BFE}" destId="{B88E8416-B6C8-45F5-A7B6-123C92E6E457}" srcOrd="0" destOrd="4" presId="urn:microsoft.com/office/officeart/2016/7/layout/LinearBlockProcessNumbered"/>
    <dgm:cxn modelId="{2394E786-08C5-4110-B0B2-B7568E627130}" type="presOf" srcId="{9DF62A0E-B3FD-4A21-8FD1-12B74C0A0431}" destId="{464C19CE-11A2-47D0-ABA7-5A3069E084B2}" srcOrd="0" destOrd="0" presId="urn:microsoft.com/office/officeart/2016/7/layout/LinearBlockProcessNumbered"/>
    <dgm:cxn modelId="{4C4FB68C-5611-42A2-BE17-55AA16D59026}" type="presOf" srcId="{73431E76-24C8-477F-8F2D-79C6A1BA83A5}" destId="{10AA9C0A-7247-4190-A0EA-A66B7B9691DD}" srcOrd="1" destOrd="0" presId="urn:microsoft.com/office/officeart/2016/7/layout/LinearBlockProcessNumbered"/>
    <dgm:cxn modelId="{DEFBFCB8-1825-495B-8947-B34EA2613D4A}" srcId="{3C0FF05B-B38A-4AD9-91D6-30665977F09D}" destId="{F5C8873C-EC3F-42AB-A808-0E2A1D252AE1}" srcOrd="1" destOrd="0" parTransId="{96D562AC-6809-48F7-8423-AB83E5F438EB}" sibTransId="{6DC33A22-280C-4433-8C26-2BB5BF2B968B}"/>
    <dgm:cxn modelId="{86D391CC-CA8B-48AC-8E67-D8BE6D5B0D3F}" type="presOf" srcId="{FC3A1EA2-9D96-4BE6-A3C9-A97A8F4E30A0}" destId="{B88E8416-B6C8-45F5-A7B6-123C92E6E457}" srcOrd="0" destOrd="3" presId="urn:microsoft.com/office/officeart/2016/7/layout/LinearBlockProcessNumbered"/>
    <dgm:cxn modelId="{F9BE3CD4-F435-4A00-8EBD-C389A2AB0E33}" type="presOf" srcId="{069F1E9A-2A37-481F-B215-201774B33E15}" destId="{E7B27EF4-43F5-4657-A176-13557DE6A10F}" srcOrd="1" destOrd="0" presId="urn:microsoft.com/office/officeart/2016/7/layout/LinearBlockProcessNumbered"/>
    <dgm:cxn modelId="{FE9C65E9-2659-45A1-A3DA-D0CFDC3DDC18}" srcId="{3C0FF05B-B38A-4AD9-91D6-30665977F09D}" destId="{113CAB4F-BF39-41DF-8FBB-6A44E0B9715D}" srcOrd="4" destOrd="0" parTransId="{B9CA670B-D90D-4960-9B3E-BC6A96C801F2}" sibTransId="{C5F0CB3B-93B4-433C-BB65-705A6E7F869E}"/>
    <dgm:cxn modelId="{A76DBFF1-8707-40CF-966B-B83485A8F9DF}" type="presOf" srcId="{F5C8873C-EC3F-42AB-A808-0E2A1D252AE1}" destId="{B88E8416-B6C8-45F5-A7B6-123C92E6E457}" srcOrd="0" destOrd="2" presId="urn:microsoft.com/office/officeart/2016/7/layout/LinearBlockProcessNumbered"/>
    <dgm:cxn modelId="{B5E518F8-3BD3-43DF-AB33-7B02E6988140}" srcId="{24A0A570-8B66-417E-AAEF-B982F46985DC}" destId="{208DA4EB-D835-4074-84BA-3391E7E51746}" srcOrd="1" destOrd="0" parTransId="{4120CBBE-E5FF-4A7C-975A-6AB132E13C38}" sibTransId="{85691831-ADE3-4694-94B6-922BFED2AEDA}"/>
    <dgm:cxn modelId="{81443E31-3B41-458F-8363-C38C9E9C0DE7}" type="presParOf" srcId="{F05E155E-8F78-4554-BFAF-73CEB3D49F76}" destId="{A808D6E8-62DB-4624-AC3E-EEE131EF9B38}" srcOrd="0" destOrd="0" presId="urn:microsoft.com/office/officeart/2016/7/layout/LinearBlockProcessNumbered"/>
    <dgm:cxn modelId="{B68C75C8-AFE6-4E07-917C-65FEDD94D4AD}" type="presParOf" srcId="{A808D6E8-62DB-4624-AC3E-EEE131EF9B38}" destId="{DE83CD11-612E-493E-8104-98FE7D0676F6}" srcOrd="0" destOrd="0" presId="urn:microsoft.com/office/officeart/2016/7/layout/LinearBlockProcessNumbered"/>
    <dgm:cxn modelId="{28873068-34F8-44B9-9314-708A8337D8EF}" type="presParOf" srcId="{A808D6E8-62DB-4624-AC3E-EEE131EF9B38}" destId="{464C19CE-11A2-47D0-ABA7-5A3069E084B2}" srcOrd="1" destOrd="0" presId="urn:microsoft.com/office/officeart/2016/7/layout/LinearBlockProcessNumbered"/>
    <dgm:cxn modelId="{942DD607-5B42-4988-A014-DF796A46CFB6}" type="presParOf" srcId="{A808D6E8-62DB-4624-AC3E-EEE131EF9B38}" destId="{E7B27EF4-43F5-4657-A176-13557DE6A10F}" srcOrd="2" destOrd="0" presId="urn:microsoft.com/office/officeart/2016/7/layout/LinearBlockProcessNumbered"/>
    <dgm:cxn modelId="{D9A5C85C-35C5-4AAA-B29D-7F4540FE85AB}" type="presParOf" srcId="{F05E155E-8F78-4554-BFAF-73CEB3D49F76}" destId="{AEFEC651-51D8-4D9C-AF74-567B47E3821C}" srcOrd="1" destOrd="0" presId="urn:microsoft.com/office/officeart/2016/7/layout/LinearBlockProcessNumbered"/>
    <dgm:cxn modelId="{AEBEED02-FFC8-4E66-BD81-192650078800}" type="presParOf" srcId="{F05E155E-8F78-4554-BFAF-73CEB3D49F76}" destId="{79E88078-A498-4F10-AF97-6F409FD088BE}" srcOrd="2" destOrd="0" presId="urn:microsoft.com/office/officeart/2016/7/layout/LinearBlockProcessNumbered"/>
    <dgm:cxn modelId="{4E008124-DEB5-4302-88EE-465BA929F2C8}" type="presParOf" srcId="{79E88078-A498-4F10-AF97-6F409FD088BE}" destId="{D47E6E6A-D6BD-42D7-8103-EC291593F320}" srcOrd="0" destOrd="0" presId="urn:microsoft.com/office/officeart/2016/7/layout/LinearBlockProcessNumbered"/>
    <dgm:cxn modelId="{82CBB8CA-D5E5-4CCC-84CC-0AC25EFBF538}" type="presParOf" srcId="{79E88078-A498-4F10-AF97-6F409FD088BE}" destId="{6108DA53-3211-43C7-9B46-33A6551A7777}" srcOrd="1" destOrd="0" presId="urn:microsoft.com/office/officeart/2016/7/layout/LinearBlockProcessNumbered"/>
    <dgm:cxn modelId="{313A1CC7-936A-4F19-9F88-38571BD49D01}" type="presParOf" srcId="{79E88078-A498-4F10-AF97-6F409FD088BE}" destId="{BD4D137C-1B4D-4A33-AB85-74DD194379AB}" srcOrd="2" destOrd="0" presId="urn:microsoft.com/office/officeart/2016/7/layout/LinearBlockProcessNumbered"/>
    <dgm:cxn modelId="{5FFBFB07-AEF5-463F-B750-E5D8BD7F3CB5}" type="presParOf" srcId="{F05E155E-8F78-4554-BFAF-73CEB3D49F76}" destId="{EB42BBF4-4E50-40EA-A2FA-3803329DA091}" srcOrd="3" destOrd="0" presId="urn:microsoft.com/office/officeart/2016/7/layout/LinearBlockProcessNumbered"/>
    <dgm:cxn modelId="{3C58E828-7DFA-4B48-87BA-3F62AF00468A}" type="presParOf" srcId="{F05E155E-8F78-4554-BFAF-73CEB3D49F76}" destId="{B93442E8-7CE6-4A1D-8A44-5077BEA2E32E}" srcOrd="4" destOrd="0" presId="urn:microsoft.com/office/officeart/2016/7/layout/LinearBlockProcessNumbered"/>
    <dgm:cxn modelId="{62192E81-C467-45F2-B703-BB95A3DD5288}" type="presParOf" srcId="{B93442E8-7CE6-4A1D-8A44-5077BEA2E32E}" destId="{CC2E46CE-5E01-4FBA-BC6A-3D04FA04CF2E}" srcOrd="0" destOrd="0" presId="urn:microsoft.com/office/officeart/2016/7/layout/LinearBlockProcessNumbered"/>
    <dgm:cxn modelId="{0B7CB4EC-CB94-46B9-A919-9867ADAC0582}" type="presParOf" srcId="{B93442E8-7CE6-4A1D-8A44-5077BEA2E32E}" destId="{5FE1BC2D-DFD5-4DCF-BC7F-937FDE46ECAB}" srcOrd="1" destOrd="0" presId="urn:microsoft.com/office/officeart/2016/7/layout/LinearBlockProcessNumbered"/>
    <dgm:cxn modelId="{2C05F338-2974-4485-AA10-5F23B17C3769}" type="presParOf" srcId="{B93442E8-7CE6-4A1D-8A44-5077BEA2E32E}" destId="{10AA9C0A-7247-4190-A0EA-A66B7B9691DD}" srcOrd="2" destOrd="0" presId="urn:microsoft.com/office/officeart/2016/7/layout/LinearBlockProcessNumbered"/>
    <dgm:cxn modelId="{71DCA668-930D-40EB-A63E-5B6EEAE99590}" type="presParOf" srcId="{F05E155E-8F78-4554-BFAF-73CEB3D49F76}" destId="{041FAA77-AD23-4282-B23C-25C1201C76BD}" srcOrd="5" destOrd="0" presId="urn:microsoft.com/office/officeart/2016/7/layout/LinearBlockProcessNumbered"/>
    <dgm:cxn modelId="{6BEAC59D-7626-4B9E-BAA2-2BEDE1EABB06}" type="presParOf" srcId="{F05E155E-8F78-4554-BFAF-73CEB3D49F76}" destId="{4EF4C278-5DFF-4202-9FA8-486DD6975417}" srcOrd="6" destOrd="0" presId="urn:microsoft.com/office/officeart/2016/7/layout/LinearBlockProcessNumbered"/>
    <dgm:cxn modelId="{02EE0204-D457-44BD-B26D-884ED6D4C16E}" type="presParOf" srcId="{4EF4C278-5DFF-4202-9FA8-486DD6975417}" destId="{A5E145FF-B6B6-4541-899F-2ABD2B900E7C}" srcOrd="0" destOrd="0" presId="urn:microsoft.com/office/officeart/2016/7/layout/LinearBlockProcessNumbered"/>
    <dgm:cxn modelId="{EA66D711-30CD-4554-804F-289493879F72}" type="presParOf" srcId="{4EF4C278-5DFF-4202-9FA8-486DD6975417}" destId="{574475E9-9E53-44DE-89C7-90E21DD12387}" srcOrd="1" destOrd="0" presId="urn:microsoft.com/office/officeart/2016/7/layout/LinearBlockProcessNumbered"/>
    <dgm:cxn modelId="{121A491A-B1EB-4F4C-869C-2DF0AAD9A3F4}" type="presParOf" srcId="{4EF4C278-5DFF-4202-9FA8-486DD6975417}" destId="{B88E8416-B6C8-45F5-A7B6-123C92E6E457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20834E10-56B6-4D31-A60E-83FAE94C930F}" type="doc">
      <dgm:prSet loTypeId="urn:microsoft.com/office/officeart/2005/8/layout/chevron2" loCatId="Inbox" qsTypeId="urn:microsoft.com/office/officeart/2005/8/quickstyle/simple2" qsCatId="simple" csTypeId="urn:microsoft.com/office/officeart/2005/8/colors/accent1_1" csCatId="accent1"/>
      <dgm:spPr/>
      <dgm:t>
        <a:bodyPr/>
        <a:lstStyle/>
        <a:p>
          <a:endParaRPr lang="en-US"/>
        </a:p>
      </dgm:t>
    </dgm:pt>
    <dgm:pt modelId="{563280D4-F681-4220-B295-602631A343CD}">
      <dgm:prSet/>
      <dgm:spPr/>
      <dgm:t>
        <a:bodyPr/>
        <a:lstStyle/>
        <a:p>
          <a:r>
            <a:rPr lang="hu-HU"/>
            <a:t>A gyár modernizációja 2007 és 2009 között</a:t>
          </a:r>
          <a:endParaRPr lang="en-US"/>
        </a:p>
      </dgm:t>
    </dgm:pt>
    <dgm:pt modelId="{8BFD4FC4-98FE-4DFE-9EBF-112BC08BE66D}" type="parTrans" cxnId="{636C2D64-F579-45DC-868B-169BFA470064}">
      <dgm:prSet/>
      <dgm:spPr/>
      <dgm:t>
        <a:bodyPr/>
        <a:lstStyle/>
        <a:p>
          <a:endParaRPr lang="en-US"/>
        </a:p>
      </dgm:t>
    </dgm:pt>
    <dgm:pt modelId="{8CC3F848-AB83-47A2-8E5E-441D29D29741}" type="sibTrans" cxnId="{636C2D64-F579-45DC-868B-169BFA470064}">
      <dgm:prSet/>
      <dgm:spPr/>
      <dgm:t>
        <a:bodyPr/>
        <a:lstStyle/>
        <a:p>
          <a:endParaRPr lang="en-US"/>
        </a:p>
      </dgm:t>
    </dgm:pt>
    <dgm:pt modelId="{BBE973DF-DC2B-4310-9A19-5562BDFD7C4C}">
      <dgm:prSet/>
      <dgm:spPr/>
      <dgm:t>
        <a:bodyPr/>
        <a:lstStyle/>
        <a:p>
          <a:r>
            <a:rPr lang="hu-HU"/>
            <a:t>Az eddigi két kemencevonalat egy, modern kemencevonal váltja fel a hatékonyabb és környezetbarát termelés érdekében</a:t>
          </a:r>
          <a:endParaRPr lang="en-US"/>
        </a:p>
      </dgm:t>
    </dgm:pt>
    <dgm:pt modelId="{A18D2A5F-AAD2-43C4-BFA4-0000BA3D1FFB}" type="parTrans" cxnId="{3D85878B-E1B3-4C6A-A3E2-D86999065271}">
      <dgm:prSet/>
      <dgm:spPr/>
      <dgm:t>
        <a:bodyPr/>
        <a:lstStyle/>
        <a:p>
          <a:endParaRPr lang="en-US"/>
        </a:p>
      </dgm:t>
    </dgm:pt>
    <dgm:pt modelId="{B5652BD3-386E-49AB-B45E-496AD285CA88}" type="sibTrans" cxnId="{3D85878B-E1B3-4C6A-A3E2-D86999065271}">
      <dgm:prSet/>
      <dgm:spPr/>
      <dgm:t>
        <a:bodyPr/>
        <a:lstStyle/>
        <a:p>
          <a:endParaRPr lang="en-US"/>
        </a:p>
      </dgm:t>
    </dgm:pt>
    <dgm:pt modelId="{75B68241-679E-4802-B8B8-C4FCE717F7D8}">
      <dgm:prSet/>
      <dgm:spPr/>
      <dgm:t>
        <a:bodyPr/>
        <a:lstStyle/>
        <a:p>
          <a:r>
            <a:rPr lang="hu-HU"/>
            <a:t>A fejlesztést több mint kétéves előkészítő munka előzte meg</a:t>
          </a:r>
          <a:endParaRPr lang="en-US"/>
        </a:p>
      </dgm:t>
    </dgm:pt>
    <dgm:pt modelId="{1EB7E294-C094-4F88-ACC2-BFFCB1FC9385}" type="parTrans" cxnId="{8F745C70-D518-43FE-B6E5-4EA146366554}">
      <dgm:prSet/>
      <dgm:spPr/>
      <dgm:t>
        <a:bodyPr/>
        <a:lstStyle/>
        <a:p>
          <a:endParaRPr lang="en-US"/>
        </a:p>
      </dgm:t>
    </dgm:pt>
    <dgm:pt modelId="{5F64644C-593D-49F1-A096-C54D196F5945}" type="sibTrans" cxnId="{8F745C70-D518-43FE-B6E5-4EA146366554}">
      <dgm:prSet/>
      <dgm:spPr/>
      <dgm:t>
        <a:bodyPr/>
        <a:lstStyle/>
        <a:p>
          <a:endParaRPr lang="en-US"/>
        </a:p>
      </dgm:t>
    </dgm:pt>
    <dgm:pt modelId="{4FA58281-9975-40B9-8698-E585DCC46983}">
      <dgm:prSet/>
      <dgm:spPr/>
      <dgm:t>
        <a:bodyPr/>
        <a:lstStyle/>
        <a:p>
          <a:r>
            <a:rPr lang="hu-HU"/>
            <a:t>Hatástanulmányok készültek és egyedi technológiát fejlesztettek ki a szakértők a Gyár számára</a:t>
          </a:r>
          <a:endParaRPr lang="en-US"/>
        </a:p>
      </dgm:t>
    </dgm:pt>
    <dgm:pt modelId="{DD710E76-FB18-4D55-84E8-1B1B3A7024AE}" type="parTrans" cxnId="{4EF0CD6E-DA3F-4BDB-A4F4-BFFF2C9E544F}">
      <dgm:prSet/>
      <dgm:spPr/>
      <dgm:t>
        <a:bodyPr/>
        <a:lstStyle/>
        <a:p>
          <a:endParaRPr lang="en-US"/>
        </a:p>
      </dgm:t>
    </dgm:pt>
    <dgm:pt modelId="{1F9443C6-7FF1-40D5-B8F1-ED72FBF27D9E}" type="sibTrans" cxnId="{4EF0CD6E-DA3F-4BDB-A4F4-BFFF2C9E544F}">
      <dgm:prSet/>
      <dgm:spPr/>
      <dgm:t>
        <a:bodyPr/>
        <a:lstStyle/>
        <a:p>
          <a:endParaRPr lang="en-US"/>
        </a:p>
      </dgm:t>
    </dgm:pt>
    <dgm:pt modelId="{8D51119C-E6CD-4D27-90EC-A4D7FBA69C8F}">
      <dgm:prSet/>
      <dgm:spPr/>
      <dgm:t>
        <a:bodyPr/>
        <a:lstStyle/>
        <a:p>
          <a:r>
            <a:rPr lang="hu-HU"/>
            <a:t>A fejlesztés célja</a:t>
          </a:r>
          <a:endParaRPr lang="en-US"/>
        </a:p>
      </dgm:t>
    </dgm:pt>
    <dgm:pt modelId="{ED9041DF-0141-4B1E-B301-754E8120055F}" type="parTrans" cxnId="{C5AB5431-D1CD-4947-B723-EED5EF4F65D2}">
      <dgm:prSet/>
      <dgm:spPr/>
      <dgm:t>
        <a:bodyPr/>
        <a:lstStyle/>
        <a:p>
          <a:endParaRPr lang="en-US"/>
        </a:p>
      </dgm:t>
    </dgm:pt>
    <dgm:pt modelId="{D0620DBF-BBDC-40EF-A6CB-B209D92C5483}" type="sibTrans" cxnId="{C5AB5431-D1CD-4947-B723-EED5EF4F65D2}">
      <dgm:prSet/>
      <dgm:spPr/>
      <dgm:t>
        <a:bodyPr/>
        <a:lstStyle/>
        <a:p>
          <a:endParaRPr lang="en-US"/>
        </a:p>
      </dgm:t>
    </dgm:pt>
    <dgm:pt modelId="{CFF92E86-7B59-4242-8F5F-0ECB912B4C47}">
      <dgm:prSet/>
      <dgm:spPr/>
      <dgm:t>
        <a:bodyPr/>
        <a:lstStyle/>
        <a:p>
          <a:r>
            <a:rPr lang="hu-HU"/>
            <a:t>Az termelési hatékonyság fokozása, az alternatív tüzelőanyagok hasznosítási arányának növelése, így környezetkímélőbb működés</a:t>
          </a:r>
          <a:endParaRPr lang="en-US"/>
        </a:p>
      </dgm:t>
    </dgm:pt>
    <dgm:pt modelId="{6C990BBB-271C-441E-B167-DE81E67533E3}" type="parTrans" cxnId="{A885253C-86E7-4268-9268-A016101D1756}">
      <dgm:prSet/>
      <dgm:spPr/>
      <dgm:t>
        <a:bodyPr/>
        <a:lstStyle/>
        <a:p>
          <a:endParaRPr lang="en-US"/>
        </a:p>
      </dgm:t>
    </dgm:pt>
    <dgm:pt modelId="{7C342542-4AE1-4201-A118-54D062D0DFFD}" type="sibTrans" cxnId="{A885253C-86E7-4268-9268-A016101D1756}">
      <dgm:prSet/>
      <dgm:spPr/>
      <dgm:t>
        <a:bodyPr/>
        <a:lstStyle/>
        <a:p>
          <a:endParaRPr lang="en-US"/>
        </a:p>
      </dgm:t>
    </dgm:pt>
    <dgm:pt modelId="{D98B61A3-942F-48E6-8ABC-52D6843A170E}" type="pres">
      <dgm:prSet presAssocID="{20834E10-56B6-4D31-A60E-83FAE94C930F}" presName="linearFlow" presStyleCnt="0">
        <dgm:presLayoutVars>
          <dgm:dir/>
          <dgm:animLvl val="lvl"/>
          <dgm:resizeHandles val="exact"/>
        </dgm:presLayoutVars>
      </dgm:prSet>
      <dgm:spPr/>
    </dgm:pt>
    <dgm:pt modelId="{2437BC32-6A99-4927-8C4C-D980566F7069}" type="pres">
      <dgm:prSet presAssocID="{563280D4-F681-4220-B295-602631A343CD}" presName="composite" presStyleCnt="0"/>
      <dgm:spPr/>
    </dgm:pt>
    <dgm:pt modelId="{BEA74FE4-1A57-4758-BA34-2C7E57D668BF}" type="pres">
      <dgm:prSet presAssocID="{563280D4-F681-4220-B295-602631A343CD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CF18FDA1-43E9-4D44-B727-475DD1FA92B3}" type="pres">
      <dgm:prSet presAssocID="{563280D4-F681-4220-B295-602631A343CD}" presName="descendantText" presStyleLbl="alignAcc1" presStyleIdx="0" presStyleCnt="3">
        <dgm:presLayoutVars>
          <dgm:bulletEnabled val="1"/>
        </dgm:presLayoutVars>
      </dgm:prSet>
      <dgm:spPr/>
    </dgm:pt>
    <dgm:pt modelId="{E0E9F572-6FE2-4EE6-B7CD-A927699BAC0F}" type="pres">
      <dgm:prSet presAssocID="{8CC3F848-AB83-47A2-8E5E-441D29D29741}" presName="sp" presStyleCnt="0"/>
      <dgm:spPr/>
    </dgm:pt>
    <dgm:pt modelId="{62D23A90-8F82-4507-AB93-90CFBE9B87D6}" type="pres">
      <dgm:prSet presAssocID="{75B68241-679E-4802-B8B8-C4FCE717F7D8}" presName="composite" presStyleCnt="0"/>
      <dgm:spPr/>
    </dgm:pt>
    <dgm:pt modelId="{B89F5F77-1E7E-46C6-BEB8-05BA13D45458}" type="pres">
      <dgm:prSet presAssocID="{75B68241-679E-4802-B8B8-C4FCE717F7D8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C6EB115A-0670-498F-B4EF-1F862282DCA7}" type="pres">
      <dgm:prSet presAssocID="{75B68241-679E-4802-B8B8-C4FCE717F7D8}" presName="descendantText" presStyleLbl="alignAcc1" presStyleIdx="1" presStyleCnt="3">
        <dgm:presLayoutVars>
          <dgm:bulletEnabled val="1"/>
        </dgm:presLayoutVars>
      </dgm:prSet>
      <dgm:spPr/>
    </dgm:pt>
    <dgm:pt modelId="{096BFE68-129C-4CB3-B6A2-50B0EF27CF8D}" type="pres">
      <dgm:prSet presAssocID="{5F64644C-593D-49F1-A096-C54D196F5945}" presName="sp" presStyleCnt="0"/>
      <dgm:spPr/>
    </dgm:pt>
    <dgm:pt modelId="{EF5E7EDD-DF71-4242-A324-6965B01254F5}" type="pres">
      <dgm:prSet presAssocID="{8D51119C-E6CD-4D27-90EC-A4D7FBA69C8F}" presName="composite" presStyleCnt="0"/>
      <dgm:spPr/>
    </dgm:pt>
    <dgm:pt modelId="{CD6D7942-EB10-469B-8F60-B442E5ADCF97}" type="pres">
      <dgm:prSet presAssocID="{8D51119C-E6CD-4D27-90EC-A4D7FBA69C8F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3F835F0E-4BE1-49DE-AE25-25518244B26B}" type="pres">
      <dgm:prSet presAssocID="{8D51119C-E6CD-4D27-90EC-A4D7FBA69C8F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C5AB5431-D1CD-4947-B723-EED5EF4F65D2}" srcId="{20834E10-56B6-4D31-A60E-83FAE94C930F}" destId="{8D51119C-E6CD-4D27-90EC-A4D7FBA69C8F}" srcOrd="2" destOrd="0" parTransId="{ED9041DF-0141-4B1E-B301-754E8120055F}" sibTransId="{D0620DBF-BBDC-40EF-A6CB-B209D92C5483}"/>
    <dgm:cxn modelId="{A885253C-86E7-4268-9268-A016101D1756}" srcId="{8D51119C-E6CD-4D27-90EC-A4D7FBA69C8F}" destId="{CFF92E86-7B59-4242-8F5F-0ECB912B4C47}" srcOrd="0" destOrd="0" parTransId="{6C990BBB-271C-441E-B167-DE81E67533E3}" sibTransId="{7C342542-4AE1-4201-A118-54D062D0DFFD}"/>
    <dgm:cxn modelId="{EA99575E-5CAD-451A-B50A-6D961348B4E1}" type="presOf" srcId="{8D51119C-E6CD-4D27-90EC-A4D7FBA69C8F}" destId="{CD6D7942-EB10-469B-8F60-B442E5ADCF97}" srcOrd="0" destOrd="0" presId="urn:microsoft.com/office/officeart/2005/8/layout/chevron2"/>
    <dgm:cxn modelId="{636C2D64-F579-45DC-868B-169BFA470064}" srcId="{20834E10-56B6-4D31-A60E-83FAE94C930F}" destId="{563280D4-F681-4220-B295-602631A343CD}" srcOrd="0" destOrd="0" parTransId="{8BFD4FC4-98FE-4DFE-9EBF-112BC08BE66D}" sibTransId="{8CC3F848-AB83-47A2-8E5E-441D29D29741}"/>
    <dgm:cxn modelId="{4EF0CD6E-DA3F-4BDB-A4F4-BFFF2C9E544F}" srcId="{75B68241-679E-4802-B8B8-C4FCE717F7D8}" destId="{4FA58281-9975-40B9-8698-E585DCC46983}" srcOrd="0" destOrd="0" parTransId="{DD710E76-FB18-4D55-84E8-1B1B3A7024AE}" sibTransId="{1F9443C6-7FF1-40D5-B8F1-ED72FBF27D9E}"/>
    <dgm:cxn modelId="{8F745C70-D518-43FE-B6E5-4EA146366554}" srcId="{20834E10-56B6-4D31-A60E-83FAE94C930F}" destId="{75B68241-679E-4802-B8B8-C4FCE717F7D8}" srcOrd="1" destOrd="0" parTransId="{1EB7E294-C094-4F88-ACC2-BFFCB1FC9385}" sibTransId="{5F64644C-593D-49F1-A096-C54D196F5945}"/>
    <dgm:cxn modelId="{6067E871-028B-4108-A795-0FBF25DCB153}" type="presOf" srcId="{4FA58281-9975-40B9-8698-E585DCC46983}" destId="{C6EB115A-0670-498F-B4EF-1F862282DCA7}" srcOrd="0" destOrd="0" presId="urn:microsoft.com/office/officeart/2005/8/layout/chevron2"/>
    <dgm:cxn modelId="{A3E6AD58-A40B-4199-AF8E-CEAF0A493084}" type="presOf" srcId="{BBE973DF-DC2B-4310-9A19-5562BDFD7C4C}" destId="{CF18FDA1-43E9-4D44-B727-475DD1FA92B3}" srcOrd="0" destOrd="0" presId="urn:microsoft.com/office/officeart/2005/8/layout/chevron2"/>
    <dgm:cxn modelId="{3D85878B-E1B3-4C6A-A3E2-D86999065271}" srcId="{563280D4-F681-4220-B295-602631A343CD}" destId="{BBE973DF-DC2B-4310-9A19-5562BDFD7C4C}" srcOrd="0" destOrd="0" parTransId="{A18D2A5F-AAD2-43C4-BFA4-0000BA3D1FFB}" sibTransId="{B5652BD3-386E-49AB-B45E-496AD285CA88}"/>
    <dgm:cxn modelId="{2AE6C68D-E350-46D7-BE2C-4C2459185DB7}" type="presOf" srcId="{75B68241-679E-4802-B8B8-C4FCE717F7D8}" destId="{B89F5F77-1E7E-46C6-BEB8-05BA13D45458}" srcOrd="0" destOrd="0" presId="urn:microsoft.com/office/officeart/2005/8/layout/chevron2"/>
    <dgm:cxn modelId="{7552A29E-1615-4401-89ED-3235524C5098}" type="presOf" srcId="{CFF92E86-7B59-4242-8F5F-0ECB912B4C47}" destId="{3F835F0E-4BE1-49DE-AE25-25518244B26B}" srcOrd="0" destOrd="0" presId="urn:microsoft.com/office/officeart/2005/8/layout/chevron2"/>
    <dgm:cxn modelId="{9062B8A4-5F10-41C8-954B-6F965CF472EC}" type="presOf" srcId="{20834E10-56B6-4D31-A60E-83FAE94C930F}" destId="{D98B61A3-942F-48E6-8ABC-52D6843A170E}" srcOrd="0" destOrd="0" presId="urn:microsoft.com/office/officeart/2005/8/layout/chevron2"/>
    <dgm:cxn modelId="{1B4B13FC-801B-4BA3-A82A-8D9CE8109D4E}" type="presOf" srcId="{563280D4-F681-4220-B295-602631A343CD}" destId="{BEA74FE4-1A57-4758-BA34-2C7E57D668BF}" srcOrd="0" destOrd="0" presId="urn:microsoft.com/office/officeart/2005/8/layout/chevron2"/>
    <dgm:cxn modelId="{8F17779B-F1B1-4E3D-9056-83FD24A532EA}" type="presParOf" srcId="{D98B61A3-942F-48E6-8ABC-52D6843A170E}" destId="{2437BC32-6A99-4927-8C4C-D980566F7069}" srcOrd="0" destOrd="0" presId="urn:microsoft.com/office/officeart/2005/8/layout/chevron2"/>
    <dgm:cxn modelId="{853A0825-8429-4AB6-B74E-AAABFB9C9273}" type="presParOf" srcId="{2437BC32-6A99-4927-8C4C-D980566F7069}" destId="{BEA74FE4-1A57-4758-BA34-2C7E57D668BF}" srcOrd="0" destOrd="0" presId="urn:microsoft.com/office/officeart/2005/8/layout/chevron2"/>
    <dgm:cxn modelId="{71CA5166-32D8-45B9-8F21-4A90E862CEA8}" type="presParOf" srcId="{2437BC32-6A99-4927-8C4C-D980566F7069}" destId="{CF18FDA1-43E9-4D44-B727-475DD1FA92B3}" srcOrd="1" destOrd="0" presId="urn:microsoft.com/office/officeart/2005/8/layout/chevron2"/>
    <dgm:cxn modelId="{09738299-2ECA-4DBC-B180-858406D8BBD1}" type="presParOf" srcId="{D98B61A3-942F-48E6-8ABC-52D6843A170E}" destId="{E0E9F572-6FE2-4EE6-B7CD-A927699BAC0F}" srcOrd="1" destOrd="0" presId="urn:microsoft.com/office/officeart/2005/8/layout/chevron2"/>
    <dgm:cxn modelId="{539838B5-B36B-47B7-8403-4A637466B911}" type="presParOf" srcId="{D98B61A3-942F-48E6-8ABC-52D6843A170E}" destId="{62D23A90-8F82-4507-AB93-90CFBE9B87D6}" srcOrd="2" destOrd="0" presId="urn:microsoft.com/office/officeart/2005/8/layout/chevron2"/>
    <dgm:cxn modelId="{A93A906F-3119-42C5-A220-7593256992FE}" type="presParOf" srcId="{62D23A90-8F82-4507-AB93-90CFBE9B87D6}" destId="{B89F5F77-1E7E-46C6-BEB8-05BA13D45458}" srcOrd="0" destOrd="0" presId="urn:microsoft.com/office/officeart/2005/8/layout/chevron2"/>
    <dgm:cxn modelId="{0DC050E0-F5E7-4BA4-9BC2-155F2AEA7468}" type="presParOf" srcId="{62D23A90-8F82-4507-AB93-90CFBE9B87D6}" destId="{C6EB115A-0670-498F-B4EF-1F862282DCA7}" srcOrd="1" destOrd="0" presId="urn:microsoft.com/office/officeart/2005/8/layout/chevron2"/>
    <dgm:cxn modelId="{84228A90-5A42-4307-9EC8-5ED644BBB8FF}" type="presParOf" srcId="{D98B61A3-942F-48E6-8ABC-52D6843A170E}" destId="{096BFE68-129C-4CB3-B6A2-50B0EF27CF8D}" srcOrd="3" destOrd="0" presId="urn:microsoft.com/office/officeart/2005/8/layout/chevron2"/>
    <dgm:cxn modelId="{72DDF927-6A69-486A-AB65-957F40E6B297}" type="presParOf" srcId="{D98B61A3-942F-48E6-8ABC-52D6843A170E}" destId="{EF5E7EDD-DF71-4242-A324-6965B01254F5}" srcOrd="4" destOrd="0" presId="urn:microsoft.com/office/officeart/2005/8/layout/chevron2"/>
    <dgm:cxn modelId="{8A21AE4F-13C2-4456-A5C8-EE3C0FF6292F}" type="presParOf" srcId="{EF5E7EDD-DF71-4242-A324-6965B01254F5}" destId="{CD6D7942-EB10-469B-8F60-B442E5ADCF97}" srcOrd="0" destOrd="0" presId="urn:microsoft.com/office/officeart/2005/8/layout/chevron2"/>
    <dgm:cxn modelId="{4717FE5E-03F3-491B-A5B9-0FA151D8CD6A}" type="presParOf" srcId="{EF5E7EDD-DF71-4242-A324-6965B01254F5}" destId="{3F835F0E-4BE1-49DE-AE25-25518244B26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6011A9BD-26E0-4E99-A90B-868F25C94659}" type="doc">
      <dgm:prSet loTypeId="urn:microsoft.com/office/officeart/2008/layout/LinedList" loCatId="Inbox" qsTypeId="urn:microsoft.com/office/officeart/2005/8/quickstyle/simple2" qsCatId="simple" csTypeId="urn:microsoft.com/office/officeart/2005/8/colors/accent1_1" csCatId="accent1"/>
      <dgm:spPr/>
      <dgm:t>
        <a:bodyPr/>
        <a:lstStyle/>
        <a:p>
          <a:endParaRPr lang="en-US"/>
        </a:p>
      </dgm:t>
    </dgm:pt>
    <dgm:pt modelId="{1F0983A1-65AB-476C-871B-1EDCC58C441B}">
      <dgm:prSet/>
      <dgm:spPr/>
      <dgm:t>
        <a:bodyPr/>
        <a:lstStyle/>
        <a:p>
          <a:r>
            <a:rPr lang="hu-HU"/>
            <a:t>A modernizációról szóló döntéselőkészítéssel párhuzamosan kommunikációs </a:t>
          </a:r>
          <a:r>
            <a:rPr lang="hu-HU" u="sng"/>
            <a:t>stratégia</a:t>
          </a:r>
          <a:r>
            <a:rPr lang="hu-HU"/>
            <a:t> kidolgozása</a:t>
          </a:r>
          <a:endParaRPr lang="en-US"/>
        </a:p>
      </dgm:t>
    </dgm:pt>
    <dgm:pt modelId="{D2BC8FA0-D27D-4B7C-970C-F7ED9832F275}" type="parTrans" cxnId="{0FE3909C-360F-4E78-9932-F4A47A382567}">
      <dgm:prSet/>
      <dgm:spPr/>
      <dgm:t>
        <a:bodyPr/>
        <a:lstStyle/>
        <a:p>
          <a:endParaRPr lang="en-US"/>
        </a:p>
      </dgm:t>
    </dgm:pt>
    <dgm:pt modelId="{88A25B62-E052-43AF-B320-E4E67504828A}" type="sibTrans" cxnId="{0FE3909C-360F-4E78-9932-F4A47A382567}">
      <dgm:prSet/>
      <dgm:spPr/>
      <dgm:t>
        <a:bodyPr/>
        <a:lstStyle/>
        <a:p>
          <a:endParaRPr lang="en-US"/>
        </a:p>
      </dgm:t>
    </dgm:pt>
    <dgm:pt modelId="{DAA5FE1C-C0D5-475D-AE13-25C7A5811023}">
      <dgm:prSet/>
      <dgm:spPr/>
      <dgm:t>
        <a:bodyPr/>
        <a:lstStyle/>
        <a:p>
          <a:r>
            <a:rPr lang="hu-HU"/>
            <a:t>A </a:t>
          </a:r>
          <a:r>
            <a:rPr lang="hu-HU" u="sng"/>
            <a:t>nyitottság</a:t>
          </a:r>
          <a:r>
            <a:rPr lang="hu-HU"/>
            <a:t> tudatos választása kockázatcsökkentő elemként</a:t>
          </a:r>
          <a:endParaRPr lang="en-US"/>
        </a:p>
      </dgm:t>
    </dgm:pt>
    <dgm:pt modelId="{0366B3AD-02B3-4B41-9F20-A9AACFCB782C}" type="parTrans" cxnId="{0BA8E256-5794-478E-BA49-AB25B5B80366}">
      <dgm:prSet/>
      <dgm:spPr/>
      <dgm:t>
        <a:bodyPr/>
        <a:lstStyle/>
        <a:p>
          <a:endParaRPr lang="en-US"/>
        </a:p>
      </dgm:t>
    </dgm:pt>
    <dgm:pt modelId="{D7C79893-4C3C-4303-AF1B-B9320EC79D09}" type="sibTrans" cxnId="{0BA8E256-5794-478E-BA49-AB25B5B80366}">
      <dgm:prSet/>
      <dgm:spPr/>
      <dgm:t>
        <a:bodyPr/>
        <a:lstStyle/>
        <a:p>
          <a:endParaRPr lang="en-US"/>
        </a:p>
      </dgm:t>
    </dgm:pt>
    <dgm:pt modelId="{2EFA9248-AC5B-4658-A928-A455CA3398C2}">
      <dgm:prSet/>
      <dgm:spPr/>
      <dgm:t>
        <a:bodyPr/>
        <a:lstStyle/>
        <a:p>
          <a:r>
            <a:rPr lang="hu-HU"/>
            <a:t>Az </a:t>
          </a:r>
          <a:r>
            <a:rPr lang="hu-HU" u="sng"/>
            <a:t>üzenetek</a:t>
          </a:r>
          <a:r>
            <a:rPr lang="hu-HU"/>
            <a:t> tudatos kiválasztása, a publikus információk körének tudatos meghatározása</a:t>
          </a:r>
          <a:endParaRPr lang="en-US"/>
        </a:p>
      </dgm:t>
    </dgm:pt>
    <dgm:pt modelId="{E1A682F2-11A3-45D3-8F4D-E94ACED793FE}" type="parTrans" cxnId="{B28A200D-C2EB-40A1-AC56-D84EDB149C56}">
      <dgm:prSet/>
      <dgm:spPr/>
      <dgm:t>
        <a:bodyPr/>
        <a:lstStyle/>
        <a:p>
          <a:endParaRPr lang="en-US"/>
        </a:p>
      </dgm:t>
    </dgm:pt>
    <dgm:pt modelId="{4127ECFE-9913-4CF8-902B-4DFF20F6DFF9}" type="sibTrans" cxnId="{B28A200D-C2EB-40A1-AC56-D84EDB149C56}">
      <dgm:prSet/>
      <dgm:spPr/>
      <dgm:t>
        <a:bodyPr/>
        <a:lstStyle/>
        <a:p>
          <a:endParaRPr lang="en-US"/>
        </a:p>
      </dgm:t>
    </dgm:pt>
    <dgm:pt modelId="{66B404AE-CED3-4264-8624-3BD86BDCEEDB}">
      <dgm:prSet/>
      <dgm:spPr/>
      <dgm:t>
        <a:bodyPr/>
        <a:lstStyle/>
        <a:p>
          <a:r>
            <a:rPr lang="hu-HU" u="sng"/>
            <a:t>Proaktivitásra</a:t>
          </a:r>
          <a:r>
            <a:rPr lang="hu-HU"/>
            <a:t> törekvés</a:t>
          </a:r>
          <a:endParaRPr lang="en-US"/>
        </a:p>
      </dgm:t>
    </dgm:pt>
    <dgm:pt modelId="{7C5AD344-0025-44F5-BCED-513519055C8E}" type="parTrans" cxnId="{83C04D88-6C62-465D-B276-528A270808AA}">
      <dgm:prSet/>
      <dgm:spPr/>
      <dgm:t>
        <a:bodyPr/>
        <a:lstStyle/>
        <a:p>
          <a:endParaRPr lang="en-US"/>
        </a:p>
      </dgm:t>
    </dgm:pt>
    <dgm:pt modelId="{8CE66862-1DFC-4405-86E7-3835E0FCB18D}" type="sibTrans" cxnId="{83C04D88-6C62-465D-B276-528A270808AA}">
      <dgm:prSet/>
      <dgm:spPr/>
      <dgm:t>
        <a:bodyPr/>
        <a:lstStyle/>
        <a:p>
          <a:endParaRPr lang="en-US"/>
        </a:p>
      </dgm:t>
    </dgm:pt>
    <dgm:pt modelId="{2AD2162D-FBD2-4CD2-90DB-5FADF468E3E4}" type="pres">
      <dgm:prSet presAssocID="{6011A9BD-26E0-4E99-A90B-868F25C94659}" presName="vert0" presStyleCnt="0">
        <dgm:presLayoutVars>
          <dgm:dir/>
          <dgm:animOne val="branch"/>
          <dgm:animLvl val="lvl"/>
        </dgm:presLayoutVars>
      </dgm:prSet>
      <dgm:spPr/>
    </dgm:pt>
    <dgm:pt modelId="{9784E785-F38F-4EDB-8BC2-526695782A92}" type="pres">
      <dgm:prSet presAssocID="{1F0983A1-65AB-476C-871B-1EDCC58C441B}" presName="thickLine" presStyleLbl="alignNode1" presStyleIdx="0" presStyleCnt="4"/>
      <dgm:spPr/>
    </dgm:pt>
    <dgm:pt modelId="{A74335ED-851E-445C-B0A5-6C6172D8A6A7}" type="pres">
      <dgm:prSet presAssocID="{1F0983A1-65AB-476C-871B-1EDCC58C441B}" presName="horz1" presStyleCnt="0"/>
      <dgm:spPr/>
    </dgm:pt>
    <dgm:pt modelId="{7170457B-A10F-49CC-B5F2-AEA2138DA62F}" type="pres">
      <dgm:prSet presAssocID="{1F0983A1-65AB-476C-871B-1EDCC58C441B}" presName="tx1" presStyleLbl="revTx" presStyleIdx="0" presStyleCnt="4"/>
      <dgm:spPr/>
    </dgm:pt>
    <dgm:pt modelId="{516BD21B-B482-4533-BBCD-DBEDF4C3B8CB}" type="pres">
      <dgm:prSet presAssocID="{1F0983A1-65AB-476C-871B-1EDCC58C441B}" presName="vert1" presStyleCnt="0"/>
      <dgm:spPr/>
    </dgm:pt>
    <dgm:pt modelId="{2082B230-3263-4BAD-B2E0-2658CBAD85C4}" type="pres">
      <dgm:prSet presAssocID="{DAA5FE1C-C0D5-475D-AE13-25C7A5811023}" presName="thickLine" presStyleLbl="alignNode1" presStyleIdx="1" presStyleCnt="4"/>
      <dgm:spPr/>
    </dgm:pt>
    <dgm:pt modelId="{B35FC7F2-CAE5-4F0F-8489-1D8596B84488}" type="pres">
      <dgm:prSet presAssocID="{DAA5FE1C-C0D5-475D-AE13-25C7A5811023}" presName="horz1" presStyleCnt="0"/>
      <dgm:spPr/>
    </dgm:pt>
    <dgm:pt modelId="{7BD80885-C05E-4C06-91CD-F36C378C7E1F}" type="pres">
      <dgm:prSet presAssocID="{DAA5FE1C-C0D5-475D-AE13-25C7A5811023}" presName="tx1" presStyleLbl="revTx" presStyleIdx="1" presStyleCnt="4"/>
      <dgm:spPr/>
    </dgm:pt>
    <dgm:pt modelId="{C3C1C855-6F7E-4171-8149-A2B31D2FC30D}" type="pres">
      <dgm:prSet presAssocID="{DAA5FE1C-C0D5-475D-AE13-25C7A5811023}" presName="vert1" presStyleCnt="0"/>
      <dgm:spPr/>
    </dgm:pt>
    <dgm:pt modelId="{7B9C54F5-9AA8-4E93-82DA-520B397B9342}" type="pres">
      <dgm:prSet presAssocID="{2EFA9248-AC5B-4658-A928-A455CA3398C2}" presName="thickLine" presStyleLbl="alignNode1" presStyleIdx="2" presStyleCnt="4"/>
      <dgm:spPr/>
    </dgm:pt>
    <dgm:pt modelId="{BE29C7D4-A68D-42CC-9803-DE90B92D8C41}" type="pres">
      <dgm:prSet presAssocID="{2EFA9248-AC5B-4658-A928-A455CA3398C2}" presName="horz1" presStyleCnt="0"/>
      <dgm:spPr/>
    </dgm:pt>
    <dgm:pt modelId="{200F1EEE-A1A4-4C76-B402-65C14788B4FD}" type="pres">
      <dgm:prSet presAssocID="{2EFA9248-AC5B-4658-A928-A455CA3398C2}" presName="tx1" presStyleLbl="revTx" presStyleIdx="2" presStyleCnt="4"/>
      <dgm:spPr/>
    </dgm:pt>
    <dgm:pt modelId="{B572057A-CEC6-449A-89BC-DAC2E859A676}" type="pres">
      <dgm:prSet presAssocID="{2EFA9248-AC5B-4658-A928-A455CA3398C2}" presName="vert1" presStyleCnt="0"/>
      <dgm:spPr/>
    </dgm:pt>
    <dgm:pt modelId="{5811ACA0-50DA-4198-A192-F9579DCC9D5B}" type="pres">
      <dgm:prSet presAssocID="{66B404AE-CED3-4264-8624-3BD86BDCEEDB}" presName="thickLine" presStyleLbl="alignNode1" presStyleIdx="3" presStyleCnt="4"/>
      <dgm:spPr/>
    </dgm:pt>
    <dgm:pt modelId="{295057CE-DEE0-41F2-9B43-C1C6FC7A66F0}" type="pres">
      <dgm:prSet presAssocID="{66B404AE-CED3-4264-8624-3BD86BDCEEDB}" presName="horz1" presStyleCnt="0"/>
      <dgm:spPr/>
    </dgm:pt>
    <dgm:pt modelId="{DDCFDD76-2EAB-4F06-8842-AA94E4F9118A}" type="pres">
      <dgm:prSet presAssocID="{66B404AE-CED3-4264-8624-3BD86BDCEEDB}" presName="tx1" presStyleLbl="revTx" presStyleIdx="3" presStyleCnt="4"/>
      <dgm:spPr/>
    </dgm:pt>
    <dgm:pt modelId="{92E13043-7B4E-4F5D-9AF6-7803E016B0E0}" type="pres">
      <dgm:prSet presAssocID="{66B404AE-CED3-4264-8624-3BD86BDCEEDB}" presName="vert1" presStyleCnt="0"/>
      <dgm:spPr/>
    </dgm:pt>
  </dgm:ptLst>
  <dgm:cxnLst>
    <dgm:cxn modelId="{B28A200D-C2EB-40A1-AC56-D84EDB149C56}" srcId="{6011A9BD-26E0-4E99-A90B-868F25C94659}" destId="{2EFA9248-AC5B-4658-A928-A455CA3398C2}" srcOrd="2" destOrd="0" parTransId="{E1A682F2-11A3-45D3-8F4D-E94ACED793FE}" sibTransId="{4127ECFE-9913-4CF8-902B-4DFF20F6DFF9}"/>
    <dgm:cxn modelId="{0BA8E256-5794-478E-BA49-AB25B5B80366}" srcId="{6011A9BD-26E0-4E99-A90B-868F25C94659}" destId="{DAA5FE1C-C0D5-475D-AE13-25C7A5811023}" srcOrd="1" destOrd="0" parTransId="{0366B3AD-02B3-4B41-9F20-A9AACFCB782C}" sibTransId="{D7C79893-4C3C-4303-AF1B-B9320EC79D09}"/>
    <dgm:cxn modelId="{F572E257-40D6-401C-B56B-7ECA387E9FCE}" type="presOf" srcId="{1F0983A1-65AB-476C-871B-1EDCC58C441B}" destId="{7170457B-A10F-49CC-B5F2-AEA2138DA62F}" srcOrd="0" destOrd="0" presId="urn:microsoft.com/office/officeart/2008/layout/LinedList"/>
    <dgm:cxn modelId="{AF6D0158-795F-4A9F-BC63-5D38D652BEED}" type="presOf" srcId="{2EFA9248-AC5B-4658-A928-A455CA3398C2}" destId="{200F1EEE-A1A4-4C76-B402-65C14788B4FD}" srcOrd="0" destOrd="0" presId="urn:microsoft.com/office/officeart/2008/layout/LinedList"/>
    <dgm:cxn modelId="{572DA258-4877-4961-B686-0B5FAA95E01B}" type="presOf" srcId="{6011A9BD-26E0-4E99-A90B-868F25C94659}" destId="{2AD2162D-FBD2-4CD2-90DB-5FADF468E3E4}" srcOrd="0" destOrd="0" presId="urn:microsoft.com/office/officeart/2008/layout/LinedList"/>
    <dgm:cxn modelId="{83C04D88-6C62-465D-B276-528A270808AA}" srcId="{6011A9BD-26E0-4E99-A90B-868F25C94659}" destId="{66B404AE-CED3-4264-8624-3BD86BDCEEDB}" srcOrd="3" destOrd="0" parTransId="{7C5AD344-0025-44F5-BCED-513519055C8E}" sibTransId="{8CE66862-1DFC-4405-86E7-3835E0FCB18D}"/>
    <dgm:cxn modelId="{0FE3909C-360F-4E78-9932-F4A47A382567}" srcId="{6011A9BD-26E0-4E99-A90B-868F25C94659}" destId="{1F0983A1-65AB-476C-871B-1EDCC58C441B}" srcOrd="0" destOrd="0" parTransId="{D2BC8FA0-D27D-4B7C-970C-F7ED9832F275}" sibTransId="{88A25B62-E052-43AF-B320-E4E67504828A}"/>
    <dgm:cxn modelId="{5DF2F0AD-96C2-49E4-B81D-6F013E721282}" type="presOf" srcId="{DAA5FE1C-C0D5-475D-AE13-25C7A5811023}" destId="{7BD80885-C05E-4C06-91CD-F36C378C7E1F}" srcOrd="0" destOrd="0" presId="urn:microsoft.com/office/officeart/2008/layout/LinedList"/>
    <dgm:cxn modelId="{A1F51BDE-E5BF-4204-BDD9-ECFA79D0B7B8}" type="presOf" srcId="{66B404AE-CED3-4264-8624-3BD86BDCEEDB}" destId="{DDCFDD76-2EAB-4F06-8842-AA94E4F9118A}" srcOrd="0" destOrd="0" presId="urn:microsoft.com/office/officeart/2008/layout/LinedList"/>
    <dgm:cxn modelId="{9FBE49B5-B9BE-438D-83B9-F0F64B735E28}" type="presParOf" srcId="{2AD2162D-FBD2-4CD2-90DB-5FADF468E3E4}" destId="{9784E785-F38F-4EDB-8BC2-526695782A92}" srcOrd="0" destOrd="0" presId="urn:microsoft.com/office/officeart/2008/layout/LinedList"/>
    <dgm:cxn modelId="{0DCC1577-7182-4030-B0AC-BDFA1CF44F74}" type="presParOf" srcId="{2AD2162D-FBD2-4CD2-90DB-5FADF468E3E4}" destId="{A74335ED-851E-445C-B0A5-6C6172D8A6A7}" srcOrd="1" destOrd="0" presId="urn:microsoft.com/office/officeart/2008/layout/LinedList"/>
    <dgm:cxn modelId="{8F05AB28-3B6E-4373-87E7-8D10F5EC075B}" type="presParOf" srcId="{A74335ED-851E-445C-B0A5-6C6172D8A6A7}" destId="{7170457B-A10F-49CC-B5F2-AEA2138DA62F}" srcOrd="0" destOrd="0" presId="urn:microsoft.com/office/officeart/2008/layout/LinedList"/>
    <dgm:cxn modelId="{D56901D6-EB7B-4AAF-A258-523183F243F3}" type="presParOf" srcId="{A74335ED-851E-445C-B0A5-6C6172D8A6A7}" destId="{516BD21B-B482-4533-BBCD-DBEDF4C3B8CB}" srcOrd="1" destOrd="0" presId="urn:microsoft.com/office/officeart/2008/layout/LinedList"/>
    <dgm:cxn modelId="{DB84F3E8-145C-4CC5-B363-24DCB9B03391}" type="presParOf" srcId="{2AD2162D-FBD2-4CD2-90DB-5FADF468E3E4}" destId="{2082B230-3263-4BAD-B2E0-2658CBAD85C4}" srcOrd="2" destOrd="0" presId="urn:microsoft.com/office/officeart/2008/layout/LinedList"/>
    <dgm:cxn modelId="{91148CEF-6DDE-44AA-951A-B16D3ED16FED}" type="presParOf" srcId="{2AD2162D-FBD2-4CD2-90DB-5FADF468E3E4}" destId="{B35FC7F2-CAE5-4F0F-8489-1D8596B84488}" srcOrd="3" destOrd="0" presId="urn:microsoft.com/office/officeart/2008/layout/LinedList"/>
    <dgm:cxn modelId="{E519948C-E07F-4844-98CE-BB8B9B15F7FA}" type="presParOf" srcId="{B35FC7F2-CAE5-4F0F-8489-1D8596B84488}" destId="{7BD80885-C05E-4C06-91CD-F36C378C7E1F}" srcOrd="0" destOrd="0" presId="urn:microsoft.com/office/officeart/2008/layout/LinedList"/>
    <dgm:cxn modelId="{C35CDA4A-1624-45F7-A99D-EC97FC3D24B7}" type="presParOf" srcId="{B35FC7F2-CAE5-4F0F-8489-1D8596B84488}" destId="{C3C1C855-6F7E-4171-8149-A2B31D2FC30D}" srcOrd="1" destOrd="0" presId="urn:microsoft.com/office/officeart/2008/layout/LinedList"/>
    <dgm:cxn modelId="{77574C3E-6E73-40E9-BDEF-0E9618F15546}" type="presParOf" srcId="{2AD2162D-FBD2-4CD2-90DB-5FADF468E3E4}" destId="{7B9C54F5-9AA8-4E93-82DA-520B397B9342}" srcOrd="4" destOrd="0" presId="urn:microsoft.com/office/officeart/2008/layout/LinedList"/>
    <dgm:cxn modelId="{81C6138C-A293-419D-B6AC-0BC51E6565DB}" type="presParOf" srcId="{2AD2162D-FBD2-4CD2-90DB-5FADF468E3E4}" destId="{BE29C7D4-A68D-42CC-9803-DE90B92D8C41}" srcOrd="5" destOrd="0" presId="urn:microsoft.com/office/officeart/2008/layout/LinedList"/>
    <dgm:cxn modelId="{55316C83-8556-4834-A940-84CD2F4E1CAE}" type="presParOf" srcId="{BE29C7D4-A68D-42CC-9803-DE90B92D8C41}" destId="{200F1EEE-A1A4-4C76-B402-65C14788B4FD}" srcOrd="0" destOrd="0" presId="urn:microsoft.com/office/officeart/2008/layout/LinedList"/>
    <dgm:cxn modelId="{3EDC2BAD-BAC0-4F68-AD30-11EE5B0F385B}" type="presParOf" srcId="{BE29C7D4-A68D-42CC-9803-DE90B92D8C41}" destId="{B572057A-CEC6-449A-89BC-DAC2E859A676}" srcOrd="1" destOrd="0" presId="urn:microsoft.com/office/officeart/2008/layout/LinedList"/>
    <dgm:cxn modelId="{000EB016-C2AE-4DFA-AB4F-BF2413F66578}" type="presParOf" srcId="{2AD2162D-FBD2-4CD2-90DB-5FADF468E3E4}" destId="{5811ACA0-50DA-4198-A192-F9579DCC9D5B}" srcOrd="6" destOrd="0" presId="urn:microsoft.com/office/officeart/2008/layout/LinedList"/>
    <dgm:cxn modelId="{5CCE2BB3-D4FE-4955-AFAF-B466C4DEF540}" type="presParOf" srcId="{2AD2162D-FBD2-4CD2-90DB-5FADF468E3E4}" destId="{295057CE-DEE0-41F2-9B43-C1C6FC7A66F0}" srcOrd="7" destOrd="0" presId="urn:microsoft.com/office/officeart/2008/layout/LinedList"/>
    <dgm:cxn modelId="{E1F926D2-611F-4529-B527-6808EA486841}" type="presParOf" srcId="{295057CE-DEE0-41F2-9B43-C1C6FC7A66F0}" destId="{DDCFDD76-2EAB-4F06-8842-AA94E4F9118A}" srcOrd="0" destOrd="0" presId="urn:microsoft.com/office/officeart/2008/layout/LinedList"/>
    <dgm:cxn modelId="{04987B29-2CD1-494E-87CC-BB177CEE156C}" type="presParOf" srcId="{295057CE-DEE0-41F2-9B43-C1C6FC7A66F0}" destId="{92E13043-7B4E-4F5D-9AF6-7803E016B0E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BCD56C2D-5A8F-4F89-A392-697D5E4F3711}" type="doc">
      <dgm:prSet loTypeId="urn:microsoft.com/office/officeart/2005/8/layout/list1" loCatId="Inbox" qsTypeId="urn:microsoft.com/office/officeart/2005/8/quickstyle/simple1" qsCatId="simple" csTypeId="urn:microsoft.com/office/officeart/2005/8/colors/ColorSchemeForSuggestions" csCatId="other"/>
      <dgm:spPr/>
      <dgm:t>
        <a:bodyPr/>
        <a:lstStyle/>
        <a:p>
          <a:endParaRPr lang="en-US"/>
        </a:p>
      </dgm:t>
    </dgm:pt>
    <dgm:pt modelId="{6E6F9A9F-EFFE-4151-8B35-077D0DB984DE}">
      <dgm:prSet/>
      <dgm:spPr/>
      <dgm:t>
        <a:bodyPr/>
        <a:lstStyle/>
        <a:p>
          <a:r>
            <a:rPr lang="hu-HU"/>
            <a:t>A korábbi projekttől eltérően kedvező közeg megőrzése</a:t>
          </a:r>
          <a:endParaRPr lang="en-US"/>
        </a:p>
      </dgm:t>
    </dgm:pt>
    <dgm:pt modelId="{51AB6CFA-9E32-47F7-B424-ABFCF8CDD176}" type="parTrans" cxnId="{80EAB67B-A88F-4B14-95D9-6E4918BE8A63}">
      <dgm:prSet/>
      <dgm:spPr/>
      <dgm:t>
        <a:bodyPr/>
        <a:lstStyle/>
        <a:p>
          <a:endParaRPr lang="en-US"/>
        </a:p>
      </dgm:t>
    </dgm:pt>
    <dgm:pt modelId="{A287E420-D222-4B13-AB32-E8C42D7CE6B1}" type="sibTrans" cxnId="{80EAB67B-A88F-4B14-95D9-6E4918BE8A63}">
      <dgm:prSet/>
      <dgm:spPr/>
      <dgm:t>
        <a:bodyPr/>
        <a:lstStyle/>
        <a:p>
          <a:endParaRPr lang="en-US"/>
        </a:p>
      </dgm:t>
    </dgm:pt>
    <dgm:pt modelId="{D0232DFC-0FFD-4499-ADE9-6A3FC7B08587}">
      <dgm:prSet/>
      <dgm:spPr/>
      <dgm:t>
        <a:bodyPr/>
        <a:lstStyle/>
        <a:p>
          <a:r>
            <a:rPr lang="hu-HU"/>
            <a:t>A gyár száz éve jelen van hazánkban</a:t>
          </a:r>
          <a:endParaRPr lang="en-US"/>
        </a:p>
      </dgm:t>
    </dgm:pt>
    <dgm:pt modelId="{D1A362E5-8116-4286-A0E2-5E38474EDC22}" type="parTrans" cxnId="{3140D171-E824-431B-A90F-43AC6E345140}">
      <dgm:prSet/>
      <dgm:spPr/>
      <dgm:t>
        <a:bodyPr/>
        <a:lstStyle/>
        <a:p>
          <a:endParaRPr lang="en-US"/>
        </a:p>
      </dgm:t>
    </dgm:pt>
    <dgm:pt modelId="{840CC873-2CA2-4E64-900B-D79DF4052E47}" type="sibTrans" cxnId="{3140D171-E824-431B-A90F-43AC6E345140}">
      <dgm:prSet/>
      <dgm:spPr/>
      <dgm:t>
        <a:bodyPr/>
        <a:lstStyle/>
        <a:p>
          <a:endParaRPr lang="en-US"/>
        </a:p>
      </dgm:t>
    </dgm:pt>
    <dgm:pt modelId="{6161CB5A-6AD3-43F4-82CA-486938C9B286}">
      <dgm:prSet/>
      <dgm:spPr/>
      <dgm:t>
        <a:bodyPr/>
        <a:lstStyle/>
        <a:p>
          <a:r>
            <a:rPr lang="hu-HU"/>
            <a:t>A környék meghatározó foglalkoztatója</a:t>
          </a:r>
          <a:endParaRPr lang="en-US"/>
        </a:p>
      </dgm:t>
    </dgm:pt>
    <dgm:pt modelId="{0CF877C4-0BEE-48A4-B9DA-7056707788C7}" type="parTrans" cxnId="{CDC904DA-AAFB-48B4-8E6C-B0E102F7A48C}">
      <dgm:prSet/>
      <dgm:spPr/>
      <dgm:t>
        <a:bodyPr/>
        <a:lstStyle/>
        <a:p>
          <a:endParaRPr lang="en-US"/>
        </a:p>
      </dgm:t>
    </dgm:pt>
    <dgm:pt modelId="{8A064A05-7F5F-4030-BB27-20DAAB91428C}" type="sibTrans" cxnId="{CDC904DA-AAFB-48B4-8E6C-B0E102F7A48C}">
      <dgm:prSet/>
      <dgm:spPr/>
      <dgm:t>
        <a:bodyPr/>
        <a:lstStyle/>
        <a:p>
          <a:endParaRPr lang="en-US"/>
        </a:p>
      </dgm:t>
    </dgm:pt>
    <dgm:pt modelId="{16FF3773-2A82-4622-BBE2-B489DCF92EA0}">
      <dgm:prSet/>
      <dgm:spPr/>
      <dgm:t>
        <a:bodyPr/>
        <a:lstStyle/>
        <a:p>
          <a:r>
            <a:rPr lang="hu-HU"/>
            <a:t>A regionális és országos ismertség és elfogadottság erősítése</a:t>
          </a:r>
          <a:endParaRPr lang="en-US"/>
        </a:p>
      </dgm:t>
    </dgm:pt>
    <dgm:pt modelId="{C571BCD7-2B2F-4886-AD56-EB147371656C}" type="parTrans" cxnId="{FCE8AB98-2944-40EE-A6E6-6DB2A4AB1110}">
      <dgm:prSet/>
      <dgm:spPr/>
      <dgm:t>
        <a:bodyPr/>
        <a:lstStyle/>
        <a:p>
          <a:endParaRPr lang="en-US"/>
        </a:p>
      </dgm:t>
    </dgm:pt>
    <dgm:pt modelId="{46357BFF-D6AC-4AF2-BE43-1D6E16511473}" type="sibTrans" cxnId="{FCE8AB98-2944-40EE-A6E6-6DB2A4AB1110}">
      <dgm:prSet/>
      <dgm:spPr/>
      <dgm:t>
        <a:bodyPr/>
        <a:lstStyle/>
        <a:p>
          <a:endParaRPr lang="en-US"/>
        </a:p>
      </dgm:t>
    </dgm:pt>
    <dgm:pt modelId="{CAD348DD-5CBB-46C1-8556-E6AB7F22BAC4}">
      <dgm:prSet/>
      <dgm:spPr/>
      <dgm:t>
        <a:bodyPr/>
        <a:lstStyle/>
        <a:p>
          <a:r>
            <a:rPr lang="hu-HU"/>
            <a:t>A 15 milliárd forintos fejlesztés jelentősége miatt</a:t>
          </a:r>
          <a:endParaRPr lang="en-US"/>
        </a:p>
      </dgm:t>
    </dgm:pt>
    <dgm:pt modelId="{44FEE6A6-1D49-4DA7-B34B-7BBE8D996BBD}" type="parTrans" cxnId="{00671F1A-BB0C-4855-9AB7-060139980395}">
      <dgm:prSet/>
      <dgm:spPr/>
      <dgm:t>
        <a:bodyPr/>
        <a:lstStyle/>
        <a:p>
          <a:endParaRPr lang="en-US"/>
        </a:p>
      </dgm:t>
    </dgm:pt>
    <dgm:pt modelId="{B4EC905B-1198-493A-A8E9-C5F70C270D05}" type="sibTrans" cxnId="{00671F1A-BB0C-4855-9AB7-060139980395}">
      <dgm:prSet/>
      <dgm:spPr/>
      <dgm:t>
        <a:bodyPr/>
        <a:lstStyle/>
        <a:p>
          <a:endParaRPr lang="en-US"/>
        </a:p>
      </dgm:t>
    </dgm:pt>
    <dgm:pt modelId="{AF72021C-8646-4304-AF31-0CE4DEFA54B0}">
      <dgm:prSet/>
      <dgm:spPr/>
      <dgm:t>
        <a:bodyPr/>
        <a:lstStyle/>
        <a:p>
          <a:r>
            <a:rPr lang="hu-HU"/>
            <a:t>A helyi cementipari hagyományok miatt (2009-ben százéves)</a:t>
          </a:r>
          <a:endParaRPr lang="en-US"/>
        </a:p>
      </dgm:t>
    </dgm:pt>
    <dgm:pt modelId="{5C62EDD7-0DE2-4294-A92D-85079BF14E52}" type="parTrans" cxnId="{7AACB118-5A2D-477D-A5FB-AC351F6BDFB8}">
      <dgm:prSet/>
      <dgm:spPr/>
      <dgm:t>
        <a:bodyPr/>
        <a:lstStyle/>
        <a:p>
          <a:endParaRPr lang="en-US"/>
        </a:p>
      </dgm:t>
    </dgm:pt>
    <dgm:pt modelId="{3AF8E1CD-06EF-4DF6-A873-AEA6CB2D86FB}" type="sibTrans" cxnId="{7AACB118-5A2D-477D-A5FB-AC351F6BDFB8}">
      <dgm:prSet/>
      <dgm:spPr/>
      <dgm:t>
        <a:bodyPr/>
        <a:lstStyle/>
        <a:p>
          <a:endParaRPr lang="en-US"/>
        </a:p>
      </dgm:t>
    </dgm:pt>
    <dgm:pt modelId="{2C3E6019-AFCD-41B0-8533-140AE44A3C28}">
      <dgm:prSet/>
      <dgm:spPr/>
      <dgm:t>
        <a:bodyPr/>
        <a:lstStyle/>
        <a:p>
          <a:r>
            <a:rPr lang="hu-HU"/>
            <a:t>Kapcsolattartás a munkatársakkal</a:t>
          </a:r>
          <a:endParaRPr lang="en-US"/>
        </a:p>
      </dgm:t>
    </dgm:pt>
    <dgm:pt modelId="{61CCFEE9-9676-44E5-8397-4F1C6814403E}" type="parTrans" cxnId="{60EF40CB-B84E-43FD-869D-0C4D58DD050B}">
      <dgm:prSet/>
      <dgm:spPr/>
      <dgm:t>
        <a:bodyPr/>
        <a:lstStyle/>
        <a:p>
          <a:endParaRPr lang="en-US"/>
        </a:p>
      </dgm:t>
    </dgm:pt>
    <dgm:pt modelId="{2BB5B69B-5168-44EA-AF39-50E52363BCF4}" type="sibTrans" cxnId="{60EF40CB-B84E-43FD-869D-0C4D58DD050B}">
      <dgm:prSet/>
      <dgm:spPr/>
      <dgm:t>
        <a:bodyPr/>
        <a:lstStyle/>
        <a:p>
          <a:endParaRPr lang="en-US"/>
        </a:p>
      </dgm:t>
    </dgm:pt>
    <dgm:pt modelId="{45F7CB9C-3C31-4EC0-9985-BC003C3CF4E9}">
      <dgm:prSet/>
      <dgm:spPr/>
      <dgm:t>
        <a:bodyPr/>
        <a:lstStyle/>
        <a:p>
          <a:r>
            <a:rPr lang="hu-HU"/>
            <a:t>A munkatársak lojalitásának és a modernizáció belső elfogadottságának növelése</a:t>
          </a:r>
          <a:endParaRPr lang="en-US"/>
        </a:p>
      </dgm:t>
    </dgm:pt>
    <dgm:pt modelId="{5A970312-3A31-431C-B00A-6E531FE9C3B0}" type="parTrans" cxnId="{8FA6DBDE-FB5B-4D54-91C5-A063BB52FA0D}">
      <dgm:prSet/>
      <dgm:spPr/>
      <dgm:t>
        <a:bodyPr/>
        <a:lstStyle/>
        <a:p>
          <a:endParaRPr lang="en-US"/>
        </a:p>
      </dgm:t>
    </dgm:pt>
    <dgm:pt modelId="{4B05EC3D-A783-40D2-890E-445896F4CC7C}" type="sibTrans" cxnId="{8FA6DBDE-FB5B-4D54-91C5-A063BB52FA0D}">
      <dgm:prSet/>
      <dgm:spPr/>
      <dgm:t>
        <a:bodyPr/>
        <a:lstStyle/>
        <a:p>
          <a:endParaRPr lang="en-US"/>
        </a:p>
      </dgm:t>
    </dgm:pt>
    <dgm:pt modelId="{A7D865E3-A64C-45EE-8CCC-856F69C71C14}" type="pres">
      <dgm:prSet presAssocID="{BCD56C2D-5A8F-4F89-A392-697D5E4F3711}" presName="linear" presStyleCnt="0">
        <dgm:presLayoutVars>
          <dgm:dir/>
          <dgm:animLvl val="lvl"/>
          <dgm:resizeHandles val="exact"/>
        </dgm:presLayoutVars>
      </dgm:prSet>
      <dgm:spPr/>
    </dgm:pt>
    <dgm:pt modelId="{70DD8887-DB60-469B-89B1-5DAC296003CD}" type="pres">
      <dgm:prSet presAssocID="{6E6F9A9F-EFFE-4151-8B35-077D0DB984DE}" presName="parentLin" presStyleCnt="0"/>
      <dgm:spPr/>
    </dgm:pt>
    <dgm:pt modelId="{A0EF448C-9E3E-4A42-9B17-3ED6D9A1AED3}" type="pres">
      <dgm:prSet presAssocID="{6E6F9A9F-EFFE-4151-8B35-077D0DB984DE}" presName="parentLeftMargin" presStyleLbl="node1" presStyleIdx="0" presStyleCnt="3"/>
      <dgm:spPr/>
    </dgm:pt>
    <dgm:pt modelId="{DB4E0965-B647-43CB-8816-D463C9F82FD6}" type="pres">
      <dgm:prSet presAssocID="{6E6F9A9F-EFFE-4151-8B35-077D0DB984DE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9E86175F-A1A4-477B-B7FB-E520FCDD699D}" type="pres">
      <dgm:prSet presAssocID="{6E6F9A9F-EFFE-4151-8B35-077D0DB984DE}" presName="negativeSpace" presStyleCnt="0"/>
      <dgm:spPr/>
    </dgm:pt>
    <dgm:pt modelId="{97146F55-4E42-403D-B0DA-B7EE305802BC}" type="pres">
      <dgm:prSet presAssocID="{6E6F9A9F-EFFE-4151-8B35-077D0DB984DE}" presName="childText" presStyleLbl="conFgAcc1" presStyleIdx="0" presStyleCnt="3">
        <dgm:presLayoutVars>
          <dgm:bulletEnabled val="1"/>
        </dgm:presLayoutVars>
      </dgm:prSet>
      <dgm:spPr/>
    </dgm:pt>
    <dgm:pt modelId="{EAEB504B-19AC-4F38-9803-101EC4EBB52F}" type="pres">
      <dgm:prSet presAssocID="{A287E420-D222-4B13-AB32-E8C42D7CE6B1}" presName="spaceBetweenRectangles" presStyleCnt="0"/>
      <dgm:spPr/>
    </dgm:pt>
    <dgm:pt modelId="{77E3B24A-32D1-40B7-8D61-74A0EAFCABAB}" type="pres">
      <dgm:prSet presAssocID="{16FF3773-2A82-4622-BBE2-B489DCF92EA0}" presName="parentLin" presStyleCnt="0"/>
      <dgm:spPr/>
    </dgm:pt>
    <dgm:pt modelId="{51EDF26E-09FC-4FEA-8D89-D5D93BDDD33E}" type="pres">
      <dgm:prSet presAssocID="{16FF3773-2A82-4622-BBE2-B489DCF92EA0}" presName="parentLeftMargin" presStyleLbl="node1" presStyleIdx="0" presStyleCnt="3"/>
      <dgm:spPr/>
    </dgm:pt>
    <dgm:pt modelId="{100D5366-2603-43AB-82FB-DDF885721B4A}" type="pres">
      <dgm:prSet presAssocID="{16FF3773-2A82-4622-BBE2-B489DCF92EA0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3F50675C-C37E-457B-9E0E-37810FF1321E}" type="pres">
      <dgm:prSet presAssocID="{16FF3773-2A82-4622-BBE2-B489DCF92EA0}" presName="negativeSpace" presStyleCnt="0"/>
      <dgm:spPr/>
    </dgm:pt>
    <dgm:pt modelId="{DD5B4B97-ED28-4331-B8BC-EBEBAA494DEC}" type="pres">
      <dgm:prSet presAssocID="{16FF3773-2A82-4622-BBE2-B489DCF92EA0}" presName="childText" presStyleLbl="conFgAcc1" presStyleIdx="1" presStyleCnt="3">
        <dgm:presLayoutVars>
          <dgm:bulletEnabled val="1"/>
        </dgm:presLayoutVars>
      </dgm:prSet>
      <dgm:spPr/>
    </dgm:pt>
    <dgm:pt modelId="{09522D15-4582-40BC-BB7B-444C71F1878D}" type="pres">
      <dgm:prSet presAssocID="{46357BFF-D6AC-4AF2-BE43-1D6E16511473}" presName="spaceBetweenRectangles" presStyleCnt="0"/>
      <dgm:spPr/>
    </dgm:pt>
    <dgm:pt modelId="{04C4378E-5D0D-49DD-B15B-D35E11A6ABFB}" type="pres">
      <dgm:prSet presAssocID="{2C3E6019-AFCD-41B0-8533-140AE44A3C28}" presName="parentLin" presStyleCnt="0"/>
      <dgm:spPr/>
    </dgm:pt>
    <dgm:pt modelId="{D2765DDB-8A9E-4B4A-BD15-F8C4F5F1B0B6}" type="pres">
      <dgm:prSet presAssocID="{2C3E6019-AFCD-41B0-8533-140AE44A3C28}" presName="parentLeftMargin" presStyleLbl="node1" presStyleIdx="1" presStyleCnt="3"/>
      <dgm:spPr/>
    </dgm:pt>
    <dgm:pt modelId="{727D805A-A644-439D-ABB6-F4837A621C17}" type="pres">
      <dgm:prSet presAssocID="{2C3E6019-AFCD-41B0-8533-140AE44A3C28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13045DA1-A813-4279-A29F-462E763F35F3}" type="pres">
      <dgm:prSet presAssocID="{2C3E6019-AFCD-41B0-8533-140AE44A3C28}" presName="negativeSpace" presStyleCnt="0"/>
      <dgm:spPr/>
    </dgm:pt>
    <dgm:pt modelId="{FFB41654-CFA3-4A2F-9CA8-B43315A6758E}" type="pres">
      <dgm:prSet presAssocID="{2C3E6019-AFCD-41B0-8533-140AE44A3C28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7AACB118-5A2D-477D-A5FB-AC351F6BDFB8}" srcId="{16FF3773-2A82-4622-BBE2-B489DCF92EA0}" destId="{AF72021C-8646-4304-AF31-0CE4DEFA54B0}" srcOrd="1" destOrd="0" parTransId="{5C62EDD7-0DE2-4294-A92D-85079BF14E52}" sibTransId="{3AF8E1CD-06EF-4DF6-A873-AEA6CB2D86FB}"/>
    <dgm:cxn modelId="{00671F1A-BB0C-4855-9AB7-060139980395}" srcId="{16FF3773-2A82-4622-BBE2-B489DCF92EA0}" destId="{CAD348DD-5CBB-46C1-8556-E6AB7F22BAC4}" srcOrd="0" destOrd="0" parTransId="{44FEE6A6-1D49-4DA7-B34B-7BBE8D996BBD}" sibTransId="{B4EC905B-1198-493A-A8E9-C5F70C270D05}"/>
    <dgm:cxn modelId="{284FEB2A-1615-4514-B96E-C603560BB69F}" type="presOf" srcId="{AF72021C-8646-4304-AF31-0CE4DEFA54B0}" destId="{DD5B4B97-ED28-4331-B8BC-EBEBAA494DEC}" srcOrd="0" destOrd="1" presId="urn:microsoft.com/office/officeart/2005/8/layout/list1"/>
    <dgm:cxn modelId="{A1C69C31-C5A1-4783-AE1B-F0EC140AE64B}" type="presOf" srcId="{16FF3773-2A82-4622-BBE2-B489DCF92EA0}" destId="{100D5366-2603-43AB-82FB-DDF885721B4A}" srcOrd="1" destOrd="0" presId="urn:microsoft.com/office/officeart/2005/8/layout/list1"/>
    <dgm:cxn modelId="{3140D171-E824-431B-A90F-43AC6E345140}" srcId="{6E6F9A9F-EFFE-4151-8B35-077D0DB984DE}" destId="{D0232DFC-0FFD-4499-ADE9-6A3FC7B08587}" srcOrd="0" destOrd="0" parTransId="{D1A362E5-8116-4286-A0E2-5E38474EDC22}" sibTransId="{840CC873-2CA2-4E64-900B-D79DF4052E47}"/>
    <dgm:cxn modelId="{3A086576-AE5F-4095-8999-8238ACBD59DD}" type="presOf" srcId="{6161CB5A-6AD3-43F4-82CA-486938C9B286}" destId="{97146F55-4E42-403D-B0DA-B7EE305802BC}" srcOrd="0" destOrd="1" presId="urn:microsoft.com/office/officeart/2005/8/layout/list1"/>
    <dgm:cxn modelId="{80EAB67B-A88F-4B14-95D9-6E4918BE8A63}" srcId="{BCD56C2D-5A8F-4F89-A392-697D5E4F3711}" destId="{6E6F9A9F-EFFE-4151-8B35-077D0DB984DE}" srcOrd="0" destOrd="0" parTransId="{51AB6CFA-9E32-47F7-B424-ABFCF8CDD176}" sibTransId="{A287E420-D222-4B13-AB32-E8C42D7CE6B1}"/>
    <dgm:cxn modelId="{E9497C8A-691C-495F-88EA-2E58CE2A0444}" type="presOf" srcId="{2C3E6019-AFCD-41B0-8533-140AE44A3C28}" destId="{D2765DDB-8A9E-4B4A-BD15-F8C4F5F1B0B6}" srcOrd="0" destOrd="0" presId="urn:microsoft.com/office/officeart/2005/8/layout/list1"/>
    <dgm:cxn modelId="{41265595-AEEF-41BC-B244-D3CE510C7E56}" type="presOf" srcId="{6E6F9A9F-EFFE-4151-8B35-077D0DB984DE}" destId="{A0EF448C-9E3E-4A42-9B17-3ED6D9A1AED3}" srcOrd="0" destOrd="0" presId="urn:microsoft.com/office/officeart/2005/8/layout/list1"/>
    <dgm:cxn modelId="{FCE8AB98-2944-40EE-A6E6-6DB2A4AB1110}" srcId="{BCD56C2D-5A8F-4F89-A392-697D5E4F3711}" destId="{16FF3773-2A82-4622-BBE2-B489DCF92EA0}" srcOrd="1" destOrd="0" parTransId="{C571BCD7-2B2F-4886-AD56-EB147371656C}" sibTransId="{46357BFF-D6AC-4AF2-BE43-1D6E16511473}"/>
    <dgm:cxn modelId="{D6CCAF9B-CC7B-4B5F-95DC-E06A472F73FE}" type="presOf" srcId="{45F7CB9C-3C31-4EC0-9985-BC003C3CF4E9}" destId="{FFB41654-CFA3-4A2F-9CA8-B43315A6758E}" srcOrd="0" destOrd="0" presId="urn:microsoft.com/office/officeart/2005/8/layout/list1"/>
    <dgm:cxn modelId="{FC3213AA-ECBF-476F-89A3-3DA304BF5BCE}" type="presOf" srcId="{BCD56C2D-5A8F-4F89-A392-697D5E4F3711}" destId="{A7D865E3-A64C-45EE-8CCC-856F69C71C14}" srcOrd="0" destOrd="0" presId="urn:microsoft.com/office/officeart/2005/8/layout/list1"/>
    <dgm:cxn modelId="{8D9433AC-9280-441F-AFCE-BE9FE27CB9A5}" type="presOf" srcId="{2C3E6019-AFCD-41B0-8533-140AE44A3C28}" destId="{727D805A-A644-439D-ABB6-F4837A621C17}" srcOrd="1" destOrd="0" presId="urn:microsoft.com/office/officeart/2005/8/layout/list1"/>
    <dgm:cxn modelId="{79E260B0-6BD2-4460-9285-4B7300B89C30}" type="presOf" srcId="{CAD348DD-5CBB-46C1-8556-E6AB7F22BAC4}" destId="{DD5B4B97-ED28-4331-B8BC-EBEBAA494DEC}" srcOrd="0" destOrd="0" presId="urn:microsoft.com/office/officeart/2005/8/layout/list1"/>
    <dgm:cxn modelId="{C1BF26B5-BA3D-4BA6-8C41-983291D2C50F}" type="presOf" srcId="{6E6F9A9F-EFFE-4151-8B35-077D0DB984DE}" destId="{DB4E0965-B647-43CB-8816-D463C9F82FD6}" srcOrd="1" destOrd="0" presId="urn:microsoft.com/office/officeart/2005/8/layout/list1"/>
    <dgm:cxn modelId="{650A19CB-FAA9-42E4-B5F7-05560D8A731F}" type="presOf" srcId="{D0232DFC-0FFD-4499-ADE9-6A3FC7B08587}" destId="{97146F55-4E42-403D-B0DA-B7EE305802BC}" srcOrd="0" destOrd="0" presId="urn:microsoft.com/office/officeart/2005/8/layout/list1"/>
    <dgm:cxn modelId="{60EF40CB-B84E-43FD-869D-0C4D58DD050B}" srcId="{BCD56C2D-5A8F-4F89-A392-697D5E4F3711}" destId="{2C3E6019-AFCD-41B0-8533-140AE44A3C28}" srcOrd="2" destOrd="0" parTransId="{61CCFEE9-9676-44E5-8397-4F1C6814403E}" sibTransId="{2BB5B69B-5168-44EA-AF39-50E52363BCF4}"/>
    <dgm:cxn modelId="{CDC904DA-AAFB-48B4-8E6C-B0E102F7A48C}" srcId="{6E6F9A9F-EFFE-4151-8B35-077D0DB984DE}" destId="{6161CB5A-6AD3-43F4-82CA-486938C9B286}" srcOrd="1" destOrd="0" parTransId="{0CF877C4-0BEE-48A4-B9DA-7056707788C7}" sibTransId="{8A064A05-7F5F-4030-BB27-20DAAB91428C}"/>
    <dgm:cxn modelId="{3CDC84DC-7470-4804-BDBB-315967BB71A7}" type="presOf" srcId="{16FF3773-2A82-4622-BBE2-B489DCF92EA0}" destId="{51EDF26E-09FC-4FEA-8D89-D5D93BDDD33E}" srcOrd="0" destOrd="0" presId="urn:microsoft.com/office/officeart/2005/8/layout/list1"/>
    <dgm:cxn modelId="{8FA6DBDE-FB5B-4D54-91C5-A063BB52FA0D}" srcId="{2C3E6019-AFCD-41B0-8533-140AE44A3C28}" destId="{45F7CB9C-3C31-4EC0-9985-BC003C3CF4E9}" srcOrd="0" destOrd="0" parTransId="{5A970312-3A31-431C-B00A-6E531FE9C3B0}" sibTransId="{4B05EC3D-A783-40D2-890E-445896F4CC7C}"/>
    <dgm:cxn modelId="{F1E63785-5840-42C2-8952-B352ED8954D5}" type="presParOf" srcId="{A7D865E3-A64C-45EE-8CCC-856F69C71C14}" destId="{70DD8887-DB60-469B-89B1-5DAC296003CD}" srcOrd="0" destOrd="0" presId="urn:microsoft.com/office/officeart/2005/8/layout/list1"/>
    <dgm:cxn modelId="{495720EF-FDA4-4A4B-939B-40309D2EF6AF}" type="presParOf" srcId="{70DD8887-DB60-469B-89B1-5DAC296003CD}" destId="{A0EF448C-9E3E-4A42-9B17-3ED6D9A1AED3}" srcOrd="0" destOrd="0" presId="urn:microsoft.com/office/officeart/2005/8/layout/list1"/>
    <dgm:cxn modelId="{0438B800-CE82-435E-8E52-E3A9148F893A}" type="presParOf" srcId="{70DD8887-DB60-469B-89B1-5DAC296003CD}" destId="{DB4E0965-B647-43CB-8816-D463C9F82FD6}" srcOrd="1" destOrd="0" presId="urn:microsoft.com/office/officeart/2005/8/layout/list1"/>
    <dgm:cxn modelId="{7C49A6A5-E57F-4355-9598-0E18395A6611}" type="presParOf" srcId="{A7D865E3-A64C-45EE-8CCC-856F69C71C14}" destId="{9E86175F-A1A4-477B-B7FB-E520FCDD699D}" srcOrd="1" destOrd="0" presId="urn:microsoft.com/office/officeart/2005/8/layout/list1"/>
    <dgm:cxn modelId="{1C207BCE-D85A-4BA9-85CB-B3FA3AEAD3F8}" type="presParOf" srcId="{A7D865E3-A64C-45EE-8CCC-856F69C71C14}" destId="{97146F55-4E42-403D-B0DA-B7EE305802BC}" srcOrd="2" destOrd="0" presId="urn:microsoft.com/office/officeart/2005/8/layout/list1"/>
    <dgm:cxn modelId="{2272FF65-7D47-4076-B958-4C9E9ABF1BF6}" type="presParOf" srcId="{A7D865E3-A64C-45EE-8CCC-856F69C71C14}" destId="{EAEB504B-19AC-4F38-9803-101EC4EBB52F}" srcOrd="3" destOrd="0" presId="urn:microsoft.com/office/officeart/2005/8/layout/list1"/>
    <dgm:cxn modelId="{83BDEA6F-7456-4F38-9A16-28A30982AB80}" type="presParOf" srcId="{A7D865E3-A64C-45EE-8CCC-856F69C71C14}" destId="{77E3B24A-32D1-40B7-8D61-74A0EAFCABAB}" srcOrd="4" destOrd="0" presId="urn:microsoft.com/office/officeart/2005/8/layout/list1"/>
    <dgm:cxn modelId="{9EB66CBA-6A80-49E3-81D9-C63F9BDA3C5B}" type="presParOf" srcId="{77E3B24A-32D1-40B7-8D61-74A0EAFCABAB}" destId="{51EDF26E-09FC-4FEA-8D89-D5D93BDDD33E}" srcOrd="0" destOrd="0" presId="urn:microsoft.com/office/officeart/2005/8/layout/list1"/>
    <dgm:cxn modelId="{7CE7427C-4DB8-43A4-948B-7F382FDFCBC2}" type="presParOf" srcId="{77E3B24A-32D1-40B7-8D61-74A0EAFCABAB}" destId="{100D5366-2603-43AB-82FB-DDF885721B4A}" srcOrd="1" destOrd="0" presId="urn:microsoft.com/office/officeart/2005/8/layout/list1"/>
    <dgm:cxn modelId="{E6C0C844-AD9E-40D2-8D3B-089892CEC9D8}" type="presParOf" srcId="{A7D865E3-A64C-45EE-8CCC-856F69C71C14}" destId="{3F50675C-C37E-457B-9E0E-37810FF1321E}" srcOrd="5" destOrd="0" presId="urn:microsoft.com/office/officeart/2005/8/layout/list1"/>
    <dgm:cxn modelId="{9CCC7F42-2737-449B-8AEA-1DAA3D659BFC}" type="presParOf" srcId="{A7D865E3-A64C-45EE-8CCC-856F69C71C14}" destId="{DD5B4B97-ED28-4331-B8BC-EBEBAA494DEC}" srcOrd="6" destOrd="0" presId="urn:microsoft.com/office/officeart/2005/8/layout/list1"/>
    <dgm:cxn modelId="{984A0D12-9CF2-4DE4-A69A-2E791707EF64}" type="presParOf" srcId="{A7D865E3-A64C-45EE-8CCC-856F69C71C14}" destId="{09522D15-4582-40BC-BB7B-444C71F1878D}" srcOrd="7" destOrd="0" presId="urn:microsoft.com/office/officeart/2005/8/layout/list1"/>
    <dgm:cxn modelId="{EEA1AB99-5F42-4B4F-9954-DE02D1ACD1CB}" type="presParOf" srcId="{A7D865E3-A64C-45EE-8CCC-856F69C71C14}" destId="{04C4378E-5D0D-49DD-B15B-D35E11A6ABFB}" srcOrd="8" destOrd="0" presId="urn:microsoft.com/office/officeart/2005/8/layout/list1"/>
    <dgm:cxn modelId="{59BA2480-FEDE-42A6-9682-98A3B185C115}" type="presParOf" srcId="{04C4378E-5D0D-49DD-B15B-D35E11A6ABFB}" destId="{D2765DDB-8A9E-4B4A-BD15-F8C4F5F1B0B6}" srcOrd="0" destOrd="0" presId="urn:microsoft.com/office/officeart/2005/8/layout/list1"/>
    <dgm:cxn modelId="{E2552655-D345-46D6-A429-8131B3A80BAC}" type="presParOf" srcId="{04C4378E-5D0D-49DD-B15B-D35E11A6ABFB}" destId="{727D805A-A644-439D-ABB6-F4837A621C17}" srcOrd="1" destOrd="0" presId="urn:microsoft.com/office/officeart/2005/8/layout/list1"/>
    <dgm:cxn modelId="{922E1F5A-AED1-4474-BCAD-8139C175C361}" type="presParOf" srcId="{A7D865E3-A64C-45EE-8CCC-856F69C71C14}" destId="{13045DA1-A813-4279-A29F-462E763F35F3}" srcOrd="9" destOrd="0" presId="urn:microsoft.com/office/officeart/2005/8/layout/list1"/>
    <dgm:cxn modelId="{3D627B9A-D630-4384-A73F-B37500118A9D}" type="presParOf" srcId="{A7D865E3-A64C-45EE-8CCC-856F69C71C14}" destId="{FFB41654-CFA3-4A2F-9CA8-B43315A6758E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91B2A130-1E1C-4E43-998A-9C5AC4A61735}" type="doc">
      <dgm:prSet loTypeId="urn:microsoft.com/office/officeart/2005/8/layout/hierarchy1" loCatId="Inbox" qsTypeId="urn:microsoft.com/office/officeart/2005/8/quickstyle/simple1" qsCatId="simple" csTypeId="urn:microsoft.com/office/officeart/2005/8/colors/ColorSchemeForSuggestions" csCatId="other" phldr="1"/>
      <dgm:spPr/>
      <dgm:t>
        <a:bodyPr/>
        <a:lstStyle/>
        <a:p>
          <a:endParaRPr lang="en-US"/>
        </a:p>
      </dgm:t>
    </dgm:pt>
    <dgm:pt modelId="{E647F3D8-9A7F-4894-BC75-C16974EAD0C2}">
      <dgm:prSet/>
      <dgm:spPr/>
      <dgm:t>
        <a:bodyPr/>
        <a:lstStyle/>
        <a:p>
          <a:r>
            <a:rPr lang="hu-HU"/>
            <a:t>Kik az ‘Alfa’ és a ‘Béta’ gyárak technológiamegújítási projektjeinek stakeholderei/érintettjei?</a:t>
          </a:r>
          <a:endParaRPr lang="en-US"/>
        </a:p>
      </dgm:t>
    </dgm:pt>
    <dgm:pt modelId="{25E605E4-CF56-404C-B423-BBE9589D7A70}" type="parTrans" cxnId="{9093181F-8ADC-4212-B8C5-4E9C022F0836}">
      <dgm:prSet/>
      <dgm:spPr/>
      <dgm:t>
        <a:bodyPr/>
        <a:lstStyle/>
        <a:p>
          <a:endParaRPr lang="en-US"/>
        </a:p>
      </dgm:t>
    </dgm:pt>
    <dgm:pt modelId="{511EEB8C-366D-464B-9CC6-B16CCD10D636}" type="sibTrans" cxnId="{9093181F-8ADC-4212-B8C5-4E9C022F0836}">
      <dgm:prSet/>
      <dgm:spPr/>
      <dgm:t>
        <a:bodyPr/>
        <a:lstStyle/>
        <a:p>
          <a:endParaRPr lang="en-US"/>
        </a:p>
      </dgm:t>
    </dgm:pt>
    <dgm:pt modelId="{58C5E07E-45CA-4BC1-A15C-FB337DD3933E}">
      <dgm:prSet/>
      <dgm:spPr/>
      <dgm:t>
        <a:bodyPr/>
        <a:lstStyle/>
        <a:p>
          <a:r>
            <a:rPr lang="hu-HU"/>
            <a:t>Milyen további célcsoportok/érintettek elérését javasolnák Önök a projektek kapcsán?</a:t>
          </a:r>
          <a:endParaRPr lang="en-US"/>
        </a:p>
      </dgm:t>
    </dgm:pt>
    <dgm:pt modelId="{67A63297-C64B-4E9E-BBFB-8D31F00A8867}" type="parTrans" cxnId="{617A71AB-97AC-46BE-A4E0-8C3521EDFAAF}">
      <dgm:prSet/>
      <dgm:spPr/>
      <dgm:t>
        <a:bodyPr/>
        <a:lstStyle/>
        <a:p>
          <a:endParaRPr lang="en-US"/>
        </a:p>
      </dgm:t>
    </dgm:pt>
    <dgm:pt modelId="{E2954FEA-7C3A-4124-8188-2DDF1921828B}" type="sibTrans" cxnId="{617A71AB-97AC-46BE-A4E0-8C3521EDFAAF}">
      <dgm:prSet/>
      <dgm:spPr/>
      <dgm:t>
        <a:bodyPr/>
        <a:lstStyle/>
        <a:p>
          <a:endParaRPr lang="en-US"/>
        </a:p>
      </dgm:t>
    </dgm:pt>
    <dgm:pt modelId="{14770DC6-904A-4F04-8D81-6C0867CAF69F}">
      <dgm:prSet/>
      <dgm:spPr/>
      <dgm:t>
        <a:bodyPr/>
        <a:lstStyle/>
        <a:p>
          <a:r>
            <a:rPr lang="hu-HU" dirty="0"/>
            <a:t>Milyen vezetői döntési pontok azonosíthatók?</a:t>
          </a:r>
          <a:endParaRPr lang="en-US" dirty="0"/>
        </a:p>
      </dgm:t>
    </dgm:pt>
    <dgm:pt modelId="{78E51407-A765-4D7D-84FB-8CFAF9C7DA9F}" type="parTrans" cxnId="{F45DC298-70D7-4BC7-9DCF-E702C1DB9FED}">
      <dgm:prSet/>
      <dgm:spPr/>
      <dgm:t>
        <a:bodyPr/>
        <a:lstStyle/>
        <a:p>
          <a:endParaRPr lang="en-US"/>
        </a:p>
      </dgm:t>
    </dgm:pt>
    <dgm:pt modelId="{3CA1BBA1-7D9B-48A4-A6A2-D8297677D98E}" type="sibTrans" cxnId="{F45DC298-70D7-4BC7-9DCF-E702C1DB9FED}">
      <dgm:prSet/>
      <dgm:spPr/>
      <dgm:t>
        <a:bodyPr/>
        <a:lstStyle/>
        <a:p>
          <a:endParaRPr lang="en-US"/>
        </a:p>
      </dgm:t>
    </dgm:pt>
    <dgm:pt modelId="{1D76B699-74DF-4F12-A563-EAB5ED9B28FA}">
      <dgm:prSet/>
      <dgm:spPr/>
      <dgm:t>
        <a:bodyPr/>
        <a:lstStyle/>
        <a:p>
          <a:r>
            <a:rPr lang="hu-HU" dirty="0"/>
            <a:t>Milyen </a:t>
          </a:r>
          <a:r>
            <a:rPr lang="hu-HU" dirty="0" err="1"/>
            <a:t>externáliák</a:t>
          </a:r>
          <a:r>
            <a:rPr lang="hu-HU" dirty="0"/>
            <a:t> azonosíthatók a gyárak működése kapcsán?</a:t>
          </a:r>
          <a:endParaRPr lang="en-US" dirty="0"/>
        </a:p>
      </dgm:t>
    </dgm:pt>
    <dgm:pt modelId="{0E648C58-8582-4AC9-A62E-50AB369FD6DC}" type="parTrans" cxnId="{3D20DF51-F030-49EE-B9E9-C5CFE2A6B69A}">
      <dgm:prSet/>
      <dgm:spPr/>
      <dgm:t>
        <a:bodyPr/>
        <a:lstStyle/>
        <a:p>
          <a:endParaRPr lang="en-US"/>
        </a:p>
      </dgm:t>
    </dgm:pt>
    <dgm:pt modelId="{690C1214-6DA7-42DF-8D93-6B60924273B6}" type="sibTrans" cxnId="{3D20DF51-F030-49EE-B9E9-C5CFE2A6B69A}">
      <dgm:prSet/>
      <dgm:spPr/>
      <dgm:t>
        <a:bodyPr/>
        <a:lstStyle/>
        <a:p>
          <a:endParaRPr lang="en-US"/>
        </a:p>
      </dgm:t>
    </dgm:pt>
    <dgm:pt modelId="{962FFDE8-9C5F-45AB-B397-AE4EBF6B9487}">
      <dgm:prSet/>
      <dgm:spPr/>
      <dgm:t>
        <a:bodyPr/>
        <a:lstStyle/>
        <a:p>
          <a:r>
            <a:rPr lang="hu-HU" dirty="0"/>
            <a:t>Melyek a vállalat legfőbb erőforrásai?</a:t>
          </a:r>
          <a:endParaRPr lang="en-US" dirty="0"/>
        </a:p>
      </dgm:t>
    </dgm:pt>
    <dgm:pt modelId="{AB52E5E6-CB7F-4882-94C7-8B8210A8A780}" type="parTrans" cxnId="{5FDCED89-D3B7-4D64-BE41-BAC1EE071769}">
      <dgm:prSet/>
      <dgm:spPr/>
      <dgm:t>
        <a:bodyPr/>
        <a:lstStyle/>
        <a:p>
          <a:endParaRPr lang="hu-HU"/>
        </a:p>
      </dgm:t>
    </dgm:pt>
    <dgm:pt modelId="{62522D7D-7461-4E1C-A4B4-1978A43D5B0E}" type="sibTrans" cxnId="{5FDCED89-D3B7-4D64-BE41-BAC1EE071769}">
      <dgm:prSet/>
      <dgm:spPr/>
      <dgm:t>
        <a:bodyPr/>
        <a:lstStyle/>
        <a:p>
          <a:endParaRPr lang="hu-HU"/>
        </a:p>
      </dgm:t>
    </dgm:pt>
    <dgm:pt modelId="{B80E349B-5BBC-485B-A077-D14C0AD2BD5F}" type="pres">
      <dgm:prSet presAssocID="{91B2A130-1E1C-4E43-998A-9C5AC4A6173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998506B-97B5-4702-85D0-CA5CB8428140}" type="pres">
      <dgm:prSet presAssocID="{E647F3D8-9A7F-4894-BC75-C16974EAD0C2}" presName="hierRoot1" presStyleCnt="0"/>
      <dgm:spPr/>
    </dgm:pt>
    <dgm:pt modelId="{8660D90B-ADE7-4C83-9CC3-FD8D47E45C26}" type="pres">
      <dgm:prSet presAssocID="{E647F3D8-9A7F-4894-BC75-C16974EAD0C2}" presName="composite" presStyleCnt="0"/>
      <dgm:spPr/>
    </dgm:pt>
    <dgm:pt modelId="{26E1B248-62D9-492C-81F1-8BCF4E07829F}" type="pres">
      <dgm:prSet presAssocID="{E647F3D8-9A7F-4894-BC75-C16974EAD0C2}" presName="background" presStyleLbl="node0" presStyleIdx="0" presStyleCnt="5"/>
      <dgm:spPr/>
    </dgm:pt>
    <dgm:pt modelId="{2D436319-14C6-4C4E-A395-2A2E0F90C23B}" type="pres">
      <dgm:prSet presAssocID="{E647F3D8-9A7F-4894-BC75-C16974EAD0C2}" presName="text" presStyleLbl="fgAcc0" presStyleIdx="0" presStyleCnt="5">
        <dgm:presLayoutVars>
          <dgm:chPref val="3"/>
        </dgm:presLayoutVars>
      </dgm:prSet>
      <dgm:spPr/>
    </dgm:pt>
    <dgm:pt modelId="{AD33CE90-0315-47FE-8320-D715DFCFA4C0}" type="pres">
      <dgm:prSet presAssocID="{E647F3D8-9A7F-4894-BC75-C16974EAD0C2}" presName="hierChild2" presStyleCnt="0"/>
      <dgm:spPr/>
    </dgm:pt>
    <dgm:pt modelId="{8AD3441D-5420-42D9-813E-FEBA4B33D091}" type="pres">
      <dgm:prSet presAssocID="{58C5E07E-45CA-4BC1-A15C-FB337DD3933E}" presName="hierRoot1" presStyleCnt="0"/>
      <dgm:spPr/>
    </dgm:pt>
    <dgm:pt modelId="{AD33C80E-4665-4596-AE96-905940088F34}" type="pres">
      <dgm:prSet presAssocID="{58C5E07E-45CA-4BC1-A15C-FB337DD3933E}" presName="composite" presStyleCnt="0"/>
      <dgm:spPr/>
    </dgm:pt>
    <dgm:pt modelId="{E0F453DA-C119-4D19-94B9-9A1452D45A7D}" type="pres">
      <dgm:prSet presAssocID="{58C5E07E-45CA-4BC1-A15C-FB337DD3933E}" presName="background" presStyleLbl="node0" presStyleIdx="1" presStyleCnt="5"/>
      <dgm:spPr/>
    </dgm:pt>
    <dgm:pt modelId="{85BEAC17-9215-4650-B833-965686C8C439}" type="pres">
      <dgm:prSet presAssocID="{58C5E07E-45CA-4BC1-A15C-FB337DD3933E}" presName="text" presStyleLbl="fgAcc0" presStyleIdx="1" presStyleCnt="5">
        <dgm:presLayoutVars>
          <dgm:chPref val="3"/>
        </dgm:presLayoutVars>
      </dgm:prSet>
      <dgm:spPr/>
    </dgm:pt>
    <dgm:pt modelId="{BA770784-07FF-438D-9CDF-CD11152A557D}" type="pres">
      <dgm:prSet presAssocID="{58C5E07E-45CA-4BC1-A15C-FB337DD3933E}" presName="hierChild2" presStyleCnt="0"/>
      <dgm:spPr/>
    </dgm:pt>
    <dgm:pt modelId="{3E87FCE8-5B3E-4670-9FD1-4BA34F6203FC}" type="pres">
      <dgm:prSet presAssocID="{14770DC6-904A-4F04-8D81-6C0867CAF69F}" presName="hierRoot1" presStyleCnt="0"/>
      <dgm:spPr/>
    </dgm:pt>
    <dgm:pt modelId="{4896546F-A6EA-41DC-9021-DAFE4678954E}" type="pres">
      <dgm:prSet presAssocID="{14770DC6-904A-4F04-8D81-6C0867CAF69F}" presName="composite" presStyleCnt="0"/>
      <dgm:spPr/>
    </dgm:pt>
    <dgm:pt modelId="{B2D72D48-C482-4A34-AC88-551886CBD782}" type="pres">
      <dgm:prSet presAssocID="{14770DC6-904A-4F04-8D81-6C0867CAF69F}" presName="background" presStyleLbl="node0" presStyleIdx="2" presStyleCnt="5"/>
      <dgm:spPr/>
    </dgm:pt>
    <dgm:pt modelId="{124DE4C7-09FE-476C-BCDF-3A5E5E43AA42}" type="pres">
      <dgm:prSet presAssocID="{14770DC6-904A-4F04-8D81-6C0867CAF69F}" presName="text" presStyleLbl="fgAcc0" presStyleIdx="2" presStyleCnt="5">
        <dgm:presLayoutVars>
          <dgm:chPref val="3"/>
        </dgm:presLayoutVars>
      </dgm:prSet>
      <dgm:spPr/>
    </dgm:pt>
    <dgm:pt modelId="{F7E2245D-C02B-4B86-8523-3069818383BF}" type="pres">
      <dgm:prSet presAssocID="{14770DC6-904A-4F04-8D81-6C0867CAF69F}" presName="hierChild2" presStyleCnt="0"/>
      <dgm:spPr/>
    </dgm:pt>
    <dgm:pt modelId="{76E91337-9675-4D57-BC0B-89DADD0B91BC}" type="pres">
      <dgm:prSet presAssocID="{1D76B699-74DF-4F12-A563-EAB5ED9B28FA}" presName="hierRoot1" presStyleCnt="0"/>
      <dgm:spPr/>
    </dgm:pt>
    <dgm:pt modelId="{1E0A9E65-12FB-4F99-B57C-45F6D60D1EF9}" type="pres">
      <dgm:prSet presAssocID="{1D76B699-74DF-4F12-A563-EAB5ED9B28FA}" presName="composite" presStyleCnt="0"/>
      <dgm:spPr/>
    </dgm:pt>
    <dgm:pt modelId="{CB0F362E-6495-46A9-85A0-4338B038646B}" type="pres">
      <dgm:prSet presAssocID="{1D76B699-74DF-4F12-A563-EAB5ED9B28FA}" presName="background" presStyleLbl="node0" presStyleIdx="3" presStyleCnt="5"/>
      <dgm:spPr/>
    </dgm:pt>
    <dgm:pt modelId="{96F5F72E-DCAA-49B2-83EA-5A9BEAD74ED9}" type="pres">
      <dgm:prSet presAssocID="{1D76B699-74DF-4F12-A563-EAB5ED9B28FA}" presName="text" presStyleLbl="fgAcc0" presStyleIdx="3" presStyleCnt="5">
        <dgm:presLayoutVars>
          <dgm:chPref val="3"/>
        </dgm:presLayoutVars>
      </dgm:prSet>
      <dgm:spPr/>
    </dgm:pt>
    <dgm:pt modelId="{B51E13E9-C7B1-4CB2-BD48-A7F8397ADD09}" type="pres">
      <dgm:prSet presAssocID="{1D76B699-74DF-4F12-A563-EAB5ED9B28FA}" presName="hierChild2" presStyleCnt="0"/>
      <dgm:spPr/>
    </dgm:pt>
    <dgm:pt modelId="{7EDEA9EC-9A21-418C-B15B-DF59D699ED9A}" type="pres">
      <dgm:prSet presAssocID="{962FFDE8-9C5F-45AB-B397-AE4EBF6B9487}" presName="hierRoot1" presStyleCnt="0"/>
      <dgm:spPr/>
    </dgm:pt>
    <dgm:pt modelId="{7720FEAE-0864-4F9A-8EF9-66F8E7B0C2D5}" type="pres">
      <dgm:prSet presAssocID="{962FFDE8-9C5F-45AB-B397-AE4EBF6B9487}" presName="composite" presStyleCnt="0"/>
      <dgm:spPr/>
    </dgm:pt>
    <dgm:pt modelId="{1CC5C3B0-6178-4028-8929-454AC14D5D34}" type="pres">
      <dgm:prSet presAssocID="{962FFDE8-9C5F-45AB-B397-AE4EBF6B9487}" presName="background" presStyleLbl="node0" presStyleIdx="4" presStyleCnt="5"/>
      <dgm:spPr/>
    </dgm:pt>
    <dgm:pt modelId="{B9D05C08-80B9-460A-A725-88A210472371}" type="pres">
      <dgm:prSet presAssocID="{962FFDE8-9C5F-45AB-B397-AE4EBF6B9487}" presName="text" presStyleLbl="fgAcc0" presStyleIdx="4" presStyleCnt="5">
        <dgm:presLayoutVars>
          <dgm:chPref val="3"/>
        </dgm:presLayoutVars>
      </dgm:prSet>
      <dgm:spPr/>
    </dgm:pt>
    <dgm:pt modelId="{14F8987A-B05D-4F2A-8A66-034F41FD1480}" type="pres">
      <dgm:prSet presAssocID="{962FFDE8-9C5F-45AB-B397-AE4EBF6B9487}" presName="hierChild2" presStyleCnt="0"/>
      <dgm:spPr/>
    </dgm:pt>
  </dgm:ptLst>
  <dgm:cxnLst>
    <dgm:cxn modelId="{9093181F-8ADC-4212-B8C5-4E9C022F0836}" srcId="{91B2A130-1E1C-4E43-998A-9C5AC4A61735}" destId="{E647F3D8-9A7F-4894-BC75-C16974EAD0C2}" srcOrd="0" destOrd="0" parTransId="{25E605E4-CF56-404C-B423-BBE9589D7A70}" sibTransId="{511EEB8C-366D-464B-9CC6-B16CCD10D636}"/>
    <dgm:cxn modelId="{28A8AD5C-9B8D-4F31-8A4E-9151849DCAC6}" type="presOf" srcId="{E647F3D8-9A7F-4894-BC75-C16974EAD0C2}" destId="{2D436319-14C6-4C4E-A395-2A2E0F90C23B}" srcOrd="0" destOrd="0" presId="urn:microsoft.com/office/officeart/2005/8/layout/hierarchy1"/>
    <dgm:cxn modelId="{3D20DF51-F030-49EE-B9E9-C5CFE2A6B69A}" srcId="{91B2A130-1E1C-4E43-998A-9C5AC4A61735}" destId="{1D76B699-74DF-4F12-A563-EAB5ED9B28FA}" srcOrd="3" destOrd="0" parTransId="{0E648C58-8582-4AC9-A62E-50AB369FD6DC}" sibTransId="{690C1214-6DA7-42DF-8D93-6B60924273B6}"/>
    <dgm:cxn modelId="{F2E58256-D0D6-46AB-B9C9-530F005027A8}" type="presOf" srcId="{1D76B699-74DF-4F12-A563-EAB5ED9B28FA}" destId="{96F5F72E-DCAA-49B2-83EA-5A9BEAD74ED9}" srcOrd="0" destOrd="0" presId="urn:microsoft.com/office/officeart/2005/8/layout/hierarchy1"/>
    <dgm:cxn modelId="{20D20657-535F-446C-965D-152243FA9D07}" type="presOf" srcId="{14770DC6-904A-4F04-8D81-6C0867CAF69F}" destId="{124DE4C7-09FE-476C-BCDF-3A5E5E43AA42}" srcOrd="0" destOrd="0" presId="urn:microsoft.com/office/officeart/2005/8/layout/hierarchy1"/>
    <dgm:cxn modelId="{5FDCED89-D3B7-4D64-BE41-BAC1EE071769}" srcId="{91B2A130-1E1C-4E43-998A-9C5AC4A61735}" destId="{962FFDE8-9C5F-45AB-B397-AE4EBF6B9487}" srcOrd="4" destOrd="0" parTransId="{AB52E5E6-CB7F-4882-94C7-8B8210A8A780}" sibTransId="{62522D7D-7461-4E1C-A4B4-1978A43D5B0E}"/>
    <dgm:cxn modelId="{6A7B108C-1929-44A2-B00E-E5B00E34881B}" type="presOf" srcId="{58C5E07E-45CA-4BC1-A15C-FB337DD3933E}" destId="{85BEAC17-9215-4650-B833-965686C8C439}" srcOrd="0" destOrd="0" presId="urn:microsoft.com/office/officeart/2005/8/layout/hierarchy1"/>
    <dgm:cxn modelId="{F45DC298-70D7-4BC7-9DCF-E702C1DB9FED}" srcId="{91B2A130-1E1C-4E43-998A-9C5AC4A61735}" destId="{14770DC6-904A-4F04-8D81-6C0867CAF69F}" srcOrd="2" destOrd="0" parTransId="{78E51407-A765-4D7D-84FB-8CFAF9C7DA9F}" sibTransId="{3CA1BBA1-7D9B-48A4-A6A2-D8297677D98E}"/>
    <dgm:cxn modelId="{29B2A899-F005-417D-95E1-37B53AF6E604}" type="presOf" srcId="{91B2A130-1E1C-4E43-998A-9C5AC4A61735}" destId="{B80E349B-5BBC-485B-A077-D14C0AD2BD5F}" srcOrd="0" destOrd="0" presId="urn:microsoft.com/office/officeart/2005/8/layout/hierarchy1"/>
    <dgm:cxn modelId="{617A71AB-97AC-46BE-A4E0-8C3521EDFAAF}" srcId="{91B2A130-1E1C-4E43-998A-9C5AC4A61735}" destId="{58C5E07E-45CA-4BC1-A15C-FB337DD3933E}" srcOrd="1" destOrd="0" parTransId="{67A63297-C64B-4E9E-BBFB-8D31F00A8867}" sibTransId="{E2954FEA-7C3A-4124-8188-2DDF1921828B}"/>
    <dgm:cxn modelId="{A13056C9-92A3-48C8-B5CB-8597EF278BE1}" type="presOf" srcId="{962FFDE8-9C5F-45AB-B397-AE4EBF6B9487}" destId="{B9D05C08-80B9-460A-A725-88A210472371}" srcOrd="0" destOrd="0" presId="urn:microsoft.com/office/officeart/2005/8/layout/hierarchy1"/>
    <dgm:cxn modelId="{0FB92606-3637-40B9-84DB-0979DFCAD050}" type="presParOf" srcId="{B80E349B-5BBC-485B-A077-D14C0AD2BD5F}" destId="{D998506B-97B5-4702-85D0-CA5CB8428140}" srcOrd="0" destOrd="0" presId="urn:microsoft.com/office/officeart/2005/8/layout/hierarchy1"/>
    <dgm:cxn modelId="{05F6480E-127F-4F2A-AFFA-E3C6F8013661}" type="presParOf" srcId="{D998506B-97B5-4702-85D0-CA5CB8428140}" destId="{8660D90B-ADE7-4C83-9CC3-FD8D47E45C26}" srcOrd="0" destOrd="0" presId="urn:microsoft.com/office/officeart/2005/8/layout/hierarchy1"/>
    <dgm:cxn modelId="{C67AFBD1-C71A-449D-A432-4EC4C463A252}" type="presParOf" srcId="{8660D90B-ADE7-4C83-9CC3-FD8D47E45C26}" destId="{26E1B248-62D9-492C-81F1-8BCF4E07829F}" srcOrd="0" destOrd="0" presId="urn:microsoft.com/office/officeart/2005/8/layout/hierarchy1"/>
    <dgm:cxn modelId="{D08DA6DC-DF22-4F03-A3E0-8FAF850F04B2}" type="presParOf" srcId="{8660D90B-ADE7-4C83-9CC3-FD8D47E45C26}" destId="{2D436319-14C6-4C4E-A395-2A2E0F90C23B}" srcOrd="1" destOrd="0" presId="urn:microsoft.com/office/officeart/2005/8/layout/hierarchy1"/>
    <dgm:cxn modelId="{B66DBCBB-CDB4-4377-B89E-09578030D4D5}" type="presParOf" srcId="{D998506B-97B5-4702-85D0-CA5CB8428140}" destId="{AD33CE90-0315-47FE-8320-D715DFCFA4C0}" srcOrd="1" destOrd="0" presId="urn:microsoft.com/office/officeart/2005/8/layout/hierarchy1"/>
    <dgm:cxn modelId="{FD01C4CF-8BEA-4B0E-ADFA-246BA9B03602}" type="presParOf" srcId="{B80E349B-5BBC-485B-A077-D14C0AD2BD5F}" destId="{8AD3441D-5420-42D9-813E-FEBA4B33D091}" srcOrd="1" destOrd="0" presId="urn:microsoft.com/office/officeart/2005/8/layout/hierarchy1"/>
    <dgm:cxn modelId="{22066AE8-E177-45F8-8417-B64FE0CAB088}" type="presParOf" srcId="{8AD3441D-5420-42D9-813E-FEBA4B33D091}" destId="{AD33C80E-4665-4596-AE96-905940088F34}" srcOrd="0" destOrd="0" presId="urn:microsoft.com/office/officeart/2005/8/layout/hierarchy1"/>
    <dgm:cxn modelId="{374911BD-7C23-4AFA-89D4-6B3E3BA4A984}" type="presParOf" srcId="{AD33C80E-4665-4596-AE96-905940088F34}" destId="{E0F453DA-C119-4D19-94B9-9A1452D45A7D}" srcOrd="0" destOrd="0" presId="urn:microsoft.com/office/officeart/2005/8/layout/hierarchy1"/>
    <dgm:cxn modelId="{95194026-0076-47BB-B076-6F065F650624}" type="presParOf" srcId="{AD33C80E-4665-4596-AE96-905940088F34}" destId="{85BEAC17-9215-4650-B833-965686C8C439}" srcOrd="1" destOrd="0" presId="urn:microsoft.com/office/officeart/2005/8/layout/hierarchy1"/>
    <dgm:cxn modelId="{76CDC671-6896-450F-A498-CAE15C4D3A5A}" type="presParOf" srcId="{8AD3441D-5420-42D9-813E-FEBA4B33D091}" destId="{BA770784-07FF-438D-9CDF-CD11152A557D}" srcOrd="1" destOrd="0" presId="urn:microsoft.com/office/officeart/2005/8/layout/hierarchy1"/>
    <dgm:cxn modelId="{3B149B3B-F04E-4595-9A82-370F2DA6E6B0}" type="presParOf" srcId="{B80E349B-5BBC-485B-A077-D14C0AD2BD5F}" destId="{3E87FCE8-5B3E-4670-9FD1-4BA34F6203FC}" srcOrd="2" destOrd="0" presId="urn:microsoft.com/office/officeart/2005/8/layout/hierarchy1"/>
    <dgm:cxn modelId="{D764CA1A-C3F7-4C82-A383-9437AA378F62}" type="presParOf" srcId="{3E87FCE8-5B3E-4670-9FD1-4BA34F6203FC}" destId="{4896546F-A6EA-41DC-9021-DAFE4678954E}" srcOrd="0" destOrd="0" presId="urn:microsoft.com/office/officeart/2005/8/layout/hierarchy1"/>
    <dgm:cxn modelId="{DB0A09BB-796A-4D06-A31F-BE2580D4CFAF}" type="presParOf" srcId="{4896546F-A6EA-41DC-9021-DAFE4678954E}" destId="{B2D72D48-C482-4A34-AC88-551886CBD782}" srcOrd="0" destOrd="0" presId="urn:microsoft.com/office/officeart/2005/8/layout/hierarchy1"/>
    <dgm:cxn modelId="{AC6C6C08-B64E-45FF-9D75-5C22890D989A}" type="presParOf" srcId="{4896546F-A6EA-41DC-9021-DAFE4678954E}" destId="{124DE4C7-09FE-476C-BCDF-3A5E5E43AA42}" srcOrd="1" destOrd="0" presId="urn:microsoft.com/office/officeart/2005/8/layout/hierarchy1"/>
    <dgm:cxn modelId="{B781ABE7-47AA-4606-B167-5ED1F67FC66F}" type="presParOf" srcId="{3E87FCE8-5B3E-4670-9FD1-4BA34F6203FC}" destId="{F7E2245D-C02B-4B86-8523-3069818383BF}" srcOrd="1" destOrd="0" presId="urn:microsoft.com/office/officeart/2005/8/layout/hierarchy1"/>
    <dgm:cxn modelId="{CEC8F6EC-26D4-462E-ADC0-A87AE3F11D71}" type="presParOf" srcId="{B80E349B-5BBC-485B-A077-D14C0AD2BD5F}" destId="{76E91337-9675-4D57-BC0B-89DADD0B91BC}" srcOrd="3" destOrd="0" presId="urn:microsoft.com/office/officeart/2005/8/layout/hierarchy1"/>
    <dgm:cxn modelId="{8708B1F8-EA38-48C1-BF33-249013170ADB}" type="presParOf" srcId="{76E91337-9675-4D57-BC0B-89DADD0B91BC}" destId="{1E0A9E65-12FB-4F99-B57C-45F6D60D1EF9}" srcOrd="0" destOrd="0" presId="urn:microsoft.com/office/officeart/2005/8/layout/hierarchy1"/>
    <dgm:cxn modelId="{946437FC-87D9-449B-AFF5-468125DD1231}" type="presParOf" srcId="{1E0A9E65-12FB-4F99-B57C-45F6D60D1EF9}" destId="{CB0F362E-6495-46A9-85A0-4338B038646B}" srcOrd="0" destOrd="0" presId="urn:microsoft.com/office/officeart/2005/8/layout/hierarchy1"/>
    <dgm:cxn modelId="{372563CF-9DBD-45BB-9837-409090AE8EA6}" type="presParOf" srcId="{1E0A9E65-12FB-4F99-B57C-45F6D60D1EF9}" destId="{96F5F72E-DCAA-49B2-83EA-5A9BEAD74ED9}" srcOrd="1" destOrd="0" presId="urn:microsoft.com/office/officeart/2005/8/layout/hierarchy1"/>
    <dgm:cxn modelId="{E0A1862D-20FB-42AF-9464-9A61A9861A53}" type="presParOf" srcId="{76E91337-9675-4D57-BC0B-89DADD0B91BC}" destId="{B51E13E9-C7B1-4CB2-BD48-A7F8397ADD09}" srcOrd="1" destOrd="0" presId="urn:microsoft.com/office/officeart/2005/8/layout/hierarchy1"/>
    <dgm:cxn modelId="{74EDED91-2694-4B16-8E1C-18A715C78C98}" type="presParOf" srcId="{B80E349B-5BBC-485B-A077-D14C0AD2BD5F}" destId="{7EDEA9EC-9A21-418C-B15B-DF59D699ED9A}" srcOrd="4" destOrd="0" presId="urn:microsoft.com/office/officeart/2005/8/layout/hierarchy1"/>
    <dgm:cxn modelId="{62023BB2-BD9B-482E-B2CC-9FF31EE75274}" type="presParOf" srcId="{7EDEA9EC-9A21-418C-B15B-DF59D699ED9A}" destId="{7720FEAE-0864-4F9A-8EF9-66F8E7B0C2D5}" srcOrd="0" destOrd="0" presId="urn:microsoft.com/office/officeart/2005/8/layout/hierarchy1"/>
    <dgm:cxn modelId="{0E038B17-A810-49A6-BB0A-397841F9D4A3}" type="presParOf" srcId="{7720FEAE-0864-4F9A-8EF9-66F8E7B0C2D5}" destId="{1CC5C3B0-6178-4028-8929-454AC14D5D34}" srcOrd="0" destOrd="0" presId="urn:microsoft.com/office/officeart/2005/8/layout/hierarchy1"/>
    <dgm:cxn modelId="{148E9C2F-4E51-40BE-A1D5-E1B37C3EDBFB}" type="presParOf" srcId="{7720FEAE-0864-4F9A-8EF9-66F8E7B0C2D5}" destId="{B9D05C08-80B9-460A-A725-88A210472371}" srcOrd="1" destOrd="0" presId="urn:microsoft.com/office/officeart/2005/8/layout/hierarchy1"/>
    <dgm:cxn modelId="{AE8759AB-3693-4AD4-85E1-9B6631C323E0}" type="presParOf" srcId="{7EDEA9EC-9A21-418C-B15B-DF59D699ED9A}" destId="{14F8987A-B05D-4F2A-8A66-034F41FD1480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7B145F81-208E-4C33-BA07-F154E4C345AC}" type="doc">
      <dgm:prSet loTypeId="urn:microsoft.com/office/officeart/2005/8/layout/vList2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767DE62-7B94-4682-A21C-1A4502D89233}">
      <dgm:prSet/>
      <dgm:spPr/>
      <dgm:t>
        <a:bodyPr/>
        <a:lstStyle/>
        <a:p>
          <a:r>
            <a:rPr lang="hu-HU" i="1" dirty="0"/>
            <a:t>Első „</a:t>
          </a:r>
          <a:r>
            <a:rPr lang="hu-HU" i="1" dirty="0" err="1"/>
            <a:t>mag”befektetések</a:t>
          </a:r>
          <a:r>
            <a:rPr lang="hu-HU" i="1" dirty="0"/>
            <a:t> - </a:t>
          </a:r>
          <a:r>
            <a:rPr lang="hu-HU" i="1" dirty="0" err="1"/>
            <a:t>Pre-seed</a:t>
          </a:r>
          <a:r>
            <a:rPr lang="hu-HU" i="1" dirty="0"/>
            <a:t>/</a:t>
          </a:r>
          <a:r>
            <a:rPr lang="hu-HU" i="1" dirty="0" err="1"/>
            <a:t>Seed</a:t>
          </a:r>
          <a:endParaRPr lang="en-US" dirty="0"/>
        </a:p>
      </dgm:t>
    </dgm:pt>
    <dgm:pt modelId="{77159F88-B947-41E3-A85C-A725B0295990}" type="parTrans" cxnId="{D7310CF1-FD1F-421D-A155-F602554B7A10}">
      <dgm:prSet/>
      <dgm:spPr/>
      <dgm:t>
        <a:bodyPr/>
        <a:lstStyle/>
        <a:p>
          <a:endParaRPr lang="en-US"/>
        </a:p>
      </dgm:t>
    </dgm:pt>
    <dgm:pt modelId="{15B87485-EDE5-49A3-81A6-2838CF8C010B}" type="sibTrans" cxnId="{D7310CF1-FD1F-421D-A155-F602554B7A10}">
      <dgm:prSet/>
      <dgm:spPr/>
      <dgm:t>
        <a:bodyPr/>
        <a:lstStyle/>
        <a:p>
          <a:endParaRPr lang="en-US"/>
        </a:p>
      </dgm:t>
    </dgm:pt>
    <dgm:pt modelId="{0A0162C5-D411-4A82-94BE-3B0504F91EE0}">
      <dgm:prSet/>
      <dgm:spPr/>
      <dgm:t>
        <a:bodyPr/>
        <a:lstStyle/>
        <a:p>
          <a:r>
            <a:rPr lang="hu-HU" i="1" dirty="0"/>
            <a:t>• Ötlet, koncepcióalakítás - Idea, </a:t>
          </a:r>
          <a:r>
            <a:rPr lang="hu-HU" i="1" dirty="0" err="1"/>
            <a:t>Concepting</a:t>
          </a:r>
          <a:endParaRPr lang="en-US" dirty="0"/>
        </a:p>
      </dgm:t>
    </dgm:pt>
    <dgm:pt modelId="{1BC66503-4215-4465-97DF-923739F5EE79}" type="parTrans" cxnId="{F9AE63AC-1F47-4C86-BBAF-A363894CACE4}">
      <dgm:prSet/>
      <dgm:spPr/>
      <dgm:t>
        <a:bodyPr/>
        <a:lstStyle/>
        <a:p>
          <a:endParaRPr lang="en-US"/>
        </a:p>
      </dgm:t>
    </dgm:pt>
    <dgm:pt modelId="{6C4B4D93-9C73-4199-A38C-37F34C4B9700}" type="sibTrans" cxnId="{F9AE63AC-1F47-4C86-BBAF-A363894CACE4}">
      <dgm:prSet/>
      <dgm:spPr/>
      <dgm:t>
        <a:bodyPr/>
        <a:lstStyle/>
        <a:p>
          <a:endParaRPr lang="en-US"/>
        </a:p>
      </dgm:t>
    </dgm:pt>
    <dgm:pt modelId="{187A2C92-34A2-4154-92BB-A8B32CFA9E4E}">
      <dgm:prSet/>
      <dgm:spPr/>
      <dgm:t>
        <a:bodyPr/>
        <a:lstStyle/>
        <a:p>
          <a:r>
            <a:rPr lang="hu-HU" i="1"/>
            <a:t>Startup</a:t>
          </a:r>
          <a:endParaRPr lang="en-US"/>
        </a:p>
      </dgm:t>
    </dgm:pt>
    <dgm:pt modelId="{078634ED-0B56-4DDC-85BD-DD6356B1F90E}" type="parTrans" cxnId="{2CBCCC78-7A02-4558-B4AF-10FA9357CEF7}">
      <dgm:prSet/>
      <dgm:spPr/>
      <dgm:t>
        <a:bodyPr/>
        <a:lstStyle/>
        <a:p>
          <a:endParaRPr lang="en-US"/>
        </a:p>
      </dgm:t>
    </dgm:pt>
    <dgm:pt modelId="{164C67C3-9233-4A20-8216-6BA300773908}" type="sibTrans" cxnId="{2CBCCC78-7A02-4558-B4AF-10FA9357CEF7}">
      <dgm:prSet/>
      <dgm:spPr/>
      <dgm:t>
        <a:bodyPr/>
        <a:lstStyle/>
        <a:p>
          <a:endParaRPr lang="en-US"/>
        </a:p>
      </dgm:t>
    </dgm:pt>
    <dgm:pt modelId="{D93BD209-7F29-48B8-BC94-B4F8DBF05558}">
      <dgm:prSet/>
      <dgm:spPr/>
      <dgm:t>
        <a:bodyPr/>
        <a:lstStyle/>
        <a:p>
          <a:r>
            <a:rPr lang="hu-HU" i="1" dirty="0"/>
            <a:t>• Indítás, ötletek </a:t>
          </a:r>
          <a:r>
            <a:rPr lang="hu-HU" i="1" dirty="0" err="1"/>
            <a:t>validálása</a:t>
          </a:r>
          <a:r>
            <a:rPr lang="hu-HU" i="1" dirty="0"/>
            <a:t>, „faragás-bővítés” - </a:t>
          </a:r>
          <a:r>
            <a:rPr lang="hu-HU" i="1" dirty="0" err="1"/>
            <a:t>Lauch</a:t>
          </a:r>
          <a:r>
            <a:rPr lang="hu-HU" i="1" dirty="0"/>
            <a:t>, </a:t>
          </a:r>
          <a:r>
            <a:rPr lang="hu-HU" i="1" dirty="0" err="1"/>
            <a:t>Validation</a:t>
          </a:r>
          <a:r>
            <a:rPr lang="hu-HU" i="1" dirty="0"/>
            <a:t>, </a:t>
          </a:r>
          <a:r>
            <a:rPr lang="hu-HU" i="1" dirty="0" err="1"/>
            <a:t>Traction</a:t>
          </a:r>
          <a:endParaRPr lang="en-US" dirty="0"/>
        </a:p>
      </dgm:t>
    </dgm:pt>
    <dgm:pt modelId="{89AFB89A-BEDB-4EC1-9EB0-A01AE9749746}" type="parTrans" cxnId="{34CF9DAC-1918-4A99-AB6D-50D22A09E647}">
      <dgm:prSet/>
      <dgm:spPr/>
      <dgm:t>
        <a:bodyPr/>
        <a:lstStyle/>
        <a:p>
          <a:endParaRPr lang="en-US"/>
        </a:p>
      </dgm:t>
    </dgm:pt>
    <dgm:pt modelId="{6221302C-FEE8-4E11-B29B-BC4577F4FC89}" type="sibTrans" cxnId="{34CF9DAC-1918-4A99-AB6D-50D22A09E647}">
      <dgm:prSet/>
      <dgm:spPr/>
      <dgm:t>
        <a:bodyPr/>
        <a:lstStyle/>
        <a:p>
          <a:endParaRPr lang="en-US"/>
        </a:p>
      </dgm:t>
    </dgm:pt>
    <dgm:pt modelId="{043B5256-FBE1-4979-A621-6AFFC254223A}">
      <dgm:prSet/>
      <dgm:spPr/>
      <dgm:t>
        <a:bodyPr/>
        <a:lstStyle/>
        <a:p>
          <a:r>
            <a:rPr lang="hu-HU" i="1" dirty="0"/>
            <a:t>Növekedés - </a:t>
          </a:r>
          <a:r>
            <a:rPr lang="hu-HU" i="1" dirty="0" err="1"/>
            <a:t>Growth</a:t>
          </a:r>
          <a:endParaRPr lang="en-US" dirty="0"/>
        </a:p>
      </dgm:t>
    </dgm:pt>
    <dgm:pt modelId="{B482C5F2-E6D2-404F-9BD0-4697202C6A06}" type="parTrans" cxnId="{DD44194A-E494-4CD6-AB5E-6300B35C15A0}">
      <dgm:prSet/>
      <dgm:spPr/>
      <dgm:t>
        <a:bodyPr/>
        <a:lstStyle/>
        <a:p>
          <a:endParaRPr lang="en-US"/>
        </a:p>
      </dgm:t>
    </dgm:pt>
    <dgm:pt modelId="{7565632A-1165-4FA0-9760-F1CEF4F79890}" type="sibTrans" cxnId="{DD44194A-E494-4CD6-AB5E-6300B35C15A0}">
      <dgm:prSet/>
      <dgm:spPr/>
      <dgm:t>
        <a:bodyPr/>
        <a:lstStyle/>
        <a:p>
          <a:endParaRPr lang="en-US"/>
        </a:p>
      </dgm:t>
    </dgm:pt>
    <dgm:pt modelId="{E65E8B5D-39BB-4AD4-87D7-8F54DE30CFDC}">
      <dgm:prSet/>
      <dgm:spPr/>
      <dgm:t>
        <a:bodyPr/>
        <a:lstStyle/>
        <a:p>
          <a:r>
            <a:rPr lang="hu-HU" i="1" dirty="0"/>
            <a:t>• Termékvonalak kialakítása</a:t>
          </a:r>
          <a:r>
            <a:rPr lang="hu-HU" i="1"/>
            <a:t>, fenntartás - Scaling</a:t>
          </a:r>
          <a:r>
            <a:rPr lang="hu-HU" i="1" dirty="0"/>
            <a:t>, </a:t>
          </a:r>
          <a:r>
            <a:rPr lang="hu-HU" i="1" dirty="0" err="1"/>
            <a:t>Sustaining</a:t>
          </a:r>
          <a:endParaRPr lang="en-US" dirty="0"/>
        </a:p>
      </dgm:t>
    </dgm:pt>
    <dgm:pt modelId="{28B88E68-B0DA-409B-9D4C-FAC227C9EF61}" type="parTrans" cxnId="{1188FFFE-6EE9-44D8-8D8C-2A0625416885}">
      <dgm:prSet/>
      <dgm:spPr/>
      <dgm:t>
        <a:bodyPr/>
        <a:lstStyle/>
        <a:p>
          <a:endParaRPr lang="en-US"/>
        </a:p>
      </dgm:t>
    </dgm:pt>
    <dgm:pt modelId="{085FC3EF-C0C8-4EA8-A1AE-4556D6AB98D6}" type="sibTrans" cxnId="{1188FFFE-6EE9-44D8-8D8C-2A0625416885}">
      <dgm:prSet/>
      <dgm:spPr/>
      <dgm:t>
        <a:bodyPr/>
        <a:lstStyle/>
        <a:p>
          <a:endParaRPr lang="en-US"/>
        </a:p>
      </dgm:t>
    </dgm:pt>
    <dgm:pt modelId="{0B1BF5CE-BBF2-4B9B-8B54-21F247F39EA8}" type="pres">
      <dgm:prSet presAssocID="{7B145F81-208E-4C33-BA07-F154E4C345AC}" presName="linear" presStyleCnt="0">
        <dgm:presLayoutVars>
          <dgm:animLvl val="lvl"/>
          <dgm:resizeHandles val="exact"/>
        </dgm:presLayoutVars>
      </dgm:prSet>
      <dgm:spPr/>
    </dgm:pt>
    <dgm:pt modelId="{6EE67756-B691-4673-BCF1-0EE6B4430A4E}" type="pres">
      <dgm:prSet presAssocID="{D767DE62-7B94-4682-A21C-1A4502D89233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07B39E34-F53A-4BBC-989C-9313533BA1A7}" type="pres">
      <dgm:prSet presAssocID="{15B87485-EDE5-49A3-81A6-2838CF8C010B}" presName="spacer" presStyleCnt="0"/>
      <dgm:spPr/>
    </dgm:pt>
    <dgm:pt modelId="{A483896D-E6B9-4285-952C-0B78F882A9CC}" type="pres">
      <dgm:prSet presAssocID="{0A0162C5-D411-4A82-94BE-3B0504F91EE0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32B542BE-A401-4C67-980A-EF9B66A907E1}" type="pres">
      <dgm:prSet presAssocID="{6C4B4D93-9C73-4199-A38C-37F34C4B9700}" presName="spacer" presStyleCnt="0"/>
      <dgm:spPr/>
    </dgm:pt>
    <dgm:pt modelId="{33A3E035-A659-440A-88B3-786B6387105C}" type="pres">
      <dgm:prSet presAssocID="{187A2C92-34A2-4154-92BB-A8B32CFA9E4E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D52BE866-3323-4236-8AAF-5060C10286D4}" type="pres">
      <dgm:prSet presAssocID="{164C67C3-9233-4A20-8216-6BA300773908}" presName="spacer" presStyleCnt="0"/>
      <dgm:spPr/>
    </dgm:pt>
    <dgm:pt modelId="{D74B2D1E-BF5D-40BC-9D02-3A0CB8DAC409}" type="pres">
      <dgm:prSet presAssocID="{D93BD209-7F29-48B8-BC94-B4F8DBF05558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568323A8-5EAC-48B3-9193-0F5DD612D3FB}" type="pres">
      <dgm:prSet presAssocID="{6221302C-FEE8-4E11-B29B-BC4577F4FC89}" presName="spacer" presStyleCnt="0"/>
      <dgm:spPr/>
    </dgm:pt>
    <dgm:pt modelId="{56259FEE-ADAC-4E48-879D-EAABB62D972C}" type="pres">
      <dgm:prSet presAssocID="{043B5256-FBE1-4979-A621-6AFFC254223A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81ED27B5-D6F2-4FFE-9149-94D2C9402497}" type="pres">
      <dgm:prSet presAssocID="{7565632A-1165-4FA0-9760-F1CEF4F79890}" presName="spacer" presStyleCnt="0"/>
      <dgm:spPr/>
    </dgm:pt>
    <dgm:pt modelId="{17D04322-D16B-4A80-A21E-26EF4A67B0C7}" type="pres">
      <dgm:prSet presAssocID="{E65E8B5D-39BB-4AD4-87D7-8F54DE30CFDC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0C10C632-0B0F-4813-B97F-C65D90897DCD}" type="presOf" srcId="{D93BD209-7F29-48B8-BC94-B4F8DBF05558}" destId="{D74B2D1E-BF5D-40BC-9D02-3A0CB8DAC409}" srcOrd="0" destOrd="0" presId="urn:microsoft.com/office/officeart/2005/8/layout/vList2"/>
    <dgm:cxn modelId="{DC0ADD3B-E23D-4D21-A06A-F3925C733F18}" type="presOf" srcId="{187A2C92-34A2-4154-92BB-A8B32CFA9E4E}" destId="{33A3E035-A659-440A-88B3-786B6387105C}" srcOrd="0" destOrd="0" presId="urn:microsoft.com/office/officeart/2005/8/layout/vList2"/>
    <dgm:cxn modelId="{DD44194A-E494-4CD6-AB5E-6300B35C15A0}" srcId="{7B145F81-208E-4C33-BA07-F154E4C345AC}" destId="{043B5256-FBE1-4979-A621-6AFFC254223A}" srcOrd="4" destOrd="0" parTransId="{B482C5F2-E6D2-404F-9BD0-4697202C6A06}" sibTransId="{7565632A-1165-4FA0-9760-F1CEF4F79890}"/>
    <dgm:cxn modelId="{2CBCCC78-7A02-4558-B4AF-10FA9357CEF7}" srcId="{7B145F81-208E-4C33-BA07-F154E4C345AC}" destId="{187A2C92-34A2-4154-92BB-A8B32CFA9E4E}" srcOrd="2" destOrd="0" parTransId="{078634ED-0B56-4DDC-85BD-DD6356B1F90E}" sibTransId="{164C67C3-9233-4A20-8216-6BA300773908}"/>
    <dgm:cxn modelId="{02AE1381-9CEF-4EDB-AC9B-80F5317C63AA}" type="presOf" srcId="{7B145F81-208E-4C33-BA07-F154E4C345AC}" destId="{0B1BF5CE-BBF2-4B9B-8B54-21F247F39EA8}" srcOrd="0" destOrd="0" presId="urn:microsoft.com/office/officeart/2005/8/layout/vList2"/>
    <dgm:cxn modelId="{B3381687-3AC5-4773-AEBF-F49063846D6B}" type="presOf" srcId="{D767DE62-7B94-4682-A21C-1A4502D89233}" destId="{6EE67756-B691-4673-BCF1-0EE6B4430A4E}" srcOrd="0" destOrd="0" presId="urn:microsoft.com/office/officeart/2005/8/layout/vList2"/>
    <dgm:cxn modelId="{F9AE63AC-1F47-4C86-BBAF-A363894CACE4}" srcId="{7B145F81-208E-4C33-BA07-F154E4C345AC}" destId="{0A0162C5-D411-4A82-94BE-3B0504F91EE0}" srcOrd="1" destOrd="0" parTransId="{1BC66503-4215-4465-97DF-923739F5EE79}" sibTransId="{6C4B4D93-9C73-4199-A38C-37F34C4B9700}"/>
    <dgm:cxn modelId="{34CF9DAC-1918-4A99-AB6D-50D22A09E647}" srcId="{7B145F81-208E-4C33-BA07-F154E4C345AC}" destId="{D93BD209-7F29-48B8-BC94-B4F8DBF05558}" srcOrd="3" destOrd="0" parTransId="{89AFB89A-BEDB-4EC1-9EB0-A01AE9749746}" sibTransId="{6221302C-FEE8-4E11-B29B-BC4577F4FC89}"/>
    <dgm:cxn modelId="{651108C9-7C60-4BEA-86A2-86F69ACB39D4}" type="presOf" srcId="{0A0162C5-D411-4A82-94BE-3B0504F91EE0}" destId="{A483896D-E6B9-4285-952C-0B78F882A9CC}" srcOrd="0" destOrd="0" presId="urn:microsoft.com/office/officeart/2005/8/layout/vList2"/>
    <dgm:cxn modelId="{F69C26D6-D6A6-4EB1-BB1C-90CEBE79CEF8}" type="presOf" srcId="{043B5256-FBE1-4979-A621-6AFFC254223A}" destId="{56259FEE-ADAC-4E48-879D-EAABB62D972C}" srcOrd="0" destOrd="0" presId="urn:microsoft.com/office/officeart/2005/8/layout/vList2"/>
    <dgm:cxn modelId="{9079DCE4-B343-4586-BEAD-5430AFB8CBCC}" type="presOf" srcId="{E65E8B5D-39BB-4AD4-87D7-8F54DE30CFDC}" destId="{17D04322-D16B-4A80-A21E-26EF4A67B0C7}" srcOrd="0" destOrd="0" presId="urn:microsoft.com/office/officeart/2005/8/layout/vList2"/>
    <dgm:cxn modelId="{D7310CF1-FD1F-421D-A155-F602554B7A10}" srcId="{7B145F81-208E-4C33-BA07-F154E4C345AC}" destId="{D767DE62-7B94-4682-A21C-1A4502D89233}" srcOrd="0" destOrd="0" parTransId="{77159F88-B947-41E3-A85C-A725B0295990}" sibTransId="{15B87485-EDE5-49A3-81A6-2838CF8C010B}"/>
    <dgm:cxn modelId="{1188FFFE-6EE9-44D8-8D8C-2A0625416885}" srcId="{7B145F81-208E-4C33-BA07-F154E4C345AC}" destId="{E65E8B5D-39BB-4AD4-87D7-8F54DE30CFDC}" srcOrd="5" destOrd="0" parTransId="{28B88E68-B0DA-409B-9D4C-FAC227C9EF61}" sibTransId="{085FC3EF-C0C8-4EA8-A1AE-4556D6AB98D6}"/>
    <dgm:cxn modelId="{F647A02D-A30D-4F63-B53E-B41DE7942CA0}" type="presParOf" srcId="{0B1BF5CE-BBF2-4B9B-8B54-21F247F39EA8}" destId="{6EE67756-B691-4673-BCF1-0EE6B4430A4E}" srcOrd="0" destOrd="0" presId="urn:microsoft.com/office/officeart/2005/8/layout/vList2"/>
    <dgm:cxn modelId="{70CDB0D0-6CB8-4FCB-82B0-49048E954ACF}" type="presParOf" srcId="{0B1BF5CE-BBF2-4B9B-8B54-21F247F39EA8}" destId="{07B39E34-F53A-4BBC-989C-9313533BA1A7}" srcOrd="1" destOrd="0" presId="urn:microsoft.com/office/officeart/2005/8/layout/vList2"/>
    <dgm:cxn modelId="{EE94A276-D811-44E3-B4F9-44A37F2C3033}" type="presParOf" srcId="{0B1BF5CE-BBF2-4B9B-8B54-21F247F39EA8}" destId="{A483896D-E6B9-4285-952C-0B78F882A9CC}" srcOrd="2" destOrd="0" presId="urn:microsoft.com/office/officeart/2005/8/layout/vList2"/>
    <dgm:cxn modelId="{DD14A911-97EE-47BF-9EB7-33168C1D14CF}" type="presParOf" srcId="{0B1BF5CE-BBF2-4B9B-8B54-21F247F39EA8}" destId="{32B542BE-A401-4C67-980A-EF9B66A907E1}" srcOrd="3" destOrd="0" presId="urn:microsoft.com/office/officeart/2005/8/layout/vList2"/>
    <dgm:cxn modelId="{3466F657-1467-4F1F-9E0F-70E8F1BDAF81}" type="presParOf" srcId="{0B1BF5CE-BBF2-4B9B-8B54-21F247F39EA8}" destId="{33A3E035-A659-440A-88B3-786B6387105C}" srcOrd="4" destOrd="0" presId="urn:microsoft.com/office/officeart/2005/8/layout/vList2"/>
    <dgm:cxn modelId="{87F6FBDD-07B0-42DF-B511-8F400A192B3E}" type="presParOf" srcId="{0B1BF5CE-BBF2-4B9B-8B54-21F247F39EA8}" destId="{D52BE866-3323-4236-8AAF-5060C10286D4}" srcOrd="5" destOrd="0" presId="urn:microsoft.com/office/officeart/2005/8/layout/vList2"/>
    <dgm:cxn modelId="{4DF7FA82-CEA0-4216-951A-1B18F49D7631}" type="presParOf" srcId="{0B1BF5CE-BBF2-4B9B-8B54-21F247F39EA8}" destId="{D74B2D1E-BF5D-40BC-9D02-3A0CB8DAC409}" srcOrd="6" destOrd="0" presId="urn:microsoft.com/office/officeart/2005/8/layout/vList2"/>
    <dgm:cxn modelId="{C5F07D8D-07FB-4D0D-AA85-BB0D1D7797BB}" type="presParOf" srcId="{0B1BF5CE-BBF2-4B9B-8B54-21F247F39EA8}" destId="{568323A8-5EAC-48B3-9193-0F5DD612D3FB}" srcOrd="7" destOrd="0" presId="urn:microsoft.com/office/officeart/2005/8/layout/vList2"/>
    <dgm:cxn modelId="{7E1B4C79-5B6D-4AAE-B073-F440CE45451D}" type="presParOf" srcId="{0B1BF5CE-BBF2-4B9B-8B54-21F247F39EA8}" destId="{56259FEE-ADAC-4E48-879D-EAABB62D972C}" srcOrd="8" destOrd="0" presId="urn:microsoft.com/office/officeart/2005/8/layout/vList2"/>
    <dgm:cxn modelId="{1299E388-AE78-4F43-B381-CAAE54F6A24B}" type="presParOf" srcId="{0B1BF5CE-BBF2-4B9B-8B54-21F247F39EA8}" destId="{81ED27B5-D6F2-4FFE-9149-94D2C9402497}" srcOrd="9" destOrd="0" presId="urn:microsoft.com/office/officeart/2005/8/layout/vList2"/>
    <dgm:cxn modelId="{C7EB8C02-0C38-448E-9503-FD9DC298D098}" type="presParOf" srcId="{0B1BF5CE-BBF2-4B9B-8B54-21F247F39EA8}" destId="{17D04322-D16B-4A80-A21E-26EF4A67B0C7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3FFF6A0-3FC2-4721-8965-F7B9CC077999}" type="doc">
      <dgm:prSet loTypeId="urn:microsoft.com/office/officeart/2008/layout/LinedList" loCatId="Inbox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746F106E-E231-4CA9-9DBD-4A31813D4DD4}">
      <dgm:prSet/>
      <dgm:spPr/>
      <dgm:t>
        <a:bodyPr/>
        <a:lstStyle/>
        <a:p>
          <a:r>
            <a:rPr lang="hu-HU" b="1"/>
            <a:t>Belső érintett:</a:t>
          </a:r>
          <a:r>
            <a:rPr lang="hu-HU"/>
            <a:t> jogviszony köti őket a gazdasági szervezethez, különböző érdekekkel rendelkeznek</a:t>
          </a:r>
          <a:endParaRPr lang="en-US"/>
        </a:p>
      </dgm:t>
    </dgm:pt>
    <dgm:pt modelId="{95AF55BE-26B6-4291-A2B5-7F0FE3A658A2}" type="parTrans" cxnId="{BF900653-8E3C-4DF4-9B9D-BEF2CAAB39D4}">
      <dgm:prSet/>
      <dgm:spPr/>
      <dgm:t>
        <a:bodyPr/>
        <a:lstStyle/>
        <a:p>
          <a:endParaRPr lang="en-US"/>
        </a:p>
      </dgm:t>
    </dgm:pt>
    <dgm:pt modelId="{02AD2567-A3E4-49A1-BDD7-5EEB4AB8CA9B}" type="sibTrans" cxnId="{BF900653-8E3C-4DF4-9B9D-BEF2CAAB39D4}">
      <dgm:prSet/>
      <dgm:spPr/>
      <dgm:t>
        <a:bodyPr/>
        <a:lstStyle/>
        <a:p>
          <a:endParaRPr lang="en-US"/>
        </a:p>
      </dgm:t>
    </dgm:pt>
    <dgm:pt modelId="{E2C6D43E-6CA8-4089-BA7F-93452630593F}">
      <dgm:prSet/>
      <dgm:spPr/>
      <dgm:t>
        <a:bodyPr/>
        <a:lstStyle/>
        <a:p>
          <a:r>
            <a:rPr lang="hu-HU" dirty="0"/>
            <a:t>tulajdonosok: befektetett tőke megtérülése</a:t>
          </a:r>
          <a:endParaRPr lang="en-US" dirty="0"/>
        </a:p>
      </dgm:t>
    </dgm:pt>
    <dgm:pt modelId="{D0EF0D40-741A-4ED4-A648-CD395DA972E6}" type="parTrans" cxnId="{317FB7B2-5062-4C45-BEC5-D22F9F7D8AB2}">
      <dgm:prSet/>
      <dgm:spPr/>
      <dgm:t>
        <a:bodyPr/>
        <a:lstStyle/>
        <a:p>
          <a:endParaRPr lang="en-US"/>
        </a:p>
      </dgm:t>
    </dgm:pt>
    <dgm:pt modelId="{28E20D15-5DED-4B7D-BC74-7B5F458BB936}" type="sibTrans" cxnId="{317FB7B2-5062-4C45-BEC5-D22F9F7D8AB2}">
      <dgm:prSet/>
      <dgm:spPr/>
      <dgm:t>
        <a:bodyPr/>
        <a:lstStyle/>
        <a:p>
          <a:endParaRPr lang="en-US"/>
        </a:p>
      </dgm:t>
    </dgm:pt>
    <dgm:pt modelId="{A910A2DA-16A5-4274-8BB4-876631FAC770}">
      <dgm:prSet/>
      <dgm:spPr/>
      <dgm:t>
        <a:bodyPr/>
        <a:lstStyle/>
        <a:p>
          <a:r>
            <a:rPr lang="hu-HU"/>
            <a:t>menedzserek: eredményes működés</a:t>
          </a:r>
          <a:endParaRPr lang="en-US"/>
        </a:p>
      </dgm:t>
    </dgm:pt>
    <dgm:pt modelId="{F8077DCB-EE1B-4395-98BB-128670EF7279}" type="parTrans" cxnId="{3E0D39F0-69D1-4FD8-9E68-1CA823B364B7}">
      <dgm:prSet/>
      <dgm:spPr/>
      <dgm:t>
        <a:bodyPr/>
        <a:lstStyle/>
        <a:p>
          <a:endParaRPr lang="en-US"/>
        </a:p>
      </dgm:t>
    </dgm:pt>
    <dgm:pt modelId="{EF15B958-28C3-4446-B4E3-7CB3A9DDC3FB}" type="sibTrans" cxnId="{3E0D39F0-69D1-4FD8-9E68-1CA823B364B7}">
      <dgm:prSet/>
      <dgm:spPr/>
      <dgm:t>
        <a:bodyPr/>
        <a:lstStyle/>
        <a:p>
          <a:endParaRPr lang="en-US"/>
        </a:p>
      </dgm:t>
    </dgm:pt>
    <dgm:pt modelId="{EEB79580-0E84-4B18-B152-D64DB8A28735}">
      <dgm:prSet/>
      <dgm:spPr/>
      <dgm:t>
        <a:bodyPr/>
        <a:lstStyle/>
        <a:p>
          <a:r>
            <a:rPr lang="hu-HU"/>
            <a:t>alkalmazottak: jövedelem maximalizálása</a:t>
          </a:r>
          <a:endParaRPr lang="en-US"/>
        </a:p>
      </dgm:t>
    </dgm:pt>
    <dgm:pt modelId="{B107B2D2-81A2-415B-B621-86CE378AEC01}" type="parTrans" cxnId="{DEA0CB41-407A-4EDE-A5F1-4A6D3A9E6B15}">
      <dgm:prSet/>
      <dgm:spPr/>
      <dgm:t>
        <a:bodyPr/>
        <a:lstStyle/>
        <a:p>
          <a:endParaRPr lang="en-US"/>
        </a:p>
      </dgm:t>
    </dgm:pt>
    <dgm:pt modelId="{64870E4A-278D-4A66-A1DB-AB5913059312}" type="sibTrans" cxnId="{DEA0CB41-407A-4EDE-A5F1-4A6D3A9E6B15}">
      <dgm:prSet/>
      <dgm:spPr/>
      <dgm:t>
        <a:bodyPr/>
        <a:lstStyle/>
        <a:p>
          <a:endParaRPr lang="en-US"/>
        </a:p>
      </dgm:t>
    </dgm:pt>
    <dgm:pt modelId="{C5E2C53E-F301-4923-BC13-D9858A7E2204}" type="pres">
      <dgm:prSet presAssocID="{F3FFF6A0-3FC2-4721-8965-F7B9CC077999}" presName="vert0" presStyleCnt="0">
        <dgm:presLayoutVars>
          <dgm:dir/>
          <dgm:animOne val="branch"/>
          <dgm:animLvl val="lvl"/>
        </dgm:presLayoutVars>
      </dgm:prSet>
      <dgm:spPr/>
    </dgm:pt>
    <dgm:pt modelId="{43C0654B-52CE-41F0-A5AE-69BF55560A86}" type="pres">
      <dgm:prSet presAssocID="{746F106E-E231-4CA9-9DBD-4A31813D4DD4}" presName="thickLine" presStyleLbl="alignNode1" presStyleIdx="0" presStyleCnt="4"/>
      <dgm:spPr/>
    </dgm:pt>
    <dgm:pt modelId="{4F568F92-8CE4-4094-89EB-CE05FD6EC706}" type="pres">
      <dgm:prSet presAssocID="{746F106E-E231-4CA9-9DBD-4A31813D4DD4}" presName="horz1" presStyleCnt="0"/>
      <dgm:spPr/>
    </dgm:pt>
    <dgm:pt modelId="{4E8A926A-14F5-45F0-A238-907CA2215DE4}" type="pres">
      <dgm:prSet presAssocID="{746F106E-E231-4CA9-9DBD-4A31813D4DD4}" presName="tx1" presStyleLbl="revTx" presStyleIdx="0" presStyleCnt="4"/>
      <dgm:spPr/>
    </dgm:pt>
    <dgm:pt modelId="{9E0BBB29-5AF5-4CAB-ABF8-7C83CCD621E1}" type="pres">
      <dgm:prSet presAssocID="{746F106E-E231-4CA9-9DBD-4A31813D4DD4}" presName="vert1" presStyleCnt="0"/>
      <dgm:spPr/>
    </dgm:pt>
    <dgm:pt modelId="{590FBD84-D099-4111-B2BB-4B2A1421B495}" type="pres">
      <dgm:prSet presAssocID="{E2C6D43E-6CA8-4089-BA7F-93452630593F}" presName="thickLine" presStyleLbl="alignNode1" presStyleIdx="1" presStyleCnt="4"/>
      <dgm:spPr/>
    </dgm:pt>
    <dgm:pt modelId="{20949F9F-4BD0-471D-9E28-0B1F4B2AC9E5}" type="pres">
      <dgm:prSet presAssocID="{E2C6D43E-6CA8-4089-BA7F-93452630593F}" presName="horz1" presStyleCnt="0"/>
      <dgm:spPr/>
    </dgm:pt>
    <dgm:pt modelId="{8D7DB844-2EFA-4E3D-BA77-C9DAB48546A7}" type="pres">
      <dgm:prSet presAssocID="{E2C6D43E-6CA8-4089-BA7F-93452630593F}" presName="tx1" presStyleLbl="revTx" presStyleIdx="1" presStyleCnt="4"/>
      <dgm:spPr/>
    </dgm:pt>
    <dgm:pt modelId="{ED75EC4C-CE80-4274-8F4A-DB7910753CE4}" type="pres">
      <dgm:prSet presAssocID="{E2C6D43E-6CA8-4089-BA7F-93452630593F}" presName="vert1" presStyleCnt="0"/>
      <dgm:spPr/>
    </dgm:pt>
    <dgm:pt modelId="{C64FEBB4-15BD-44DA-AE57-19D81D838920}" type="pres">
      <dgm:prSet presAssocID="{A910A2DA-16A5-4274-8BB4-876631FAC770}" presName="thickLine" presStyleLbl="alignNode1" presStyleIdx="2" presStyleCnt="4"/>
      <dgm:spPr/>
    </dgm:pt>
    <dgm:pt modelId="{F8EE297D-8729-4C3A-A7A7-94DDCBB95F98}" type="pres">
      <dgm:prSet presAssocID="{A910A2DA-16A5-4274-8BB4-876631FAC770}" presName="horz1" presStyleCnt="0"/>
      <dgm:spPr/>
    </dgm:pt>
    <dgm:pt modelId="{571B9A1F-B878-42A6-825D-D9D46D149BE2}" type="pres">
      <dgm:prSet presAssocID="{A910A2DA-16A5-4274-8BB4-876631FAC770}" presName="tx1" presStyleLbl="revTx" presStyleIdx="2" presStyleCnt="4"/>
      <dgm:spPr/>
    </dgm:pt>
    <dgm:pt modelId="{9E399193-C14D-490A-B9E4-B6485F2E5C59}" type="pres">
      <dgm:prSet presAssocID="{A910A2DA-16A5-4274-8BB4-876631FAC770}" presName="vert1" presStyleCnt="0"/>
      <dgm:spPr/>
    </dgm:pt>
    <dgm:pt modelId="{DF331FFB-CDD0-4D0D-BA45-E02453AE2F50}" type="pres">
      <dgm:prSet presAssocID="{EEB79580-0E84-4B18-B152-D64DB8A28735}" presName="thickLine" presStyleLbl="alignNode1" presStyleIdx="3" presStyleCnt="4"/>
      <dgm:spPr/>
    </dgm:pt>
    <dgm:pt modelId="{7F110ADB-635E-4BD9-91BC-7F839E0B6584}" type="pres">
      <dgm:prSet presAssocID="{EEB79580-0E84-4B18-B152-D64DB8A28735}" presName="horz1" presStyleCnt="0"/>
      <dgm:spPr/>
    </dgm:pt>
    <dgm:pt modelId="{40BC7AFF-9F41-48F7-A9E3-5E7C768BFCDC}" type="pres">
      <dgm:prSet presAssocID="{EEB79580-0E84-4B18-B152-D64DB8A28735}" presName="tx1" presStyleLbl="revTx" presStyleIdx="3" presStyleCnt="4"/>
      <dgm:spPr/>
    </dgm:pt>
    <dgm:pt modelId="{FDC86CC4-CA8A-4CD3-9D82-1EF0879BEF74}" type="pres">
      <dgm:prSet presAssocID="{EEB79580-0E84-4B18-B152-D64DB8A28735}" presName="vert1" presStyleCnt="0"/>
      <dgm:spPr/>
    </dgm:pt>
  </dgm:ptLst>
  <dgm:cxnLst>
    <dgm:cxn modelId="{EA616D32-9303-4ED8-84D3-17C6177AB33B}" type="presOf" srcId="{A910A2DA-16A5-4274-8BB4-876631FAC770}" destId="{571B9A1F-B878-42A6-825D-D9D46D149BE2}" srcOrd="0" destOrd="0" presId="urn:microsoft.com/office/officeart/2008/layout/LinedList"/>
    <dgm:cxn modelId="{DEA0CB41-407A-4EDE-A5F1-4A6D3A9E6B15}" srcId="{F3FFF6A0-3FC2-4721-8965-F7B9CC077999}" destId="{EEB79580-0E84-4B18-B152-D64DB8A28735}" srcOrd="3" destOrd="0" parTransId="{B107B2D2-81A2-415B-B621-86CE378AEC01}" sibTransId="{64870E4A-278D-4A66-A1DB-AB5913059312}"/>
    <dgm:cxn modelId="{BF900653-8E3C-4DF4-9B9D-BEF2CAAB39D4}" srcId="{F3FFF6A0-3FC2-4721-8965-F7B9CC077999}" destId="{746F106E-E231-4CA9-9DBD-4A31813D4DD4}" srcOrd="0" destOrd="0" parTransId="{95AF55BE-26B6-4291-A2B5-7F0FE3A658A2}" sibTransId="{02AD2567-A3E4-49A1-BDD7-5EEB4AB8CA9B}"/>
    <dgm:cxn modelId="{0B498C53-1BD1-42F2-A166-BB0BC44C2787}" type="presOf" srcId="{E2C6D43E-6CA8-4089-BA7F-93452630593F}" destId="{8D7DB844-2EFA-4E3D-BA77-C9DAB48546A7}" srcOrd="0" destOrd="0" presId="urn:microsoft.com/office/officeart/2008/layout/LinedList"/>
    <dgm:cxn modelId="{18FBF9A2-F235-486A-B4DD-35261D01A642}" type="presOf" srcId="{EEB79580-0E84-4B18-B152-D64DB8A28735}" destId="{40BC7AFF-9F41-48F7-A9E3-5E7C768BFCDC}" srcOrd="0" destOrd="0" presId="urn:microsoft.com/office/officeart/2008/layout/LinedList"/>
    <dgm:cxn modelId="{317FB7B2-5062-4C45-BEC5-D22F9F7D8AB2}" srcId="{F3FFF6A0-3FC2-4721-8965-F7B9CC077999}" destId="{E2C6D43E-6CA8-4089-BA7F-93452630593F}" srcOrd="1" destOrd="0" parTransId="{D0EF0D40-741A-4ED4-A648-CD395DA972E6}" sibTransId="{28E20D15-5DED-4B7D-BC74-7B5F458BB936}"/>
    <dgm:cxn modelId="{4C8EDFDA-0303-4D15-AA81-3BA4E421177C}" type="presOf" srcId="{746F106E-E231-4CA9-9DBD-4A31813D4DD4}" destId="{4E8A926A-14F5-45F0-A238-907CA2215DE4}" srcOrd="0" destOrd="0" presId="urn:microsoft.com/office/officeart/2008/layout/LinedList"/>
    <dgm:cxn modelId="{963BD5ED-F12D-438D-8D75-4147ED66AE7A}" type="presOf" srcId="{F3FFF6A0-3FC2-4721-8965-F7B9CC077999}" destId="{C5E2C53E-F301-4923-BC13-D9858A7E2204}" srcOrd="0" destOrd="0" presId="urn:microsoft.com/office/officeart/2008/layout/LinedList"/>
    <dgm:cxn modelId="{3E0D39F0-69D1-4FD8-9E68-1CA823B364B7}" srcId="{F3FFF6A0-3FC2-4721-8965-F7B9CC077999}" destId="{A910A2DA-16A5-4274-8BB4-876631FAC770}" srcOrd="2" destOrd="0" parTransId="{F8077DCB-EE1B-4395-98BB-128670EF7279}" sibTransId="{EF15B958-28C3-4446-B4E3-7CB3A9DDC3FB}"/>
    <dgm:cxn modelId="{85466808-7BBB-45F9-8ABC-6CA0EDC288C2}" type="presParOf" srcId="{C5E2C53E-F301-4923-BC13-D9858A7E2204}" destId="{43C0654B-52CE-41F0-A5AE-69BF55560A86}" srcOrd="0" destOrd="0" presId="urn:microsoft.com/office/officeart/2008/layout/LinedList"/>
    <dgm:cxn modelId="{BB55D08D-6888-4754-832F-879F9E9FDDA1}" type="presParOf" srcId="{C5E2C53E-F301-4923-BC13-D9858A7E2204}" destId="{4F568F92-8CE4-4094-89EB-CE05FD6EC706}" srcOrd="1" destOrd="0" presId="urn:microsoft.com/office/officeart/2008/layout/LinedList"/>
    <dgm:cxn modelId="{184486C9-74E2-4F83-A2B4-BB6AE52CD3E7}" type="presParOf" srcId="{4F568F92-8CE4-4094-89EB-CE05FD6EC706}" destId="{4E8A926A-14F5-45F0-A238-907CA2215DE4}" srcOrd="0" destOrd="0" presId="urn:microsoft.com/office/officeart/2008/layout/LinedList"/>
    <dgm:cxn modelId="{D0640F8F-355B-4B28-9134-0C0D8E5966F3}" type="presParOf" srcId="{4F568F92-8CE4-4094-89EB-CE05FD6EC706}" destId="{9E0BBB29-5AF5-4CAB-ABF8-7C83CCD621E1}" srcOrd="1" destOrd="0" presId="urn:microsoft.com/office/officeart/2008/layout/LinedList"/>
    <dgm:cxn modelId="{B1168CEC-4458-44A1-BEBE-BFC4C4DCB66B}" type="presParOf" srcId="{C5E2C53E-F301-4923-BC13-D9858A7E2204}" destId="{590FBD84-D099-4111-B2BB-4B2A1421B495}" srcOrd="2" destOrd="0" presId="urn:microsoft.com/office/officeart/2008/layout/LinedList"/>
    <dgm:cxn modelId="{4179AF7E-D293-4BCE-B4ED-F6405A9ED9B6}" type="presParOf" srcId="{C5E2C53E-F301-4923-BC13-D9858A7E2204}" destId="{20949F9F-4BD0-471D-9E28-0B1F4B2AC9E5}" srcOrd="3" destOrd="0" presId="urn:microsoft.com/office/officeart/2008/layout/LinedList"/>
    <dgm:cxn modelId="{8B6CBC33-C3DC-4229-80FD-C649F7692784}" type="presParOf" srcId="{20949F9F-4BD0-471D-9E28-0B1F4B2AC9E5}" destId="{8D7DB844-2EFA-4E3D-BA77-C9DAB48546A7}" srcOrd="0" destOrd="0" presId="urn:microsoft.com/office/officeart/2008/layout/LinedList"/>
    <dgm:cxn modelId="{FB634E28-E4B7-4148-B609-3AD02D587F94}" type="presParOf" srcId="{20949F9F-4BD0-471D-9E28-0B1F4B2AC9E5}" destId="{ED75EC4C-CE80-4274-8F4A-DB7910753CE4}" srcOrd="1" destOrd="0" presId="urn:microsoft.com/office/officeart/2008/layout/LinedList"/>
    <dgm:cxn modelId="{70EBC199-7EA3-47F8-9031-3094A75DDA66}" type="presParOf" srcId="{C5E2C53E-F301-4923-BC13-D9858A7E2204}" destId="{C64FEBB4-15BD-44DA-AE57-19D81D838920}" srcOrd="4" destOrd="0" presId="urn:microsoft.com/office/officeart/2008/layout/LinedList"/>
    <dgm:cxn modelId="{579E81D1-7EB5-4CDD-A680-6A8DB4A16D7E}" type="presParOf" srcId="{C5E2C53E-F301-4923-BC13-D9858A7E2204}" destId="{F8EE297D-8729-4C3A-A7A7-94DDCBB95F98}" srcOrd="5" destOrd="0" presId="urn:microsoft.com/office/officeart/2008/layout/LinedList"/>
    <dgm:cxn modelId="{ADE2994B-C773-44F1-A967-C743E601CBF7}" type="presParOf" srcId="{F8EE297D-8729-4C3A-A7A7-94DDCBB95F98}" destId="{571B9A1F-B878-42A6-825D-D9D46D149BE2}" srcOrd="0" destOrd="0" presId="urn:microsoft.com/office/officeart/2008/layout/LinedList"/>
    <dgm:cxn modelId="{7EC06AA2-0A59-432D-9DC6-2E6B29C7D4AC}" type="presParOf" srcId="{F8EE297D-8729-4C3A-A7A7-94DDCBB95F98}" destId="{9E399193-C14D-490A-B9E4-B6485F2E5C59}" srcOrd="1" destOrd="0" presId="urn:microsoft.com/office/officeart/2008/layout/LinedList"/>
    <dgm:cxn modelId="{1358B2F5-C96E-400D-A861-BBB524BCCF14}" type="presParOf" srcId="{C5E2C53E-F301-4923-BC13-D9858A7E2204}" destId="{DF331FFB-CDD0-4D0D-BA45-E02453AE2F50}" srcOrd="6" destOrd="0" presId="urn:microsoft.com/office/officeart/2008/layout/LinedList"/>
    <dgm:cxn modelId="{F92E4647-AF96-4013-8666-D7F53B5AA4C6}" type="presParOf" srcId="{C5E2C53E-F301-4923-BC13-D9858A7E2204}" destId="{7F110ADB-635E-4BD9-91BC-7F839E0B6584}" srcOrd="7" destOrd="0" presId="urn:microsoft.com/office/officeart/2008/layout/LinedList"/>
    <dgm:cxn modelId="{6D6FDFAB-0216-4D85-AC86-B204AA456410}" type="presParOf" srcId="{7F110ADB-635E-4BD9-91BC-7F839E0B6584}" destId="{40BC7AFF-9F41-48F7-A9E3-5E7C768BFCDC}" srcOrd="0" destOrd="0" presId="urn:microsoft.com/office/officeart/2008/layout/LinedList"/>
    <dgm:cxn modelId="{B1BB8A8F-6530-413A-AF83-100A4D6E55DB}" type="presParOf" srcId="{7F110ADB-635E-4BD9-91BC-7F839E0B6584}" destId="{FDC86CC4-CA8A-4CD3-9D82-1EF0879BEF7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D98A19C-EE6F-4F89-8176-3E5D4D0C638E}" type="doc">
      <dgm:prSet loTypeId="urn:microsoft.com/office/officeart/2008/layout/LinedList" loCatId="Inbox" qsTypeId="urn:microsoft.com/office/officeart/2005/8/quickstyle/simple2" qsCatId="simple" csTypeId="urn:microsoft.com/office/officeart/2005/8/colors/accent1_1" csCatId="accent1"/>
      <dgm:spPr/>
      <dgm:t>
        <a:bodyPr/>
        <a:lstStyle/>
        <a:p>
          <a:endParaRPr lang="en-US"/>
        </a:p>
      </dgm:t>
    </dgm:pt>
    <dgm:pt modelId="{0768CD2F-D93D-4F46-8A34-3600B85C1341}">
      <dgm:prSet/>
      <dgm:spPr/>
      <dgm:t>
        <a:bodyPr/>
        <a:lstStyle/>
        <a:p>
          <a:r>
            <a:rPr lang="hu-HU" b="1"/>
            <a:t>Külső érintett:</a:t>
          </a:r>
          <a:r>
            <a:rPr lang="hu-HU"/>
            <a:t> </a:t>
          </a:r>
          <a:endParaRPr lang="en-US"/>
        </a:p>
      </dgm:t>
    </dgm:pt>
    <dgm:pt modelId="{55DFEA62-3957-4622-8600-D3B7D5D391CF}" type="parTrans" cxnId="{4428DD19-B91F-4D54-90C0-EAD0CD6727E2}">
      <dgm:prSet/>
      <dgm:spPr/>
      <dgm:t>
        <a:bodyPr/>
        <a:lstStyle/>
        <a:p>
          <a:endParaRPr lang="en-US"/>
        </a:p>
      </dgm:t>
    </dgm:pt>
    <dgm:pt modelId="{9B24C758-6624-4DF4-9E81-32B80BB6959D}" type="sibTrans" cxnId="{4428DD19-B91F-4D54-90C0-EAD0CD6727E2}">
      <dgm:prSet/>
      <dgm:spPr/>
      <dgm:t>
        <a:bodyPr/>
        <a:lstStyle/>
        <a:p>
          <a:endParaRPr lang="en-US"/>
        </a:p>
      </dgm:t>
    </dgm:pt>
    <dgm:pt modelId="{B6AC8A10-63AD-4014-A303-7998A66ED145}">
      <dgm:prSet/>
      <dgm:spPr/>
      <dgm:t>
        <a:bodyPr/>
        <a:lstStyle/>
        <a:p>
          <a:r>
            <a:rPr lang="hu-HU"/>
            <a:t>fogyasztók: igényeik kielégítése</a:t>
          </a:r>
          <a:endParaRPr lang="en-US"/>
        </a:p>
      </dgm:t>
    </dgm:pt>
    <dgm:pt modelId="{F260772E-921D-4850-B358-4CB5D5666609}" type="parTrans" cxnId="{8E36A496-AD40-4FDF-8776-934AD6CF4DF1}">
      <dgm:prSet/>
      <dgm:spPr/>
      <dgm:t>
        <a:bodyPr/>
        <a:lstStyle/>
        <a:p>
          <a:endParaRPr lang="en-US"/>
        </a:p>
      </dgm:t>
    </dgm:pt>
    <dgm:pt modelId="{ECAD0B72-304E-4651-AC9C-89183C22271B}" type="sibTrans" cxnId="{8E36A496-AD40-4FDF-8776-934AD6CF4DF1}">
      <dgm:prSet/>
      <dgm:spPr/>
      <dgm:t>
        <a:bodyPr/>
        <a:lstStyle/>
        <a:p>
          <a:endParaRPr lang="en-US"/>
        </a:p>
      </dgm:t>
    </dgm:pt>
    <dgm:pt modelId="{C907D195-6147-47A2-ADDE-2C0CD69C3EA4}">
      <dgm:prSet/>
      <dgm:spPr/>
      <dgm:t>
        <a:bodyPr/>
        <a:lstStyle/>
        <a:p>
          <a:r>
            <a:rPr lang="hu-HU"/>
            <a:t>versenytársak: működési terület részben megegyezik</a:t>
          </a:r>
          <a:endParaRPr lang="en-US"/>
        </a:p>
      </dgm:t>
    </dgm:pt>
    <dgm:pt modelId="{0AEA3A94-52B3-4DC9-B4CF-5BBED5C23AC5}" type="parTrans" cxnId="{255ABDC0-C105-4563-A0FF-E74EBCA1AA73}">
      <dgm:prSet/>
      <dgm:spPr/>
      <dgm:t>
        <a:bodyPr/>
        <a:lstStyle/>
        <a:p>
          <a:endParaRPr lang="en-US"/>
        </a:p>
      </dgm:t>
    </dgm:pt>
    <dgm:pt modelId="{268270C8-6EC8-4155-96F0-FF222C493D05}" type="sibTrans" cxnId="{255ABDC0-C105-4563-A0FF-E74EBCA1AA73}">
      <dgm:prSet/>
      <dgm:spPr/>
      <dgm:t>
        <a:bodyPr/>
        <a:lstStyle/>
        <a:p>
          <a:endParaRPr lang="en-US"/>
        </a:p>
      </dgm:t>
    </dgm:pt>
    <dgm:pt modelId="{63639195-3A41-48D9-8325-B6D4F5A933D8}">
      <dgm:prSet/>
      <dgm:spPr/>
      <dgm:t>
        <a:bodyPr/>
        <a:lstStyle/>
        <a:p>
          <a:r>
            <a:rPr lang="hu-HU"/>
            <a:t>szállítók: számukra a vállalat a fogyasztó (hitelezők is ide sorolandók)</a:t>
          </a:r>
          <a:endParaRPr lang="en-US"/>
        </a:p>
      </dgm:t>
    </dgm:pt>
    <dgm:pt modelId="{BF053F64-EFE4-48FF-B791-B4738657245D}" type="parTrans" cxnId="{FDB96FD7-ACB7-4FE4-8AE3-33FBC497D31A}">
      <dgm:prSet/>
      <dgm:spPr/>
      <dgm:t>
        <a:bodyPr/>
        <a:lstStyle/>
        <a:p>
          <a:endParaRPr lang="en-US"/>
        </a:p>
      </dgm:t>
    </dgm:pt>
    <dgm:pt modelId="{74DA1DFA-A1E1-4BB2-B304-9F30D529022E}" type="sibTrans" cxnId="{FDB96FD7-ACB7-4FE4-8AE3-33FBC497D31A}">
      <dgm:prSet/>
      <dgm:spPr/>
      <dgm:t>
        <a:bodyPr/>
        <a:lstStyle/>
        <a:p>
          <a:endParaRPr lang="en-US"/>
        </a:p>
      </dgm:t>
    </dgm:pt>
    <dgm:pt modelId="{F569A775-BB55-413C-861E-0EC8AB04ACE6}">
      <dgm:prSet/>
      <dgm:spPr/>
      <dgm:t>
        <a:bodyPr/>
        <a:lstStyle/>
        <a:p>
          <a:r>
            <a:rPr lang="hu-HU"/>
            <a:t>stratégiai partnerek: célok, tevékenységek részben egyeznek</a:t>
          </a:r>
          <a:endParaRPr lang="en-US"/>
        </a:p>
      </dgm:t>
    </dgm:pt>
    <dgm:pt modelId="{FBA9B5A9-C78C-476C-9E00-FB4EE04194B2}" type="parTrans" cxnId="{E5F8AF55-E5B0-4A1A-BEE2-FCE571D6FD9C}">
      <dgm:prSet/>
      <dgm:spPr/>
      <dgm:t>
        <a:bodyPr/>
        <a:lstStyle/>
        <a:p>
          <a:endParaRPr lang="en-US"/>
        </a:p>
      </dgm:t>
    </dgm:pt>
    <dgm:pt modelId="{6A66E897-F6C6-4D9F-9D55-84403A6BDF96}" type="sibTrans" cxnId="{E5F8AF55-E5B0-4A1A-BEE2-FCE571D6FD9C}">
      <dgm:prSet/>
      <dgm:spPr/>
      <dgm:t>
        <a:bodyPr/>
        <a:lstStyle/>
        <a:p>
          <a:endParaRPr lang="en-US"/>
        </a:p>
      </dgm:t>
    </dgm:pt>
    <dgm:pt modelId="{63063612-EE16-4EAE-B88E-CED106C289D2}">
      <dgm:prSet/>
      <dgm:spPr/>
      <dgm:t>
        <a:bodyPr/>
        <a:lstStyle/>
        <a:p>
          <a:r>
            <a:rPr lang="hu-HU"/>
            <a:t>állami intézmények: gazdasági szabályozó szerep</a:t>
          </a:r>
          <a:endParaRPr lang="en-US"/>
        </a:p>
      </dgm:t>
    </dgm:pt>
    <dgm:pt modelId="{D95A44EB-19E3-4AD9-ABA2-0F6A2144091B}" type="parTrans" cxnId="{9D57C9C2-EE18-4209-89E5-29A082524050}">
      <dgm:prSet/>
      <dgm:spPr/>
      <dgm:t>
        <a:bodyPr/>
        <a:lstStyle/>
        <a:p>
          <a:endParaRPr lang="en-US"/>
        </a:p>
      </dgm:t>
    </dgm:pt>
    <dgm:pt modelId="{D66E190D-5677-42E7-A10F-2FE93809F74D}" type="sibTrans" cxnId="{9D57C9C2-EE18-4209-89E5-29A082524050}">
      <dgm:prSet/>
      <dgm:spPr/>
      <dgm:t>
        <a:bodyPr/>
        <a:lstStyle/>
        <a:p>
          <a:endParaRPr lang="en-US"/>
        </a:p>
      </dgm:t>
    </dgm:pt>
    <dgm:pt modelId="{9E82934A-60F6-4E18-BC03-233F7956E6DA}">
      <dgm:prSet/>
      <dgm:spPr/>
      <dgm:t>
        <a:bodyPr/>
        <a:lstStyle/>
        <a:p>
          <a:r>
            <a:rPr lang="hu-HU"/>
            <a:t>helyi közösségek: civil közösségek</a:t>
          </a:r>
          <a:endParaRPr lang="en-US"/>
        </a:p>
      </dgm:t>
    </dgm:pt>
    <dgm:pt modelId="{3C0D431C-5719-4ACB-BEC9-046379E54886}" type="parTrans" cxnId="{CE3819E5-3EDA-4F9A-9FA8-CDEB89146240}">
      <dgm:prSet/>
      <dgm:spPr/>
      <dgm:t>
        <a:bodyPr/>
        <a:lstStyle/>
        <a:p>
          <a:endParaRPr lang="en-US"/>
        </a:p>
      </dgm:t>
    </dgm:pt>
    <dgm:pt modelId="{1F754A80-374C-41AB-9084-0C4EFEC03819}" type="sibTrans" cxnId="{CE3819E5-3EDA-4F9A-9FA8-CDEB89146240}">
      <dgm:prSet/>
      <dgm:spPr/>
      <dgm:t>
        <a:bodyPr/>
        <a:lstStyle/>
        <a:p>
          <a:endParaRPr lang="en-US"/>
        </a:p>
      </dgm:t>
    </dgm:pt>
    <dgm:pt modelId="{C2E64614-2E0B-4B80-B239-338C81FBC57F}">
      <dgm:prSet/>
      <dgm:spPr/>
      <dgm:t>
        <a:bodyPr/>
        <a:lstStyle/>
        <a:p>
          <a:r>
            <a:rPr lang="hu-HU"/>
            <a:t>természeti környezet: felelősségválallás a környezetért</a:t>
          </a:r>
          <a:endParaRPr lang="en-US"/>
        </a:p>
      </dgm:t>
    </dgm:pt>
    <dgm:pt modelId="{AEEEC38C-A6E5-453A-81C6-83B41000A7D7}" type="parTrans" cxnId="{40CF4AEC-5DB8-4C16-AD46-3EC26242F303}">
      <dgm:prSet/>
      <dgm:spPr/>
      <dgm:t>
        <a:bodyPr/>
        <a:lstStyle/>
        <a:p>
          <a:endParaRPr lang="en-US"/>
        </a:p>
      </dgm:t>
    </dgm:pt>
    <dgm:pt modelId="{ED58E143-2C14-4264-AEEF-ABBDBC5D3B3C}" type="sibTrans" cxnId="{40CF4AEC-5DB8-4C16-AD46-3EC26242F303}">
      <dgm:prSet/>
      <dgm:spPr/>
      <dgm:t>
        <a:bodyPr/>
        <a:lstStyle/>
        <a:p>
          <a:endParaRPr lang="en-US"/>
        </a:p>
      </dgm:t>
    </dgm:pt>
    <dgm:pt modelId="{865A239C-4939-4ED7-9DDD-77C1EE318529}" type="pres">
      <dgm:prSet presAssocID="{9D98A19C-EE6F-4F89-8176-3E5D4D0C638E}" presName="vert0" presStyleCnt="0">
        <dgm:presLayoutVars>
          <dgm:dir/>
          <dgm:animOne val="branch"/>
          <dgm:animLvl val="lvl"/>
        </dgm:presLayoutVars>
      </dgm:prSet>
      <dgm:spPr/>
    </dgm:pt>
    <dgm:pt modelId="{0CD812A1-00DB-4317-B6E7-25298923A6FC}" type="pres">
      <dgm:prSet presAssocID="{0768CD2F-D93D-4F46-8A34-3600B85C1341}" presName="thickLine" presStyleLbl="alignNode1" presStyleIdx="0" presStyleCnt="8"/>
      <dgm:spPr/>
    </dgm:pt>
    <dgm:pt modelId="{4D617951-B0EF-4DC6-A72D-E0E7F72AFF6B}" type="pres">
      <dgm:prSet presAssocID="{0768CD2F-D93D-4F46-8A34-3600B85C1341}" presName="horz1" presStyleCnt="0"/>
      <dgm:spPr/>
    </dgm:pt>
    <dgm:pt modelId="{93C0E1A1-D0A8-49FF-892D-C44CAECB2A6D}" type="pres">
      <dgm:prSet presAssocID="{0768CD2F-D93D-4F46-8A34-3600B85C1341}" presName="tx1" presStyleLbl="revTx" presStyleIdx="0" presStyleCnt="8"/>
      <dgm:spPr/>
    </dgm:pt>
    <dgm:pt modelId="{B7795BB2-D721-4A0D-B0DB-33A21BC62F71}" type="pres">
      <dgm:prSet presAssocID="{0768CD2F-D93D-4F46-8A34-3600B85C1341}" presName="vert1" presStyleCnt="0"/>
      <dgm:spPr/>
    </dgm:pt>
    <dgm:pt modelId="{8F3A34AE-6CBB-456C-9703-89B8E1761868}" type="pres">
      <dgm:prSet presAssocID="{B6AC8A10-63AD-4014-A303-7998A66ED145}" presName="thickLine" presStyleLbl="alignNode1" presStyleIdx="1" presStyleCnt="8"/>
      <dgm:spPr/>
    </dgm:pt>
    <dgm:pt modelId="{914C076F-B060-426C-B81B-8C1947933623}" type="pres">
      <dgm:prSet presAssocID="{B6AC8A10-63AD-4014-A303-7998A66ED145}" presName="horz1" presStyleCnt="0"/>
      <dgm:spPr/>
    </dgm:pt>
    <dgm:pt modelId="{F8A715C4-F555-4062-9F5E-2CB11F32F527}" type="pres">
      <dgm:prSet presAssocID="{B6AC8A10-63AD-4014-A303-7998A66ED145}" presName="tx1" presStyleLbl="revTx" presStyleIdx="1" presStyleCnt="8"/>
      <dgm:spPr/>
    </dgm:pt>
    <dgm:pt modelId="{736EE6DD-2527-4A72-8401-2BBCEA40E8BB}" type="pres">
      <dgm:prSet presAssocID="{B6AC8A10-63AD-4014-A303-7998A66ED145}" presName="vert1" presStyleCnt="0"/>
      <dgm:spPr/>
    </dgm:pt>
    <dgm:pt modelId="{C9D9003F-4547-49D8-B5BD-3185F4D96096}" type="pres">
      <dgm:prSet presAssocID="{C907D195-6147-47A2-ADDE-2C0CD69C3EA4}" presName="thickLine" presStyleLbl="alignNode1" presStyleIdx="2" presStyleCnt="8"/>
      <dgm:spPr/>
    </dgm:pt>
    <dgm:pt modelId="{15B004EB-5291-4A57-8BF6-6B8293401A37}" type="pres">
      <dgm:prSet presAssocID="{C907D195-6147-47A2-ADDE-2C0CD69C3EA4}" presName="horz1" presStyleCnt="0"/>
      <dgm:spPr/>
    </dgm:pt>
    <dgm:pt modelId="{329A7E16-5C4A-477E-9FF1-89F2A157CA07}" type="pres">
      <dgm:prSet presAssocID="{C907D195-6147-47A2-ADDE-2C0CD69C3EA4}" presName="tx1" presStyleLbl="revTx" presStyleIdx="2" presStyleCnt="8"/>
      <dgm:spPr/>
    </dgm:pt>
    <dgm:pt modelId="{378060DE-AE24-4F2E-8902-3B4BF60A2366}" type="pres">
      <dgm:prSet presAssocID="{C907D195-6147-47A2-ADDE-2C0CD69C3EA4}" presName="vert1" presStyleCnt="0"/>
      <dgm:spPr/>
    </dgm:pt>
    <dgm:pt modelId="{C12D81EF-EAEE-45E5-94B0-B195E634C5D3}" type="pres">
      <dgm:prSet presAssocID="{63639195-3A41-48D9-8325-B6D4F5A933D8}" presName="thickLine" presStyleLbl="alignNode1" presStyleIdx="3" presStyleCnt="8"/>
      <dgm:spPr/>
    </dgm:pt>
    <dgm:pt modelId="{18405D1D-B1E7-4966-8AD3-8A664D634B85}" type="pres">
      <dgm:prSet presAssocID="{63639195-3A41-48D9-8325-B6D4F5A933D8}" presName="horz1" presStyleCnt="0"/>
      <dgm:spPr/>
    </dgm:pt>
    <dgm:pt modelId="{CBC6A2B9-DA25-4CEA-878C-4C12CF84A1FB}" type="pres">
      <dgm:prSet presAssocID="{63639195-3A41-48D9-8325-B6D4F5A933D8}" presName="tx1" presStyleLbl="revTx" presStyleIdx="3" presStyleCnt="8"/>
      <dgm:spPr/>
    </dgm:pt>
    <dgm:pt modelId="{99ED49FC-F5B6-406E-A195-23AF13AFA35A}" type="pres">
      <dgm:prSet presAssocID="{63639195-3A41-48D9-8325-B6D4F5A933D8}" presName="vert1" presStyleCnt="0"/>
      <dgm:spPr/>
    </dgm:pt>
    <dgm:pt modelId="{5F1F4287-4729-4320-A10A-F0C10BD4AEF9}" type="pres">
      <dgm:prSet presAssocID="{F569A775-BB55-413C-861E-0EC8AB04ACE6}" presName="thickLine" presStyleLbl="alignNode1" presStyleIdx="4" presStyleCnt="8"/>
      <dgm:spPr/>
    </dgm:pt>
    <dgm:pt modelId="{B8279A2F-187F-41F1-BF1E-FBAE3D82ACDE}" type="pres">
      <dgm:prSet presAssocID="{F569A775-BB55-413C-861E-0EC8AB04ACE6}" presName="horz1" presStyleCnt="0"/>
      <dgm:spPr/>
    </dgm:pt>
    <dgm:pt modelId="{21D7B67A-C9FF-42B7-B2C4-6423C00935C7}" type="pres">
      <dgm:prSet presAssocID="{F569A775-BB55-413C-861E-0EC8AB04ACE6}" presName="tx1" presStyleLbl="revTx" presStyleIdx="4" presStyleCnt="8"/>
      <dgm:spPr/>
    </dgm:pt>
    <dgm:pt modelId="{0EC59F00-020C-4399-B266-073C8D36D19F}" type="pres">
      <dgm:prSet presAssocID="{F569A775-BB55-413C-861E-0EC8AB04ACE6}" presName="vert1" presStyleCnt="0"/>
      <dgm:spPr/>
    </dgm:pt>
    <dgm:pt modelId="{2869C200-4471-4229-BCC6-D29305329FBF}" type="pres">
      <dgm:prSet presAssocID="{63063612-EE16-4EAE-B88E-CED106C289D2}" presName="thickLine" presStyleLbl="alignNode1" presStyleIdx="5" presStyleCnt="8"/>
      <dgm:spPr/>
    </dgm:pt>
    <dgm:pt modelId="{48B1A23E-6B63-460B-80B1-16DB836E6D27}" type="pres">
      <dgm:prSet presAssocID="{63063612-EE16-4EAE-B88E-CED106C289D2}" presName="horz1" presStyleCnt="0"/>
      <dgm:spPr/>
    </dgm:pt>
    <dgm:pt modelId="{4C8B0638-CB6E-48FF-8FE5-F18C511AFC66}" type="pres">
      <dgm:prSet presAssocID="{63063612-EE16-4EAE-B88E-CED106C289D2}" presName="tx1" presStyleLbl="revTx" presStyleIdx="5" presStyleCnt="8"/>
      <dgm:spPr/>
    </dgm:pt>
    <dgm:pt modelId="{C596801F-BE41-4A8B-BA9F-95662DB25010}" type="pres">
      <dgm:prSet presAssocID="{63063612-EE16-4EAE-B88E-CED106C289D2}" presName="vert1" presStyleCnt="0"/>
      <dgm:spPr/>
    </dgm:pt>
    <dgm:pt modelId="{5F8B3835-06E9-4E29-8A95-A23115D3BE1E}" type="pres">
      <dgm:prSet presAssocID="{9E82934A-60F6-4E18-BC03-233F7956E6DA}" presName="thickLine" presStyleLbl="alignNode1" presStyleIdx="6" presStyleCnt="8"/>
      <dgm:spPr/>
    </dgm:pt>
    <dgm:pt modelId="{1F2B8B42-C965-43BF-AEF9-9925636F3E66}" type="pres">
      <dgm:prSet presAssocID="{9E82934A-60F6-4E18-BC03-233F7956E6DA}" presName="horz1" presStyleCnt="0"/>
      <dgm:spPr/>
    </dgm:pt>
    <dgm:pt modelId="{856EF7C6-E5C5-4F79-83EE-5C2582AE0CB3}" type="pres">
      <dgm:prSet presAssocID="{9E82934A-60F6-4E18-BC03-233F7956E6DA}" presName="tx1" presStyleLbl="revTx" presStyleIdx="6" presStyleCnt="8"/>
      <dgm:spPr/>
    </dgm:pt>
    <dgm:pt modelId="{1A6D414B-9079-4E2B-A20E-005B6145E778}" type="pres">
      <dgm:prSet presAssocID="{9E82934A-60F6-4E18-BC03-233F7956E6DA}" presName="vert1" presStyleCnt="0"/>
      <dgm:spPr/>
    </dgm:pt>
    <dgm:pt modelId="{D2734E38-FD34-4209-8621-517564BC76F9}" type="pres">
      <dgm:prSet presAssocID="{C2E64614-2E0B-4B80-B239-338C81FBC57F}" presName="thickLine" presStyleLbl="alignNode1" presStyleIdx="7" presStyleCnt="8"/>
      <dgm:spPr/>
    </dgm:pt>
    <dgm:pt modelId="{EF53F6BF-7D64-4175-9119-3D3559A57F9A}" type="pres">
      <dgm:prSet presAssocID="{C2E64614-2E0B-4B80-B239-338C81FBC57F}" presName="horz1" presStyleCnt="0"/>
      <dgm:spPr/>
    </dgm:pt>
    <dgm:pt modelId="{5D92D9F8-FBC6-4B1E-AFC0-C712A0A46788}" type="pres">
      <dgm:prSet presAssocID="{C2E64614-2E0B-4B80-B239-338C81FBC57F}" presName="tx1" presStyleLbl="revTx" presStyleIdx="7" presStyleCnt="8"/>
      <dgm:spPr/>
    </dgm:pt>
    <dgm:pt modelId="{3AAA4642-0077-4AA1-8FAF-56D2306B7953}" type="pres">
      <dgm:prSet presAssocID="{C2E64614-2E0B-4B80-B239-338C81FBC57F}" presName="vert1" presStyleCnt="0"/>
      <dgm:spPr/>
    </dgm:pt>
  </dgm:ptLst>
  <dgm:cxnLst>
    <dgm:cxn modelId="{0DEA0B01-190F-45D9-B5C0-B8D31AD7C3EB}" type="presOf" srcId="{B6AC8A10-63AD-4014-A303-7998A66ED145}" destId="{F8A715C4-F555-4062-9F5E-2CB11F32F527}" srcOrd="0" destOrd="0" presId="urn:microsoft.com/office/officeart/2008/layout/LinedList"/>
    <dgm:cxn modelId="{1B19EB0B-E4A8-41F6-9A60-83C51D48C0EA}" type="presOf" srcId="{9D98A19C-EE6F-4F89-8176-3E5D4D0C638E}" destId="{865A239C-4939-4ED7-9DDD-77C1EE318529}" srcOrd="0" destOrd="0" presId="urn:microsoft.com/office/officeart/2008/layout/LinedList"/>
    <dgm:cxn modelId="{4428DD19-B91F-4D54-90C0-EAD0CD6727E2}" srcId="{9D98A19C-EE6F-4F89-8176-3E5D4D0C638E}" destId="{0768CD2F-D93D-4F46-8A34-3600B85C1341}" srcOrd="0" destOrd="0" parTransId="{55DFEA62-3957-4622-8600-D3B7D5D391CF}" sibTransId="{9B24C758-6624-4DF4-9E81-32B80BB6959D}"/>
    <dgm:cxn modelId="{BDC96C2F-6B14-4584-92F3-FFBF8D61E14C}" type="presOf" srcId="{C2E64614-2E0B-4B80-B239-338C81FBC57F}" destId="{5D92D9F8-FBC6-4B1E-AFC0-C712A0A46788}" srcOrd="0" destOrd="0" presId="urn:microsoft.com/office/officeart/2008/layout/LinedList"/>
    <dgm:cxn modelId="{F5B2E661-4413-4F60-83AB-5F7D36F7C30B}" type="presOf" srcId="{63639195-3A41-48D9-8325-B6D4F5A933D8}" destId="{CBC6A2B9-DA25-4CEA-878C-4C12CF84A1FB}" srcOrd="0" destOrd="0" presId="urn:microsoft.com/office/officeart/2008/layout/LinedList"/>
    <dgm:cxn modelId="{90CCBA53-CA65-44A4-BEC6-EE4B63F299D6}" type="presOf" srcId="{F569A775-BB55-413C-861E-0EC8AB04ACE6}" destId="{21D7B67A-C9FF-42B7-B2C4-6423C00935C7}" srcOrd="0" destOrd="0" presId="urn:microsoft.com/office/officeart/2008/layout/LinedList"/>
    <dgm:cxn modelId="{8475FF73-D98C-48C9-9866-973D0894A87F}" type="presOf" srcId="{C907D195-6147-47A2-ADDE-2C0CD69C3EA4}" destId="{329A7E16-5C4A-477E-9FF1-89F2A157CA07}" srcOrd="0" destOrd="0" presId="urn:microsoft.com/office/officeart/2008/layout/LinedList"/>
    <dgm:cxn modelId="{E5F8AF55-E5B0-4A1A-BEE2-FCE571D6FD9C}" srcId="{9D98A19C-EE6F-4F89-8176-3E5D4D0C638E}" destId="{F569A775-BB55-413C-861E-0EC8AB04ACE6}" srcOrd="4" destOrd="0" parTransId="{FBA9B5A9-C78C-476C-9E00-FB4EE04194B2}" sibTransId="{6A66E897-F6C6-4D9F-9D55-84403A6BDF96}"/>
    <dgm:cxn modelId="{8E36A496-AD40-4FDF-8776-934AD6CF4DF1}" srcId="{9D98A19C-EE6F-4F89-8176-3E5D4D0C638E}" destId="{B6AC8A10-63AD-4014-A303-7998A66ED145}" srcOrd="1" destOrd="0" parTransId="{F260772E-921D-4850-B358-4CB5D5666609}" sibTransId="{ECAD0B72-304E-4651-AC9C-89183C22271B}"/>
    <dgm:cxn modelId="{83E6E9B0-05DF-4C7C-BC5A-F0CF6D7FE3CF}" type="presOf" srcId="{9E82934A-60F6-4E18-BC03-233F7956E6DA}" destId="{856EF7C6-E5C5-4F79-83EE-5C2582AE0CB3}" srcOrd="0" destOrd="0" presId="urn:microsoft.com/office/officeart/2008/layout/LinedList"/>
    <dgm:cxn modelId="{255ABDC0-C105-4563-A0FF-E74EBCA1AA73}" srcId="{9D98A19C-EE6F-4F89-8176-3E5D4D0C638E}" destId="{C907D195-6147-47A2-ADDE-2C0CD69C3EA4}" srcOrd="2" destOrd="0" parTransId="{0AEA3A94-52B3-4DC9-B4CF-5BBED5C23AC5}" sibTransId="{268270C8-6EC8-4155-96F0-FF222C493D05}"/>
    <dgm:cxn modelId="{9D57C9C2-EE18-4209-89E5-29A082524050}" srcId="{9D98A19C-EE6F-4F89-8176-3E5D4D0C638E}" destId="{63063612-EE16-4EAE-B88E-CED106C289D2}" srcOrd="5" destOrd="0" parTransId="{D95A44EB-19E3-4AD9-ABA2-0F6A2144091B}" sibTransId="{D66E190D-5677-42E7-A10F-2FE93809F74D}"/>
    <dgm:cxn modelId="{FDB96FD7-ACB7-4FE4-8AE3-33FBC497D31A}" srcId="{9D98A19C-EE6F-4F89-8176-3E5D4D0C638E}" destId="{63639195-3A41-48D9-8325-B6D4F5A933D8}" srcOrd="3" destOrd="0" parTransId="{BF053F64-EFE4-48FF-B791-B4738657245D}" sibTransId="{74DA1DFA-A1E1-4BB2-B304-9F30D529022E}"/>
    <dgm:cxn modelId="{CE3819E5-3EDA-4F9A-9FA8-CDEB89146240}" srcId="{9D98A19C-EE6F-4F89-8176-3E5D4D0C638E}" destId="{9E82934A-60F6-4E18-BC03-233F7956E6DA}" srcOrd="6" destOrd="0" parTransId="{3C0D431C-5719-4ACB-BEC9-046379E54886}" sibTransId="{1F754A80-374C-41AB-9084-0C4EFEC03819}"/>
    <dgm:cxn modelId="{F6DD00EA-99AC-459D-8CA5-A55CDD58DCD2}" type="presOf" srcId="{63063612-EE16-4EAE-B88E-CED106C289D2}" destId="{4C8B0638-CB6E-48FF-8FE5-F18C511AFC66}" srcOrd="0" destOrd="0" presId="urn:microsoft.com/office/officeart/2008/layout/LinedList"/>
    <dgm:cxn modelId="{40CF4AEC-5DB8-4C16-AD46-3EC26242F303}" srcId="{9D98A19C-EE6F-4F89-8176-3E5D4D0C638E}" destId="{C2E64614-2E0B-4B80-B239-338C81FBC57F}" srcOrd="7" destOrd="0" parTransId="{AEEEC38C-A6E5-453A-81C6-83B41000A7D7}" sibTransId="{ED58E143-2C14-4264-AEEF-ABBDBC5D3B3C}"/>
    <dgm:cxn modelId="{ACC66CFB-DB69-4E2D-92FD-4B19F0A3C1DC}" type="presOf" srcId="{0768CD2F-D93D-4F46-8A34-3600B85C1341}" destId="{93C0E1A1-D0A8-49FF-892D-C44CAECB2A6D}" srcOrd="0" destOrd="0" presId="urn:microsoft.com/office/officeart/2008/layout/LinedList"/>
    <dgm:cxn modelId="{DFC86233-BD65-4C3A-B9DB-A70E0D5F3DC9}" type="presParOf" srcId="{865A239C-4939-4ED7-9DDD-77C1EE318529}" destId="{0CD812A1-00DB-4317-B6E7-25298923A6FC}" srcOrd="0" destOrd="0" presId="urn:microsoft.com/office/officeart/2008/layout/LinedList"/>
    <dgm:cxn modelId="{88D4350D-E768-4D73-B4F9-445399AF0E2B}" type="presParOf" srcId="{865A239C-4939-4ED7-9DDD-77C1EE318529}" destId="{4D617951-B0EF-4DC6-A72D-E0E7F72AFF6B}" srcOrd="1" destOrd="0" presId="urn:microsoft.com/office/officeart/2008/layout/LinedList"/>
    <dgm:cxn modelId="{CDA71FD1-5893-4AC7-BE92-1197FE91FBF0}" type="presParOf" srcId="{4D617951-B0EF-4DC6-A72D-E0E7F72AFF6B}" destId="{93C0E1A1-D0A8-49FF-892D-C44CAECB2A6D}" srcOrd="0" destOrd="0" presId="urn:microsoft.com/office/officeart/2008/layout/LinedList"/>
    <dgm:cxn modelId="{EE208F60-6BF5-4B77-9877-6D43F4B02305}" type="presParOf" srcId="{4D617951-B0EF-4DC6-A72D-E0E7F72AFF6B}" destId="{B7795BB2-D721-4A0D-B0DB-33A21BC62F71}" srcOrd="1" destOrd="0" presId="urn:microsoft.com/office/officeart/2008/layout/LinedList"/>
    <dgm:cxn modelId="{18C62272-5411-408D-BCBC-93889187F404}" type="presParOf" srcId="{865A239C-4939-4ED7-9DDD-77C1EE318529}" destId="{8F3A34AE-6CBB-456C-9703-89B8E1761868}" srcOrd="2" destOrd="0" presId="urn:microsoft.com/office/officeart/2008/layout/LinedList"/>
    <dgm:cxn modelId="{1CDC1309-EE36-4D84-B509-93CFDB8072B5}" type="presParOf" srcId="{865A239C-4939-4ED7-9DDD-77C1EE318529}" destId="{914C076F-B060-426C-B81B-8C1947933623}" srcOrd="3" destOrd="0" presId="urn:microsoft.com/office/officeart/2008/layout/LinedList"/>
    <dgm:cxn modelId="{E6BE6B93-9F1E-4A68-8125-B21DDB57C86B}" type="presParOf" srcId="{914C076F-B060-426C-B81B-8C1947933623}" destId="{F8A715C4-F555-4062-9F5E-2CB11F32F527}" srcOrd="0" destOrd="0" presId="urn:microsoft.com/office/officeart/2008/layout/LinedList"/>
    <dgm:cxn modelId="{FAAF75B3-742D-4A04-A741-CBFDCD566D13}" type="presParOf" srcId="{914C076F-B060-426C-B81B-8C1947933623}" destId="{736EE6DD-2527-4A72-8401-2BBCEA40E8BB}" srcOrd="1" destOrd="0" presId="urn:microsoft.com/office/officeart/2008/layout/LinedList"/>
    <dgm:cxn modelId="{341344A5-2224-4A37-8CA3-89F8B4806689}" type="presParOf" srcId="{865A239C-4939-4ED7-9DDD-77C1EE318529}" destId="{C9D9003F-4547-49D8-B5BD-3185F4D96096}" srcOrd="4" destOrd="0" presId="urn:microsoft.com/office/officeart/2008/layout/LinedList"/>
    <dgm:cxn modelId="{4D52FB18-66EF-4E0C-9A9E-633746E79143}" type="presParOf" srcId="{865A239C-4939-4ED7-9DDD-77C1EE318529}" destId="{15B004EB-5291-4A57-8BF6-6B8293401A37}" srcOrd="5" destOrd="0" presId="urn:microsoft.com/office/officeart/2008/layout/LinedList"/>
    <dgm:cxn modelId="{1C23AC9C-7F51-4A1B-BB2C-7C2DE16A16CA}" type="presParOf" srcId="{15B004EB-5291-4A57-8BF6-6B8293401A37}" destId="{329A7E16-5C4A-477E-9FF1-89F2A157CA07}" srcOrd="0" destOrd="0" presId="urn:microsoft.com/office/officeart/2008/layout/LinedList"/>
    <dgm:cxn modelId="{FC53DD9E-6278-4785-B68A-252470CC8D1C}" type="presParOf" srcId="{15B004EB-5291-4A57-8BF6-6B8293401A37}" destId="{378060DE-AE24-4F2E-8902-3B4BF60A2366}" srcOrd="1" destOrd="0" presId="urn:microsoft.com/office/officeart/2008/layout/LinedList"/>
    <dgm:cxn modelId="{084F3DAE-E823-4937-8AE0-70FE5F17352A}" type="presParOf" srcId="{865A239C-4939-4ED7-9DDD-77C1EE318529}" destId="{C12D81EF-EAEE-45E5-94B0-B195E634C5D3}" srcOrd="6" destOrd="0" presId="urn:microsoft.com/office/officeart/2008/layout/LinedList"/>
    <dgm:cxn modelId="{B856D250-C90C-4D18-89F0-4FBD438FB69B}" type="presParOf" srcId="{865A239C-4939-4ED7-9DDD-77C1EE318529}" destId="{18405D1D-B1E7-4966-8AD3-8A664D634B85}" srcOrd="7" destOrd="0" presId="urn:microsoft.com/office/officeart/2008/layout/LinedList"/>
    <dgm:cxn modelId="{B8E5100F-9830-4781-BC45-D9921852F749}" type="presParOf" srcId="{18405D1D-B1E7-4966-8AD3-8A664D634B85}" destId="{CBC6A2B9-DA25-4CEA-878C-4C12CF84A1FB}" srcOrd="0" destOrd="0" presId="urn:microsoft.com/office/officeart/2008/layout/LinedList"/>
    <dgm:cxn modelId="{87F72EF1-C3D1-46D8-8411-A089F000A35A}" type="presParOf" srcId="{18405D1D-B1E7-4966-8AD3-8A664D634B85}" destId="{99ED49FC-F5B6-406E-A195-23AF13AFA35A}" srcOrd="1" destOrd="0" presId="urn:microsoft.com/office/officeart/2008/layout/LinedList"/>
    <dgm:cxn modelId="{508AE01B-7A29-46BB-A18D-6791308C9AD5}" type="presParOf" srcId="{865A239C-4939-4ED7-9DDD-77C1EE318529}" destId="{5F1F4287-4729-4320-A10A-F0C10BD4AEF9}" srcOrd="8" destOrd="0" presId="urn:microsoft.com/office/officeart/2008/layout/LinedList"/>
    <dgm:cxn modelId="{5508443C-7A7D-4902-8856-270844C8F1A2}" type="presParOf" srcId="{865A239C-4939-4ED7-9DDD-77C1EE318529}" destId="{B8279A2F-187F-41F1-BF1E-FBAE3D82ACDE}" srcOrd="9" destOrd="0" presId="urn:microsoft.com/office/officeart/2008/layout/LinedList"/>
    <dgm:cxn modelId="{F6F2874D-F6BE-4BC9-A507-D2800E8A0E15}" type="presParOf" srcId="{B8279A2F-187F-41F1-BF1E-FBAE3D82ACDE}" destId="{21D7B67A-C9FF-42B7-B2C4-6423C00935C7}" srcOrd="0" destOrd="0" presId="urn:microsoft.com/office/officeart/2008/layout/LinedList"/>
    <dgm:cxn modelId="{897D6888-AE6A-4216-8298-7512E18847DA}" type="presParOf" srcId="{B8279A2F-187F-41F1-BF1E-FBAE3D82ACDE}" destId="{0EC59F00-020C-4399-B266-073C8D36D19F}" srcOrd="1" destOrd="0" presId="urn:microsoft.com/office/officeart/2008/layout/LinedList"/>
    <dgm:cxn modelId="{DF5BCE80-2877-4CEE-B572-A75575DEE4AC}" type="presParOf" srcId="{865A239C-4939-4ED7-9DDD-77C1EE318529}" destId="{2869C200-4471-4229-BCC6-D29305329FBF}" srcOrd="10" destOrd="0" presId="urn:microsoft.com/office/officeart/2008/layout/LinedList"/>
    <dgm:cxn modelId="{14E1E253-947C-4D62-BE86-845DAD28BCC9}" type="presParOf" srcId="{865A239C-4939-4ED7-9DDD-77C1EE318529}" destId="{48B1A23E-6B63-460B-80B1-16DB836E6D27}" srcOrd="11" destOrd="0" presId="urn:microsoft.com/office/officeart/2008/layout/LinedList"/>
    <dgm:cxn modelId="{20113FA8-C408-4EA6-8CE7-1CFEF5C9558E}" type="presParOf" srcId="{48B1A23E-6B63-460B-80B1-16DB836E6D27}" destId="{4C8B0638-CB6E-48FF-8FE5-F18C511AFC66}" srcOrd="0" destOrd="0" presId="urn:microsoft.com/office/officeart/2008/layout/LinedList"/>
    <dgm:cxn modelId="{3AD05B43-F02B-4D79-8887-0DBDEBD413E8}" type="presParOf" srcId="{48B1A23E-6B63-460B-80B1-16DB836E6D27}" destId="{C596801F-BE41-4A8B-BA9F-95662DB25010}" srcOrd="1" destOrd="0" presId="urn:microsoft.com/office/officeart/2008/layout/LinedList"/>
    <dgm:cxn modelId="{6C6DC82B-6865-46D0-8622-7222AF583555}" type="presParOf" srcId="{865A239C-4939-4ED7-9DDD-77C1EE318529}" destId="{5F8B3835-06E9-4E29-8A95-A23115D3BE1E}" srcOrd="12" destOrd="0" presId="urn:microsoft.com/office/officeart/2008/layout/LinedList"/>
    <dgm:cxn modelId="{B02728F6-19B3-4C66-8134-CDE15770E42F}" type="presParOf" srcId="{865A239C-4939-4ED7-9DDD-77C1EE318529}" destId="{1F2B8B42-C965-43BF-AEF9-9925636F3E66}" srcOrd="13" destOrd="0" presId="urn:microsoft.com/office/officeart/2008/layout/LinedList"/>
    <dgm:cxn modelId="{A2F288C4-9156-4193-87F8-94DB097F924C}" type="presParOf" srcId="{1F2B8B42-C965-43BF-AEF9-9925636F3E66}" destId="{856EF7C6-E5C5-4F79-83EE-5C2582AE0CB3}" srcOrd="0" destOrd="0" presId="urn:microsoft.com/office/officeart/2008/layout/LinedList"/>
    <dgm:cxn modelId="{5A684D4A-BFE9-47E5-ABBE-7122E3AAB549}" type="presParOf" srcId="{1F2B8B42-C965-43BF-AEF9-9925636F3E66}" destId="{1A6D414B-9079-4E2B-A20E-005B6145E778}" srcOrd="1" destOrd="0" presId="urn:microsoft.com/office/officeart/2008/layout/LinedList"/>
    <dgm:cxn modelId="{8AC5FEEE-D96D-4A12-9ACF-6508AAF11E04}" type="presParOf" srcId="{865A239C-4939-4ED7-9DDD-77C1EE318529}" destId="{D2734E38-FD34-4209-8621-517564BC76F9}" srcOrd="14" destOrd="0" presId="urn:microsoft.com/office/officeart/2008/layout/LinedList"/>
    <dgm:cxn modelId="{34F2D1C7-1B50-419A-AC07-DE42180AEBBF}" type="presParOf" srcId="{865A239C-4939-4ED7-9DDD-77C1EE318529}" destId="{EF53F6BF-7D64-4175-9119-3D3559A57F9A}" srcOrd="15" destOrd="0" presId="urn:microsoft.com/office/officeart/2008/layout/LinedList"/>
    <dgm:cxn modelId="{98E6E1F1-CC47-4EBC-BFB2-18889FABC7C4}" type="presParOf" srcId="{EF53F6BF-7D64-4175-9119-3D3559A57F9A}" destId="{5D92D9F8-FBC6-4B1E-AFC0-C712A0A46788}" srcOrd="0" destOrd="0" presId="urn:microsoft.com/office/officeart/2008/layout/LinedList"/>
    <dgm:cxn modelId="{8111066C-E122-4EF6-BB14-D427999C85F8}" type="presParOf" srcId="{EF53F6BF-7D64-4175-9119-3D3559A57F9A}" destId="{3AAA4642-0077-4AA1-8FAF-56D2306B7953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C7C4EBA-5DCA-4BC3-BD04-67607738149C}" type="doc">
      <dgm:prSet loTypeId="urn:microsoft.com/office/officeart/2005/8/layout/hChevron3" loCatId="Inbox" qsTypeId="urn:microsoft.com/office/officeart/2005/8/quickstyle/simple1" qsCatId="simple" csTypeId="urn:microsoft.com/office/officeart/2005/8/colors/ColorSchemeForSuggestions" csCatId="other"/>
      <dgm:spPr/>
      <dgm:t>
        <a:bodyPr/>
        <a:lstStyle/>
        <a:p>
          <a:endParaRPr lang="en-US"/>
        </a:p>
      </dgm:t>
    </dgm:pt>
    <dgm:pt modelId="{DD3BFDF2-CC1D-4C2D-8ED9-C29B9B130333}">
      <dgm:prSet/>
      <dgm:spPr/>
      <dgm:t>
        <a:bodyPr/>
        <a:lstStyle/>
        <a:p>
          <a:r>
            <a:rPr lang="hu-HU"/>
            <a:t>Célja, hogy </a:t>
          </a:r>
          <a:endParaRPr lang="en-US"/>
        </a:p>
      </dgm:t>
    </dgm:pt>
    <dgm:pt modelId="{A405B464-62B8-44E5-9090-EF77D8D7254D}" type="parTrans" cxnId="{97A6A3E1-97C3-4EA8-A589-3011DD711C55}">
      <dgm:prSet/>
      <dgm:spPr/>
      <dgm:t>
        <a:bodyPr/>
        <a:lstStyle/>
        <a:p>
          <a:endParaRPr lang="en-US"/>
        </a:p>
      </dgm:t>
    </dgm:pt>
    <dgm:pt modelId="{E28AF029-B08D-4B8F-899F-D0DF9C4A64D0}" type="sibTrans" cxnId="{97A6A3E1-97C3-4EA8-A589-3011DD711C55}">
      <dgm:prSet/>
      <dgm:spPr/>
      <dgm:t>
        <a:bodyPr/>
        <a:lstStyle/>
        <a:p>
          <a:endParaRPr lang="en-US"/>
        </a:p>
      </dgm:t>
    </dgm:pt>
    <dgm:pt modelId="{37F012AE-D570-45B1-899D-54570926EF1F}">
      <dgm:prSet/>
      <dgm:spPr/>
      <dgm:t>
        <a:bodyPr/>
        <a:lstStyle/>
        <a:p>
          <a:r>
            <a:rPr lang="hu-HU"/>
            <a:t>azonosítsa a vállalat számára rendelkezésre 	álló eszközöket, </a:t>
          </a:r>
          <a:endParaRPr lang="en-US"/>
        </a:p>
      </dgm:t>
    </dgm:pt>
    <dgm:pt modelId="{79A2DA9B-F3B2-40E6-B5A4-5077400F1ABA}" type="parTrans" cxnId="{5983E629-CF2E-479B-8159-19C4DB83EEDE}">
      <dgm:prSet/>
      <dgm:spPr/>
      <dgm:t>
        <a:bodyPr/>
        <a:lstStyle/>
        <a:p>
          <a:endParaRPr lang="en-US"/>
        </a:p>
      </dgm:t>
    </dgm:pt>
    <dgm:pt modelId="{FCBA93A2-3350-4E29-BEF0-B017E5E5AAFF}" type="sibTrans" cxnId="{5983E629-CF2E-479B-8159-19C4DB83EEDE}">
      <dgm:prSet/>
      <dgm:spPr/>
      <dgm:t>
        <a:bodyPr/>
        <a:lstStyle/>
        <a:p>
          <a:endParaRPr lang="en-US"/>
        </a:p>
      </dgm:t>
    </dgm:pt>
    <dgm:pt modelId="{D685E5B4-C1A1-45F0-A0F9-CC5F56091F04}">
      <dgm:prSet/>
      <dgm:spPr/>
      <dgm:t>
        <a:bodyPr/>
        <a:lstStyle/>
        <a:p>
          <a:r>
            <a:rPr lang="hu-HU"/>
            <a:t>majd feltárja ezeknek a versenytársakhoz 	viszonyított értéktermelő képességét. </a:t>
          </a:r>
          <a:endParaRPr lang="en-US"/>
        </a:p>
      </dgm:t>
    </dgm:pt>
    <dgm:pt modelId="{3DC0FA3F-1AC6-47E3-83A2-CAE7DE5FF22C}" type="parTrans" cxnId="{F341F5EB-7C15-4D65-B312-8728FDCC53D7}">
      <dgm:prSet/>
      <dgm:spPr/>
      <dgm:t>
        <a:bodyPr/>
        <a:lstStyle/>
        <a:p>
          <a:endParaRPr lang="en-US"/>
        </a:p>
      </dgm:t>
    </dgm:pt>
    <dgm:pt modelId="{1CA9B605-2D67-40A5-865B-F30D81181784}" type="sibTrans" cxnId="{F341F5EB-7C15-4D65-B312-8728FDCC53D7}">
      <dgm:prSet/>
      <dgm:spPr/>
      <dgm:t>
        <a:bodyPr/>
        <a:lstStyle/>
        <a:p>
          <a:endParaRPr lang="en-US"/>
        </a:p>
      </dgm:t>
    </dgm:pt>
    <dgm:pt modelId="{AE05E4B9-AA6F-4FC8-9EA0-DA10F3ADF144}">
      <dgm:prSet/>
      <dgm:spPr/>
      <dgm:t>
        <a:bodyPr/>
        <a:lstStyle/>
        <a:p>
          <a:endParaRPr lang="en-US"/>
        </a:p>
      </dgm:t>
    </dgm:pt>
    <dgm:pt modelId="{E88A2D85-3226-4642-AFD1-0F558F223D48}" type="parTrans" cxnId="{06651BCE-CC64-4D38-84DA-AAB6CDA48E2D}">
      <dgm:prSet/>
      <dgm:spPr/>
      <dgm:t>
        <a:bodyPr/>
        <a:lstStyle/>
        <a:p>
          <a:endParaRPr lang="en-US"/>
        </a:p>
      </dgm:t>
    </dgm:pt>
    <dgm:pt modelId="{AC5CC63B-57E6-4EF2-9929-553A2DC04370}" type="sibTrans" cxnId="{06651BCE-CC64-4D38-84DA-AAB6CDA48E2D}">
      <dgm:prSet/>
      <dgm:spPr/>
      <dgm:t>
        <a:bodyPr/>
        <a:lstStyle/>
        <a:p>
          <a:endParaRPr lang="en-US"/>
        </a:p>
      </dgm:t>
    </dgm:pt>
    <dgm:pt modelId="{4593D134-77F8-49EC-B48A-20DBE1617710}">
      <dgm:prSet/>
      <dgm:spPr/>
      <dgm:t>
        <a:bodyPr/>
        <a:lstStyle/>
        <a:p>
          <a:r>
            <a:rPr lang="hu-HU"/>
            <a:t>Ennek alapján határozható meg a vállalat megkülönböztető képességei, egyedi adottságai, versenyelőnyei, amelyekre támaszkodva megvalósíthatja stratégiáját.</a:t>
          </a:r>
          <a:endParaRPr lang="en-US"/>
        </a:p>
      </dgm:t>
    </dgm:pt>
    <dgm:pt modelId="{8CD38E34-5777-4A36-90D4-94894C2FA182}" type="parTrans" cxnId="{B0DCD75F-6D51-467F-BFE3-07CF383B8CDF}">
      <dgm:prSet/>
      <dgm:spPr/>
      <dgm:t>
        <a:bodyPr/>
        <a:lstStyle/>
        <a:p>
          <a:endParaRPr lang="en-US"/>
        </a:p>
      </dgm:t>
    </dgm:pt>
    <dgm:pt modelId="{B7458186-8281-4F25-8275-D8D661892741}" type="sibTrans" cxnId="{B0DCD75F-6D51-467F-BFE3-07CF383B8CDF}">
      <dgm:prSet/>
      <dgm:spPr/>
      <dgm:t>
        <a:bodyPr/>
        <a:lstStyle/>
        <a:p>
          <a:endParaRPr lang="en-US"/>
        </a:p>
      </dgm:t>
    </dgm:pt>
    <dgm:pt modelId="{DA7956BC-8EDE-4ADD-BB54-3B7BB1408BC4}" type="pres">
      <dgm:prSet presAssocID="{9C7C4EBA-5DCA-4BC3-BD04-67607738149C}" presName="Name0" presStyleCnt="0">
        <dgm:presLayoutVars>
          <dgm:dir/>
          <dgm:resizeHandles val="exact"/>
        </dgm:presLayoutVars>
      </dgm:prSet>
      <dgm:spPr/>
    </dgm:pt>
    <dgm:pt modelId="{BB3C17C4-1A00-4001-B63E-DBA22E351AB4}" type="pres">
      <dgm:prSet presAssocID="{DD3BFDF2-CC1D-4C2D-8ED9-C29B9B130333}" presName="parAndChTx" presStyleLbl="node1" presStyleIdx="0" presStyleCnt="2">
        <dgm:presLayoutVars>
          <dgm:bulletEnabled val="1"/>
        </dgm:presLayoutVars>
      </dgm:prSet>
      <dgm:spPr/>
    </dgm:pt>
    <dgm:pt modelId="{863FBD13-C3C3-4F58-860A-AA1150141742}" type="pres">
      <dgm:prSet presAssocID="{E28AF029-B08D-4B8F-899F-D0DF9C4A64D0}" presName="parAndChSpace" presStyleCnt="0"/>
      <dgm:spPr/>
    </dgm:pt>
    <dgm:pt modelId="{669FF2C9-2CDD-477D-B0EB-A2FB082B2232}" type="pres">
      <dgm:prSet presAssocID="{4593D134-77F8-49EC-B48A-20DBE1617710}" presName="parAndChTx" presStyleLbl="node1" presStyleIdx="1" presStyleCnt="2">
        <dgm:presLayoutVars>
          <dgm:bulletEnabled val="1"/>
        </dgm:presLayoutVars>
      </dgm:prSet>
      <dgm:spPr/>
    </dgm:pt>
  </dgm:ptLst>
  <dgm:cxnLst>
    <dgm:cxn modelId="{68BC0A02-B8BB-44AE-AF46-FDA883E81006}" type="presOf" srcId="{D685E5B4-C1A1-45F0-A0F9-CC5F56091F04}" destId="{BB3C17C4-1A00-4001-B63E-DBA22E351AB4}" srcOrd="0" destOrd="2" presId="urn:microsoft.com/office/officeart/2005/8/layout/hChevron3"/>
    <dgm:cxn modelId="{5983E629-CF2E-479B-8159-19C4DB83EEDE}" srcId="{DD3BFDF2-CC1D-4C2D-8ED9-C29B9B130333}" destId="{37F012AE-D570-45B1-899D-54570926EF1F}" srcOrd="0" destOrd="0" parTransId="{79A2DA9B-F3B2-40E6-B5A4-5077400F1ABA}" sibTransId="{FCBA93A2-3350-4E29-BEF0-B017E5E5AAFF}"/>
    <dgm:cxn modelId="{B0DCD75F-6D51-467F-BFE3-07CF383B8CDF}" srcId="{9C7C4EBA-5DCA-4BC3-BD04-67607738149C}" destId="{4593D134-77F8-49EC-B48A-20DBE1617710}" srcOrd="1" destOrd="0" parTransId="{8CD38E34-5777-4A36-90D4-94894C2FA182}" sibTransId="{B7458186-8281-4F25-8275-D8D661892741}"/>
    <dgm:cxn modelId="{4A0B9769-4BD2-4BAC-B30F-A1D736735713}" type="presOf" srcId="{DD3BFDF2-CC1D-4C2D-8ED9-C29B9B130333}" destId="{BB3C17C4-1A00-4001-B63E-DBA22E351AB4}" srcOrd="0" destOrd="0" presId="urn:microsoft.com/office/officeart/2005/8/layout/hChevron3"/>
    <dgm:cxn modelId="{0981B069-3C83-4E49-939E-3D5A78BCC5CE}" type="presOf" srcId="{AE05E4B9-AA6F-4FC8-9EA0-DA10F3ADF144}" destId="{BB3C17C4-1A00-4001-B63E-DBA22E351AB4}" srcOrd="0" destOrd="3" presId="urn:microsoft.com/office/officeart/2005/8/layout/hChevron3"/>
    <dgm:cxn modelId="{06651BCE-CC64-4D38-84DA-AAB6CDA48E2D}" srcId="{DD3BFDF2-CC1D-4C2D-8ED9-C29B9B130333}" destId="{AE05E4B9-AA6F-4FC8-9EA0-DA10F3ADF144}" srcOrd="2" destOrd="0" parTransId="{E88A2D85-3226-4642-AFD1-0F558F223D48}" sibTransId="{AC5CC63B-57E6-4EF2-9929-553A2DC04370}"/>
    <dgm:cxn modelId="{191551D2-E4A3-4221-A132-C8A7CA11F0DC}" type="presOf" srcId="{37F012AE-D570-45B1-899D-54570926EF1F}" destId="{BB3C17C4-1A00-4001-B63E-DBA22E351AB4}" srcOrd="0" destOrd="1" presId="urn:microsoft.com/office/officeart/2005/8/layout/hChevron3"/>
    <dgm:cxn modelId="{777012D9-BD17-46E9-9C99-6F2255AE00C1}" type="presOf" srcId="{9C7C4EBA-5DCA-4BC3-BD04-67607738149C}" destId="{DA7956BC-8EDE-4ADD-BB54-3B7BB1408BC4}" srcOrd="0" destOrd="0" presId="urn:microsoft.com/office/officeart/2005/8/layout/hChevron3"/>
    <dgm:cxn modelId="{CEF765DB-4F73-47EF-AEC6-1865ED2DDA12}" type="presOf" srcId="{4593D134-77F8-49EC-B48A-20DBE1617710}" destId="{669FF2C9-2CDD-477D-B0EB-A2FB082B2232}" srcOrd="0" destOrd="0" presId="urn:microsoft.com/office/officeart/2005/8/layout/hChevron3"/>
    <dgm:cxn modelId="{97A6A3E1-97C3-4EA8-A589-3011DD711C55}" srcId="{9C7C4EBA-5DCA-4BC3-BD04-67607738149C}" destId="{DD3BFDF2-CC1D-4C2D-8ED9-C29B9B130333}" srcOrd="0" destOrd="0" parTransId="{A405B464-62B8-44E5-9090-EF77D8D7254D}" sibTransId="{E28AF029-B08D-4B8F-899F-D0DF9C4A64D0}"/>
    <dgm:cxn modelId="{F341F5EB-7C15-4D65-B312-8728FDCC53D7}" srcId="{DD3BFDF2-CC1D-4C2D-8ED9-C29B9B130333}" destId="{D685E5B4-C1A1-45F0-A0F9-CC5F56091F04}" srcOrd="1" destOrd="0" parTransId="{3DC0FA3F-1AC6-47E3-83A2-CAE7DE5FF22C}" sibTransId="{1CA9B605-2D67-40A5-865B-F30D81181784}"/>
    <dgm:cxn modelId="{3F94ED72-0362-4004-8E9D-C55EDD25A7F3}" type="presParOf" srcId="{DA7956BC-8EDE-4ADD-BB54-3B7BB1408BC4}" destId="{BB3C17C4-1A00-4001-B63E-DBA22E351AB4}" srcOrd="0" destOrd="0" presId="urn:microsoft.com/office/officeart/2005/8/layout/hChevron3"/>
    <dgm:cxn modelId="{D3CFE8FF-26BE-4C61-8F67-FB400329783B}" type="presParOf" srcId="{DA7956BC-8EDE-4ADD-BB54-3B7BB1408BC4}" destId="{863FBD13-C3C3-4F58-860A-AA1150141742}" srcOrd="1" destOrd="0" presId="urn:microsoft.com/office/officeart/2005/8/layout/hChevron3"/>
    <dgm:cxn modelId="{AA0E5793-092B-4EC0-AF13-B9EC5DA732D8}" type="presParOf" srcId="{DA7956BC-8EDE-4ADD-BB54-3B7BB1408BC4}" destId="{669FF2C9-2CDD-477D-B0EB-A2FB082B2232}" srcOrd="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93D2432-4D51-4513-9B1A-6D9CCCD5A059}" type="doc">
      <dgm:prSet loTypeId="urn:microsoft.com/office/officeart/2005/8/layout/hierarchy3" loCatId="Inbox" qsTypeId="urn:microsoft.com/office/officeart/2005/8/quickstyle/simple1" qsCatId="simple" csTypeId="urn:microsoft.com/office/officeart/2005/8/colors/ColorSchemeForSuggestions" csCatId="other" phldr="1"/>
      <dgm:spPr/>
      <dgm:t>
        <a:bodyPr/>
        <a:lstStyle/>
        <a:p>
          <a:endParaRPr lang="en-US"/>
        </a:p>
      </dgm:t>
    </dgm:pt>
    <dgm:pt modelId="{30D1A70B-9082-40BB-B198-0A147F31DB44}">
      <dgm:prSet/>
      <dgm:spPr/>
      <dgm:t>
        <a:bodyPr/>
        <a:lstStyle/>
        <a:p>
          <a:r>
            <a:rPr lang="hu-HU" dirty="0"/>
            <a:t>„</a:t>
          </a:r>
          <a:r>
            <a:rPr lang="de-DE" dirty="0"/>
            <a:t>A </a:t>
          </a:r>
          <a:r>
            <a:rPr lang="de-DE" dirty="0" err="1"/>
            <a:t>vállalatok</a:t>
          </a:r>
          <a:r>
            <a:rPr lang="de-DE" dirty="0"/>
            <a:t> </a:t>
          </a:r>
          <a:r>
            <a:rPr lang="de-DE" dirty="0" err="1"/>
            <a:t>üzleti</a:t>
          </a:r>
          <a:r>
            <a:rPr lang="de-DE" dirty="0"/>
            <a:t> </a:t>
          </a:r>
          <a:r>
            <a:rPr lang="de-DE" dirty="0" err="1"/>
            <a:t>szempontból</a:t>
          </a:r>
          <a:r>
            <a:rPr lang="de-DE" dirty="0"/>
            <a:t> </a:t>
          </a:r>
          <a:r>
            <a:rPr lang="de-DE" dirty="0" err="1"/>
            <a:t>úgy</a:t>
          </a:r>
          <a:r>
            <a:rPr lang="de-DE" dirty="0"/>
            <a:t> </a:t>
          </a:r>
          <a:r>
            <a:rPr lang="de-DE" dirty="0" err="1"/>
            <a:t>tekinthetők</a:t>
          </a:r>
          <a:r>
            <a:rPr lang="de-DE" dirty="0"/>
            <a:t>, mint </a:t>
          </a:r>
          <a:r>
            <a:rPr lang="de-DE" dirty="0" err="1"/>
            <a:t>nyereségtermelő</a:t>
          </a:r>
          <a:r>
            <a:rPr lang="hu-HU" dirty="0"/>
            <a:t> </a:t>
          </a:r>
          <a:r>
            <a:rPr lang="de-DE" dirty="0" err="1"/>
            <a:t>intézmények</a:t>
          </a:r>
          <a:r>
            <a:rPr lang="de-DE" dirty="0"/>
            <a:t>. </a:t>
          </a:r>
          <a:endParaRPr lang="en-US" dirty="0"/>
        </a:p>
      </dgm:t>
    </dgm:pt>
    <dgm:pt modelId="{A042FACC-C0F8-4ADF-8470-5A71235DFAD2}" type="parTrans" cxnId="{D559FFBF-F4D8-409F-8713-E7D6BE370A3E}">
      <dgm:prSet/>
      <dgm:spPr/>
      <dgm:t>
        <a:bodyPr/>
        <a:lstStyle/>
        <a:p>
          <a:endParaRPr lang="en-US"/>
        </a:p>
      </dgm:t>
    </dgm:pt>
    <dgm:pt modelId="{FA4B7C8D-2C24-4765-80EE-B503F95F48B9}" type="sibTrans" cxnId="{D559FFBF-F4D8-409F-8713-E7D6BE370A3E}">
      <dgm:prSet/>
      <dgm:spPr/>
      <dgm:t>
        <a:bodyPr/>
        <a:lstStyle/>
        <a:p>
          <a:endParaRPr lang="en-US"/>
        </a:p>
      </dgm:t>
    </dgm:pt>
    <dgm:pt modelId="{CB858AE4-88D0-4B21-81EB-DBA5D0425067}">
      <dgm:prSet/>
      <dgm:spPr/>
      <dgm:t>
        <a:bodyPr/>
        <a:lstStyle/>
        <a:p>
          <a:r>
            <a:rPr lang="de-DE" dirty="0" err="1"/>
            <a:t>Alapvető</a:t>
          </a:r>
          <a:r>
            <a:rPr lang="de-DE" dirty="0"/>
            <a:t> </a:t>
          </a:r>
          <a:r>
            <a:rPr lang="de-DE" dirty="0" err="1"/>
            <a:t>céljuk</a:t>
          </a:r>
          <a:r>
            <a:rPr lang="de-DE" dirty="0"/>
            <a:t> a </a:t>
          </a:r>
          <a:r>
            <a:rPr lang="de-DE" dirty="0" err="1"/>
            <a:t>minél</a:t>
          </a:r>
          <a:r>
            <a:rPr lang="de-DE" dirty="0"/>
            <a:t> </a:t>
          </a:r>
          <a:r>
            <a:rPr lang="de-DE" dirty="0" err="1"/>
            <a:t>nagyobb</a:t>
          </a:r>
          <a:r>
            <a:rPr lang="de-DE" dirty="0"/>
            <a:t> </a:t>
          </a:r>
          <a:r>
            <a:rPr lang="de-DE" dirty="0" err="1"/>
            <a:t>nyereség</a:t>
          </a:r>
          <a:r>
            <a:rPr lang="de-DE" dirty="0"/>
            <a:t> </a:t>
          </a:r>
          <a:r>
            <a:rPr lang="de-DE" dirty="0" err="1"/>
            <a:t>elérése</a:t>
          </a:r>
          <a:r>
            <a:rPr lang="de-DE" dirty="0"/>
            <a:t>.</a:t>
          </a:r>
          <a:r>
            <a:rPr lang="hu-HU" dirty="0"/>
            <a:t>” </a:t>
          </a:r>
          <a:r>
            <a:rPr lang="de-DE" dirty="0"/>
            <a:t>(</a:t>
          </a:r>
          <a:r>
            <a:rPr lang="hu-HU" dirty="0"/>
            <a:t>Marosán, 2001)</a:t>
          </a:r>
          <a:r>
            <a:rPr lang="de-DE" dirty="0"/>
            <a:t>.</a:t>
          </a:r>
          <a:endParaRPr lang="en-US" dirty="0"/>
        </a:p>
      </dgm:t>
    </dgm:pt>
    <dgm:pt modelId="{A8F71346-43C1-4158-89C0-BE16F8A9C4B8}" type="parTrans" cxnId="{7AA8A7D9-24A8-4DA5-9369-02D5B8C12843}">
      <dgm:prSet/>
      <dgm:spPr/>
      <dgm:t>
        <a:bodyPr/>
        <a:lstStyle/>
        <a:p>
          <a:endParaRPr lang="en-US"/>
        </a:p>
      </dgm:t>
    </dgm:pt>
    <dgm:pt modelId="{7E45D314-870D-434C-8882-E7DD42A013C3}" type="sibTrans" cxnId="{7AA8A7D9-24A8-4DA5-9369-02D5B8C12843}">
      <dgm:prSet/>
      <dgm:spPr/>
      <dgm:t>
        <a:bodyPr/>
        <a:lstStyle/>
        <a:p>
          <a:endParaRPr lang="en-US"/>
        </a:p>
      </dgm:t>
    </dgm:pt>
    <dgm:pt modelId="{728EA8C8-C7BB-40CD-9194-C7BF003A4050}">
      <dgm:prSet/>
      <dgm:spPr/>
      <dgm:t>
        <a:bodyPr/>
        <a:lstStyle/>
        <a:p>
          <a:r>
            <a:rPr lang="hu-HU"/>
            <a:t>A vállalat célja, hogy olyan terméket állítson elő, amely alkalmas arra, hogy a fogyasztók igényeit kielégítse, azaz értéket képviseljen a vevők számára. (Porter)</a:t>
          </a:r>
          <a:endParaRPr lang="en-US"/>
        </a:p>
      </dgm:t>
    </dgm:pt>
    <dgm:pt modelId="{ADECD155-CE03-4A7C-992A-7F76296568B2}" type="parTrans" cxnId="{4BB39E86-ED69-4716-9DA0-BC3011ABCCE4}">
      <dgm:prSet/>
      <dgm:spPr/>
      <dgm:t>
        <a:bodyPr/>
        <a:lstStyle/>
        <a:p>
          <a:endParaRPr lang="en-US"/>
        </a:p>
      </dgm:t>
    </dgm:pt>
    <dgm:pt modelId="{A012BCC2-8CFB-4DD5-B04B-944D934D7CD3}" type="sibTrans" cxnId="{4BB39E86-ED69-4716-9DA0-BC3011ABCCE4}">
      <dgm:prSet/>
      <dgm:spPr/>
      <dgm:t>
        <a:bodyPr/>
        <a:lstStyle/>
        <a:p>
          <a:endParaRPr lang="en-US"/>
        </a:p>
      </dgm:t>
    </dgm:pt>
    <dgm:pt modelId="{1869E0EA-7351-4182-A0F7-000EC4D15D87}" type="pres">
      <dgm:prSet presAssocID="{A93D2432-4D51-4513-9B1A-6D9CCCD5A059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051D271-2D91-46E4-9AAB-4A578F38BC89}" type="pres">
      <dgm:prSet presAssocID="{30D1A70B-9082-40BB-B198-0A147F31DB44}" presName="root" presStyleCnt="0"/>
      <dgm:spPr/>
    </dgm:pt>
    <dgm:pt modelId="{F5F679DB-26DC-4AB7-BB49-EC3885A85E21}" type="pres">
      <dgm:prSet presAssocID="{30D1A70B-9082-40BB-B198-0A147F31DB44}" presName="rootComposite" presStyleCnt="0"/>
      <dgm:spPr/>
    </dgm:pt>
    <dgm:pt modelId="{6F07745C-9925-4FAB-836C-44C8F16ED8BD}" type="pres">
      <dgm:prSet presAssocID="{30D1A70B-9082-40BB-B198-0A147F31DB44}" presName="rootText" presStyleLbl="node1" presStyleIdx="0" presStyleCnt="3"/>
      <dgm:spPr/>
    </dgm:pt>
    <dgm:pt modelId="{CE8EF29A-6BB3-42D6-8E56-4E8DB7DD4E14}" type="pres">
      <dgm:prSet presAssocID="{30D1A70B-9082-40BB-B198-0A147F31DB44}" presName="rootConnector" presStyleLbl="node1" presStyleIdx="0" presStyleCnt="3"/>
      <dgm:spPr/>
    </dgm:pt>
    <dgm:pt modelId="{865BAB9D-FD2A-49ED-B848-DF482E965AE6}" type="pres">
      <dgm:prSet presAssocID="{30D1A70B-9082-40BB-B198-0A147F31DB44}" presName="childShape" presStyleCnt="0"/>
      <dgm:spPr/>
    </dgm:pt>
    <dgm:pt modelId="{FCAC4659-9A24-4A66-92E5-781B2D79A189}" type="pres">
      <dgm:prSet presAssocID="{CB858AE4-88D0-4B21-81EB-DBA5D0425067}" presName="root" presStyleCnt="0"/>
      <dgm:spPr/>
    </dgm:pt>
    <dgm:pt modelId="{9A74519B-D4EF-46CC-B97F-29516673CA40}" type="pres">
      <dgm:prSet presAssocID="{CB858AE4-88D0-4B21-81EB-DBA5D0425067}" presName="rootComposite" presStyleCnt="0"/>
      <dgm:spPr/>
    </dgm:pt>
    <dgm:pt modelId="{CB203F1C-135A-4692-A8FC-DC253E4EA357}" type="pres">
      <dgm:prSet presAssocID="{CB858AE4-88D0-4B21-81EB-DBA5D0425067}" presName="rootText" presStyleLbl="node1" presStyleIdx="1" presStyleCnt="3"/>
      <dgm:spPr/>
    </dgm:pt>
    <dgm:pt modelId="{E753F454-F3B7-40B7-96F3-D91E4BE97600}" type="pres">
      <dgm:prSet presAssocID="{CB858AE4-88D0-4B21-81EB-DBA5D0425067}" presName="rootConnector" presStyleLbl="node1" presStyleIdx="1" presStyleCnt="3"/>
      <dgm:spPr/>
    </dgm:pt>
    <dgm:pt modelId="{3C0B6962-E68B-4793-9754-DFD5CAF972D1}" type="pres">
      <dgm:prSet presAssocID="{CB858AE4-88D0-4B21-81EB-DBA5D0425067}" presName="childShape" presStyleCnt="0"/>
      <dgm:spPr/>
    </dgm:pt>
    <dgm:pt modelId="{B4A2277B-880B-4453-A740-93E0C85C4A19}" type="pres">
      <dgm:prSet presAssocID="{728EA8C8-C7BB-40CD-9194-C7BF003A4050}" presName="root" presStyleCnt="0"/>
      <dgm:spPr/>
    </dgm:pt>
    <dgm:pt modelId="{E63275E9-E05E-4235-99FC-F79080B662EE}" type="pres">
      <dgm:prSet presAssocID="{728EA8C8-C7BB-40CD-9194-C7BF003A4050}" presName="rootComposite" presStyleCnt="0"/>
      <dgm:spPr/>
    </dgm:pt>
    <dgm:pt modelId="{91429C58-9ED7-4C8F-8B6D-B4D83CAAFB58}" type="pres">
      <dgm:prSet presAssocID="{728EA8C8-C7BB-40CD-9194-C7BF003A4050}" presName="rootText" presStyleLbl="node1" presStyleIdx="2" presStyleCnt="3"/>
      <dgm:spPr/>
    </dgm:pt>
    <dgm:pt modelId="{1E709417-F923-422F-8313-85FB1EB37317}" type="pres">
      <dgm:prSet presAssocID="{728EA8C8-C7BB-40CD-9194-C7BF003A4050}" presName="rootConnector" presStyleLbl="node1" presStyleIdx="2" presStyleCnt="3"/>
      <dgm:spPr/>
    </dgm:pt>
    <dgm:pt modelId="{D6D5AB72-BD65-4DF6-A4D3-A1E55AD165A3}" type="pres">
      <dgm:prSet presAssocID="{728EA8C8-C7BB-40CD-9194-C7BF003A4050}" presName="childShape" presStyleCnt="0"/>
      <dgm:spPr/>
    </dgm:pt>
  </dgm:ptLst>
  <dgm:cxnLst>
    <dgm:cxn modelId="{447CB808-2EA6-40B8-B55B-962FBCC649D6}" type="presOf" srcId="{CB858AE4-88D0-4B21-81EB-DBA5D0425067}" destId="{E753F454-F3B7-40B7-96F3-D91E4BE97600}" srcOrd="1" destOrd="0" presId="urn:microsoft.com/office/officeart/2005/8/layout/hierarchy3"/>
    <dgm:cxn modelId="{D1049010-4166-433A-B4FA-65FB72B2072B}" type="presOf" srcId="{728EA8C8-C7BB-40CD-9194-C7BF003A4050}" destId="{91429C58-9ED7-4C8F-8B6D-B4D83CAAFB58}" srcOrd="0" destOrd="0" presId="urn:microsoft.com/office/officeart/2005/8/layout/hierarchy3"/>
    <dgm:cxn modelId="{9CD4B237-8781-4DC7-9541-775AF1D4B65E}" type="presOf" srcId="{30D1A70B-9082-40BB-B198-0A147F31DB44}" destId="{CE8EF29A-6BB3-42D6-8E56-4E8DB7DD4E14}" srcOrd="1" destOrd="0" presId="urn:microsoft.com/office/officeart/2005/8/layout/hierarchy3"/>
    <dgm:cxn modelId="{BE4B713A-0648-4927-A8E0-D11D731A23FE}" type="presOf" srcId="{CB858AE4-88D0-4B21-81EB-DBA5D0425067}" destId="{CB203F1C-135A-4692-A8FC-DC253E4EA357}" srcOrd="0" destOrd="0" presId="urn:microsoft.com/office/officeart/2005/8/layout/hierarchy3"/>
    <dgm:cxn modelId="{6CE68461-4093-4BC1-AFEA-65E631AD402D}" type="presOf" srcId="{A93D2432-4D51-4513-9B1A-6D9CCCD5A059}" destId="{1869E0EA-7351-4182-A0F7-000EC4D15D87}" srcOrd="0" destOrd="0" presId="urn:microsoft.com/office/officeart/2005/8/layout/hierarchy3"/>
    <dgm:cxn modelId="{55FC3483-C6C0-4C30-9EDE-C104F3EE99AD}" type="presOf" srcId="{728EA8C8-C7BB-40CD-9194-C7BF003A4050}" destId="{1E709417-F923-422F-8313-85FB1EB37317}" srcOrd="1" destOrd="0" presId="urn:microsoft.com/office/officeart/2005/8/layout/hierarchy3"/>
    <dgm:cxn modelId="{4BB39E86-ED69-4716-9DA0-BC3011ABCCE4}" srcId="{A93D2432-4D51-4513-9B1A-6D9CCCD5A059}" destId="{728EA8C8-C7BB-40CD-9194-C7BF003A4050}" srcOrd="2" destOrd="0" parTransId="{ADECD155-CE03-4A7C-992A-7F76296568B2}" sibTransId="{A012BCC2-8CFB-4DD5-B04B-944D934D7CD3}"/>
    <dgm:cxn modelId="{DA384AAF-6552-456B-AA51-588D4DDCD3CA}" type="presOf" srcId="{30D1A70B-9082-40BB-B198-0A147F31DB44}" destId="{6F07745C-9925-4FAB-836C-44C8F16ED8BD}" srcOrd="0" destOrd="0" presId="urn:microsoft.com/office/officeart/2005/8/layout/hierarchy3"/>
    <dgm:cxn modelId="{D559FFBF-F4D8-409F-8713-E7D6BE370A3E}" srcId="{A93D2432-4D51-4513-9B1A-6D9CCCD5A059}" destId="{30D1A70B-9082-40BB-B198-0A147F31DB44}" srcOrd="0" destOrd="0" parTransId="{A042FACC-C0F8-4ADF-8470-5A71235DFAD2}" sibTransId="{FA4B7C8D-2C24-4765-80EE-B503F95F48B9}"/>
    <dgm:cxn modelId="{7AA8A7D9-24A8-4DA5-9369-02D5B8C12843}" srcId="{A93D2432-4D51-4513-9B1A-6D9CCCD5A059}" destId="{CB858AE4-88D0-4B21-81EB-DBA5D0425067}" srcOrd="1" destOrd="0" parTransId="{A8F71346-43C1-4158-89C0-BE16F8A9C4B8}" sibTransId="{7E45D314-870D-434C-8882-E7DD42A013C3}"/>
    <dgm:cxn modelId="{3E9C30A1-DD86-45DB-91EE-6B49FF061013}" type="presParOf" srcId="{1869E0EA-7351-4182-A0F7-000EC4D15D87}" destId="{D051D271-2D91-46E4-9AAB-4A578F38BC89}" srcOrd="0" destOrd="0" presId="urn:microsoft.com/office/officeart/2005/8/layout/hierarchy3"/>
    <dgm:cxn modelId="{91B2566D-55F0-4E75-8AE6-E84C89CEC2A1}" type="presParOf" srcId="{D051D271-2D91-46E4-9AAB-4A578F38BC89}" destId="{F5F679DB-26DC-4AB7-BB49-EC3885A85E21}" srcOrd="0" destOrd="0" presId="urn:microsoft.com/office/officeart/2005/8/layout/hierarchy3"/>
    <dgm:cxn modelId="{B7F6775F-EFC9-4DAD-B116-8D845E8268BE}" type="presParOf" srcId="{F5F679DB-26DC-4AB7-BB49-EC3885A85E21}" destId="{6F07745C-9925-4FAB-836C-44C8F16ED8BD}" srcOrd="0" destOrd="0" presId="urn:microsoft.com/office/officeart/2005/8/layout/hierarchy3"/>
    <dgm:cxn modelId="{B83D7FE5-B4D7-48B0-8317-B7CA56038FAB}" type="presParOf" srcId="{F5F679DB-26DC-4AB7-BB49-EC3885A85E21}" destId="{CE8EF29A-6BB3-42D6-8E56-4E8DB7DD4E14}" srcOrd="1" destOrd="0" presId="urn:microsoft.com/office/officeart/2005/8/layout/hierarchy3"/>
    <dgm:cxn modelId="{D3F36A82-7393-470C-8875-E930092E300A}" type="presParOf" srcId="{D051D271-2D91-46E4-9AAB-4A578F38BC89}" destId="{865BAB9D-FD2A-49ED-B848-DF482E965AE6}" srcOrd="1" destOrd="0" presId="urn:microsoft.com/office/officeart/2005/8/layout/hierarchy3"/>
    <dgm:cxn modelId="{7506D40E-96D5-401D-BCE3-9E1D51333D37}" type="presParOf" srcId="{1869E0EA-7351-4182-A0F7-000EC4D15D87}" destId="{FCAC4659-9A24-4A66-92E5-781B2D79A189}" srcOrd="1" destOrd="0" presId="urn:microsoft.com/office/officeart/2005/8/layout/hierarchy3"/>
    <dgm:cxn modelId="{7282EF69-7548-486F-871F-B2FF41E0924E}" type="presParOf" srcId="{FCAC4659-9A24-4A66-92E5-781B2D79A189}" destId="{9A74519B-D4EF-46CC-B97F-29516673CA40}" srcOrd="0" destOrd="0" presId="urn:microsoft.com/office/officeart/2005/8/layout/hierarchy3"/>
    <dgm:cxn modelId="{C7EB7F32-3D0A-41AA-80E3-067479323963}" type="presParOf" srcId="{9A74519B-D4EF-46CC-B97F-29516673CA40}" destId="{CB203F1C-135A-4692-A8FC-DC253E4EA357}" srcOrd="0" destOrd="0" presId="urn:microsoft.com/office/officeart/2005/8/layout/hierarchy3"/>
    <dgm:cxn modelId="{9D5E131A-8856-4661-B82B-F0D770F2EE0D}" type="presParOf" srcId="{9A74519B-D4EF-46CC-B97F-29516673CA40}" destId="{E753F454-F3B7-40B7-96F3-D91E4BE97600}" srcOrd="1" destOrd="0" presId="urn:microsoft.com/office/officeart/2005/8/layout/hierarchy3"/>
    <dgm:cxn modelId="{5560675D-7107-4083-BDE2-EFDC5DA31316}" type="presParOf" srcId="{FCAC4659-9A24-4A66-92E5-781B2D79A189}" destId="{3C0B6962-E68B-4793-9754-DFD5CAF972D1}" srcOrd="1" destOrd="0" presId="urn:microsoft.com/office/officeart/2005/8/layout/hierarchy3"/>
    <dgm:cxn modelId="{574C1165-913D-4026-B2B2-7A4A8743E75D}" type="presParOf" srcId="{1869E0EA-7351-4182-A0F7-000EC4D15D87}" destId="{B4A2277B-880B-4453-A740-93E0C85C4A19}" srcOrd="2" destOrd="0" presId="urn:microsoft.com/office/officeart/2005/8/layout/hierarchy3"/>
    <dgm:cxn modelId="{725AE04C-6E39-42F3-8BBF-4A803561755F}" type="presParOf" srcId="{B4A2277B-880B-4453-A740-93E0C85C4A19}" destId="{E63275E9-E05E-4235-99FC-F79080B662EE}" srcOrd="0" destOrd="0" presId="urn:microsoft.com/office/officeart/2005/8/layout/hierarchy3"/>
    <dgm:cxn modelId="{E53C3D08-A2C5-48CD-9877-3C8842B984E3}" type="presParOf" srcId="{E63275E9-E05E-4235-99FC-F79080B662EE}" destId="{91429C58-9ED7-4C8F-8B6D-B4D83CAAFB58}" srcOrd="0" destOrd="0" presId="urn:microsoft.com/office/officeart/2005/8/layout/hierarchy3"/>
    <dgm:cxn modelId="{E9AB00BA-5961-4479-9C4F-C008D114EF67}" type="presParOf" srcId="{E63275E9-E05E-4235-99FC-F79080B662EE}" destId="{1E709417-F923-422F-8313-85FB1EB37317}" srcOrd="1" destOrd="0" presId="urn:microsoft.com/office/officeart/2005/8/layout/hierarchy3"/>
    <dgm:cxn modelId="{E1D2BF4E-04D6-4CB1-A322-5A815772CB8B}" type="presParOf" srcId="{B4A2277B-880B-4453-A740-93E0C85C4A19}" destId="{D6D5AB72-BD65-4DF6-A4D3-A1E55AD165A3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30C480D-B3DD-4ECB-9F5C-BB260ED10B57}" type="doc">
      <dgm:prSet loTypeId="urn:microsoft.com/office/officeart/2016/7/layout/BasicLinearProcessNumbered" loCatId="process" qsTypeId="urn:microsoft.com/office/officeart/2005/8/quickstyle/simple1" qsCatId="simple" csTypeId="urn:microsoft.com/office/officeart/2005/8/colors/ColorSchemeForSuggestions" csCatId="other"/>
      <dgm:spPr/>
      <dgm:t>
        <a:bodyPr/>
        <a:lstStyle/>
        <a:p>
          <a:endParaRPr lang="en-US"/>
        </a:p>
      </dgm:t>
    </dgm:pt>
    <dgm:pt modelId="{2A865DC0-8102-4A91-B8ED-A0A852F57B94}">
      <dgm:prSet/>
      <dgm:spPr/>
      <dgm:t>
        <a:bodyPr/>
        <a:lstStyle/>
        <a:p>
          <a:r>
            <a:rPr lang="hu-HU"/>
            <a:t>1. eset</a:t>
          </a:r>
          <a:endParaRPr lang="en-US"/>
        </a:p>
      </dgm:t>
    </dgm:pt>
    <dgm:pt modelId="{752B1C8C-DC8D-4B77-B8CB-8A52BF0DA81E}" type="parTrans" cxnId="{2593A888-E96A-462C-A939-2EA4AC8E2085}">
      <dgm:prSet/>
      <dgm:spPr/>
      <dgm:t>
        <a:bodyPr/>
        <a:lstStyle/>
        <a:p>
          <a:endParaRPr lang="en-US"/>
        </a:p>
      </dgm:t>
    </dgm:pt>
    <dgm:pt modelId="{90EDF5DD-04AB-4889-89F5-CF1901C1271A}" type="sibTrans" cxnId="{2593A888-E96A-462C-A939-2EA4AC8E2085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3A2795C2-03B4-4749-83B3-BD575A25AE62}">
      <dgm:prSet/>
      <dgm:spPr/>
      <dgm:t>
        <a:bodyPr/>
        <a:lstStyle/>
        <a:p>
          <a:r>
            <a:rPr lang="hu-HU"/>
            <a:t>Alternatív tüzelőanyagok hasznosítása az ‘Alfa’ gyárban</a:t>
          </a:r>
          <a:endParaRPr lang="en-US"/>
        </a:p>
      </dgm:t>
    </dgm:pt>
    <dgm:pt modelId="{024C1702-5807-4C1F-992D-9312920521DA}" type="parTrans" cxnId="{42A6AE45-A36D-4925-B8DB-A5C2334AE334}">
      <dgm:prSet/>
      <dgm:spPr/>
      <dgm:t>
        <a:bodyPr/>
        <a:lstStyle/>
        <a:p>
          <a:endParaRPr lang="en-US"/>
        </a:p>
      </dgm:t>
    </dgm:pt>
    <dgm:pt modelId="{ADDFDE17-FDA6-4F15-BB34-9D32E74F85F4}" type="sibTrans" cxnId="{42A6AE45-A36D-4925-B8DB-A5C2334AE334}">
      <dgm:prSet/>
      <dgm:spPr/>
      <dgm:t>
        <a:bodyPr/>
        <a:lstStyle/>
        <a:p>
          <a:endParaRPr lang="en-US"/>
        </a:p>
      </dgm:t>
    </dgm:pt>
    <dgm:pt modelId="{21F69FCA-A458-48F5-A0B6-7D5AF4794CFE}">
      <dgm:prSet/>
      <dgm:spPr/>
      <dgm:t>
        <a:bodyPr/>
        <a:lstStyle/>
        <a:p>
          <a:r>
            <a:rPr lang="hu-HU"/>
            <a:t>2. eset</a:t>
          </a:r>
          <a:endParaRPr lang="en-US"/>
        </a:p>
      </dgm:t>
    </dgm:pt>
    <dgm:pt modelId="{A80B9F57-3FA6-469F-B108-161A3929943C}" type="parTrans" cxnId="{D12811EB-9D71-46A5-99F7-626D9F9FD53B}">
      <dgm:prSet/>
      <dgm:spPr/>
      <dgm:t>
        <a:bodyPr/>
        <a:lstStyle/>
        <a:p>
          <a:endParaRPr lang="en-US"/>
        </a:p>
      </dgm:t>
    </dgm:pt>
    <dgm:pt modelId="{29B342E5-757E-48FA-9011-A1083DDDF91A}" type="sibTrans" cxnId="{D12811EB-9D71-46A5-99F7-626D9F9FD53B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26D02F8C-FB6E-45FB-81AF-6EAF05705214}">
      <dgm:prSet/>
      <dgm:spPr/>
      <dgm:t>
        <a:bodyPr/>
        <a:lstStyle/>
        <a:p>
          <a:r>
            <a:rPr lang="hu-HU"/>
            <a:t>Technológiai modernizáció a ‘Béta’ gyárban</a:t>
          </a:r>
          <a:endParaRPr lang="en-US"/>
        </a:p>
      </dgm:t>
    </dgm:pt>
    <dgm:pt modelId="{E0C79C1E-976A-4FCC-8112-22BC9E948FD6}" type="parTrans" cxnId="{4BA907CB-4A09-4F9C-97E9-0E17779B07E2}">
      <dgm:prSet/>
      <dgm:spPr/>
      <dgm:t>
        <a:bodyPr/>
        <a:lstStyle/>
        <a:p>
          <a:endParaRPr lang="en-US"/>
        </a:p>
      </dgm:t>
    </dgm:pt>
    <dgm:pt modelId="{D2467F28-15A9-4536-92AD-627C0B8A97CA}" type="sibTrans" cxnId="{4BA907CB-4A09-4F9C-97E9-0E17779B07E2}">
      <dgm:prSet/>
      <dgm:spPr/>
      <dgm:t>
        <a:bodyPr/>
        <a:lstStyle/>
        <a:p>
          <a:endParaRPr lang="en-US"/>
        </a:p>
      </dgm:t>
    </dgm:pt>
    <dgm:pt modelId="{213E92E0-98DD-413A-998B-348D75204BA2}" type="pres">
      <dgm:prSet presAssocID="{030C480D-B3DD-4ECB-9F5C-BB260ED10B57}" presName="Name0" presStyleCnt="0">
        <dgm:presLayoutVars>
          <dgm:animLvl val="lvl"/>
          <dgm:resizeHandles val="exact"/>
        </dgm:presLayoutVars>
      </dgm:prSet>
      <dgm:spPr/>
    </dgm:pt>
    <dgm:pt modelId="{0368F555-20A2-4F69-B475-FB4377367F1C}" type="pres">
      <dgm:prSet presAssocID="{2A865DC0-8102-4A91-B8ED-A0A852F57B94}" presName="compositeNode" presStyleCnt="0">
        <dgm:presLayoutVars>
          <dgm:bulletEnabled val="1"/>
        </dgm:presLayoutVars>
      </dgm:prSet>
      <dgm:spPr/>
    </dgm:pt>
    <dgm:pt modelId="{58CA8D33-90E3-44F2-A71F-FD6A3F520F46}" type="pres">
      <dgm:prSet presAssocID="{2A865DC0-8102-4A91-B8ED-A0A852F57B94}" presName="bgRect" presStyleLbl="bgAccFollowNode1" presStyleIdx="0" presStyleCnt="2"/>
      <dgm:spPr/>
    </dgm:pt>
    <dgm:pt modelId="{76BC90EC-556D-4169-929B-05949CEFD12B}" type="pres">
      <dgm:prSet presAssocID="{90EDF5DD-04AB-4889-89F5-CF1901C1271A}" presName="sibTransNodeCircle" presStyleLbl="alignNode1" presStyleIdx="0" presStyleCnt="4">
        <dgm:presLayoutVars>
          <dgm:chMax val="0"/>
          <dgm:bulletEnabled/>
        </dgm:presLayoutVars>
      </dgm:prSet>
      <dgm:spPr/>
    </dgm:pt>
    <dgm:pt modelId="{2DB9B34A-D60F-4CE7-98A2-85C723670184}" type="pres">
      <dgm:prSet presAssocID="{2A865DC0-8102-4A91-B8ED-A0A852F57B94}" presName="bottomLine" presStyleLbl="alignNode1" presStyleIdx="1" presStyleCnt="4">
        <dgm:presLayoutVars/>
      </dgm:prSet>
      <dgm:spPr/>
    </dgm:pt>
    <dgm:pt modelId="{2E825214-57B4-4D77-9EE9-32544EB931AF}" type="pres">
      <dgm:prSet presAssocID="{2A865DC0-8102-4A91-B8ED-A0A852F57B94}" presName="nodeText" presStyleLbl="bgAccFollowNode1" presStyleIdx="0" presStyleCnt="2">
        <dgm:presLayoutVars>
          <dgm:bulletEnabled val="1"/>
        </dgm:presLayoutVars>
      </dgm:prSet>
      <dgm:spPr/>
    </dgm:pt>
    <dgm:pt modelId="{218E6307-97FF-4368-8323-B53FD6D6EDB9}" type="pres">
      <dgm:prSet presAssocID="{90EDF5DD-04AB-4889-89F5-CF1901C1271A}" presName="sibTrans" presStyleCnt="0"/>
      <dgm:spPr/>
    </dgm:pt>
    <dgm:pt modelId="{D21588D8-E537-4E4A-B8FB-7ED9A61EF131}" type="pres">
      <dgm:prSet presAssocID="{21F69FCA-A458-48F5-A0B6-7D5AF4794CFE}" presName="compositeNode" presStyleCnt="0">
        <dgm:presLayoutVars>
          <dgm:bulletEnabled val="1"/>
        </dgm:presLayoutVars>
      </dgm:prSet>
      <dgm:spPr/>
    </dgm:pt>
    <dgm:pt modelId="{E400D5CE-76AA-4D31-80BC-B8E09D4F2EE4}" type="pres">
      <dgm:prSet presAssocID="{21F69FCA-A458-48F5-A0B6-7D5AF4794CFE}" presName="bgRect" presStyleLbl="bgAccFollowNode1" presStyleIdx="1" presStyleCnt="2"/>
      <dgm:spPr/>
    </dgm:pt>
    <dgm:pt modelId="{2FA94389-9C78-451E-A25A-615E4F49690B}" type="pres">
      <dgm:prSet presAssocID="{29B342E5-757E-48FA-9011-A1083DDDF91A}" presName="sibTransNodeCircle" presStyleLbl="alignNode1" presStyleIdx="2" presStyleCnt="4">
        <dgm:presLayoutVars>
          <dgm:chMax val="0"/>
          <dgm:bulletEnabled/>
        </dgm:presLayoutVars>
      </dgm:prSet>
      <dgm:spPr/>
    </dgm:pt>
    <dgm:pt modelId="{7F01CC3A-5B14-40C2-99F9-8CD61AC008B0}" type="pres">
      <dgm:prSet presAssocID="{21F69FCA-A458-48F5-A0B6-7D5AF4794CFE}" presName="bottomLine" presStyleLbl="alignNode1" presStyleIdx="3" presStyleCnt="4">
        <dgm:presLayoutVars/>
      </dgm:prSet>
      <dgm:spPr/>
    </dgm:pt>
    <dgm:pt modelId="{D1A8759C-58A5-44FD-BCC1-CD07705A54C4}" type="pres">
      <dgm:prSet presAssocID="{21F69FCA-A458-48F5-A0B6-7D5AF4794CFE}" presName="nodeText" presStyleLbl="bgAccFollowNode1" presStyleIdx="1" presStyleCnt="2">
        <dgm:presLayoutVars>
          <dgm:bulletEnabled val="1"/>
        </dgm:presLayoutVars>
      </dgm:prSet>
      <dgm:spPr/>
    </dgm:pt>
  </dgm:ptLst>
  <dgm:cxnLst>
    <dgm:cxn modelId="{B79A2619-81B4-4EE7-9BDE-D617ECDBD7DB}" type="presOf" srcId="{030C480D-B3DD-4ECB-9F5C-BB260ED10B57}" destId="{213E92E0-98DD-413A-998B-348D75204BA2}" srcOrd="0" destOrd="0" presId="urn:microsoft.com/office/officeart/2016/7/layout/BasicLinearProcessNumbered"/>
    <dgm:cxn modelId="{6932543A-8548-4B83-9FC5-3B6668954CB3}" type="presOf" srcId="{3A2795C2-03B4-4749-83B3-BD575A25AE62}" destId="{2E825214-57B4-4D77-9EE9-32544EB931AF}" srcOrd="0" destOrd="1" presId="urn:microsoft.com/office/officeart/2016/7/layout/BasicLinearProcessNumbered"/>
    <dgm:cxn modelId="{42A6AE45-A36D-4925-B8DB-A5C2334AE334}" srcId="{2A865DC0-8102-4A91-B8ED-A0A852F57B94}" destId="{3A2795C2-03B4-4749-83B3-BD575A25AE62}" srcOrd="0" destOrd="0" parTransId="{024C1702-5807-4C1F-992D-9312920521DA}" sibTransId="{ADDFDE17-FDA6-4F15-BB34-9D32E74F85F4}"/>
    <dgm:cxn modelId="{2593A888-E96A-462C-A939-2EA4AC8E2085}" srcId="{030C480D-B3DD-4ECB-9F5C-BB260ED10B57}" destId="{2A865DC0-8102-4A91-B8ED-A0A852F57B94}" srcOrd="0" destOrd="0" parTransId="{752B1C8C-DC8D-4B77-B8CB-8A52BF0DA81E}" sibTransId="{90EDF5DD-04AB-4889-89F5-CF1901C1271A}"/>
    <dgm:cxn modelId="{A3A868C5-E7D3-4044-98E0-9A29CADA8B3A}" type="presOf" srcId="{90EDF5DD-04AB-4889-89F5-CF1901C1271A}" destId="{76BC90EC-556D-4169-929B-05949CEFD12B}" srcOrd="0" destOrd="0" presId="urn:microsoft.com/office/officeart/2016/7/layout/BasicLinearProcessNumbered"/>
    <dgm:cxn modelId="{4BA907CB-4A09-4F9C-97E9-0E17779B07E2}" srcId="{21F69FCA-A458-48F5-A0B6-7D5AF4794CFE}" destId="{26D02F8C-FB6E-45FB-81AF-6EAF05705214}" srcOrd="0" destOrd="0" parTransId="{E0C79C1E-976A-4FCC-8112-22BC9E948FD6}" sibTransId="{D2467F28-15A9-4536-92AD-627C0B8A97CA}"/>
    <dgm:cxn modelId="{9E76D1DA-3CDD-469F-8F96-56F2771BEF62}" type="presOf" srcId="{21F69FCA-A458-48F5-A0B6-7D5AF4794CFE}" destId="{E400D5CE-76AA-4D31-80BC-B8E09D4F2EE4}" srcOrd="0" destOrd="0" presId="urn:microsoft.com/office/officeart/2016/7/layout/BasicLinearProcessNumbered"/>
    <dgm:cxn modelId="{C408AADE-FA0A-4302-BF77-EB6D768C9E27}" type="presOf" srcId="{26D02F8C-FB6E-45FB-81AF-6EAF05705214}" destId="{D1A8759C-58A5-44FD-BCC1-CD07705A54C4}" srcOrd="0" destOrd="1" presId="urn:microsoft.com/office/officeart/2016/7/layout/BasicLinearProcessNumbered"/>
    <dgm:cxn modelId="{457D75DF-D090-4874-8B55-F353B5C82EBD}" type="presOf" srcId="{2A865DC0-8102-4A91-B8ED-A0A852F57B94}" destId="{2E825214-57B4-4D77-9EE9-32544EB931AF}" srcOrd="1" destOrd="0" presId="urn:microsoft.com/office/officeart/2016/7/layout/BasicLinearProcessNumbered"/>
    <dgm:cxn modelId="{D12811EB-9D71-46A5-99F7-626D9F9FD53B}" srcId="{030C480D-B3DD-4ECB-9F5C-BB260ED10B57}" destId="{21F69FCA-A458-48F5-A0B6-7D5AF4794CFE}" srcOrd="1" destOrd="0" parTransId="{A80B9F57-3FA6-469F-B108-161A3929943C}" sibTransId="{29B342E5-757E-48FA-9011-A1083DDDF91A}"/>
    <dgm:cxn modelId="{60869CF7-C99C-4FBC-96F0-4BEBF0DB4AD5}" type="presOf" srcId="{21F69FCA-A458-48F5-A0B6-7D5AF4794CFE}" destId="{D1A8759C-58A5-44FD-BCC1-CD07705A54C4}" srcOrd="1" destOrd="0" presId="urn:microsoft.com/office/officeart/2016/7/layout/BasicLinearProcessNumbered"/>
    <dgm:cxn modelId="{2A734EFE-666F-4A41-95B7-A7DC1BB91213}" type="presOf" srcId="{2A865DC0-8102-4A91-B8ED-A0A852F57B94}" destId="{58CA8D33-90E3-44F2-A71F-FD6A3F520F46}" srcOrd="0" destOrd="0" presId="urn:microsoft.com/office/officeart/2016/7/layout/BasicLinearProcessNumbered"/>
    <dgm:cxn modelId="{3C4FB1FE-AA9D-4C94-A70D-654AD7C914AD}" type="presOf" srcId="{29B342E5-757E-48FA-9011-A1083DDDF91A}" destId="{2FA94389-9C78-451E-A25A-615E4F49690B}" srcOrd="0" destOrd="0" presId="urn:microsoft.com/office/officeart/2016/7/layout/BasicLinearProcessNumbered"/>
    <dgm:cxn modelId="{5496D71F-9286-4571-AC20-D831EF2CA36F}" type="presParOf" srcId="{213E92E0-98DD-413A-998B-348D75204BA2}" destId="{0368F555-20A2-4F69-B475-FB4377367F1C}" srcOrd="0" destOrd="0" presId="urn:microsoft.com/office/officeart/2016/7/layout/BasicLinearProcessNumbered"/>
    <dgm:cxn modelId="{5DBDD073-EC6F-4ADB-87B8-7337B1DB89F1}" type="presParOf" srcId="{0368F555-20A2-4F69-B475-FB4377367F1C}" destId="{58CA8D33-90E3-44F2-A71F-FD6A3F520F46}" srcOrd="0" destOrd="0" presId="urn:microsoft.com/office/officeart/2016/7/layout/BasicLinearProcessNumbered"/>
    <dgm:cxn modelId="{C5306DAB-94D4-4857-9B05-8FCC35634560}" type="presParOf" srcId="{0368F555-20A2-4F69-B475-FB4377367F1C}" destId="{76BC90EC-556D-4169-929B-05949CEFD12B}" srcOrd="1" destOrd="0" presId="urn:microsoft.com/office/officeart/2016/7/layout/BasicLinearProcessNumbered"/>
    <dgm:cxn modelId="{73C341E6-8171-4BE4-999E-4420BEADB9C7}" type="presParOf" srcId="{0368F555-20A2-4F69-B475-FB4377367F1C}" destId="{2DB9B34A-D60F-4CE7-98A2-85C723670184}" srcOrd="2" destOrd="0" presId="urn:microsoft.com/office/officeart/2016/7/layout/BasicLinearProcessNumbered"/>
    <dgm:cxn modelId="{D62123D4-027E-4B7C-99D9-C203B6CDDE89}" type="presParOf" srcId="{0368F555-20A2-4F69-B475-FB4377367F1C}" destId="{2E825214-57B4-4D77-9EE9-32544EB931AF}" srcOrd="3" destOrd="0" presId="urn:microsoft.com/office/officeart/2016/7/layout/BasicLinearProcessNumbered"/>
    <dgm:cxn modelId="{7275B877-478A-42BD-9786-F257225A6FBE}" type="presParOf" srcId="{213E92E0-98DD-413A-998B-348D75204BA2}" destId="{218E6307-97FF-4368-8323-B53FD6D6EDB9}" srcOrd="1" destOrd="0" presId="urn:microsoft.com/office/officeart/2016/7/layout/BasicLinearProcessNumbered"/>
    <dgm:cxn modelId="{72BFBA79-53B9-4076-AE87-142FF9497650}" type="presParOf" srcId="{213E92E0-98DD-413A-998B-348D75204BA2}" destId="{D21588D8-E537-4E4A-B8FB-7ED9A61EF131}" srcOrd="2" destOrd="0" presId="urn:microsoft.com/office/officeart/2016/7/layout/BasicLinearProcessNumbered"/>
    <dgm:cxn modelId="{733CBB39-13EB-4A00-9FDC-4484D7034BFD}" type="presParOf" srcId="{D21588D8-E537-4E4A-B8FB-7ED9A61EF131}" destId="{E400D5CE-76AA-4D31-80BC-B8E09D4F2EE4}" srcOrd="0" destOrd="0" presId="urn:microsoft.com/office/officeart/2016/7/layout/BasicLinearProcessNumbered"/>
    <dgm:cxn modelId="{31AF585D-AB5E-4812-ACD2-8804F1307284}" type="presParOf" srcId="{D21588D8-E537-4E4A-B8FB-7ED9A61EF131}" destId="{2FA94389-9C78-451E-A25A-615E4F49690B}" srcOrd="1" destOrd="0" presId="urn:microsoft.com/office/officeart/2016/7/layout/BasicLinearProcessNumbered"/>
    <dgm:cxn modelId="{0DC30653-7DDA-4226-B03B-3E24A836D894}" type="presParOf" srcId="{D21588D8-E537-4E4A-B8FB-7ED9A61EF131}" destId="{7F01CC3A-5B14-40C2-99F9-8CD61AC008B0}" srcOrd="2" destOrd="0" presId="urn:microsoft.com/office/officeart/2016/7/layout/BasicLinearProcessNumbered"/>
    <dgm:cxn modelId="{1EF580F6-DE27-450C-B63C-751F0F286D8A}" type="presParOf" srcId="{D21588D8-E537-4E4A-B8FB-7ED9A61EF131}" destId="{D1A8759C-58A5-44FD-BCC1-CD07705A54C4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307A568-5AE1-4EB0-A06F-708ABEA05DC3}" type="doc">
      <dgm:prSet loTypeId="urn:microsoft.com/office/officeart/2016/7/layout/LinearBlockProcessNumbered" loCatId="process" qsTypeId="urn:microsoft.com/office/officeart/2005/8/quickstyle/simple1" qsCatId="simple" csTypeId="urn:microsoft.com/office/officeart/2005/8/colors/ColorSchemeForSuggestions" csCatId="other"/>
      <dgm:spPr/>
      <dgm:t>
        <a:bodyPr/>
        <a:lstStyle/>
        <a:p>
          <a:endParaRPr lang="en-US"/>
        </a:p>
      </dgm:t>
    </dgm:pt>
    <dgm:pt modelId="{A49F3F64-A924-46F2-9CD3-6171B840DE3F}">
      <dgm:prSet/>
      <dgm:spPr/>
      <dgm:t>
        <a:bodyPr/>
        <a:lstStyle/>
        <a:p>
          <a:r>
            <a:rPr lang="hu-HU"/>
            <a:t>A cementgyárak hatékonyan  hasznosíthatnak alternatív tüzelőanyagokat </a:t>
          </a:r>
          <a:endParaRPr lang="en-US"/>
        </a:p>
      </dgm:t>
    </dgm:pt>
    <dgm:pt modelId="{8611BCAE-614D-4B06-AA70-9FBC5B1765A6}" type="parTrans" cxnId="{873EECF8-854A-4A04-8D16-15A7549C5C17}">
      <dgm:prSet/>
      <dgm:spPr/>
      <dgm:t>
        <a:bodyPr/>
        <a:lstStyle/>
        <a:p>
          <a:endParaRPr lang="en-US"/>
        </a:p>
      </dgm:t>
    </dgm:pt>
    <dgm:pt modelId="{2C399E76-034C-4D4D-AF76-8BD97B4DC50A}" type="sibTrans" cxnId="{873EECF8-854A-4A04-8D16-15A7549C5C17}">
      <dgm:prSet phldrT="01" phldr="0"/>
      <dgm:spPr/>
      <dgm:t>
        <a:bodyPr/>
        <a:lstStyle/>
        <a:p>
          <a:r>
            <a:rPr lang="en-US"/>
            <a:t>01</a:t>
          </a:r>
        </a:p>
      </dgm:t>
    </dgm:pt>
    <dgm:pt modelId="{4747EE2B-BB86-437A-B4EE-25BCAC29B46D}">
      <dgm:prSet/>
      <dgm:spPr/>
      <dgm:t>
        <a:bodyPr/>
        <a:lstStyle/>
        <a:p>
          <a:r>
            <a:rPr lang="hu-HU"/>
            <a:t>2002-ben az ‘Alfa’ gyár is </a:t>
          </a:r>
          <a:r>
            <a:rPr lang="hu-HU" u="sng"/>
            <a:t>alternatív tüzelőanyagok hasznosításának</a:t>
          </a:r>
          <a:r>
            <a:rPr lang="hu-HU"/>
            <a:t>, azaz veszélyes hulladékok égetésének megkezdéséről döntött</a:t>
          </a:r>
          <a:endParaRPr lang="en-US"/>
        </a:p>
      </dgm:t>
    </dgm:pt>
    <dgm:pt modelId="{EC1A52AE-8763-4700-B0F3-662ABEF17114}" type="parTrans" cxnId="{7E916854-92A5-41A4-A9B3-DE8F9FDBA558}">
      <dgm:prSet/>
      <dgm:spPr/>
      <dgm:t>
        <a:bodyPr/>
        <a:lstStyle/>
        <a:p>
          <a:endParaRPr lang="en-US"/>
        </a:p>
      </dgm:t>
    </dgm:pt>
    <dgm:pt modelId="{8380D773-DDFB-4B64-AD73-5489AA38A5DA}" type="sibTrans" cxnId="{7E916854-92A5-41A4-A9B3-DE8F9FDBA558}">
      <dgm:prSet phldrT="02" phldr="0"/>
      <dgm:spPr/>
      <dgm:t>
        <a:bodyPr/>
        <a:lstStyle/>
        <a:p>
          <a:r>
            <a:rPr lang="en-US"/>
            <a:t>02</a:t>
          </a:r>
        </a:p>
      </dgm:t>
    </dgm:pt>
    <dgm:pt modelId="{6CABFAA9-8E97-4EEB-A3F9-7AA269AF6BA6}">
      <dgm:prSet/>
      <dgm:spPr/>
      <dgm:t>
        <a:bodyPr/>
        <a:lstStyle/>
        <a:p>
          <a:r>
            <a:rPr lang="hu-HU"/>
            <a:t>A kedvező környezeti hatásvizsgálat után az égetési engedélyt civil fellebbezés miatt visszavonták</a:t>
          </a:r>
          <a:endParaRPr lang="en-US"/>
        </a:p>
      </dgm:t>
    </dgm:pt>
    <dgm:pt modelId="{19DF9DEA-8960-4D98-AF71-DE8D459C53EA}" type="parTrans" cxnId="{0674B9D6-B33A-4BE8-9848-9ACD738E210F}">
      <dgm:prSet/>
      <dgm:spPr/>
      <dgm:t>
        <a:bodyPr/>
        <a:lstStyle/>
        <a:p>
          <a:endParaRPr lang="en-US"/>
        </a:p>
      </dgm:t>
    </dgm:pt>
    <dgm:pt modelId="{FE759929-1D7C-4CC4-983D-031C02F8C48D}" type="sibTrans" cxnId="{0674B9D6-B33A-4BE8-9848-9ACD738E210F}">
      <dgm:prSet phldrT="03" phldr="0"/>
      <dgm:spPr/>
      <dgm:t>
        <a:bodyPr/>
        <a:lstStyle/>
        <a:p>
          <a:r>
            <a:rPr lang="en-US"/>
            <a:t>03</a:t>
          </a:r>
        </a:p>
      </dgm:t>
    </dgm:pt>
    <dgm:pt modelId="{AAEC44EF-9E8D-4A0A-B381-C80E56E1AA27}">
      <dgm:prSet/>
      <dgm:spPr/>
      <dgm:t>
        <a:bodyPr/>
        <a:lstStyle/>
        <a:p>
          <a:r>
            <a:rPr lang="hu-HU"/>
            <a:t>Többszöri ellenőrzést követően a vállalat 2004-ben kapott állandó engedélyt</a:t>
          </a:r>
          <a:endParaRPr lang="en-US"/>
        </a:p>
      </dgm:t>
    </dgm:pt>
    <dgm:pt modelId="{76C453EC-3627-4677-8996-952CFA1A0092}" type="parTrans" cxnId="{3EF04417-F7F2-4B55-B48F-25426BC26451}">
      <dgm:prSet/>
      <dgm:spPr/>
      <dgm:t>
        <a:bodyPr/>
        <a:lstStyle/>
        <a:p>
          <a:endParaRPr lang="en-US"/>
        </a:p>
      </dgm:t>
    </dgm:pt>
    <dgm:pt modelId="{10DC596C-9E13-48C4-A7BF-C95688862E9E}" type="sibTrans" cxnId="{3EF04417-F7F2-4B55-B48F-25426BC26451}">
      <dgm:prSet phldrT="04" phldr="0"/>
      <dgm:spPr/>
      <dgm:t>
        <a:bodyPr/>
        <a:lstStyle/>
        <a:p>
          <a:r>
            <a:rPr lang="en-US"/>
            <a:t>04</a:t>
          </a:r>
        </a:p>
      </dgm:t>
    </dgm:pt>
    <dgm:pt modelId="{842951E6-A7DC-44F2-AB29-CF5D81094E5C}">
      <dgm:prSet/>
      <dgm:spPr/>
      <dgm:t>
        <a:bodyPr/>
        <a:lstStyle/>
        <a:p>
          <a:r>
            <a:rPr lang="hu-HU"/>
            <a:t>2008-ban a felhasznált tüzelőanyag mennyiség közel 10 százaléka alternatív anyag volt</a:t>
          </a:r>
          <a:endParaRPr lang="en-US"/>
        </a:p>
      </dgm:t>
    </dgm:pt>
    <dgm:pt modelId="{19B143FB-00D1-4FC0-B4AD-956984AAB9BD}" type="parTrans" cxnId="{27EF746A-E41B-4DB9-9D52-E8B74FBECDA1}">
      <dgm:prSet/>
      <dgm:spPr/>
      <dgm:t>
        <a:bodyPr/>
        <a:lstStyle/>
        <a:p>
          <a:endParaRPr lang="en-US"/>
        </a:p>
      </dgm:t>
    </dgm:pt>
    <dgm:pt modelId="{6426218B-297C-43B1-A4C7-A290DC501E86}" type="sibTrans" cxnId="{27EF746A-E41B-4DB9-9D52-E8B74FBECDA1}">
      <dgm:prSet phldrT="05" phldr="0"/>
      <dgm:spPr/>
      <dgm:t>
        <a:bodyPr/>
        <a:lstStyle/>
        <a:p>
          <a:r>
            <a:rPr lang="en-US"/>
            <a:t>05</a:t>
          </a:r>
        </a:p>
      </dgm:t>
    </dgm:pt>
    <dgm:pt modelId="{90773270-9D21-4D49-82A7-46C8536FF6DC}" type="pres">
      <dgm:prSet presAssocID="{B307A568-5AE1-4EB0-A06F-708ABEA05DC3}" presName="Name0" presStyleCnt="0">
        <dgm:presLayoutVars>
          <dgm:animLvl val="lvl"/>
          <dgm:resizeHandles val="exact"/>
        </dgm:presLayoutVars>
      </dgm:prSet>
      <dgm:spPr/>
    </dgm:pt>
    <dgm:pt modelId="{B6EFF968-3C95-4D70-9E2D-E5D2B9A34E4A}" type="pres">
      <dgm:prSet presAssocID="{A49F3F64-A924-46F2-9CD3-6171B840DE3F}" presName="compositeNode" presStyleCnt="0">
        <dgm:presLayoutVars>
          <dgm:bulletEnabled val="1"/>
        </dgm:presLayoutVars>
      </dgm:prSet>
      <dgm:spPr/>
    </dgm:pt>
    <dgm:pt modelId="{4694732C-F07A-472B-8DC2-B1D0A90EAA63}" type="pres">
      <dgm:prSet presAssocID="{A49F3F64-A924-46F2-9CD3-6171B840DE3F}" presName="bgRect" presStyleLbl="alignNode1" presStyleIdx="0" presStyleCnt="5"/>
      <dgm:spPr/>
    </dgm:pt>
    <dgm:pt modelId="{1C06B984-7969-46A0-9312-13D1C224672B}" type="pres">
      <dgm:prSet presAssocID="{2C399E76-034C-4D4D-AF76-8BD97B4DC50A}" presName="sibTransNodeRect" presStyleLbl="alignNode1" presStyleIdx="0" presStyleCnt="5">
        <dgm:presLayoutVars>
          <dgm:chMax val="0"/>
          <dgm:bulletEnabled val="1"/>
        </dgm:presLayoutVars>
      </dgm:prSet>
      <dgm:spPr/>
    </dgm:pt>
    <dgm:pt modelId="{AD1F140D-5051-4FD2-843E-BBB56FE87150}" type="pres">
      <dgm:prSet presAssocID="{A49F3F64-A924-46F2-9CD3-6171B840DE3F}" presName="nodeRect" presStyleLbl="alignNode1" presStyleIdx="0" presStyleCnt="5">
        <dgm:presLayoutVars>
          <dgm:bulletEnabled val="1"/>
        </dgm:presLayoutVars>
      </dgm:prSet>
      <dgm:spPr/>
    </dgm:pt>
    <dgm:pt modelId="{49AC6916-C57A-4469-AFF7-5E9FA9A508CB}" type="pres">
      <dgm:prSet presAssocID="{2C399E76-034C-4D4D-AF76-8BD97B4DC50A}" presName="sibTrans" presStyleCnt="0"/>
      <dgm:spPr/>
    </dgm:pt>
    <dgm:pt modelId="{31F2CBEA-1E9B-4A38-B638-64FF864F23EE}" type="pres">
      <dgm:prSet presAssocID="{4747EE2B-BB86-437A-B4EE-25BCAC29B46D}" presName="compositeNode" presStyleCnt="0">
        <dgm:presLayoutVars>
          <dgm:bulletEnabled val="1"/>
        </dgm:presLayoutVars>
      </dgm:prSet>
      <dgm:spPr/>
    </dgm:pt>
    <dgm:pt modelId="{9E60DDFC-0A9A-4B89-B6C6-ED001ACB700C}" type="pres">
      <dgm:prSet presAssocID="{4747EE2B-BB86-437A-B4EE-25BCAC29B46D}" presName="bgRect" presStyleLbl="alignNode1" presStyleIdx="1" presStyleCnt="5"/>
      <dgm:spPr/>
    </dgm:pt>
    <dgm:pt modelId="{FF25F3D2-292D-4065-AFA0-36E32F8060CE}" type="pres">
      <dgm:prSet presAssocID="{8380D773-DDFB-4B64-AD73-5489AA38A5DA}" presName="sibTransNodeRect" presStyleLbl="alignNode1" presStyleIdx="1" presStyleCnt="5">
        <dgm:presLayoutVars>
          <dgm:chMax val="0"/>
          <dgm:bulletEnabled val="1"/>
        </dgm:presLayoutVars>
      </dgm:prSet>
      <dgm:spPr/>
    </dgm:pt>
    <dgm:pt modelId="{5112E778-B577-475D-93C1-04E1971CDC5D}" type="pres">
      <dgm:prSet presAssocID="{4747EE2B-BB86-437A-B4EE-25BCAC29B46D}" presName="nodeRect" presStyleLbl="alignNode1" presStyleIdx="1" presStyleCnt="5">
        <dgm:presLayoutVars>
          <dgm:bulletEnabled val="1"/>
        </dgm:presLayoutVars>
      </dgm:prSet>
      <dgm:spPr/>
    </dgm:pt>
    <dgm:pt modelId="{0CC58161-C4D7-47D2-8103-5DE358B90354}" type="pres">
      <dgm:prSet presAssocID="{8380D773-DDFB-4B64-AD73-5489AA38A5DA}" presName="sibTrans" presStyleCnt="0"/>
      <dgm:spPr/>
    </dgm:pt>
    <dgm:pt modelId="{A8992B7F-FED3-4B1B-9355-00884F5186EA}" type="pres">
      <dgm:prSet presAssocID="{6CABFAA9-8E97-4EEB-A3F9-7AA269AF6BA6}" presName="compositeNode" presStyleCnt="0">
        <dgm:presLayoutVars>
          <dgm:bulletEnabled val="1"/>
        </dgm:presLayoutVars>
      </dgm:prSet>
      <dgm:spPr/>
    </dgm:pt>
    <dgm:pt modelId="{1923AD97-46AD-47E9-A286-22AA569B1202}" type="pres">
      <dgm:prSet presAssocID="{6CABFAA9-8E97-4EEB-A3F9-7AA269AF6BA6}" presName="bgRect" presStyleLbl="alignNode1" presStyleIdx="2" presStyleCnt="5"/>
      <dgm:spPr/>
    </dgm:pt>
    <dgm:pt modelId="{6D3177B9-39D3-438F-B297-3035AE1B9417}" type="pres">
      <dgm:prSet presAssocID="{FE759929-1D7C-4CC4-983D-031C02F8C48D}" presName="sibTransNodeRect" presStyleLbl="alignNode1" presStyleIdx="2" presStyleCnt="5">
        <dgm:presLayoutVars>
          <dgm:chMax val="0"/>
          <dgm:bulletEnabled val="1"/>
        </dgm:presLayoutVars>
      </dgm:prSet>
      <dgm:spPr/>
    </dgm:pt>
    <dgm:pt modelId="{5E78740A-885C-4891-86BA-3634F267A0B2}" type="pres">
      <dgm:prSet presAssocID="{6CABFAA9-8E97-4EEB-A3F9-7AA269AF6BA6}" presName="nodeRect" presStyleLbl="alignNode1" presStyleIdx="2" presStyleCnt="5">
        <dgm:presLayoutVars>
          <dgm:bulletEnabled val="1"/>
        </dgm:presLayoutVars>
      </dgm:prSet>
      <dgm:spPr/>
    </dgm:pt>
    <dgm:pt modelId="{0566F860-779F-4750-8296-403AA7514235}" type="pres">
      <dgm:prSet presAssocID="{FE759929-1D7C-4CC4-983D-031C02F8C48D}" presName="sibTrans" presStyleCnt="0"/>
      <dgm:spPr/>
    </dgm:pt>
    <dgm:pt modelId="{EA6A893D-E1CC-4E80-B947-CB696B009CF1}" type="pres">
      <dgm:prSet presAssocID="{AAEC44EF-9E8D-4A0A-B381-C80E56E1AA27}" presName="compositeNode" presStyleCnt="0">
        <dgm:presLayoutVars>
          <dgm:bulletEnabled val="1"/>
        </dgm:presLayoutVars>
      </dgm:prSet>
      <dgm:spPr/>
    </dgm:pt>
    <dgm:pt modelId="{E257CE26-439D-4096-B45A-E5FB1BBB5A5F}" type="pres">
      <dgm:prSet presAssocID="{AAEC44EF-9E8D-4A0A-B381-C80E56E1AA27}" presName="bgRect" presStyleLbl="alignNode1" presStyleIdx="3" presStyleCnt="5"/>
      <dgm:spPr/>
    </dgm:pt>
    <dgm:pt modelId="{489A106F-EE47-4A6C-A498-EAA63A5E4CC2}" type="pres">
      <dgm:prSet presAssocID="{10DC596C-9E13-48C4-A7BF-C95688862E9E}" presName="sibTransNodeRect" presStyleLbl="alignNode1" presStyleIdx="3" presStyleCnt="5">
        <dgm:presLayoutVars>
          <dgm:chMax val="0"/>
          <dgm:bulletEnabled val="1"/>
        </dgm:presLayoutVars>
      </dgm:prSet>
      <dgm:spPr/>
    </dgm:pt>
    <dgm:pt modelId="{A332ED22-739E-45FC-A28E-A6529A77A50D}" type="pres">
      <dgm:prSet presAssocID="{AAEC44EF-9E8D-4A0A-B381-C80E56E1AA27}" presName="nodeRect" presStyleLbl="alignNode1" presStyleIdx="3" presStyleCnt="5">
        <dgm:presLayoutVars>
          <dgm:bulletEnabled val="1"/>
        </dgm:presLayoutVars>
      </dgm:prSet>
      <dgm:spPr/>
    </dgm:pt>
    <dgm:pt modelId="{B61B3720-FAAA-4D9C-97E1-9B0BAAEEA16F}" type="pres">
      <dgm:prSet presAssocID="{10DC596C-9E13-48C4-A7BF-C95688862E9E}" presName="sibTrans" presStyleCnt="0"/>
      <dgm:spPr/>
    </dgm:pt>
    <dgm:pt modelId="{F18909B5-EA37-4800-91DC-389D198B0756}" type="pres">
      <dgm:prSet presAssocID="{842951E6-A7DC-44F2-AB29-CF5D81094E5C}" presName="compositeNode" presStyleCnt="0">
        <dgm:presLayoutVars>
          <dgm:bulletEnabled val="1"/>
        </dgm:presLayoutVars>
      </dgm:prSet>
      <dgm:spPr/>
    </dgm:pt>
    <dgm:pt modelId="{C0D347E8-AF94-43DF-A40D-833447D46A9E}" type="pres">
      <dgm:prSet presAssocID="{842951E6-A7DC-44F2-AB29-CF5D81094E5C}" presName="bgRect" presStyleLbl="alignNode1" presStyleIdx="4" presStyleCnt="5"/>
      <dgm:spPr/>
    </dgm:pt>
    <dgm:pt modelId="{61618570-636E-4F54-9FD9-08B519FF7AD1}" type="pres">
      <dgm:prSet presAssocID="{6426218B-297C-43B1-A4C7-A290DC501E86}" presName="sibTransNodeRect" presStyleLbl="alignNode1" presStyleIdx="4" presStyleCnt="5">
        <dgm:presLayoutVars>
          <dgm:chMax val="0"/>
          <dgm:bulletEnabled val="1"/>
        </dgm:presLayoutVars>
      </dgm:prSet>
      <dgm:spPr/>
    </dgm:pt>
    <dgm:pt modelId="{C11BB68F-8C2B-4C93-82DB-610C413A8563}" type="pres">
      <dgm:prSet presAssocID="{842951E6-A7DC-44F2-AB29-CF5D81094E5C}" presName="nodeRect" presStyleLbl="alignNode1" presStyleIdx="4" presStyleCnt="5">
        <dgm:presLayoutVars>
          <dgm:bulletEnabled val="1"/>
        </dgm:presLayoutVars>
      </dgm:prSet>
      <dgm:spPr/>
    </dgm:pt>
  </dgm:ptLst>
  <dgm:cxnLst>
    <dgm:cxn modelId="{7A55340C-31EF-46D7-9B65-78636ED341A6}" type="presOf" srcId="{842951E6-A7DC-44F2-AB29-CF5D81094E5C}" destId="{C0D347E8-AF94-43DF-A40D-833447D46A9E}" srcOrd="0" destOrd="0" presId="urn:microsoft.com/office/officeart/2016/7/layout/LinearBlockProcessNumbered"/>
    <dgm:cxn modelId="{3EF04417-F7F2-4B55-B48F-25426BC26451}" srcId="{B307A568-5AE1-4EB0-A06F-708ABEA05DC3}" destId="{AAEC44EF-9E8D-4A0A-B381-C80E56E1AA27}" srcOrd="3" destOrd="0" parTransId="{76C453EC-3627-4677-8996-952CFA1A0092}" sibTransId="{10DC596C-9E13-48C4-A7BF-C95688862E9E}"/>
    <dgm:cxn modelId="{EBB7413C-6947-460C-8341-48F0DFF264B6}" type="presOf" srcId="{6CABFAA9-8E97-4EEB-A3F9-7AA269AF6BA6}" destId="{1923AD97-46AD-47E9-A286-22AA569B1202}" srcOrd="0" destOrd="0" presId="urn:microsoft.com/office/officeart/2016/7/layout/LinearBlockProcessNumbered"/>
    <dgm:cxn modelId="{EC7E3F60-FFDD-4E6C-97E7-8239C9E2E89A}" type="presOf" srcId="{842951E6-A7DC-44F2-AB29-CF5D81094E5C}" destId="{C11BB68F-8C2B-4C93-82DB-610C413A8563}" srcOrd="1" destOrd="0" presId="urn:microsoft.com/office/officeart/2016/7/layout/LinearBlockProcessNumbered"/>
    <dgm:cxn modelId="{E8D47141-15BD-4BF4-A628-C975F59954C3}" type="presOf" srcId="{6426218B-297C-43B1-A4C7-A290DC501E86}" destId="{61618570-636E-4F54-9FD9-08B519FF7AD1}" srcOrd="0" destOrd="0" presId="urn:microsoft.com/office/officeart/2016/7/layout/LinearBlockProcessNumbered"/>
    <dgm:cxn modelId="{96C01862-1ECD-4D0F-A379-8F27B63B2E17}" type="presOf" srcId="{4747EE2B-BB86-437A-B4EE-25BCAC29B46D}" destId="{9E60DDFC-0A9A-4B89-B6C6-ED001ACB700C}" srcOrd="0" destOrd="0" presId="urn:microsoft.com/office/officeart/2016/7/layout/LinearBlockProcessNumbered"/>
    <dgm:cxn modelId="{D9D3AD49-ACBD-4E32-AAD1-B38FF8D65735}" type="presOf" srcId="{B307A568-5AE1-4EB0-A06F-708ABEA05DC3}" destId="{90773270-9D21-4D49-82A7-46C8536FF6DC}" srcOrd="0" destOrd="0" presId="urn:microsoft.com/office/officeart/2016/7/layout/LinearBlockProcessNumbered"/>
    <dgm:cxn modelId="{27EF746A-E41B-4DB9-9D52-E8B74FBECDA1}" srcId="{B307A568-5AE1-4EB0-A06F-708ABEA05DC3}" destId="{842951E6-A7DC-44F2-AB29-CF5D81094E5C}" srcOrd="4" destOrd="0" parTransId="{19B143FB-00D1-4FC0-B4AD-956984AAB9BD}" sibTransId="{6426218B-297C-43B1-A4C7-A290DC501E86}"/>
    <dgm:cxn modelId="{6E6BD14B-B4D1-4C8B-BD24-E80827658331}" type="presOf" srcId="{10DC596C-9E13-48C4-A7BF-C95688862E9E}" destId="{489A106F-EE47-4A6C-A498-EAA63A5E4CC2}" srcOrd="0" destOrd="0" presId="urn:microsoft.com/office/officeart/2016/7/layout/LinearBlockProcessNumbered"/>
    <dgm:cxn modelId="{7E916854-92A5-41A4-A9B3-DE8F9FDBA558}" srcId="{B307A568-5AE1-4EB0-A06F-708ABEA05DC3}" destId="{4747EE2B-BB86-437A-B4EE-25BCAC29B46D}" srcOrd="1" destOrd="0" parTransId="{EC1A52AE-8763-4700-B0F3-662ABEF17114}" sibTransId="{8380D773-DDFB-4B64-AD73-5489AA38A5DA}"/>
    <dgm:cxn modelId="{B319E956-AB16-4BB3-AED8-A0E3D29C1708}" type="presOf" srcId="{8380D773-DDFB-4B64-AD73-5489AA38A5DA}" destId="{FF25F3D2-292D-4065-AFA0-36E32F8060CE}" srcOrd="0" destOrd="0" presId="urn:microsoft.com/office/officeart/2016/7/layout/LinearBlockProcessNumbered"/>
    <dgm:cxn modelId="{A417C659-2C9A-4CE3-83F6-DB8ABA0834EF}" type="presOf" srcId="{AAEC44EF-9E8D-4A0A-B381-C80E56E1AA27}" destId="{A332ED22-739E-45FC-A28E-A6529A77A50D}" srcOrd="1" destOrd="0" presId="urn:microsoft.com/office/officeart/2016/7/layout/LinearBlockProcessNumbered"/>
    <dgm:cxn modelId="{152A4699-0839-46A6-BD15-C2F8F48BEA75}" type="presOf" srcId="{A49F3F64-A924-46F2-9CD3-6171B840DE3F}" destId="{AD1F140D-5051-4FD2-843E-BBB56FE87150}" srcOrd="1" destOrd="0" presId="urn:microsoft.com/office/officeart/2016/7/layout/LinearBlockProcessNumbered"/>
    <dgm:cxn modelId="{BF0DD69B-C2B6-4F04-819D-9536C58F69CA}" type="presOf" srcId="{AAEC44EF-9E8D-4A0A-B381-C80E56E1AA27}" destId="{E257CE26-439D-4096-B45A-E5FB1BBB5A5F}" srcOrd="0" destOrd="0" presId="urn:microsoft.com/office/officeart/2016/7/layout/LinearBlockProcessNumbered"/>
    <dgm:cxn modelId="{402B80BE-706E-4790-9438-EB9A1B7380D5}" type="presOf" srcId="{FE759929-1D7C-4CC4-983D-031C02F8C48D}" destId="{6D3177B9-39D3-438F-B297-3035AE1B9417}" srcOrd="0" destOrd="0" presId="urn:microsoft.com/office/officeart/2016/7/layout/LinearBlockProcessNumbered"/>
    <dgm:cxn modelId="{900711D1-7BA4-45A7-9DC7-A4D1FDB8691C}" type="presOf" srcId="{A49F3F64-A924-46F2-9CD3-6171B840DE3F}" destId="{4694732C-F07A-472B-8DC2-B1D0A90EAA63}" srcOrd="0" destOrd="0" presId="urn:microsoft.com/office/officeart/2016/7/layout/LinearBlockProcessNumbered"/>
    <dgm:cxn modelId="{0674B9D6-B33A-4BE8-9848-9ACD738E210F}" srcId="{B307A568-5AE1-4EB0-A06F-708ABEA05DC3}" destId="{6CABFAA9-8E97-4EEB-A3F9-7AA269AF6BA6}" srcOrd="2" destOrd="0" parTransId="{19DF9DEA-8960-4D98-AF71-DE8D459C53EA}" sibTransId="{FE759929-1D7C-4CC4-983D-031C02F8C48D}"/>
    <dgm:cxn modelId="{9A53D7E1-1AB6-4F8F-94EE-DDC61A028F72}" type="presOf" srcId="{4747EE2B-BB86-437A-B4EE-25BCAC29B46D}" destId="{5112E778-B577-475D-93C1-04E1971CDC5D}" srcOrd="1" destOrd="0" presId="urn:microsoft.com/office/officeart/2016/7/layout/LinearBlockProcessNumbered"/>
    <dgm:cxn modelId="{F2D88EE5-E3B1-47EC-8637-BEA010BF0FA5}" type="presOf" srcId="{6CABFAA9-8E97-4EEB-A3F9-7AA269AF6BA6}" destId="{5E78740A-885C-4891-86BA-3634F267A0B2}" srcOrd="1" destOrd="0" presId="urn:microsoft.com/office/officeart/2016/7/layout/LinearBlockProcessNumbered"/>
    <dgm:cxn modelId="{873EECF8-854A-4A04-8D16-15A7549C5C17}" srcId="{B307A568-5AE1-4EB0-A06F-708ABEA05DC3}" destId="{A49F3F64-A924-46F2-9CD3-6171B840DE3F}" srcOrd="0" destOrd="0" parTransId="{8611BCAE-614D-4B06-AA70-9FBC5B1765A6}" sibTransId="{2C399E76-034C-4D4D-AF76-8BD97B4DC50A}"/>
    <dgm:cxn modelId="{6CDBCDFA-3E0A-4CB2-B42A-6016D1EBAB5E}" type="presOf" srcId="{2C399E76-034C-4D4D-AF76-8BD97B4DC50A}" destId="{1C06B984-7969-46A0-9312-13D1C224672B}" srcOrd="0" destOrd="0" presId="urn:microsoft.com/office/officeart/2016/7/layout/LinearBlockProcessNumbered"/>
    <dgm:cxn modelId="{D3E583F5-F326-436B-9E5A-23075427DEA3}" type="presParOf" srcId="{90773270-9D21-4D49-82A7-46C8536FF6DC}" destId="{B6EFF968-3C95-4D70-9E2D-E5D2B9A34E4A}" srcOrd="0" destOrd="0" presId="urn:microsoft.com/office/officeart/2016/7/layout/LinearBlockProcessNumbered"/>
    <dgm:cxn modelId="{6C0965D7-CE6D-4D91-851D-F366B1DBFB68}" type="presParOf" srcId="{B6EFF968-3C95-4D70-9E2D-E5D2B9A34E4A}" destId="{4694732C-F07A-472B-8DC2-B1D0A90EAA63}" srcOrd="0" destOrd="0" presId="urn:microsoft.com/office/officeart/2016/7/layout/LinearBlockProcessNumbered"/>
    <dgm:cxn modelId="{03711FAB-A8D5-4464-A776-773836D80AA0}" type="presParOf" srcId="{B6EFF968-3C95-4D70-9E2D-E5D2B9A34E4A}" destId="{1C06B984-7969-46A0-9312-13D1C224672B}" srcOrd="1" destOrd="0" presId="urn:microsoft.com/office/officeart/2016/7/layout/LinearBlockProcessNumbered"/>
    <dgm:cxn modelId="{CB42F4A3-BEC4-4C6E-8DA6-98ADD2122806}" type="presParOf" srcId="{B6EFF968-3C95-4D70-9E2D-E5D2B9A34E4A}" destId="{AD1F140D-5051-4FD2-843E-BBB56FE87150}" srcOrd="2" destOrd="0" presId="urn:microsoft.com/office/officeart/2016/7/layout/LinearBlockProcessNumbered"/>
    <dgm:cxn modelId="{AC85E976-0078-4031-999A-8CF69FF7FD47}" type="presParOf" srcId="{90773270-9D21-4D49-82A7-46C8536FF6DC}" destId="{49AC6916-C57A-4469-AFF7-5E9FA9A508CB}" srcOrd="1" destOrd="0" presId="urn:microsoft.com/office/officeart/2016/7/layout/LinearBlockProcessNumbered"/>
    <dgm:cxn modelId="{1E1C377B-6D01-4E1D-A6FE-F06C84EC96F6}" type="presParOf" srcId="{90773270-9D21-4D49-82A7-46C8536FF6DC}" destId="{31F2CBEA-1E9B-4A38-B638-64FF864F23EE}" srcOrd="2" destOrd="0" presId="urn:microsoft.com/office/officeart/2016/7/layout/LinearBlockProcessNumbered"/>
    <dgm:cxn modelId="{77E843B0-B395-42FC-96D7-3AF1C60A98C1}" type="presParOf" srcId="{31F2CBEA-1E9B-4A38-B638-64FF864F23EE}" destId="{9E60DDFC-0A9A-4B89-B6C6-ED001ACB700C}" srcOrd="0" destOrd="0" presId="urn:microsoft.com/office/officeart/2016/7/layout/LinearBlockProcessNumbered"/>
    <dgm:cxn modelId="{01DD1A54-9F8B-4322-AE8D-4061A7844B3C}" type="presParOf" srcId="{31F2CBEA-1E9B-4A38-B638-64FF864F23EE}" destId="{FF25F3D2-292D-4065-AFA0-36E32F8060CE}" srcOrd="1" destOrd="0" presId="urn:microsoft.com/office/officeart/2016/7/layout/LinearBlockProcessNumbered"/>
    <dgm:cxn modelId="{0102242B-F2BD-49A7-BC8E-A920539DB1AC}" type="presParOf" srcId="{31F2CBEA-1E9B-4A38-B638-64FF864F23EE}" destId="{5112E778-B577-475D-93C1-04E1971CDC5D}" srcOrd="2" destOrd="0" presId="urn:microsoft.com/office/officeart/2016/7/layout/LinearBlockProcessNumbered"/>
    <dgm:cxn modelId="{56696508-E91B-45FB-9469-24828A29D373}" type="presParOf" srcId="{90773270-9D21-4D49-82A7-46C8536FF6DC}" destId="{0CC58161-C4D7-47D2-8103-5DE358B90354}" srcOrd="3" destOrd="0" presId="urn:microsoft.com/office/officeart/2016/7/layout/LinearBlockProcessNumbered"/>
    <dgm:cxn modelId="{D2895BD0-673C-4501-8C6C-932BA992678F}" type="presParOf" srcId="{90773270-9D21-4D49-82A7-46C8536FF6DC}" destId="{A8992B7F-FED3-4B1B-9355-00884F5186EA}" srcOrd="4" destOrd="0" presId="urn:microsoft.com/office/officeart/2016/7/layout/LinearBlockProcessNumbered"/>
    <dgm:cxn modelId="{E80F7DB7-393F-49EC-BAAF-CEC34A108EB5}" type="presParOf" srcId="{A8992B7F-FED3-4B1B-9355-00884F5186EA}" destId="{1923AD97-46AD-47E9-A286-22AA569B1202}" srcOrd="0" destOrd="0" presId="urn:microsoft.com/office/officeart/2016/7/layout/LinearBlockProcessNumbered"/>
    <dgm:cxn modelId="{8BAC689D-6C9D-487F-927E-9D0206B4F40E}" type="presParOf" srcId="{A8992B7F-FED3-4B1B-9355-00884F5186EA}" destId="{6D3177B9-39D3-438F-B297-3035AE1B9417}" srcOrd="1" destOrd="0" presId="urn:microsoft.com/office/officeart/2016/7/layout/LinearBlockProcessNumbered"/>
    <dgm:cxn modelId="{3532EF48-720F-4EC9-BA29-A0F2844D69D9}" type="presParOf" srcId="{A8992B7F-FED3-4B1B-9355-00884F5186EA}" destId="{5E78740A-885C-4891-86BA-3634F267A0B2}" srcOrd="2" destOrd="0" presId="urn:microsoft.com/office/officeart/2016/7/layout/LinearBlockProcessNumbered"/>
    <dgm:cxn modelId="{F935152E-30F2-4152-990C-801501A34341}" type="presParOf" srcId="{90773270-9D21-4D49-82A7-46C8536FF6DC}" destId="{0566F860-779F-4750-8296-403AA7514235}" srcOrd="5" destOrd="0" presId="urn:microsoft.com/office/officeart/2016/7/layout/LinearBlockProcessNumbered"/>
    <dgm:cxn modelId="{72CA3AC0-2A95-4DC8-8580-6EE616C190D9}" type="presParOf" srcId="{90773270-9D21-4D49-82A7-46C8536FF6DC}" destId="{EA6A893D-E1CC-4E80-B947-CB696B009CF1}" srcOrd="6" destOrd="0" presId="urn:microsoft.com/office/officeart/2016/7/layout/LinearBlockProcessNumbered"/>
    <dgm:cxn modelId="{22D89813-1252-49BD-814F-5BF98ECBB24F}" type="presParOf" srcId="{EA6A893D-E1CC-4E80-B947-CB696B009CF1}" destId="{E257CE26-439D-4096-B45A-E5FB1BBB5A5F}" srcOrd="0" destOrd="0" presId="urn:microsoft.com/office/officeart/2016/7/layout/LinearBlockProcessNumbered"/>
    <dgm:cxn modelId="{E284E34D-9D0E-49FB-AD8F-3F49E588C262}" type="presParOf" srcId="{EA6A893D-E1CC-4E80-B947-CB696B009CF1}" destId="{489A106F-EE47-4A6C-A498-EAA63A5E4CC2}" srcOrd="1" destOrd="0" presId="urn:microsoft.com/office/officeart/2016/7/layout/LinearBlockProcessNumbered"/>
    <dgm:cxn modelId="{FFE28CB0-6643-433F-9414-D1912822BA4B}" type="presParOf" srcId="{EA6A893D-E1CC-4E80-B947-CB696B009CF1}" destId="{A332ED22-739E-45FC-A28E-A6529A77A50D}" srcOrd="2" destOrd="0" presId="urn:microsoft.com/office/officeart/2016/7/layout/LinearBlockProcessNumbered"/>
    <dgm:cxn modelId="{F5CBB885-5C01-4DFD-9E3F-261316E687D5}" type="presParOf" srcId="{90773270-9D21-4D49-82A7-46C8536FF6DC}" destId="{B61B3720-FAAA-4D9C-97E1-9B0BAAEEA16F}" srcOrd="7" destOrd="0" presId="urn:microsoft.com/office/officeart/2016/7/layout/LinearBlockProcessNumbered"/>
    <dgm:cxn modelId="{DC4B4677-2E0C-4560-AA92-279C72454DDD}" type="presParOf" srcId="{90773270-9D21-4D49-82A7-46C8536FF6DC}" destId="{F18909B5-EA37-4800-91DC-389D198B0756}" srcOrd="8" destOrd="0" presId="urn:microsoft.com/office/officeart/2016/7/layout/LinearBlockProcessNumbered"/>
    <dgm:cxn modelId="{272DB0E3-2423-46AF-8B8A-2E913BD3A1DA}" type="presParOf" srcId="{F18909B5-EA37-4800-91DC-389D198B0756}" destId="{C0D347E8-AF94-43DF-A40D-833447D46A9E}" srcOrd="0" destOrd="0" presId="urn:microsoft.com/office/officeart/2016/7/layout/LinearBlockProcessNumbered"/>
    <dgm:cxn modelId="{5E9A080E-91A8-4C3A-9DCB-040B373A07A9}" type="presParOf" srcId="{F18909B5-EA37-4800-91DC-389D198B0756}" destId="{61618570-636E-4F54-9FD9-08B519FF7AD1}" srcOrd="1" destOrd="0" presId="urn:microsoft.com/office/officeart/2016/7/layout/LinearBlockProcessNumbered"/>
    <dgm:cxn modelId="{61BB0151-D70E-4798-9DF8-E15305C74F06}" type="presParOf" srcId="{F18909B5-EA37-4800-91DC-389D198B0756}" destId="{C11BB68F-8C2B-4C93-82DB-610C413A8563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62B1084-4011-41E5-97C9-092826B5C6FD}" type="doc">
      <dgm:prSet loTypeId="urn:microsoft.com/office/officeart/2005/8/layout/hierarchy3" loCatId="Inbox" qsTypeId="urn:microsoft.com/office/officeart/2005/8/quickstyle/simple1" qsCatId="simple" csTypeId="urn:microsoft.com/office/officeart/2005/8/colors/ColorSchemeForSuggestions" csCatId="other"/>
      <dgm:spPr/>
      <dgm:t>
        <a:bodyPr/>
        <a:lstStyle/>
        <a:p>
          <a:endParaRPr lang="en-US"/>
        </a:p>
      </dgm:t>
    </dgm:pt>
    <dgm:pt modelId="{F77A217C-91FC-4029-8F4B-A477A4C512F5}">
      <dgm:prSet/>
      <dgm:spPr/>
      <dgm:t>
        <a:bodyPr/>
        <a:lstStyle/>
        <a:p>
          <a:r>
            <a:rPr lang="hu-HU"/>
            <a:t>A cégcsoport ‘Béta’ </a:t>
          </a:r>
          <a:r>
            <a:rPr lang="hu-HU" u="sng"/>
            <a:t>cementgyárának</a:t>
          </a:r>
          <a:r>
            <a:rPr lang="hu-HU"/>
            <a:t> harmincéves technológiájának </a:t>
          </a:r>
          <a:r>
            <a:rPr lang="hu-HU" u="sng"/>
            <a:t>modernizációjáról</a:t>
          </a:r>
          <a:r>
            <a:rPr lang="hu-HU"/>
            <a:t> 2006-ban született döntés</a:t>
          </a:r>
          <a:endParaRPr lang="en-US"/>
        </a:p>
      </dgm:t>
    </dgm:pt>
    <dgm:pt modelId="{A908CC4C-7D37-4A97-B6DA-C31C8F293DC3}" type="parTrans" cxnId="{361A62BA-EE08-48C7-91F0-D6AC45704AC4}">
      <dgm:prSet/>
      <dgm:spPr/>
      <dgm:t>
        <a:bodyPr/>
        <a:lstStyle/>
        <a:p>
          <a:endParaRPr lang="en-US"/>
        </a:p>
      </dgm:t>
    </dgm:pt>
    <dgm:pt modelId="{1E783146-365C-446B-B110-9FC2619003F2}" type="sibTrans" cxnId="{361A62BA-EE08-48C7-91F0-D6AC45704AC4}">
      <dgm:prSet/>
      <dgm:spPr/>
      <dgm:t>
        <a:bodyPr/>
        <a:lstStyle/>
        <a:p>
          <a:endParaRPr lang="en-US"/>
        </a:p>
      </dgm:t>
    </dgm:pt>
    <dgm:pt modelId="{5D2F3078-47DB-4DA7-B8E8-C1008D3B7667}">
      <dgm:prSet/>
      <dgm:spPr/>
      <dgm:t>
        <a:bodyPr/>
        <a:lstStyle/>
        <a:p>
          <a:r>
            <a:rPr lang="hu-HU"/>
            <a:t>A fejlesztés során a gyárat nagy mennyiségű veszélyes hulladék hasznosítására tették alkalmassá</a:t>
          </a:r>
          <a:endParaRPr lang="en-US"/>
        </a:p>
      </dgm:t>
    </dgm:pt>
    <dgm:pt modelId="{FBA4FFCB-65B3-47FE-89AF-F3BB09B885A1}" type="parTrans" cxnId="{1BF06AF0-6DC2-420C-BEC4-940F8BBD843E}">
      <dgm:prSet/>
      <dgm:spPr/>
      <dgm:t>
        <a:bodyPr/>
        <a:lstStyle/>
        <a:p>
          <a:endParaRPr lang="en-US"/>
        </a:p>
      </dgm:t>
    </dgm:pt>
    <dgm:pt modelId="{6BD81813-C51F-4678-8CCB-D0655CC2B2B3}" type="sibTrans" cxnId="{1BF06AF0-6DC2-420C-BEC4-940F8BBD843E}">
      <dgm:prSet/>
      <dgm:spPr/>
      <dgm:t>
        <a:bodyPr/>
        <a:lstStyle/>
        <a:p>
          <a:endParaRPr lang="en-US"/>
        </a:p>
      </dgm:t>
    </dgm:pt>
    <dgm:pt modelId="{6A46EB91-BDB1-471F-BDFE-283118621D9A}">
      <dgm:prSet/>
      <dgm:spPr/>
      <dgm:t>
        <a:bodyPr/>
        <a:lstStyle/>
        <a:p>
          <a:r>
            <a:rPr lang="hu-HU"/>
            <a:t>Kétéves kivitelezési munkát követően, 2009 szeptemberében adták át a modernizált gyárat</a:t>
          </a:r>
          <a:endParaRPr lang="en-US"/>
        </a:p>
      </dgm:t>
    </dgm:pt>
    <dgm:pt modelId="{FA1F3ABF-5D4A-400E-90CB-DA9DE67A8602}" type="parTrans" cxnId="{7CD5C80C-5798-4286-A838-01B1F8780B11}">
      <dgm:prSet/>
      <dgm:spPr/>
      <dgm:t>
        <a:bodyPr/>
        <a:lstStyle/>
        <a:p>
          <a:endParaRPr lang="en-US"/>
        </a:p>
      </dgm:t>
    </dgm:pt>
    <dgm:pt modelId="{14F7FF4C-7058-4352-9A23-2FAEDE395E1B}" type="sibTrans" cxnId="{7CD5C80C-5798-4286-A838-01B1F8780B11}">
      <dgm:prSet/>
      <dgm:spPr/>
      <dgm:t>
        <a:bodyPr/>
        <a:lstStyle/>
        <a:p>
          <a:endParaRPr lang="en-US"/>
        </a:p>
      </dgm:t>
    </dgm:pt>
    <dgm:pt modelId="{E8587EF8-1C27-4A94-AB49-600D92558371}" type="pres">
      <dgm:prSet presAssocID="{462B1084-4011-41E5-97C9-092826B5C6FD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0F0D915C-F13A-4C26-BA5A-0CA9433B8ABC}" type="pres">
      <dgm:prSet presAssocID="{F77A217C-91FC-4029-8F4B-A477A4C512F5}" presName="root" presStyleCnt="0"/>
      <dgm:spPr/>
    </dgm:pt>
    <dgm:pt modelId="{99AD1E8B-DC25-43FE-BFED-63D3CDDF9E7C}" type="pres">
      <dgm:prSet presAssocID="{F77A217C-91FC-4029-8F4B-A477A4C512F5}" presName="rootComposite" presStyleCnt="0"/>
      <dgm:spPr/>
    </dgm:pt>
    <dgm:pt modelId="{CA17E6DB-6C39-4F00-A406-8BB0F49A6712}" type="pres">
      <dgm:prSet presAssocID="{F77A217C-91FC-4029-8F4B-A477A4C512F5}" presName="rootText" presStyleLbl="node1" presStyleIdx="0" presStyleCnt="3"/>
      <dgm:spPr/>
    </dgm:pt>
    <dgm:pt modelId="{2913A7ED-0932-4201-B405-F9E898332104}" type="pres">
      <dgm:prSet presAssocID="{F77A217C-91FC-4029-8F4B-A477A4C512F5}" presName="rootConnector" presStyleLbl="node1" presStyleIdx="0" presStyleCnt="3"/>
      <dgm:spPr/>
    </dgm:pt>
    <dgm:pt modelId="{AC61E96D-91F9-46E9-B65C-DFF68EDB3FFD}" type="pres">
      <dgm:prSet presAssocID="{F77A217C-91FC-4029-8F4B-A477A4C512F5}" presName="childShape" presStyleCnt="0"/>
      <dgm:spPr/>
    </dgm:pt>
    <dgm:pt modelId="{1FBA9CF4-47C1-435A-BB70-70955BA38705}" type="pres">
      <dgm:prSet presAssocID="{5D2F3078-47DB-4DA7-B8E8-C1008D3B7667}" presName="root" presStyleCnt="0"/>
      <dgm:spPr/>
    </dgm:pt>
    <dgm:pt modelId="{FD6ADDCB-7EB1-4213-94D0-509D30EAEB45}" type="pres">
      <dgm:prSet presAssocID="{5D2F3078-47DB-4DA7-B8E8-C1008D3B7667}" presName="rootComposite" presStyleCnt="0"/>
      <dgm:spPr/>
    </dgm:pt>
    <dgm:pt modelId="{06856462-3D3B-475F-A841-BE0CF6641EE4}" type="pres">
      <dgm:prSet presAssocID="{5D2F3078-47DB-4DA7-B8E8-C1008D3B7667}" presName="rootText" presStyleLbl="node1" presStyleIdx="1" presStyleCnt="3"/>
      <dgm:spPr/>
    </dgm:pt>
    <dgm:pt modelId="{16F6BA2D-1FB3-45C0-B4B1-6776FA3DFC60}" type="pres">
      <dgm:prSet presAssocID="{5D2F3078-47DB-4DA7-B8E8-C1008D3B7667}" presName="rootConnector" presStyleLbl="node1" presStyleIdx="1" presStyleCnt="3"/>
      <dgm:spPr/>
    </dgm:pt>
    <dgm:pt modelId="{CF894C69-6748-48EF-9C03-168EACC838AD}" type="pres">
      <dgm:prSet presAssocID="{5D2F3078-47DB-4DA7-B8E8-C1008D3B7667}" presName="childShape" presStyleCnt="0"/>
      <dgm:spPr/>
    </dgm:pt>
    <dgm:pt modelId="{66777BEC-04C1-47EA-B319-BAE0D3E2E141}" type="pres">
      <dgm:prSet presAssocID="{6A46EB91-BDB1-471F-BDFE-283118621D9A}" presName="root" presStyleCnt="0"/>
      <dgm:spPr/>
    </dgm:pt>
    <dgm:pt modelId="{AA9482F1-ED06-4DDB-9217-5C70F86AD24C}" type="pres">
      <dgm:prSet presAssocID="{6A46EB91-BDB1-471F-BDFE-283118621D9A}" presName="rootComposite" presStyleCnt="0"/>
      <dgm:spPr/>
    </dgm:pt>
    <dgm:pt modelId="{DA2F67CE-01DF-4559-ADBD-5EDD786F983E}" type="pres">
      <dgm:prSet presAssocID="{6A46EB91-BDB1-471F-BDFE-283118621D9A}" presName="rootText" presStyleLbl="node1" presStyleIdx="2" presStyleCnt="3"/>
      <dgm:spPr/>
    </dgm:pt>
    <dgm:pt modelId="{9E8644BC-083C-4991-8FC4-07656B156DE8}" type="pres">
      <dgm:prSet presAssocID="{6A46EB91-BDB1-471F-BDFE-283118621D9A}" presName="rootConnector" presStyleLbl="node1" presStyleIdx="2" presStyleCnt="3"/>
      <dgm:spPr/>
    </dgm:pt>
    <dgm:pt modelId="{4D66F04D-8B95-454A-B104-8199310915C5}" type="pres">
      <dgm:prSet presAssocID="{6A46EB91-BDB1-471F-BDFE-283118621D9A}" presName="childShape" presStyleCnt="0"/>
      <dgm:spPr/>
    </dgm:pt>
  </dgm:ptLst>
  <dgm:cxnLst>
    <dgm:cxn modelId="{7CD5C80C-5798-4286-A838-01B1F8780B11}" srcId="{462B1084-4011-41E5-97C9-092826B5C6FD}" destId="{6A46EB91-BDB1-471F-BDFE-283118621D9A}" srcOrd="2" destOrd="0" parTransId="{FA1F3ABF-5D4A-400E-90CB-DA9DE67A8602}" sibTransId="{14F7FF4C-7058-4352-9A23-2FAEDE395E1B}"/>
    <dgm:cxn modelId="{58BD6E0F-39C5-46D0-8DEE-714DAE9D91DB}" type="presOf" srcId="{6A46EB91-BDB1-471F-BDFE-283118621D9A}" destId="{9E8644BC-083C-4991-8FC4-07656B156DE8}" srcOrd="1" destOrd="0" presId="urn:microsoft.com/office/officeart/2005/8/layout/hierarchy3"/>
    <dgm:cxn modelId="{A894F920-BE9E-4C1B-87F0-B608A3FA779A}" type="presOf" srcId="{6A46EB91-BDB1-471F-BDFE-283118621D9A}" destId="{DA2F67CE-01DF-4559-ADBD-5EDD786F983E}" srcOrd="0" destOrd="0" presId="urn:microsoft.com/office/officeart/2005/8/layout/hierarchy3"/>
    <dgm:cxn modelId="{1B343534-BD04-4816-8CF8-0C01EE215BA4}" type="presOf" srcId="{5D2F3078-47DB-4DA7-B8E8-C1008D3B7667}" destId="{06856462-3D3B-475F-A841-BE0CF6641EE4}" srcOrd="0" destOrd="0" presId="urn:microsoft.com/office/officeart/2005/8/layout/hierarchy3"/>
    <dgm:cxn modelId="{5DE04287-5FFA-469C-A9ED-2E3C3B69B0A9}" type="presOf" srcId="{462B1084-4011-41E5-97C9-092826B5C6FD}" destId="{E8587EF8-1C27-4A94-AB49-600D92558371}" srcOrd="0" destOrd="0" presId="urn:microsoft.com/office/officeart/2005/8/layout/hierarchy3"/>
    <dgm:cxn modelId="{34860997-B3FF-4BE9-8C37-FF8E49F4ECE8}" type="presOf" srcId="{F77A217C-91FC-4029-8F4B-A477A4C512F5}" destId="{2913A7ED-0932-4201-B405-F9E898332104}" srcOrd="1" destOrd="0" presId="urn:microsoft.com/office/officeart/2005/8/layout/hierarchy3"/>
    <dgm:cxn modelId="{361A62BA-EE08-48C7-91F0-D6AC45704AC4}" srcId="{462B1084-4011-41E5-97C9-092826B5C6FD}" destId="{F77A217C-91FC-4029-8F4B-A477A4C512F5}" srcOrd="0" destOrd="0" parTransId="{A908CC4C-7D37-4A97-B6DA-C31C8F293DC3}" sibTransId="{1E783146-365C-446B-B110-9FC2619003F2}"/>
    <dgm:cxn modelId="{1BF06AF0-6DC2-420C-BEC4-940F8BBD843E}" srcId="{462B1084-4011-41E5-97C9-092826B5C6FD}" destId="{5D2F3078-47DB-4DA7-B8E8-C1008D3B7667}" srcOrd="1" destOrd="0" parTransId="{FBA4FFCB-65B3-47FE-89AF-F3BB09B885A1}" sibTransId="{6BD81813-C51F-4678-8CCB-D0655CC2B2B3}"/>
    <dgm:cxn modelId="{8D4D4DF5-E71F-4088-B922-B3AFB5904F74}" type="presOf" srcId="{F77A217C-91FC-4029-8F4B-A477A4C512F5}" destId="{CA17E6DB-6C39-4F00-A406-8BB0F49A6712}" srcOrd="0" destOrd="0" presId="urn:microsoft.com/office/officeart/2005/8/layout/hierarchy3"/>
    <dgm:cxn modelId="{2522CBFD-DBF7-4206-B654-7E82551CA761}" type="presOf" srcId="{5D2F3078-47DB-4DA7-B8E8-C1008D3B7667}" destId="{16F6BA2D-1FB3-45C0-B4B1-6776FA3DFC60}" srcOrd="1" destOrd="0" presId="urn:microsoft.com/office/officeart/2005/8/layout/hierarchy3"/>
    <dgm:cxn modelId="{B568E17D-1BE6-4B97-A4FB-407C57150FB1}" type="presParOf" srcId="{E8587EF8-1C27-4A94-AB49-600D92558371}" destId="{0F0D915C-F13A-4C26-BA5A-0CA9433B8ABC}" srcOrd="0" destOrd="0" presId="urn:microsoft.com/office/officeart/2005/8/layout/hierarchy3"/>
    <dgm:cxn modelId="{1C38C475-0FC5-4364-BEF8-C06BBC6E56F4}" type="presParOf" srcId="{0F0D915C-F13A-4C26-BA5A-0CA9433B8ABC}" destId="{99AD1E8B-DC25-43FE-BFED-63D3CDDF9E7C}" srcOrd="0" destOrd="0" presId="urn:microsoft.com/office/officeart/2005/8/layout/hierarchy3"/>
    <dgm:cxn modelId="{2C40E224-D97B-45F4-934B-0ACF0009EB9B}" type="presParOf" srcId="{99AD1E8B-DC25-43FE-BFED-63D3CDDF9E7C}" destId="{CA17E6DB-6C39-4F00-A406-8BB0F49A6712}" srcOrd="0" destOrd="0" presId="urn:microsoft.com/office/officeart/2005/8/layout/hierarchy3"/>
    <dgm:cxn modelId="{8571BAD4-AD09-4B64-AC76-C0B33DF9EF11}" type="presParOf" srcId="{99AD1E8B-DC25-43FE-BFED-63D3CDDF9E7C}" destId="{2913A7ED-0932-4201-B405-F9E898332104}" srcOrd="1" destOrd="0" presId="urn:microsoft.com/office/officeart/2005/8/layout/hierarchy3"/>
    <dgm:cxn modelId="{3710E69E-87C5-4CC4-8350-D902B7270384}" type="presParOf" srcId="{0F0D915C-F13A-4C26-BA5A-0CA9433B8ABC}" destId="{AC61E96D-91F9-46E9-B65C-DFF68EDB3FFD}" srcOrd="1" destOrd="0" presId="urn:microsoft.com/office/officeart/2005/8/layout/hierarchy3"/>
    <dgm:cxn modelId="{F1668F01-2A48-41AE-A838-04B7E12877B2}" type="presParOf" srcId="{E8587EF8-1C27-4A94-AB49-600D92558371}" destId="{1FBA9CF4-47C1-435A-BB70-70955BA38705}" srcOrd="1" destOrd="0" presId="urn:microsoft.com/office/officeart/2005/8/layout/hierarchy3"/>
    <dgm:cxn modelId="{4E6FE2B2-32DC-4DEB-83C1-69EC259EDC9B}" type="presParOf" srcId="{1FBA9CF4-47C1-435A-BB70-70955BA38705}" destId="{FD6ADDCB-7EB1-4213-94D0-509D30EAEB45}" srcOrd="0" destOrd="0" presId="urn:microsoft.com/office/officeart/2005/8/layout/hierarchy3"/>
    <dgm:cxn modelId="{24D19FBA-4679-4640-A03F-B188F7FDC321}" type="presParOf" srcId="{FD6ADDCB-7EB1-4213-94D0-509D30EAEB45}" destId="{06856462-3D3B-475F-A841-BE0CF6641EE4}" srcOrd="0" destOrd="0" presId="urn:microsoft.com/office/officeart/2005/8/layout/hierarchy3"/>
    <dgm:cxn modelId="{9000D500-C071-49E5-A7E4-BABAA4180497}" type="presParOf" srcId="{FD6ADDCB-7EB1-4213-94D0-509D30EAEB45}" destId="{16F6BA2D-1FB3-45C0-B4B1-6776FA3DFC60}" srcOrd="1" destOrd="0" presId="urn:microsoft.com/office/officeart/2005/8/layout/hierarchy3"/>
    <dgm:cxn modelId="{FF22B96F-E952-44F5-8BA7-2DE076FB38A8}" type="presParOf" srcId="{1FBA9CF4-47C1-435A-BB70-70955BA38705}" destId="{CF894C69-6748-48EF-9C03-168EACC838AD}" srcOrd="1" destOrd="0" presId="urn:microsoft.com/office/officeart/2005/8/layout/hierarchy3"/>
    <dgm:cxn modelId="{E0833C6D-3E3C-4789-ABFD-B5DDFB802D54}" type="presParOf" srcId="{E8587EF8-1C27-4A94-AB49-600D92558371}" destId="{66777BEC-04C1-47EA-B319-BAE0D3E2E141}" srcOrd="2" destOrd="0" presId="urn:microsoft.com/office/officeart/2005/8/layout/hierarchy3"/>
    <dgm:cxn modelId="{2D67E4B7-50E7-438F-9830-E6F72C62A4D4}" type="presParOf" srcId="{66777BEC-04C1-47EA-B319-BAE0D3E2E141}" destId="{AA9482F1-ED06-4DDB-9217-5C70F86AD24C}" srcOrd="0" destOrd="0" presId="urn:microsoft.com/office/officeart/2005/8/layout/hierarchy3"/>
    <dgm:cxn modelId="{EDCAC637-DD6D-42C6-B4C3-61C88B9A1225}" type="presParOf" srcId="{AA9482F1-ED06-4DDB-9217-5C70F86AD24C}" destId="{DA2F67CE-01DF-4559-ADBD-5EDD786F983E}" srcOrd="0" destOrd="0" presId="urn:microsoft.com/office/officeart/2005/8/layout/hierarchy3"/>
    <dgm:cxn modelId="{53A38585-635C-4027-BE71-5E4E5A3B6C9A}" type="presParOf" srcId="{AA9482F1-ED06-4DDB-9217-5C70F86AD24C}" destId="{9E8644BC-083C-4991-8FC4-07656B156DE8}" srcOrd="1" destOrd="0" presId="urn:microsoft.com/office/officeart/2005/8/layout/hierarchy3"/>
    <dgm:cxn modelId="{BF11D4C4-3853-4C6C-9FD8-9D178A89BA85}" type="presParOf" srcId="{66777BEC-04C1-47EA-B319-BAE0D3E2E141}" destId="{4D66F04D-8B95-454A-B104-8199310915C5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FC8002D-B731-4470-B407-0742C5471A5B}" type="doc">
      <dgm:prSet loTypeId="urn:microsoft.com/office/officeart/2016/7/layout/LinearBlockProcessNumbered" loCatId="process" qsTypeId="urn:microsoft.com/office/officeart/2005/8/quickstyle/simple1" qsCatId="simple" csTypeId="urn:microsoft.com/office/officeart/2005/8/colors/ColorSchemeForSuggestions" csCatId="other"/>
      <dgm:spPr/>
      <dgm:t>
        <a:bodyPr/>
        <a:lstStyle/>
        <a:p>
          <a:endParaRPr lang="en-US"/>
        </a:p>
      </dgm:t>
    </dgm:pt>
    <dgm:pt modelId="{7204BCC9-2183-417F-8F88-78093BFAED30}">
      <dgm:prSet/>
      <dgm:spPr/>
      <dgm:t>
        <a:bodyPr/>
        <a:lstStyle/>
        <a:p>
          <a:r>
            <a:rPr lang="hu-HU"/>
            <a:t>Környezeti kockázatok</a:t>
          </a:r>
          <a:endParaRPr lang="en-US"/>
        </a:p>
      </dgm:t>
    </dgm:pt>
    <dgm:pt modelId="{5A4D2EE6-6BC2-41A3-A36B-BDF3CC7FD21A}" type="parTrans" cxnId="{CDD590B1-8684-4E40-AFDA-8741D0A5ABD9}">
      <dgm:prSet/>
      <dgm:spPr/>
      <dgm:t>
        <a:bodyPr/>
        <a:lstStyle/>
        <a:p>
          <a:endParaRPr lang="en-US"/>
        </a:p>
      </dgm:t>
    </dgm:pt>
    <dgm:pt modelId="{E2CC434D-2ED6-40FF-9873-D7FAE4EA9400}" type="sibTrans" cxnId="{CDD590B1-8684-4E40-AFDA-8741D0A5ABD9}">
      <dgm:prSet phldrT="01" phldr="0"/>
      <dgm:spPr/>
      <dgm:t>
        <a:bodyPr/>
        <a:lstStyle/>
        <a:p>
          <a:r>
            <a:rPr lang="en-US"/>
            <a:t>01</a:t>
          </a:r>
        </a:p>
      </dgm:t>
    </dgm:pt>
    <dgm:pt modelId="{07E80FAB-1D31-4F51-870A-28ED48369CE8}">
      <dgm:prSet/>
      <dgm:spPr/>
      <dgm:t>
        <a:bodyPr/>
        <a:lstStyle/>
        <a:p>
          <a:r>
            <a:rPr lang="hu-HU"/>
            <a:t>Technológiai kockázatok</a:t>
          </a:r>
          <a:endParaRPr lang="en-US"/>
        </a:p>
      </dgm:t>
    </dgm:pt>
    <dgm:pt modelId="{E74E8A3E-41C0-4158-8278-BD19A3A4BD0D}" type="parTrans" cxnId="{B74FDF97-98ED-4563-AD47-D14DF53B0294}">
      <dgm:prSet/>
      <dgm:spPr/>
      <dgm:t>
        <a:bodyPr/>
        <a:lstStyle/>
        <a:p>
          <a:endParaRPr lang="en-US"/>
        </a:p>
      </dgm:t>
    </dgm:pt>
    <dgm:pt modelId="{697C3DA1-915E-435E-8944-C4970783FDC8}" type="sibTrans" cxnId="{B74FDF97-98ED-4563-AD47-D14DF53B0294}">
      <dgm:prSet phldrT="02" phldr="0"/>
      <dgm:spPr/>
      <dgm:t>
        <a:bodyPr/>
        <a:lstStyle/>
        <a:p>
          <a:r>
            <a:rPr lang="en-US"/>
            <a:t>02</a:t>
          </a:r>
        </a:p>
      </dgm:t>
    </dgm:pt>
    <dgm:pt modelId="{7358C383-E987-4E6F-8A1D-3EB64145AD2D}">
      <dgm:prSet/>
      <dgm:spPr/>
      <dgm:t>
        <a:bodyPr/>
        <a:lstStyle/>
        <a:p>
          <a:r>
            <a:rPr lang="hu-HU"/>
            <a:t>Gazdasági kockázatok</a:t>
          </a:r>
          <a:endParaRPr lang="en-US"/>
        </a:p>
      </dgm:t>
    </dgm:pt>
    <dgm:pt modelId="{61B258E8-E04B-490E-B1BF-100BB18E1BFE}" type="parTrans" cxnId="{DBB9964F-831C-4F4C-8700-C1ACB0B9A433}">
      <dgm:prSet/>
      <dgm:spPr/>
      <dgm:t>
        <a:bodyPr/>
        <a:lstStyle/>
        <a:p>
          <a:endParaRPr lang="en-US"/>
        </a:p>
      </dgm:t>
    </dgm:pt>
    <dgm:pt modelId="{D3061617-3506-4C11-8AFE-10D66234B83F}" type="sibTrans" cxnId="{DBB9964F-831C-4F4C-8700-C1ACB0B9A433}">
      <dgm:prSet phldrT="03" phldr="0"/>
      <dgm:spPr/>
      <dgm:t>
        <a:bodyPr/>
        <a:lstStyle/>
        <a:p>
          <a:r>
            <a:rPr lang="en-US"/>
            <a:t>03</a:t>
          </a:r>
        </a:p>
      </dgm:t>
    </dgm:pt>
    <dgm:pt modelId="{F1CD4D79-1646-498C-90C9-FE8D974CC165}">
      <dgm:prSet/>
      <dgm:spPr/>
      <dgm:t>
        <a:bodyPr/>
        <a:lstStyle/>
        <a:p>
          <a:r>
            <a:rPr lang="hu-HU"/>
            <a:t>Kommunikációs kockázatok</a:t>
          </a:r>
          <a:endParaRPr lang="en-US"/>
        </a:p>
      </dgm:t>
    </dgm:pt>
    <dgm:pt modelId="{A08DE444-B3D0-40E0-B1E9-6530F62E734B}" type="parTrans" cxnId="{8AB78720-D362-4634-A681-71F47AC53015}">
      <dgm:prSet/>
      <dgm:spPr/>
      <dgm:t>
        <a:bodyPr/>
        <a:lstStyle/>
        <a:p>
          <a:endParaRPr lang="en-US"/>
        </a:p>
      </dgm:t>
    </dgm:pt>
    <dgm:pt modelId="{76F98F00-DA92-4470-8FE1-080DC955BD4F}" type="sibTrans" cxnId="{8AB78720-D362-4634-A681-71F47AC53015}">
      <dgm:prSet phldrT="04" phldr="0"/>
      <dgm:spPr/>
      <dgm:t>
        <a:bodyPr/>
        <a:lstStyle/>
        <a:p>
          <a:r>
            <a:rPr lang="en-US"/>
            <a:t>04</a:t>
          </a:r>
        </a:p>
      </dgm:t>
    </dgm:pt>
    <dgm:pt modelId="{E1C8FA82-EF97-4E07-BF85-59BACB140E28}">
      <dgm:prSet/>
      <dgm:spPr/>
      <dgm:t>
        <a:bodyPr/>
        <a:lstStyle/>
        <a:p>
          <a:r>
            <a:rPr lang="hu-HU"/>
            <a:t>Szakmai, hivatali kapcsolatok</a:t>
          </a:r>
          <a:endParaRPr lang="en-US"/>
        </a:p>
      </dgm:t>
    </dgm:pt>
    <dgm:pt modelId="{20F02097-CE87-4A5B-A031-48B9BCF4D5F6}" type="parTrans" cxnId="{0718283E-D8D6-40EF-8017-C07E2B17F636}">
      <dgm:prSet/>
      <dgm:spPr/>
      <dgm:t>
        <a:bodyPr/>
        <a:lstStyle/>
        <a:p>
          <a:endParaRPr lang="en-US"/>
        </a:p>
      </dgm:t>
    </dgm:pt>
    <dgm:pt modelId="{0AA5BCD3-3CC8-4744-B4DF-12C4BE611560}" type="sibTrans" cxnId="{0718283E-D8D6-40EF-8017-C07E2B17F636}">
      <dgm:prSet/>
      <dgm:spPr/>
      <dgm:t>
        <a:bodyPr/>
        <a:lstStyle/>
        <a:p>
          <a:endParaRPr lang="en-US"/>
        </a:p>
      </dgm:t>
    </dgm:pt>
    <dgm:pt modelId="{A6654CDA-226B-4050-947C-5163F0CAC199}">
      <dgm:prSet/>
      <dgm:spPr/>
      <dgm:t>
        <a:bodyPr/>
        <a:lstStyle/>
        <a:p>
          <a:r>
            <a:rPr lang="hu-HU"/>
            <a:t>Önkormányzati kapcsolatok</a:t>
          </a:r>
          <a:endParaRPr lang="en-US"/>
        </a:p>
      </dgm:t>
    </dgm:pt>
    <dgm:pt modelId="{A0075043-8287-4CCE-9BC7-121EE5837304}" type="parTrans" cxnId="{B6728ED7-5105-4850-A129-F7BAED6AB1A0}">
      <dgm:prSet/>
      <dgm:spPr/>
      <dgm:t>
        <a:bodyPr/>
        <a:lstStyle/>
        <a:p>
          <a:endParaRPr lang="en-US"/>
        </a:p>
      </dgm:t>
    </dgm:pt>
    <dgm:pt modelId="{06B5CF79-E7A2-4735-8691-05C00F3E09E3}" type="sibTrans" cxnId="{B6728ED7-5105-4850-A129-F7BAED6AB1A0}">
      <dgm:prSet/>
      <dgm:spPr/>
      <dgm:t>
        <a:bodyPr/>
        <a:lstStyle/>
        <a:p>
          <a:endParaRPr lang="en-US"/>
        </a:p>
      </dgm:t>
    </dgm:pt>
    <dgm:pt modelId="{2C64F3F7-550E-462D-B6B4-74954D3DEE97}">
      <dgm:prSet/>
      <dgm:spPr/>
      <dgm:t>
        <a:bodyPr/>
        <a:lstStyle/>
        <a:p>
          <a:r>
            <a:rPr lang="hu-HU"/>
            <a:t>Civil szféra és lakosság</a:t>
          </a:r>
          <a:endParaRPr lang="en-US"/>
        </a:p>
      </dgm:t>
    </dgm:pt>
    <dgm:pt modelId="{0A0D44F0-F5F4-4A96-BEA4-D86DDEAD4AE9}" type="parTrans" cxnId="{16648BEC-CEBB-4E3E-B285-3A1CEE8C2F36}">
      <dgm:prSet/>
      <dgm:spPr/>
      <dgm:t>
        <a:bodyPr/>
        <a:lstStyle/>
        <a:p>
          <a:endParaRPr lang="en-US"/>
        </a:p>
      </dgm:t>
    </dgm:pt>
    <dgm:pt modelId="{0BC7265D-3DF5-46C2-9EA7-1FC86D6FC72F}" type="sibTrans" cxnId="{16648BEC-CEBB-4E3E-B285-3A1CEE8C2F36}">
      <dgm:prSet/>
      <dgm:spPr/>
      <dgm:t>
        <a:bodyPr/>
        <a:lstStyle/>
        <a:p>
          <a:endParaRPr lang="en-US"/>
        </a:p>
      </dgm:t>
    </dgm:pt>
    <dgm:pt modelId="{2DAD08E4-C513-48FA-8309-3C7CE0A44A57}">
      <dgm:prSet/>
      <dgm:spPr/>
      <dgm:t>
        <a:bodyPr/>
        <a:lstStyle/>
        <a:p>
          <a:r>
            <a:rPr lang="hu-HU"/>
            <a:t>Sajtó</a:t>
          </a:r>
          <a:endParaRPr lang="en-US"/>
        </a:p>
      </dgm:t>
    </dgm:pt>
    <dgm:pt modelId="{9A725CF3-D9A3-474A-86CD-E03A23EFCE42}" type="parTrans" cxnId="{E678CAB5-2961-40F6-88F3-5B67335902D2}">
      <dgm:prSet/>
      <dgm:spPr/>
      <dgm:t>
        <a:bodyPr/>
        <a:lstStyle/>
        <a:p>
          <a:endParaRPr lang="en-US"/>
        </a:p>
      </dgm:t>
    </dgm:pt>
    <dgm:pt modelId="{0E44A21C-3E2A-4C44-970F-1E681FD61265}" type="sibTrans" cxnId="{E678CAB5-2961-40F6-88F3-5B67335902D2}">
      <dgm:prSet/>
      <dgm:spPr/>
      <dgm:t>
        <a:bodyPr/>
        <a:lstStyle/>
        <a:p>
          <a:endParaRPr lang="en-US"/>
        </a:p>
      </dgm:t>
    </dgm:pt>
    <dgm:pt modelId="{7DBA7CFE-5B6A-4AB0-9525-D57AD3A93B12}">
      <dgm:prSet/>
      <dgm:spPr/>
      <dgm:t>
        <a:bodyPr/>
        <a:lstStyle/>
        <a:p>
          <a:r>
            <a:rPr lang="hu-HU"/>
            <a:t>Vevők, beszállítók, versenytársak</a:t>
          </a:r>
          <a:endParaRPr lang="en-US"/>
        </a:p>
      </dgm:t>
    </dgm:pt>
    <dgm:pt modelId="{C19AA794-5036-4AAC-BEAF-8297EA9012A3}" type="parTrans" cxnId="{56B45BE0-B0DE-4FC6-B4F0-025E20EEAB5F}">
      <dgm:prSet/>
      <dgm:spPr/>
      <dgm:t>
        <a:bodyPr/>
        <a:lstStyle/>
        <a:p>
          <a:endParaRPr lang="en-US"/>
        </a:p>
      </dgm:t>
    </dgm:pt>
    <dgm:pt modelId="{2AB7A44C-3044-4DDB-943E-14FE95044A53}" type="sibTrans" cxnId="{56B45BE0-B0DE-4FC6-B4F0-025E20EEAB5F}">
      <dgm:prSet/>
      <dgm:spPr/>
      <dgm:t>
        <a:bodyPr/>
        <a:lstStyle/>
        <a:p>
          <a:endParaRPr lang="en-US"/>
        </a:p>
      </dgm:t>
    </dgm:pt>
    <dgm:pt modelId="{B2EDF7C4-E02C-4AB6-BDA7-21DE7535BC3A}" type="pres">
      <dgm:prSet presAssocID="{EFC8002D-B731-4470-B407-0742C5471A5B}" presName="Name0" presStyleCnt="0">
        <dgm:presLayoutVars>
          <dgm:animLvl val="lvl"/>
          <dgm:resizeHandles val="exact"/>
        </dgm:presLayoutVars>
      </dgm:prSet>
      <dgm:spPr/>
    </dgm:pt>
    <dgm:pt modelId="{6BEEC379-E0E7-43DF-872B-91FA9A5F01AC}" type="pres">
      <dgm:prSet presAssocID="{7204BCC9-2183-417F-8F88-78093BFAED30}" presName="compositeNode" presStyleCnt="0">
        <dgm:presLayoutVars>
          <dgm:bulletEnabled val="1"/>
        </dgm:presLayoutVars>
      </dgm:prSet>
      <dgm:spPr/>
    </dgm:pt>
    <dgm:pt modelId="{685E4240-CDA8-4B45-A5C3-2DB5905713A4}" type="pres">
      <dgm:prSet presAssocID="{7204BCC9-2183-417F-8F88-78093BFAED30}" presName="bgRect" presStyleLbl="alignNode1" presStyleIdx="0" presStyleCnt="4"/>
      <dgm:spPr/>
    </dgm:pt>
    <dgm:pt modelId="{F6CF7B73-79AF-40EE-BF91-238465C5E6C0}" type="pres">
      <dgm:prSet presAssocID="{E2CC434D-2ED6-40FF-9873-D7FAE4EA9400}" presName="sibTransNodeRect" presStyleLbl="alignNode1" presStyleIdx="0" presStyleCnt="4">
        <dgm:presLayoutVars>
          <dgm:chMax val="0"/>
          <dgm:bulletEnabled val="1"/>
        </dgm:presLayoutVars>
      </dgm:prSet>
      <dgm:spPr/>
    </dgm:pt>
    <dgm:pt modelId="{6D23B1CC-3BC2-494F-9B4A-6C4B1C8FB2A2}" type="pres">
      <dgm:prSet presAssocID="{7204BCC9-2183-417F-8F88-78093BFAED30}" presName="nodeRect" presStyleLbl="alignNode1" presStyleIdx="0" presStyleCnt="4">
        <dgm:presLayoutVars>
          <dgm:bulletEnabled val="1"/>
        </dgm:presLayoutVars>
      </dgm:prSet>
      <dgm:spPr/>
    </dgm:pt>
    <dgm:pt modelId="{0EB34C48-812D-4125-A80B-B99BF342244B}" type="pres">
      <dgm:prSet presAssocID="{E2CC434D-2ED6-40FF-9873-D7FAE4EA9400}" presName="sibTrans" presStyleCnt="0"/>
      <dgm:spPr/>
    </dgm:pt>
    <dgm:pt modelId="{3070A6E3-9083-439C-8358-54DD3D16BF86}" type="pres">
      <dgm:prSet presAssocID="{07E80FAB-1D31-4F51-870A-28ED48369CE8}" presName="compositeNode" presStyleCnt="0">
        <dgm:presLayoutVars>
          <dgm:bulletEnabled val="1"/>
        </dgm:presLayoutVars>
      </dgm:prSet>
      <dgm:spPr/>
    </dgm:pt>
    <dgm:pt modelId="{D9A1FF39-F22C-4F3B-AE6A-92E52EFD2084}" type="pres">
      <dgm:prSet presAssocID="{07E80FAB-1D31-4F51-870A-28ED48369CE8}" presName="bgRect" presStyleLbl="alignNode1" presStyleIdx="1" presStyleCnt="4"/>
      <dgm:spPr/>
    </dgm:pt>
    <dgm:pt modelId="{4FA97C6C-8613-48F7-AC49-16C695CBDF15}" type="pres">
      <dgm:prSet presAssocID="{697C3DA1-915E-435E-8944-C4970783FDC8}" presName="sibTransNodeRect" presStyleLbl="alignNode1" presStyleIdx="1" presStyleCnt="4">
        <dgm:presLayoutVars>
          <dgm:chMax val="0"/>
          <dgm:bulletEnabled val="1"/>
        </dgm:presLayoutVars>
      </dgm:prSet>
      <dgm:spPr/>
    </dgm:pt>
    <dgm:pt modelId="{B7505FE4-3FC9-4AF6-A896-618CDD3709A7}" type="pres">
      <dgm:prSet presAssocID="{07E80FAB-1D31-4F51-870A-28ED48369CE8}" presName="nodeRect" presStyleLbl="alignNode1" presStyleIdx="1" presStyleCnt="4">
        <dgm:presLayoutVars>
          <dgm:bulletEnabled val="1"/>
        </dgm:presLayoutVars>
      </dgm:prSet>
      <dgm:spPr/>
    </dgm:pt>
    <dgm:pt modelId="{F91F71F1-0C0C-40B2-9CD8-EA00CD579101}" type="pres">
      <dgm:prSet presAssocID="{697C3DA1-915E-435E-8944-C4970783FDC8}" presName="sibTrans" presStyleCnt="0"/>
      <dgm:spPr/>
    </dgm:pt>
    <dgm:pt modelId="{65F34DE5-8819-48AC-9E2B-C8B1AF575837}" type="pres">
      <dgm:prSet presAssocID="{7358C383-E987-4E6F-8A1D-3EB64145AD2D}" presName="compositeNode" presStyleCnt="0">
        <dgm:presLayoutVars>
          <dgm:bulletEnabled val="1"/>
        </dgm:presLayoutVars>
      </dgm:prSet>
      <dgm:spPr/>
    </dgm:pt>
    <dgm:pt modelId="{2A87592D-0E90-4735-87D9-1DC778D00E5B}" type="pres">
      <dgm:prSet presAssocID="{7358C383-E987-4E6F-8A1D-3EB64145AD2D}" presName="bgRect" presStyleLbl="alignNode1" presStyleIdx="2" presStyleCnt="4"/>
      <dgm:spPr/>
    </dgm:pt>
    <dgm:pt modelId="{8FF9C7CC-402C-4CBF-9F9F-61D31B47B80D}" type="pres">
      <dgm:prSet presAssocID="{D3061617-3506-4C11-8AFE-10D66234B83F}" presName="sibTransNodeRect" presStyleLbl="alignNode1" presStyleIdx="2" presStyleCnt="4">
        <dgm:presLayoutVars>
          <dgm:chMax val="0"/>
          <dgm:bulletEnabled val="1"/>
        </dgm:presLayoutVars>
      </dgm:prSet>
      <dgm:spPr/>
    </dgm:pt>
    <dgm:pt modelId="{B275906A-F53A-4466-A52C-CF325A47CB59}" type="pres">
      <dgm:prSet presAssocID="{7358C383-E987-4E6F-8A1D-3EB64145AD2D}" presName="nodeRect" presStyleLbl="alignNode1" presStyleIdx="2" presStyleCnt="4">
        <dgm:presLayoutVars>
          <dgm:bulletEnabled val="1"/>
        </dgm:presLayoutVars>
      </dgm:prSet>
      <dgm:spPr/>
    </dgm:pt>
    <dgm:pt modelId="{BE043456-338C-479C-A856-37E736D37EBD}" type="pres">
      <dgm:prSet presAssocID="{D3061617-3506-4C11-8AFE-10D66234B83F}" presName="sibTrans" presStyleCnt="0"/>
      <dgm:spPr/>
    </dgm:pt>
    <dgm:pt modelId="{462CD22F-669D-44E0-8799-A8120E62481A}" type="pres">
      <dgm:prSet presAssocID="{F1CD4D79-1646-498C-90C9-FE8D974CC165}" presName="compositeNode" presStyleCnt="0">
        <dgm:presLayoutVars>
          <dgm:bulletEnabled val="1"/>
        </dgm:presLayoutVars>
      </dgm:prSet>
      <dgm:spPr/>
    </dgm:pt>
    <dgm:pt modelId="{AC26CF1F-4E27-47C9-ABA3-C42CFBAD650B}" type="pres">
      <dgm:prSet presAssocID="{F1CD4D79-1646-498C-90C9-FE8D974CC165}" presName="bgRect" presStyleLbl="alignNode1" presStyleIdx="3" presStyleCnt="4"/>
      <dgm:spPr/>
    </dgm:pt>
    <dgm:pt modelId="{B303C684-0469-4D1B-BA2A-75E4CB665757}" type="pres">
      <dgm:prSet presAssocID="{76F98F00-DA92-4470-8FE1-080DC955BD4F}" presName="sibTransNodeRect" presStyleLbl="alignNode1" presStyleIdx="3" presStyleCnt="4">
        <dgm:presLayoutVars>
          <dgm:chMax val="0"/>
          <dgm:bulletEnabled val="1"/>
        </dgm:presLayoutVars>
      </dgm:prSet>
      <dgm:spPr/>
    </dgm:pt>
    <dgm:pt modelId="{A95B2C41-8892-4310-8FC8-B7BE44BF969F}" type="pres">
      <dgm:prSet presAssocID="{F1CD4D79-1646-498C-90C9-FE8D974CC165}" presName="nodeRect" presStyleLbl="alignNode1" presStyleIdx="3" presStyleCnt="4">
        <dgm:presLayoutVars>
          <dgm:bulletEnabled val="1"/>
        </dgm:presLayoutVars>
      </dgm:prSet>
      <dgm:spPr/>
    </dgm:pt>
  </dgm:ptLst>
  <dgm:cxnLst>
    <dgm:cxn modelId="{CCA32D03-66A2-4E9E-8986-958D0F340804}" type="presOf" srcId="{7358C383-E987-4E6F-8A1D-3EB64145AD2D}" destId="{B275906A-F53A-4466-A52C-CF325A47CB59}" srcOrd="1" destOrd="0" presId="urn:microsoft.com/office/officeart/2016/7/layout/LinearBlockProcessNumbered"/>
    <dgm:cxn modelId="{867C490F-43F6-4C88-B04C-B61084C594C6}" type="presOf" srcId="{F1CD4D79-1646-498C-90C9-FE8D974CC165}" destId="{A95B2C41-8892-4310-8FC8-B7BE44BF969F}" srcOrd="1" destOrd="0" presId="urn:microsoft.com/office/officeart/2016/7/layout/LinearBlockProcessNumbered"/>
    <dgm:cxn modelId="{8AB78720-D362-4634-A681-71F47AC53015}" srcId="{EFC8002D-B731-4470-B407-0742C5471A5B}" destId="{F1CD4D79-1646-498C-90C9-FE8D974CC165}" srcOrd="3" destOrd="0" parTransId="{A08DE444-B3D0-40E0-B1E9-6530F62E734B}" sibTransId="{76F98F00-DA92-4470-8FE1-080DC955BD4F}"/>
    <dgm:cxn modelId="{DED80F25-8609-4BAC-ACED-321AF595C577}" type="presOf" srcId="{7358C383-E987-4E6F-8A1D-3EB64145AD2D}" destId="{2A87592D-0E90-4735-87D9-1DC778D00E5B}" srcOrd="0" destOrd="0" presId="urn:microsoft.com/office/officeart/2016/7/layout/LinearBlockProcessNumbered"/>
    <dgm:cxn modelId="{FEB20438-DDE4-4841-98A8-3C104EE5B76C}" type="presOf" srcId="{2DAD08E4-C513-48FA-8309-3C7CE0A44A57}" destId="{A95B2C41-8892-4310-8FC8-B7BE44BF969F}" srcOrd="0" destOrd="4" presId="urn:microsoft.com/office/officeart/2016/7/layout/LinearBlockProcessNumbered"/>
    <dgm:cxn modelId="{DD8FBC3B-D73E-450E-8E6D-17C76B621BE4}" type="presOf" srcId="{F1CD4D79-1646-498C-90C9-FE8D974CC165}" destId="{AC26CF1F-4E27-47C9-ABA3-C42CFBAD650B}" srcOrd="0" destOrd="0" presId="urn:microsoft.com/office/officeart/2016/7/layout/LinearBlockProcessNumbered"/>
    <dgm:cxn modelId="{0718283E-D8D6-40EF-8017-C07E2B17F636}" srcId="{F1CD4D79-1646-498C-90C9-FE8D974CC165}" destId="{E1C8FA82-EF97-4E07-BF85-59BACB140E28}" srcOrd="0" destOrd="0" parTransId="{20F02097-CE87-4A5B-A031-48B9BCF4D5F6}" sibTransId="{0AA5BCD3-3CC8-4744-B4DF-12C4BE611560}"/>
    <dgm:cxn modelId="{34B49265-7435-4C7F-AD39-0F30974861A3}" type="presOf" srcId="{697C3DA1-915E-435E-8944-C4970783FDC8}" destId="{4FA97C6C-8613-48F7-AC49-16C695CBDF15}" srcOrd="0" destOrd="0" presId="urn:microsoft.com/office/officeart/2016/7/layout/LinearBlockProcessNumbered"/>
    <dgm:cxn modelId="{1753B166-2D5E-4014-9F92-C568C46A8DCF}" type="presOf" srcId="{7DBA7CFE-5B6A-4AB0-9525-D57AD3A93B12}" destId="{A95B2C41-8892-4310-8FC8-B7BE44BF969F}" srcOrd="0" destOrd="5" presId="urn:microsoft.com/office/officeart/2016/7/layout/LinearBlockProcessNumbered"/>
    <dgm:cxn modelId="{5C251D4C-39B8-41CC-A5CE-BA9BCBEE4845}" type="presOf" srcId="{A6654CDA-226B-4050-947C-5163F0CAC199}" destId="{A95B2C41-8892-4310-8FC8-B7BE44BF969F}" srcOrd="0" destOrd="2" presId="urn:microsoft.com/office/officeart/2016/7/layout/LinearBlockProcessNumbered"/>
    <dgm:cxn modelId="{DBB9964F-831C-4F4C-8700-C1ACB0B9A433}" srcId="{EFC8002D-B731-4470-B407-0742C5471A5B}" destId="{7358C383-E987-4E6F-8A1D-3EB64145AD2D}" srcOrd="2" destOrd="0" parTransId="{61B258E8-E04B-490E-B1BF-100BB18E1BFE}" sibTransId="{D3061617-3506-4C11-8AFE-10D66234B83F}"/>
    <dgm:cxn modelId="{F90CAA7E-BED8-43F3-91C8-5067F4F9D8A4}" type="presOf" srcId="{EFC8002D-B731-4470-B407-0742C5471A5B}" destId="{B2EDF7C4-E02C-4AB6-BDA7-21DE7535BC3A}" srcOrd="0" destOrd="0" presId="urn:microsoft.com/office/officeart/2016/7/layout/LinearBlockProcessNumbered"/>
    <dgm:cxn modelId="{74024C80-01BA-438D-B559-0D9FD73B090F}" type="presOf" srcId="{07E80FAB-1D31-4F51-870A-28ED48369CE8}" destId="{D9A1FF39-F22C-4F3B-AE6A-92E52EFD2084}" srcOrd="0" destOrd="0" presId="urn:microsoft.com/office/officeart/2016/7/layout/LinearBlockProcessNumbered"/>
    <dgm:cxn modelId="{B74FDF97-98ED-4563-AD47-D14DF53B0294}" srcId="{EFC8002D-B731-4470-B407-0742C5471A5B}" destId="{07E80FAB-1D31-4F51-870A-28ED48369CE8}" srcOrd="1" destOrd="0" parTransId="{E74E8A3E-41C0-4158-8278-BD19A3A4BD0D}" sibTransId="{697C3DA1-915E-435E-8944-C4970783FDC8}"/>
    <dgm:cxn modelId="{4DA40F9A-19B2-4EAB-91F4-816C4EC9B147}" type="presOf" srcId="{2C64F3F7-550E-462D-B6B4-74954D3DEE97}" destId="{A95B2C41-8892-4310-8FC8-B7BE44BF969F}" srcOrd="0" destOrd="3" presId="urn:microsoft.com/office/officeart/2016/7/layout/LinearBlockProcessNumbered"/>
    <dgm:cxn modelId="{2B51B4A6-CE45-43B7-BF1F-3368843DCCD3}" type="presOf" srcId="{7204BCC9-2183-417F-8F88-78093BFAED30}" destId="{685E4240-CDA8-4B45-A5C3-2DB5905713A4}" srcOrd="0" destOrd="0" presId="urn:microsoft.com/office/officeart/2016/7/layout/LinearBlockProcessNumbered"/>
    <dgm:cxn modelId="{CDD590B1-8684-4E40-AFDA-8741D0A5ABD9}" srcId="{EFC8002D-B731-4470-B407-0742C5471A5B}" destId="{7204BCC9-2183-417F-8F88-78093BFAED30}" srcOrd="0" destOrd="0" parTransId="{5A4D2EE6-6BC2-41A3-A36B-BDF3CC7FD21A}" sibTransId="{E2CC434D-2ED6-40FF-9873-D7FAE4EA9400}"/>
    <dgm:cxn modelId="{77E1B7B4-5F37-4314-9A56-288A1196708F}" type="presOf" srcId="{7204BCC9-2183-417F-8F88-78093BFAED30}" destId="{6D23B1CC-3BC2-494F-9B4A-6C4B1C8FB2A2}" srcOrd="1" destOrd="0" presId="urn:microsoft.com/office/officeart/2016/7/layout/LinearBlockProcessNumbered"/>
    <dgm:cxn modelId="{E678CAB5-2961-40F6-88F3-5B67335902D2}" srcId="{F1CD4D79-1646-498C-90C9-FE8D974CC165}" destId="{2DAD08E4-C513-48FA-8309-3C7CE0A44A57}" srcOrd="3" destOrd="0" parTransId="{9A725CF3-D9A3-474A-86CD-E03A23EFCE42}" sibTransId="{0E44A21C-3E2A-4C44-970F-1E681FD61265}"/>
    <dgm:cxn modelId="{E00B46B6-6B70-467D-8065-4CFA00F4C61B}" type="presOf" srcId="{E1C8FA82-EF97-4E07-BF85-59BACB140E28}" destId="{A95B2C41-8892-4310-8FC8-B7BE44BF969F}" srcOrd="0" destOrd="1" presId="urn:microsoft.com/office/officeart/2016/7/layout/LinearBlockProcessNumbered"/>
    <dgm:cxn modelId="{0FB7A6C7-2C4C-4BAC-A4CF-CE587C64553B}" type="presOf" srcId="{76F98F00-DA92-4470-8FE1-080DC955BD4F}" destId="{B303C684-0469-4D1B-BA2A-75E4CB665757}" srcOrd="0" destOrd="0" presId="urn:microsoft.com/office/officeart/2016/7/layout/LinearBlockProcessNumbered"/>
    <dgm:cxn modelId="{9CA546CA-F34B-4434-970B-98B607726F30}" type="presOf" srcId="{E2CC434D-2ED6-40FF-9873-D7FAE4EA9400}" destId="{F6CF7B73-79AF-40EE-BF91-238465C5E6C0}" srcOrd="0" destOrd="0" presId="urn:microsoft.com/office/officeart/2016/7/layout/LinearBlockProcessNumbered"/>
    <dgm:cxn modelId="{F70B88D3-06A4-48DF-94D9-AD803625871B}" type="presOf" srcId="{07E80FAB-1D31-4F51-870A-28ED48369CE8}" destId="{B7505FE4-3FC9-4AF6-A896-618CDD3709A7}" srcOrd="1" destOrd="0" presId="urn:microsoft.com/office/officeart/2016/7/layout/LinearBlockProcessNumbered"/>
    <dgm:cxn modelId="{B6728ED7-5105-4850-A129-F7BAED6AB1A0}" srcId="{F1CD4D79-1646-498C-90C9-FE8D974CC165}" destId="{A6654CDA-226B-4050-947C-5163F0CAC199}" srcOrd="1" destOrd="0" parTransId="{A0075043-8287-4CCE-9BC7-121EE5837304}" sibTransId="{06B5CF79-E7A2-4735-8691-05C00F3E09E3}"/>
    <dgm:cxn modelId="{56B45BE0-B0DE-4FC6-B4F0-025E20EEAB5F}" srcId="{F1CD4D79-1646-498C-90C9-FE8D974CC165}" destId="{7DBA7CFE-5B6A-4AB0-9525-D57AD3A93B12}" srcOrd="4" destOrd="0" parTransId="{C19AA794-5036-4AAC-BEAF-8297EA9012A3}" sibTransId="{2AB7A44C-3044-4DDB-943E-14FE95044A53}"/>
    <dgm:cxn modelId="{16648BEC-CEBB-4E3E-B285-3A1CEE8C2F36}" srcId="{F1CD4D79-1646-498C-90C9-FE8D974CC165}" destId="{2C64F3F7-550E-462D-B6B4-74954D3DEE97}" srcOrd="2" destOrd="0" parTransId="{0A0D44F0-F5F4-4A96-BEA4-D86DDEAD4AE9}" sibTransId="{0BC7265D-3DF5-46C2-9EA7-1FC86D6FC72F}"/>
    <dgm:cxn modelId="{BCED1FFF-7047-40B3-98DE-9386EC66681D}" type="presOf" srcId="{D3061617-3506-4C11-8AFE-10D66234B83F}" destId="{8FF9C7CC-402C-4CBF-9F9F-61D31B47B80D}" srcOrd="0" destOrd="0" presId="urn:microsoft.com/office/officeart/2016/7/layout/LinearBlockProcessNumbered"/>
    <dgm:cxn modelId="{BBADFA9D-8FE7-4C9A-A04B-4D104D840906}" type="presParOf" srcId="{B2EDF7C4-E02C-4AB6-BDA7-21DE7535BC3A}" destId="{6BEEC379-E0E7-43DF-872B-91FA9A5F01AC}" srcOrd="0" destOrd="0" presId="urn:microsoft.com/office/officeart/2016/7/layout/LinearBlockProcessNumbered"/>
    <dgm:cxn modelId="{CFFD573E-49E5-46D9-AAFD-A78079977E76}" type="presParOf" srcId="{6BEEC379-E0E7-43DF-872B-91FA9A5F01AC}" destId="{685E4240-CDA8-4B45-A5C3-2DB5905713A4}" srcOrd="0" destOrd="0" presId="urn:microsoft.com/office/officeart/2016/7/layout/LinearBlockProcessNumbered"/>
    <dgm:cxn modelId="{C51E91D3-74F2-4F5B-9CFD-736DAB35D4D5}" type="presParOf" srcId="{6BEEC379-E0E7-43DF-872B-91FA9A5F01AC}" destId="{F6CF7B73-79AF-40EE-BF91-238465C5E6C0}" srcOrd="1" destOrd="0" presId="urn:microsoft.com/office/officeart/2016/7/layout/LinearBlockProcessNumbered"/>
    <dgm:cxn modelId="{A07C3128-E4EF-4B32-986E-8E975FB493A2}" type="presParOf" srcId="{6BEEC379-E0E7-43DF-872B-91FA9A5F01AC}" destId="{6D23B1CC-3BC2-494F-9B4A-6C4B1C8FB2A2}" srcOrd="2" destOrd="0" presId="urn:microsoft.com/office/officeart/2016/7/layout/LinearBlockProcessNumbered"/>
    <dgm:cxn modelId="{9C41DFEC-7B3A-4EDA-B558-D940E53AD6DE}" type="presParOf" srcId="{B2EDF7C4-E02C-4AB6-BDA7-21DE7535BC3A}" destId="{0EB34C48-812D-4125-A80B-B99BF342244B}" srcOrd="1" destOrd="0" presId="urn:microsoft.com/office/officeart/2016/7/layout/LinearBlockProcessNumbered"/>
    <dgm:cxn modelId="{E11AA2B2-11E5-410D-986A-E60B62A7814D}" type="presParOf" srcId="{B2EDF7C4-E02C-4AB6-BDA7-21DE7535BC3A}" destId="{3070A6E3-9083-439C-8358-54DD3D16BF86}" srcOrd="2" destOrd="0" presId="urn:microsoft.com/office/officeart/2016/7/layout/LinearBlockProcessNumbered"/>
    <dgm:cxn modelId="{C78124A4-67CF-4BA4-9B82-03E084688D15}" type="presParOf" srcId="{3070A6E3-9083-439C-8358-54DD3D16BF86}" destId="{D9A1FF39-F22C-4F3B-AE6A-92E52EFD2084}" srcOrd="0" destOrd="0" presId="urn:microsoft.com/office/officeart/2016/7/layout/LinearBlockProcessNumbered"/>
    <dgm:cxn modelId="{DB122313-7BBC-43DE-B57B-74D097B4C768}" type="presParOf" srcId="{3070A6E3-9083-439C-8358-54DD3D16BF86}" destId="{4FA97C6C-8613-48F7-AC49-16C695CBDF15}" srcOrd="1" destOrd="0" presId="urn:microsoft.com/office/officeart/2016/7/layout/LinearBlockProcessNumbered"/>
    <dgm:cxn modelId="{44509FF5-274C-43C2-86C0-926203165E39}" type="presParOf" srcId="{3070A6E3-9083-439C-8358-54DD3D16BF86}" destId="{B7505FE4-3FC9-4AF6-A896-618CDD3709A7}" srcOrd="2" destOrd="0" presId="urn:microsoft.com/office/officeart/2016/7/layout/LinearBlockProcessNumbered"/>
    <dgm:cxn modelId="{1EBE062E-E2DF-442D-A4A3-2F3CE8362650}" type="presParOf" srcId="{B2EDF7C4-E02C-4AB6-BDA7-21DE7535BC3A}" destId="{F91F71F1-0C0C-40B2-9CD8-EA00CD579101}" srcOrd="3" destOrd="0" presId="urn:microsoft.com/office/officeart/2016/7/layout/LinearBlockProcessNumbered"/>
    <dgm:cxn modelId="{4F3EF186-CDE1-48B5-89DD-15184C6DA5E7}" type="presParOf" srcId="{B2EDF7C4-E02C-4AB6-BDA7-21DE7535BC3A}" destId="{65F34DE5-8819-48AC-9E2B-C8B1AF575837}" srcOrd="4" destOrd="0" presId="urn:microsoft.com/office/officeart/2016/7/layout/LinearBlockProcessNumbered"/>
    <dgm:cxn modelId="{474B6063-217A-4CCD-BE53-09B9B9564119}" type="presParOf" srcId="{65F34DE5-8819-48AC-9E2B-C8B1AF575837}" destId="{2A87592D-0E90-4735-87D9-1DC778D00E5B}" srcOrd="0" destOrd="0" presId="urn:microsoft.com/office/officeart/2016/7/layout/LinearBlockProcessNumbered"/>
    <dgm:cxn modelId="{3B593199-916E-412D-BE95-C39C8959F51C}" type="presParOf" srcId="{65F34DE5-8819-48AC-9E2B-C8B1AF575837}" destId="{8FF9C7CC-402C-4CBF-9F9F-61D31B47B80D}" srcOrd="1" destOrd="0" presId="urn:microsoft.com/office/officeart/2016/7/layout/LinearBlockProcessNumbered"/>
    <dgm:cxn modelId="{355FAAA5-3AB5-4479-9A84-895146037823}" type="presParOf" srcId="{65F34DE5-8819-48AC-9E2B-C8B1AF575837}" destId="{B275906A-F53A-4466-A52C-CF325A47CB59}" srcOrd="2" destOrd="0" presId="urn:microsoft.com/office/officeart/2016/7/layout/LinearBlockProcessNumbered"/>
    <dgm:cxn modelId="{0649E8D6-769E-42A7-9218-AE06AF6B5368}" type="presParOf" srcId="{B2EDF7C4-E02C-4AB6-BDA7-21DE7535BC3A}" destId="{BE043456-338C-479C-A856-37E736D37EBD}" srcOrd="5" destOrd="0" presId="urn:microsoft.com/office/officeart/2016/7/layout/LinearBlockProcessNumbered"/>
    <dgm:cxn modelId="{17B97A59-1314-4124-9574-9A6DC662C528}" type="presParOf" srcId="{B2EDF7C4-E02C-4AB6-BDA7-21DE7535BC3A}" destId="{462CD22F-669D-44E0-8799-A8120E62481A}" srcOrd="6" destOrd="0" presId="urn:microsoft.com/office/officeart/2016/7/layout/LinearBlockProcessNumbered"/>
    <dgm:cxn modelId="{1F80CF3E-FA81-4DDC-A892-E409E3066E54}" type="presParOf" srcId="{462CD22F-669D-44E0-8799-A8120E62481A}" destId="{AC26CF1F-4E27-47C9-ABA3-C42CFBAD650B}" srcOrd="0" destOrd="0" presId="urn:microsoft.com/office/officeart/2016/7/layout/LinearBlockProcessNumbered"/>
    <dgm:cxn modelId="{99EB0775-2B62-4308-9879-B3D995CDE5F7}" type="presParOf" srcId="{462CD22F-669D-44E0-8799-A8120E62481A}" destId="{B303C684-0469-4D1B-BA2A-75E4CB665757}" srcOrd="1" destOrd="0" presId="urn:microsoft.com/office/officeart/2016/7/layout/LinearBlockProcessNumbered"/>
    <dgm:cxn modelId="{4B81A5F1-3012-4C49-872F-7DD1047586FD}" type="presParOf" srcId="{462CD22F-669D-44E0-8799-A8120E62481A}" destId="{A95B2C41-8892-4310-8FC8-B7BE44BF969F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A3128E-FCBA-44A5-8047-A31C7537E59D}">
      <dsp:nvSpPr>
        <dsp:cNvPr id="0" name=""/>
        <dsp:cNvSpPr/>
      </dsp:nvSpPr>
      <dsp:spPr>
        <a:xfrm>
          <a:off x="0" y="0"/>
          <a:ext cx="6254724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3F693E0-3970-47AE-AB9F-645ADFCE3C37}">
      <dsp:nvSpPr>
        <dsp:cNvPr id="0" name=""/>
        <dsp:cNvSpPr/>
      </dsp:nvSpPr>
      <dsp:spPr>
        <a:xfrm>
          <a:off x="0" y="0"/>
          <a:ext cx="6254724" cy="13731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800" kern="1200"/>
            <a:t>Milyen mai, 21. századi példákat tudunk említeni?</a:t>
          </a:r>
          <a:endParaRPr lang="en-US" sz="3800" kern="1200"/>
        </a:p>
      </dsp:txBody>
      <dsp:txXfrm>
        <a:off x="0" y="0"/>
        <a:ext cx="6254724" cy="1373187"/>
      </dsp:txXfrm>
    </dsp:sp>
    <dsp:sp modelId="{0C6E9CCD-0F81-4330-835B-D345BDA51A08}">
      <dsp:nvSpPr>
        <dsp:cNvPr id="0" name=""/>
        <dsp:cNvSpPr/>
      </dsp:nvSpPr>
      <dsp:spPr>
        <a:xfrm>
          <a:off x="0" y="1373187"/>
          <a:ext cx="6254724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A362B7A-FDB4-4417-8A11-B3F7B1DD1DC4}">
      <dsp:nvSpPr>
        <dsp:cNvPr id="0" name=""/>
        <dsp:cNvSpPr/>
      </dsp:nvSpPr>
      <dsp:spPr>
        <a:xfrm>
          <a:off x="0" y="1373187"/>
          <a:ext cx="6254724" cy="13731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800" kern="1200"/>
            <a:t>Miben voltak egyediek és milyen változást hoztak?</a:t>
          </a:r>
          <a:endParaRPr lang="en-US" sz="3800" kern="1200"/>
        </a:p>
      </dsp:txBody>
      <dsp:txXfrm>
        <a:off x="0" y="1373187"/>
        <a:ext cx="6254724" cy="1373187"/>
      </dsp:txXfrm>
    </dsp:sp>
    <dsp:sp modelId="{F0587C55-80DC-4BD0-B344-D1BCF16CCDDA}">
      <dsp:nvSpPr>
        <dsp:cNvPr id="0" name=""/>
        <dsp:cNvSpPr/>
      </dsp:nvSpPr>
      <dsp:spPr>
        <a:xfrm>
          <a:off x="0" y="2746375"/>
          <a:ext cx="6254724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FFB8C7A-DF2E-4F9D-968D-1BEE0796C9D5}">
      <dsp:nvSpPr>
        <dsp:cNvPr id="0" name=""/>
        <dsp:cNvSpPr/>
      </dsp:nvSpPr>
      <dsp:spPr>
        <a:xfrm>
          <a:off x="0" y="2746375"/>
          <a:ext cx="6254724" cy="13731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800" kern="1200"/>
            <a:t>Mi lehet a következő fordulat?</a:t>
          </a:r>
          <a:endParaRPr lang="en-US" sz="3800" kern="1200"/>
        </a:p>
      </dsp:txBody>
      <dsp:txXfrm>
        <a:off x="0" y="2746375"/>
        <a:ext cx="6254724" cy="1373187"/>
      </dsp:txXfrm>
    </dsp:sp>
    <dsp:sp modelId="{66050DD2-C7CC-4C7B-BB00-FCB6896823ED}">
      <dsp:nvSpPr>
        <dsp:cNvPr id="0" name=""/>
        <dsp:cNvSpPr/>
      </dsp:nvSpPr>
      <dsp:spPr>
        <a:xfrm>
          <a:off x="0" y="4119562"/>
          <a:ext cx="6254724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19C8FF4-E29D-4385-9219-E89F1CF0CDFB}">
      <dsp:nvSpPr>
        <dsp:cNvPr id="0" name=""/>
        <dsp:cNvSpPr/>
      </dsp:nvSpPr>
      <dsp:spPr>
        <a:xfrm>
          <a:off x="0" y="4119562"/>
          <a:ext cx="6254724" cy="13731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800" kern="1200"/>
            <a:t>Hazai és külföldi példa?</a:t>
          </a:r>
          <a:endParaRPr lang="en-US" sz="3800" kern="1200"/>
        </a:p>
      </dsp:txBody>
      <dsp:txXfrm>
        <a:off x="0" y="4119562"/>
        <a:ext cx="6254724" cy="1373187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DD08D3-B8DB-43E3-B0FF-F99B59A16A01}">
      <dsp:nvSpPr>
        <dsp:cNvPr id="0" name=""/>
        <dsp:cNvSpPr/>
      </dsp:nvSpPr>
      <dsp:spPr>
        <a:xfrm>
          <a:off x="0" y="2682"/>
          <a:ext cx="6254724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42E7880-2BD2-41C6-B727-DA3FF39ABFF7}">
      <dsp:nvSpPr>
        <dsp:cNvPr id="0" name=""/>
        <dsp:cNvSpPr/>
      </dsp:nvSpPr>
      <dsp:spPr>
        <a:xfrm>
          <a:off x="0" y="2682"/>
          <a:ext cx="6254724" cy="9145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/>
        </a:p>
      </dsp:txBody>
      <dsp:txXfrm>
        <a:off x="0" y="2682"/>
        <a:ext cx="6254724" cy="914564"/>
      </dsp:txXfrm>
    </dsp:sp>
    <dsp:sp modelId="{D27C80AA-C45E-4517-8311-C06CBE0F65E2}">
      <dsp:nvSpPr>
        <dsp:cNvPr id="0" name=""/>
        <dsp:cNvSpPr/>
      </dsp:nvSpPr>
      <dsp:spPr>
        <a:xfrm>
          <a:off x="0" y="917246"/>
          <a:ext cx="6254724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40D8774-44F6-4FEB-8700-C885E0E0B15B}">
      <dsp:nvSpPr>
        <dsp:cNvPr id="0" name=""/>
        <dsp:cNvSpPr/>
      </dsp:nvSpPr>
      <dsp:spPr>
        <a:xfrm>
          <a:off x="0" y="917246"/>
          <a:ext cx="6254724" cy="9145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500" kern="1200"/>
            <a:t>1999 – Kísérleteket az alternatív tüzelőanyagok hasznosításával kapcsolatban </a:t>
          </a:r>
          <a:endParaRPr lang="en-US" sz="2500" kern="1200"/>
        </a:p>
      </dsp:txBody>
      <dsp:txXfrm>
        <a:off x="0" y="917246"/>
        <a:ext cx="6254724" cy="914564"/>
      </dsp:txXfrm>
    </dsp:sp>
    <dsp:sp modelId="{079755CA-26C9-4F2E-98F5-96ACF5E392E1}">
      <dsp:nvSpPr>
        <dsp:cNvPr id="0" name=""/>
        <dsp:cNvSpPr/>
      </dsp:nvSpPr>
      <dsp:spPr>
        <a:xfrm>
          <a:off x="0" y="1831810"/>
          <a:ext cx="6254724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4A62400-2183-46CA-9111-8EE9213A5262}">
      <dsp:nvSpPr>
        <dsp:cNvPr id="0" name=""/>
        <dsp:cNvSpPr/>
      </dsp:nvSpPr>
      <dsp:spPr>
        <a:xfrm>
          <a:off x="0" y="1831810"/>
          <a:ext cx="6254724" cy="9145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500" kern="1200"/>
            <a:t>2001 – Végleges égetési engedély kérelem</a:t>
          </a:r>
          <a:endParaRPr lang="en-US" sz="2500" kern="1200"/>
        </a:p>
      </dsp:txBody>
      <dsp:txXfrm>
        <a:off x="0" y="1831810"/>
        <a:ext cx="6254724" cy="914564"/>
      </dsp:txXfrm>
    </dsp:sp>
    <dsp:sp modelId="{2069BEE6-25AA-4EC0-9FC8-01CB27A6E261}">
      <dsp:nvSpPr>
        <dsp:cNvPr id="0" name=""/>
        <dsp:cNvSpPr/>
      </dsp:nvSpPr>
      <dsp:spPr>
        <a:xfrm>
          <a:off x="0" y="2746374"/>
          <a:ext cx="6254724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BD93803-1C22-4321-83F5-90F095A4B179}">
      <dsp:nvSpPr>
        <dsp:cNvPr id="0" name=""/>
        <dsp:cNvSpPr/>
      </dsp:nvSpPr>
      <dsp:spPr>
        <a:xfrm>
          <a:off x="0" y="2746374"/>
          <a:ext cx="6254724" cy="9145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500" kern="1200"/>
            <a:t>2002. november - A Magyarországi Zöld Párt megfellebbezte az engedélyt</a:t>
          </a:r>
          <a:endParaRPr lang="en-US" sz="2500" kern="1200"/>
        </a:p>
      </dsp:txBody>
      <dsp:txXfrm>
        <a:off x="0" y="2746374"/>
        <a:ext cx="6254724" cy="914564"/>
      </dsp:txXfrm>
    </dsp:sp>
    <dsp:sp modelId="{C945C312-F1A5-44B7-9AC1-D148F121BC98}">
      <dsp:nvSpPr>
        <dsp:cNvPr id="0" name=""/>
        <dsp:cNvSpPr/>
      </dsp:nvSpPr>
      <dsp:spPr>
        <a:xfrm>
          <a:off x="0" y="3660939"/>
          <a:ext cx="6254724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F36D264-A0AD-437D-9E50-AEF2FA2D592A}">
      <dsp:nvSpPr>
        <dsp:cNvPr id="0" name=""/>
        <dsp:cNvSpPr/>
      </dsp:nvSpPr>
      <dsp:spPr>
        <a:xfrm>
          <a:off x="0" y="3660939"/>
          <a:ext cx="6254724" cy="9145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500" kern="1200"/>
            <a:t>2004 – Új eljárás, amelyet a helyi Környezetvédelmi Egyesület fellebbezett meg</a:t>
          </a:r>
          <a:endParaRPr lang="en-US" sz="2500" kern="1200"/>
        </a:p>
      </dsp:txBody>
      <dsp:txXfrm>
        <a:off x="0" y="3660939"/>
        <a:ext cx="6254724" cy="914564"/>
      </dsp:txXfrm>
    </dsp:sp>
    <dsp:sp modelId="{7667543D-6052-4AEA-A75A-8FCBDF07EBC0}">
      <dsp:nvSpPr>
        <dsp:cNvPr id="0" name=""/>
        <dsp:cNvSpPr/>
      </dsp:nvSpPr>
      <dsp:spPr>
        <a:xfrm>
          <a:off x="0" y="4575503"/>
          <a:ext cx="6254724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5258A98-BDCA-49EE-84C9-80EB78A937DB}">
      <dsp:nvSpPr>
        <dsp:cNvPr id="0" name=""/>
        <dsp:cNvSpPr/>
      </dsp:nvSpPr>
      <dsp:spPr>
        <a:xfrm>
          <a:off x="0" y="4575503"/>
          <a:ext cx="6254724" cy="9145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500" kern="1200"/>
            <a:t>2005. április –jogerős égetési engedélyt kapott a vállalat</a:t>
          </a:r>
          <a:endParaRPr lang="en-US" sz="2500" kern="1200"/>
        </a:p>
      </dsp:txBody>
      <dsp:txXfrm>
        <a:off x="0" y="4575503"/>
        <a:ext cx="6254724" cy="914564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803449-E5DB-4A0C-8919-5F244335D9AC}">
      <dsp:nvSpPr>
        <dsp:cNvPr id="0" name=""/>
        <dsp:cNvSpPr/>
      </dsp:nvSpPr>
      <dsp:spPr>
        <a:xfrm>
          <a:off x="0" y="0"/>
          <a:ext cx="6254724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4A53B61-A67E-491B-8820-2A750FBDAB3E}">
      <dsp:nvSpPr>
        <dsp:cNvPr id="0" name=""/>
        <dsp:cNvSpPr/>
      </dsp:nvSpPr>
      <dsp:spPr>
        <a:xfrm>
          <a:off x="0" y="0"/>
          <a:ext cx="6254724" cy="13731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700" kern="1200"/>
            <a:t>Az alternatív égetés megkezdésekor a társaság nem rendelkezett a témához kapcsolódó kommunikációs stratégiával</a:t>
          </a:r>
          <a:endParaRPr lang="en-US" sz="2700" kern="1200"/>
        </a:p>
      </dsp:txBody>
      <dsp:txXfrm>
        <a:off x="0" y="0"/>
        <a:ext cx="6254724" cy="1373187"/>
      </dsp:txXfrm>
    </dsp:sp>
    <dsp:sp modelId="{6147E78D-B3C6-4291-B243-9966028418DA}">
      <dsp:nvSpPr>
        <dsp:cNvPr id="0" name=""/>
        <dsp:cNvSpPr/>
      </dsp:nvSpPr>
      <dsp:spPr>
        <a:xfrm>
          <a:off x="0" y="1373187"/>
          <a:ext cx="6254724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0251C46-8C1B-499B-A6F4-30CA4BC46A59}">
      <dsp:nvSpPr>
        <dsp:cNvPr id="0" name=""/>
        <dsp:cNvSpPr/>
      </dsp:nvSpPr>
      <dsp:spPr>
        <a:xfrm>
          <a:off x="0" y="1373187"/>
          <a:ext cx="6254724" cy="13731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700" kern="1200"/>
            <a:t>Az égetés engedélyezési eljárását ért támadásra nem aktív kommunikációval reagált a vállalat</a:t>
          </a:r>
          <a:endParaRPr lang="en-US" sz="2700" kern="1200"/>
        </a:p>
      </dsp:txBody>
      <dsp:txXfrm>
        <a:off x="0" y="1373187"/>
        <a:ext cx="6254724" cy="1373187"/>
      </dsp:txXfrm>
    </dsp:sp>
    <dsp:sp modelId="{25339527-A34A-461E-AA7E-BAA511CFBDC9}">
      <dsp:nvSpPr>
        <dsp:cNvPr id="0" name=""/>
        <dsp:cNvSpPr/>
      </dsp:nvSpPr>
      <dsp:spPr>
        <a:xfrm>
          <a:off x="0" y="2746375"/>
          <a:ext cx="6254724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C941EA2-2AAA-4CE8-8470-2EAF0C4F522C}">
      <dsp:nvSpPr>
        <dsp:cNvPr id="0" name=""/>
        <dsp:cNvSpPr/>
      </dsp:nvSpPr>
      <dsp:spPr>
        <a:xfrm>
          <a:off x="0" y="2746375"/>
          <a:ext cx="6254724" cy="13731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700" kern="1200"/>
            <a:t>Proaktív kommunikáció helyett a Magyarországi Zöld Párt, a civilek és a sajtó kommunikációjára adott reakciók</a:t>
          </a:r>
          <a:endParaRPr lang="en-US" sz="2700" kern="1200"/>
        </a:p>
      </dsp:txBody>
      <dsp:txXfrm>
        <a:off x="0" y="2746375"/>
        <a:ext cx="6254724" cy="1373187"/>
      </dsp:txXfrm>
    </dsp:sp>
    <dsp:sp modelId="{FF712A5C-9422-495F-A005-21637DAAD36B}">
      <dsp:nvSpPr>
        <dsp:cNvPr id="0" name=""/>
        <dsp:cNvSpPr/>
      </dsp:nvSpPr>
      <dsp:spPr>
        <a:xfrm>
          <a:off x="0" y="4119562"/>
          <a:ext cx="6254724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F611B30-8186-4AE4-8922-D02B3CD4D190}">
      <dsp:nvSpPr>
        <dsp:cNvPr id="0" name=""/>
        <dsp:cNvSpPr/>
      </dsp:nvSpPr>
      <dsp:spPr>
        <a:xfrm>
          <a:off x="0" y="4119562"/>
          <a:ext cx="6254724" cy="13731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700" kern="1200"/>
            <a:t>2003 végétől tudatos kommunikációt kezdett a cég, sikerült átvennie az irányítást a helyi nyilvánosságban</a:t>
          </a:r>
          <a:endParaRPr lang="en-US" sz="2700" kern="1200"/>
        </a:p>
      </dsp:txBody>
      <dsp:txXfrm>
        <a:off x="0" y="4119562"/>
        <a:ext cx="6254724" cy="1373187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E7DE9C-7EA8-47C0-8328-24B533C12292}">
      <dsp:nvSpPr>
        <dsp:cNvPr id="0" name=""/>
        <dsp:cNvSpPr/>
      </dsp:nvSpPr>
      <dsp:spPr>
        <a:xfrm>
          <a:off x="8949" y="510825"/>
          <a:ext cx="2845956" cy="77018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300" kern="1200"/>
            <a:t>A proaktivitást helyezte előtérbe, az addigi reakciókra alapuló kommunikációval szemben</a:t>
          </a:r>
          <a:endParaRPr lang="en-US" sz="1300" kern="1200"/>
        </a:p>
      </dsp:txBody>
      <dsp:txXfrm>
        <a:off x="394041" y="510825"/>
        <a:ext cx="2075772" cy="770184"/>
      </dsp:txXfrm>
    </dsp:sp>
    <dsp:sp modelId="{6C32244D-91AA-4855-9F12-A2B9B5BCB486}">
      <dsp:nvSpPr>
        <dsp:cNvPr id="0" name=""/>
        <dsp:cNvSpPr/>
      </dsp:nvSpPr>
      <dsp:spPr>
        <a:xfrm>
          <a:off x="2638905" y="510825"/>
          <a:ext cx="2845956" cy="77018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300" kern="1200"/>
            <a:t>Középpontban a vállalat által hangsúlyozott értékek</a:t>
          </a:r>
          <a:endParaRPr lang="en-US" sz="1300" kern="1200"/>
        </a:p>
      </dsp:txBody>
      <dsp:txXfrm>
        <a:off x="3023997" y="510825"/>
        <a:ext cx="2075772" cy="770184"/>
      </dsp:txXfrm>
    </dsp:sp>
    <dsp:sp modelId="{F795417F-859D-4E53-BE48-90DAEDDD5B89}">
      <dsp:nvSpPr>
        <dsp:cNvPr id="0" name=""/>
        <dsp:cNvSpPr/>
      </dsp:nvSpPr>
      <dsp:spPr>
        <a:xfrm>
          <a:off x="2638905" y="1377283"/>
          <a:ext cx="2276765" cy="17111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300" kern="1200"/>
            <a:t>Környezettudatos és modern technológia</a:t>
          </a:r>
          <a:endParaRPr lang="en-US" sz="1300" kern="120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300" kern="1200"/>
            <a:t>Felelősség a helyi közösségért, hiszen a munkatársak is a közelben élnek</a:t>
          </a:r>
          <a:endParaRPr lang="en-US" sz="1300" kern="120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300" kern="1200"/>
            <a:t>Transzparens, átlátható, folyamatosan ellenőrizhető rendszer</a:t>
          </a:r>
          <a:endParaRPr lang="en-US" sz="1300" kern="1200"/>
        </a:p>
      </dsp:txBody>
      <dsp:txXfrm>
        <a:off x="2638905" y="1377283"/>
        <a:ext cx="2276765" cy="1711125"/>
      </dsp:txXfrm>
    </dsp:sp>
    <dsp:sp modelId="{7F91E687-A804-439E-B449-095A9FB2425D}">
      <dsp:nvSpPr>
        <dsp:cNvPr id="0" name=""/>
        <dsp:cNvSpPr/>
      </dsp:nvSpPr>
      <dsp:spPr>
        <a:xfrm>
          <a:off x="5268862" y="510825"/>
          <a:ext cx="2845956" cy="77018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300" kern="1200"/>
            <a:t>A vállalat újrapozícionálása a nyilvánosságban</a:t>
          </a:r>
          <a:endParaRPr lang="en-US" sz="1300" kern="1200"/>
        </a:p>
      </dsp:txBody>
      <dsp:txXfrm>
        <a:off x="5653954" y="510825"/>
        <a:ext cx="2075772" cy="770184"/>
      </dsp:txXfrm>
    </dsp:sp>
    <dsp:sp modelId="{9213B2D5-70F0-44A1-B7DA-8A4B59A5D977}">
      <dsp:nvSpPr>
        <dsp:cNvPr id="0" name=""/>
        <dsp:cNvSpPr/>
      </dsp:nvSpPr>
      <dsp:spPr>
        <a:xfrm>
          <a:off x="5268862" y="1377283"/>
          <a:ext cx="2276765" cy="17111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300" kern="1200"/>
            <a:t>A társadalmi kontrollt fontosnak tartó nyílt vállalat</a:t>
          </a:r>
          <a:endParaRPr lang="en-US" sz="1300" kern="120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300" kern="1200"/>
            <a:t>Ne az égetés vélt ártalmairól szóljon a vita, hanem arról, hogyan teremthető meg a gyár tevékenységének kontrollja</a:t>
          </a:r>
          <a:endParaRPr lang="en-US" sz="1300" kern="120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300" kern="1200"/>
            <a:t>A cég aktív kezdeményező: Nyilvánosság Program és Kontroll Program elindítója</a:t>
          </a:r>
          <a:endParaRPr lang="en-US" sz="1300" kern="1200"/>
        </a:p>
      </dsp:txBody>
      <dsp:txXfrm>
        <a:off x="5268862" y="1377283"/>
        <a:ext cx="2276765" cy="1711125"/>
      </dsp:txXfrm>
    </dsp:sp>
    <dsp:sp modelId="{1FC47408-FD5D-4D4B-BAE3-0B793C2DCBB7}">
      <dsp:nvSpPr>
        <dsp:cNvPr id="0" name=""/>
        <dsp:cNvSpPr/>
      </dsp:nvSpPr>
      <dsp:spPr>
        <a:xfrm>
          <a:off x="7898819" y="510825"/>
          <a:ext cx="2845956" cy="77018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300" kern="1200"/>
            <a:t>Külső támogatók megnyerése</a:t>
          </a:r>
          <a:endParaRPr lang="en-US" sz="1300" kern="1200"/>
        </a:p>
      </dsp:txBody>
      <dsp:txXfrm>
        <a:off x="8283911" y="510825"/>
        <a:ext cx="2075772" cy="770184"/>
      </dsp:txXfrm>
    </dsp:sp>
    <dsp:sp modelId="{B9E5B686-596E-4A81-BB9E-E8D696860076}">
      <dsp:nvSpPr>
        <dsp:cNvPr id="0" name=""/>
        <dsp:cNvSpPr/>
      </dsp:nvSpPr>
      <dsp:spPr>
        <a:xfrm>
          <a:off x="7898819" y="1377283"/>
          <a:ext cx="2276765" cy="17111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300" kern="1200"/>
            <a:t>Az önkormányzat2002 végén még ellenezte, 2004 januárjában már támogatta az égetést a Társadalmi Kontroll Csoport felállítása mellett</a:t>
          </a:r>
          <a:endParaRPr lang="en-US" sz="1300" kern="120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300" kern="1200"/>
            <a:t>„Thézeusz – Tudománnyal a veszélyhelyzet megelőzéséért” Alapítvány; Kistérségi Polgármesteri Fórum</a:t>
          </a:r>
          <a:endParaRPr lang="en-US" sz="1300" kern="1200"/>
        </a:p>
      </dsp:txBody>
      <dsp:txXfrm>
        <a:off x="7898819" y="1377283"/>
        <a:ext cx="2276765" cy="1711125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83CD11-612E-493E-8104-98FE7D0676F6}">
      <dsp:nvSpPr>
        <dsp:cNvPr id="0" name=""/>
        <dsp:cNvSpPr/>
      </dsp:nvSpPr>
      <dsp:spPr>
        <a:xfrm>
          <a:off x="210" y="277922"/>
          <a:ext cx="2536156" cy="30433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0516" tIns="0" rIns="250516" bIns="33020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400" kern="1200"/>
            <a:t>Környezeti kockázatok</a:t>
          </a:r>
          <a:endParaRPr lang="en-US" sz="1400" kern="1200"/>
        </a:p>
      </dsp:txBody>
      <dsp:txXfrm>
        <a:off x="210" y="1495278"/>
        <a:ext cx="2536156" cy="1826032"/>
      </dsp:txXfrm>
    </dsp:sp>
    <dsp:sp modelId="{464C19CE-11A2-47D0-ABA7-5A3069E084B2}">
      <dsp:nvSpPr>
        <dsp:cNvPr id="0" name=""/>
        <dsp:cNvSpPr/>
      </dsp:nvSpPr>
      <dsp:spPr>
        <a:xfrm>
          <a:off x="210" y="277922"/>
          <a:ext cx="2536156" cy="1217355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0516" tIns="165100" rIns="250516" bIns="165100" numCol="1" spcCol="1270" anchor="ctr" anchorCtr="0">
          <a:noAutofit/>
        </a:bodyPr>
        <a:lstStyle/>
        <a:p>
          <a:pPr marL="0" lvl="0" indent="0" algn="l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300" kern="1200"/>
            <a:t>01</a:t>
          </a:r>
        </a:p>
      </dsp:txBody>
      <dsp:txXfrm>
        <a:off x="210" y="277922"/>
        <a:ext cx="2536156" cy="1217355"/>
      </dsp:txXfrm>
    </dsp:sp>
    <dsp:sp modelId="{D47E6E6A-D6BD-42D7-8103-EC291593F320}">
      <dsp:nvSpPr>
        <dsp:cNvPr id="0" name=""/>
        <dsp:cNvSpPr/>
      </dsp:nvSpPr>
      <dsp:spPr>
        <a:xfrm>
          <a:off x="2739259" y="277922"/>
          <a:ext cx="2536156" cy="30433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0516" tIns="0" rIns="250516" bIns="33020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400" kern="1200"/>
            <a:t>Technológiai kockázatok</a:t>
          </a:r>
          <a:endParaRPr lang="en-US" sz="1400" kern="1200"/>
        </a:p>
      </dsp:txBody>
      <dsp:txXfrm>
        <a:off x="2739259" y="1495278"/>
        <a:ext cx="2536156" cy="1826032"/>
      </dsp:txXfrm>
    </dsp:sp>
    <dsp:sp modelId="{6108DA53-3211-43C7-9B46-33A6551A7777}">
      <dsp:nvSpPr>
        <dsp:cNvPr id="0" name=""/>
        <dsp:cNvSpPr/>
      </dsp:nvSpPr>
      <dsp:spPr>
        <a:xfrm>
          <a:off x="2739259" y="277922"/>
          <a:ext cx="2536156" cy="1217355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0516" tIns="165100" rIns="250516" bIns="165100" numCol="1" spcCol="1270" anchor="ctr" anchorCtr="0">
          <a:noAutofit/>
        </a:bodyPr>
        <a:lstStyle/>
        <a:p>
          <a:pPr marL="0" lvl="0" indent="0" algn="l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300" kern="1200"/>
            <a:t>02</a:t>
          </a:r>
        </a:p>
      </dsp:txBody>
      <dsp:txXfrm>
        <a:off x="2739259" y="277922"/>
        <a:ext cx="2536156" cy="1217355"/>
      </dsp:txXfrm>
    </dsp:sp>
    <dsp:sp modelId="{CC2E46CE-5E01-4FBA-BC6A-3D04FA04CF2E}">
      <dsp:nvSpPr>
        <dsp:cNvPr id="0" name=""/>
        <dsp:cNvSpPr/>
      </dsp:nvSpPr>
      <dsp:spPr>
        <a:xfrm>
          <a:off x="5478308" y="277922"/>
          <a:ext cx="2536156" cy="30433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0516" tIns="0" rIns="250516" bIns="33020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400" kern="1200"/>
            <a:t>Gazdasági kockázatok</a:t>
          </a:r>
          <a:endParaRPr lang="en-US" sz="1400" kern="1200"/>
        </a:p>
      </dsp:txBody>
      <dsp:txXfrm>
        <a:off x="5478308" y="1495278"/>
        <a:ext cx="2536156" cy="1826032"/>
      </dsp:txXfrm>
    </dsp:sp>
    <dsp:sp modelId="{5FE1BC2D-DFD5-4DCF-BC7F-937FDE46ECAB}">
      <dsp:nvSpPr>
        <dsp:cNvPr id="0" name=""/>
        <dsp:cNvSpPr/>
      </dsp:nvSpPr>
      <dsp:spPr>
        <a:xfrm>
          <a:off x="5478308" y="277922"/>
          <a:ext cx="2536156" cy="1217355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0516" tIns="165100" rIns="250516" bIns="165100" numCol="1" spcCol="1270" anchor="ctr" anchorCtr="0">
          <a:noAutofit/>
        </a:bodyPr>
        <a:lstStyle/>
        <a:p>
          <a:pPr marL="0" lvl="0" indent="0" algn="l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300" kern="1200"/>
            <a:t>03</a:t>
          </a:r>
        </a:p>
      </dsp:txBody>
      <dsp:txXfrm>
        <a:off x="5478308" y="277922"/>
        <a:ext cx="2536156" cy="1217355"/>
      </dsp:txXfrm>
    </dsp:sp>
    <dsp:sp modelId="{A5E145FF-B6B6-4541-899F-2ABD2B900E7C}">
      <dsp:nvSpPr>
        <dsp:cNvPr id="0" name=""/>
        <dsp:cNvSpPr/>
      </dsp:nvSpPr>
      <dsp:spPr>
        <a:xfrm>
          <a:off x="8217358" y="277922"/>
          <a:ext cx="2536156" cy="30433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0516" tIns="0" rIns="250516" bIns="33020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400" kern="1200"/>
            <a:t>Kommunikációs kockázatok</a:t>
          </a:r>
          <a:endParaRPr lang="en-US" sz="1400" kern="120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100" kern="1200"/>
            <a:t>Szakmai, hivatali kapcsolatok</a:t>
          </a:r>
          <a:endParaRPr lang="en-US" sz="1100" kern="120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100" kern="1200"/>
            <a:t>Önkormányzati kapcsolatok</a:t>
          </a:r>
          <a:endParaRPr lang="en-US" sz="1100" kern="120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100" kern="1200"/>
            <a:t>Civil szféra és lakosság</a:t>
          </a:r>
          <a:endParaRPr lang="en-US" sz="1100" kern="120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100" kern="1200"/>
            <a:t>Sajtó</a:t>
          </a:r>
          <a:endParaRPr lang="en-US" sz="1100" kern="120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100" kern="1200"/>
            <a:t>Vevők, beszállítók, versenytársak</a:t>
          </a:r>
          <a:endParaRPr lang="en-US" sz="1100" kern="1200"/>
        </a:p>
      </dsp:txBody>
      <dsp:txXfrm>
        <a:off x="8217358" y="1495278"/>
        <a:ext cx="2536156" cy="1826032"/>
      </dsp:txXfrm>
    </dsp:sp>
    <dsp:sp modelId="{574475E9-9E53-44DE-89C7-90E21DD12387}">
      <dsp:nvSpPr>
        <dsp:cNvPr id="0" name=""/>
        <dsp:cNvSpPr/>
      </dsp:nvSpPr>
      <dsp:spPr>
        <a:xfrm>
          <a:off x="8217358" y="277922"/>
          <a:ext cx="2536156" cy="1217355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0516" tIns="165100" rIns="250516" bIns="165100" numCol="1" spcCol="1270" anchor="ctr" anchorCtr="0">
          <a:noAutofit/>
        </a:bodyPr>
        <a:lstStyle/>
        <a:p>
          <a:pPr marL="0" lvl="0" indent="0" algn="l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300" kern="1200"/>
            <a:t>04</a:t>
          </a:r>
        </a:p>
      </dsp:txBody>
      <dsp:txXfrm>
        <a:off x="8217358" y="277922"/>
        <a:ext cx="2536156" cy="1217355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A74FE4-1A57-4758-BA34-2C7E57D668BF}">
      <dsp:nvSpPr>
        <dsp:cNvPr id="0" name=""/>
        <dsp:cNvSpPr/>
      </dsp:nvSpPr>
      <dsp:spPr>
        <a:xfrm rot="5400000">
          <a:off x="-293679" y="294197"/>
          <a:ext cx="1957864" cy="1370505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100" kern="1200"/>
            <a:t>A gyár modernizációja 2007 és 2009 között</a:t>
          </a:r>
          <a:endParaRPr lang="en-US" sz="1100" kern="1200"/>
        </a:p>
      </dsp:txBody>
      <dsp:txXfrm rot="-5400000">
        <a:off x="1" y="685771"/>
        <a:ext cx="1370505" cy="587359"/>
      </dsp:txXfrm>
    </dsp:sp>
    <dsp:sp modelId="{CF18FDA1-43E9-4D44-B727-475DD1FA92B3}">
      <dsp:nvSpPr>
        <dsp:cNvPr id="0" name=""/>
        <dsp:cNvSpPr/>
      </dsp:nvSpPr>
      <dsp:spPr>
        <a:xfrm rot="5400000">
          <a:off x="3176308" y="-1805284"/>
          <a:ext cx="1272612" cy="488421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2000" kern="1200"/>
            <a:t>Az eddigi két kemencevonalat egy, modern kemencevonal váltja fel a hatékonyabb és környezetbarát termelés érdekében</a:t>
          </a:r>
          <a:endParaRPr lang="en-US" sz="2000" kern="1200"/>
        </a:p>
      </dsp:txBody>
      <dsp:txXfrm rot="-5400000">
        <a:off x="1370505" y="62643"/>
        <a:ext cx="4822094" cy="1148364"/>
      </dsp:txXfrm>
    </dsp:sp>
    <dsp:sp modelId="{B89F5F77-1E7E-46C6-BEB8-05BA13D45458}">
      <dsp:nvSpPr>
        <dsp:cNvPr id="0" name=""/>
        <dsp:cNvSpPr/>
      </dsp:nvSpPr>
      <dsp:spPr>
        <a:xfrm rot="5400000">
          <a:off x="-293679" y="2061122"/>
          <a:ext cx="1957864" cy="1370505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100" kern="1200"/>
            <a:t>A fejlesztést több mint kétéves előkészítő munka előzte meg</a:t>
          </a:r>
          <a:endParaRPr lang="en-US" sz="1100" kern="1200"/>
        </a:p>
      </dsp:txBody>
      <dsp:txXfrm rot="-5400000">
        <a:off x="1" y="2452696"/>
        <a:ext cx="1370505" cy="587359"/>
      </dsp:txXfrm>
    </dsp:sp>
    <dsp:sp modelId="{C6EB115A-0670-498F-B4EF-1F862282DCA7}">
      <dsp:nvSpPr>
        <dsp:cNvPr id="0" name=""/>
        <dsp:cNvSpPr/>
      </dsp:nvSpPr>
      <dsp:spPr>
        <a:xfrm rot="5400000">
          <a:off x="3176308" y="-38360"/>
          <a:ext cx="1272612" cy="488421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2000" kern="1200"/>
            <a:t>Hatástanulmányok készültek és egyedi technológiát fejlesztettek ki a szakértők a Gyár számára</a:t>
          </a:r>
          <a:endParaRPr lang="en-US" sz="2000" kern="1200"/>
        </a:p>
      </dsp:txBody>
      <dsp:txXfrm rot="-5400000">
        <a:off x="1370505" y="1829567"/>
        <a:ext cx="4822094" cy="1148364"/>
      </dsp:txXfrm>
    </dsp:sp>
    <dsp:sp modelId="{CD6D7942-EB10-469B-8F60-B442E5ADCF97}">
      <dsp:nvSpPr>
        <dsp:cNvPr id="0" name=""/>
        <dsp:cNvSpPr/>
      </dsp:nvSpPr>
      <dsp:spPr>
        <a:xfrm rot="5400000">
          <a:off x="-293679" y="3828046"/>
          <a:ext cx="1957864" cy="1370505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100" kern="1200"/>
            <a:t>A fejlesztés célja</a:t>
          </a:r>
          <a:endParaRPr lang="en-US" sz="1100" kern="1200"/>
        </a:p>
      </dsp:txBody>
      <dsp:txXfrm rot="-5400000">
        <a:off x="1" y="4219620"/>
        <a:ext cx="1370505" cy="587359"/>
      </dsp:txXfrm>
    </dsp:sp>
    <dsp:sp modelId="{3F835F0E-4BE1-49DE-AE25-25518244B26B}">
      <dsp:nvSpPr>
        <dsp:cNvPr id="0" name=""/>
        <dsp:cNvSpPr/>
      </dsp:nvSpPr>
      <dsp:spPr>
        <a:xfrm rot="5400000">
          <a:off x="3176308" y="1728563"/>
          <a:ext cx="1272612" cy="488421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2000" kern="1200"/>
            <a:t>Az termelési hatékonyság fokozása, az alternatív tüzelőanyagok hasznosítási arányának növelése, így környezetkímélőbb működés</a:t>
          </a:r>
          <a:endParaRPr lang="en-US" sz="2000" kern="1200"/>
        </a:p>
      </dsp:txBody>
      <dsp:txXfrm rot="-5400000">
        <a:off x="1370505" y="3596490"/>
        <a:ext cx="4822094" cy="1148364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84E785-F38F-4EDB-8BC2-526695782A92}">
      <dsp:nvSpPr>
        <dsp:cNvPr id="0" name=""/>
        <dsp:cNvSpPr/>
      </dsp:nvSpPr>
      <dsp:spPr>
        <a:xfrm>
          <a:off x="0" y="0"/>
          <a:ext cx="6254724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170457B-A10F-49CC-B5F2-AEA2138DA62F}">
      <dsp:nvSpPr>
        <dsp:cNvPr id="0" name=""/>
        <dsp:cNvSpPr/>
      </dsp:nvSpPr>
      <dsp:spPr>
        <a:xfrm>
          <a:off x="0" y="0"/>
          <a:ext cx="6254724" cy="13731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700" kern="1200"/>
            <a:t>A modernizációról szóló döntéselőkészítéssel párhuzamosan kommunikációs </a:t>
          </a:r>
          <a:r>
            <a:rPr lang="hu-HU" sz="2700" u="sng" kern="1200"/>
            <a:t>stratégia</a:t>
          </a:r>
          <a:r>
            <a:rPr lang="hu-HU" sz="2700" kern="1200"/>
            <a:t> kidolgozása</a:t>
          </a:r>
          <a:endParaRPr lang="en-US" sz="2700" kern="1200"/>
        </a:p>
      </dsp:txBody>
      <dsp:txXfrm>
        <a:off x="0" y="0"/>
        <a:ext cx="6254724" cy="1373187"/>
      </dsp:txXfrm>
    </dsp:sp>
    <dsp:sp modelId="{2082B230-3263-4BAD-B2E0-2658CBAD85C4}">
      <dsp:nvSpPr>
        <dsp:cNvPr id="0" name=""/>
        <dsp:cNvSpPr/>
      </dsp:nvSpPr>
      <dsp:spPr>
        <a:xfrm>
          <a:off x="0" y="1373187"/>
          <a:ext cx="6254724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BD80885-C05E-4C06-91CD-F36C378C7E1F}">
      <dsp:nvSpPr>
        <dsp:cNvPr id="0" name=""/>
        <dsp:cNvSpPr/>
      </dsp:nvSpPr>
      <dsp:spPr>
        <a:xfrm>
          <a:off x="0" y="1373187"/>
          <a:ext cx="6254724" cy="13731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700" kern="1200"/>
            <a:t>A </a:t>
          </a:r>
          <a:r>
            <a:rPr lang="hu-HU" sz="2700" u="sng" kern="1200"/>
            <a:t>nyitottság</a:t>
          </a:r>
          <a:r>
            <a:rPr lang="hu-HU" sz="2700" kern="1200"/>
            <a:t> tudatos választása kockázatcsökkentő elemként</a:t>
          </a:r>
          <a:endParaRPr lang="en-US" sz="2700" kern="1200"/>
        </a:p>
      </dsp:txBody>
      <dsp:txXfrm>
        <a:off x="0" y="1373187"/>
        <a:ext cx="6254724" cy="1373187"/>
      </dsp:txXfrm>
    </dsp:sp>
    <dsp:sp modelId="{7B9C54F5-9AA8-4E93-82DA-520B397B9342}">
      <dsp:nvSpPr>
        <dsp:cNvPr id="0" name=""/>
        <dsp:cNvSpPr/>
      </dsp:nvSpPr>
      <dsp:spPr>
        <a:xfrm>
          <a:off x="0" y="2746375"/>
          <a:ext cx="6254724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00F1EEE-A1A4-4C76-B402-65C14788B4FD}">
      <dsp:nvSpPr>
        <dsp:cNvPr id="0" name=""/>
        <dsp:cNvSpPr/>
      </dsp:nvSpPr>
      <dsp:spPr>
        <a:xfrm>
          <a:off x="0" y="2746375"/>
          <a:ext cx="6254724" cy="13731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700" kern="1200"/>
            <a:t>Az </a:t>
          </a:r>
          <a:r>
            <a:rPr lang="hu-HU" sz="2700" u="sng" kern="1200"/>
            <a:t>üzenetek</a:t>
          </a:r>
          <a:r>
            <a:rPr lang="hu-HU" sz="2700" kern="1200"/>
            <a:t> tudatos kiválasztása, a publikus információk körének tudatos meghatározása</a:t>
          </a:r>
          <a:endParaRPr lang="en-US" sz="2700" kern="1200"/>
        </a:p>
      </dsp:txBody>
      <dsp:txXfrm>
        <a:off x="0" y="2746375"/>
        <a:ext cx="6254724" cy="1373187"/>
      </dsp:txXfrm>
    </dsp:sp>
    <dsp:sp modelId="{5811ACA0-50DA-4198-A192-F9579DCC9D5B}">
      <dsp:nvSpPr>
        <dsp:cNvPr id="0" name=""/>
        <dsp:cNvSpPr/>
      </dsp:nvSpPr>
      <dsp:spPr>
        <a:xfrm>
          <a:off x="0" y="4119562"/>
          <a:ext cx="6254724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DCFDD76-2EAB-4F06-8842-AA94E4F9118A}">
      <dsp:nvSpPr>
        <dsp:cNvPr id="0" name=""/>
        <dsp:cNvSpPr/>
      </dsp:nvSpPr>
      <dsp:spPr>
        <a:xfrm>
          <a:off x="0" y="4119562"/>
          <a:ext cx="6254724" cy="13731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700" u="sng" kern="1200"/>
            <a:t>Proaktivitásra</a:t>
          </a:r>
          <a:r>
            <a:rPr lang="hu-HU" sz="2700" kern="1200"/>
            <a:t> törekvés</a:t>
          </a:r>
          <a:endParaRPr lang="en-US" sz="2700" kern="1200"/>
        </a:p>
      </dsp:txBody>
      <dsp:txXfrm>
        <a:off x="0" y="4119562"/>
        <a:ext cx="6254724" cy="1373187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146F55-4E42-403D-B0DA-B7EE305802BC}">
      <dsp:nvSpPr>
        <dsp:cNvPr id="0" name=""/>
        <dsp:cNvSpPr/>
      </dsp:nvSpPr>
      <dsp:spPr>
        <a:xfrm>
          <a:off x="0" y="322536"/>
          <a:ext cx="10753725" cy="93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4609" tIns="333248" rIns="834609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600" kern="1200"/>
            <a:t>A gyár száz éve jelen van hazánkban</a:t>
          </a:r>
          <a:endParaRPr lang="en-US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600" kern="1200"/>
            <a:t>A környék meghatározó foglalkoztatója</a:t>
          </a:r>
          <a:endParaRPr lang="en-US" sz="1600" kern="1200"/>
        </a:p>
      </dsp:txBody>
      <dsp:txXfrm>
        <a:off x="0" y="322536"/>
        <a:ext cx="10753725" cy="932400"/>
      </dsp:txXfrm>
    </dsp:sp>
    <dsp:sp modelId="{DB4E0965-B647-43CB-8816-D463C9F82FD6}">
      <dsp:nvSpPr>
        <dsp:cNvPr id="0" name=""/>
        <dsp:cNvSpPr/>
      </dsp:nvSpPr>
      <dsp:spPr>
        <a:xfrm>
          <a:off x="537686" y="86376"/>
          <a:ext cx="7527607" cy="472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526" tIns="0" rIns="284526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/>
            <a:t>A korábbi projekttől eltérően kedvező közeg megőrzése</a:t>
          </a:r>
          <a:endParaRPr lang="en-US" sz="1600" kern="1200"/>
        </a:p>
      </dsp:txBody>
      <dsp:txXfrm>
        <a:off x="560743" y="109433"/>
        <a:ext cx="7481493" cy="426206"/>
      </dsp:txXfrm>
    </dsp:sp>
    <dsp:sp modelId="{DD5B4B97-ED28-4331-B8BC-EBEBAA494DEC}">
      <dsp:nvSpPr>
        <dsp:cNvPr id="0" name=""/>
        <dsp:cNvSpPr/>
      </dsp:nvSpPr>
      <dsp:spPr>
        <a:xfrm>
          <a:off x="0" y="1577496"/>
          <a:ext cx="10753725" cy="93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4609" tIns="333248" rIns="834609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600" kern="1200"/>
            <a:t>A 15 milliárd forintos fejlesztés jelentősége miatt</a:t>
          </a:r>
          <a:endParaRPr lang="en-US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600" kern="1200"/>
            <a:t>A helyi cementipari hagyományok miatt (2009-ben százéves)</a:t>
          </a:r>
          <a:endParaRPr lang="en-US" sz="1600" kern="1200"/>
        </a:p>
      </dsp:txBody>
      <dsp:txXfrm>
        <a:off x="0" y="1577496"/>
        <a:ext cx="10753725" cy="932400"/>
      </dsp:txXfrm>
    </dsp:sp>
    <dsp:sp modelId="{100D5366-2603-43AB-82FB-DDF885721B4A}">
      <dsp:nvSpPr>
        <dsp:cNvPr id="0" name=""/>
        <dsp:cNvSpPr/>
      </dsp:nvSpPr>
      <dsp:spPr>
        <a:xfrm>
          <a:off x="537686" y="1341336"/>
          <a:ext cx="7527607" cy="472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526" tIns="0" rIns="284526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/>
            <a:t>A regionális és országos ismertség és elfogadottság erősítése</a:t>
          </a:r>
          <a:endParaRPr lang="en-US" sz="1600" kern="1200"/>
        </a:p>
      </dsp:txBody>
      <dsp:txXfrm>
        <a:off x="560743" y="1364393"/>
        <a:ext cx="7481493" cy="426206"/>
      </dsp:txXfrm>
    </dsp:sp>
    <dsp:sp modelId="{FFB41654-CFA3-4A2F-9CA8-B43315A6758E}">
      <dsp:nvSpPr>
        <dsp:cNvPr id="0" name=""/>
        <dsp:cNvSpPr/>
      </dsp:nvSpPr>
      <dsp:spPr>
        <a:xfrm>
          <a:off x="0" y="2832457"/>
          <a:ext cx="10753725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4609" tIns="333248" rIns="834609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600" kern="1200"/>
            <a:t>A munkatársak lojalitásának és a modernizáció belső elfogadottságának növelése</a:t>
          </a:r>
          <a:endParaRPr lang="en-US" sz="1600" kern="1200"/>
        </a:p>
      </dsp:txBody>
      <dsp:txXfrm>
        <a:off x="0" y="2832457"/>
        <a:ext cx="10753725" cy="680400"/>
      </dsp:txXfrm>
    </dsp:sp>
    <dsp:sp modelId="{727D805A-A644-439D-ABB6-F4837A621C17}">
      <dsp:nvSpPr>
        <dsp:cNvPr id="0" name=""/>
        <dsp:cNvSpPr/>
      </dsp:nvSpPr>
      <dsp:spPr>
        <a:xfrm>
          <a:off x="537686" y="2596296"/>
          <a:ext cx="7527607" cy="472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526" tIns="0" rIns="284526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/>
            <a:t>Kapcsolattartás a munkatársakkal</a:t>
          </a:r>
          <a:endParaRPr lang="en-US" sz="1600" kern="1200"/>
        </a:p>
      </dsp:txBody>
      <dsp:txXfrm>
        <a:off x="560743" y="2619353"/>
        <a:ext cx="7481493" cy="426206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E1B248-62D9-492C-81F1-8BCF4E07829F}">
      <dsp:nvSpPr>
        <dsp:cNvPr id="0" name=""/>
        <dsp:cNvSpPr/>
      </dsp:nvSpPr>
      <dsp:spPr>
        <a:xfrm>
          <a:off x="3675" y="1136426"/>
          <a:ext cx="1791062" cy="11373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436319-14C6-4C4E-A395-2A2E0F90C23B}">
      <dsp:nvSpPr>
        <dsp:cNvPr id="0" name=""/>
        <dsp:cNvSpPr/>
      </dsp:nvSpPr>
      <dsp:spPr>
        <a:xfrm>
          <a:off x="202682" y="1325483"/>
          <a:ext cx="1791062" cy="11373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200" kern="1200"/>
            <a:t>Kik az ‘Alfa’ és a ‘Béta’ gyárak technológiamegújítási projektjeinek stakeholderei/érintettjei?</a:t>
          </a:r>
          <a:endParaRPr lang="en-US" sz="1200" kern="1200"/>
        </a:p>
      </dsp:txBody>
      <dsp:txXfrm>
        <a:off x="235993" y="1358794"/>
        <a:ext cx="1724440" cy="1070702"/>
      </dsp:txXfrm>
    </dsp:sp>
    <dsp:sp modelId="{E0F453DA-C119-4D19-94B9-9A1452D45A7D}">
      <dsp:nvSpPr>
        <dsp:cNvPr id="0" name=""/>
        <dsp:cNvSpPr/>
      </dsp:nvSpPr>
      <dsp:spPr>
        <a:xfrm>
          <a:off x="2192751" y="1136426"/>
          <a:ext cx="1791062" cy="11373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BEAC17-9215-4650-B833-965686C8C439}">
      <dsp:nvSpPr>
        <dsp:cNvPr id="0" name=""/>
        <dsp:cNvSpPr/>
      </dsp:nvSpPr>
      <dsp:spPr>
        <a:xfrm>
          <a:off x="2391758" y="1325483"/>
          <a:ext cx="1791062" cy="11373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200" kern="1200"/>
            <a:t>Milyen további célcsoportok/érintettek elérését javasolnák Önök a projektek kapcsán?</a:t>
          </a:r>
          <a:endParaRPr lang="en-US" sz="1200" kern="1200"/>
        </a:p>
      </dsp:txBody>
      <dsp:txXfrm>
        <a:off x="2425069" y="1358794"/>
        <a:ext cx="1724440" cy="1070702"/>
      </dsp:txXfrm>
    </dsp:sp>
    <dsp:sp modelId="{B2D72D48-C482-4A34-AC88-551886CBD782}">
      <dsp:nvSpPr>
        <dsp:cNvPr id="0" name=""/>
        <dsp:cNvSpPr/>
      </dsp:nvSpPr>
      <dsp:spPr>
        <a:xfrm>
          <a:off x="4381827" y="1136426"/>
          <a:ext cx="1791062" cy="11373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4DE4C7-09FE-476C-BCDF-3A5E5E43AA42}">
      <dsp:nvSpPr>
        <dsp:cNvPr id="0" name=""/>
        <dsp:cNvSpPr/>
      </dsp:nvSpPr>
      <dsp:spPr>
        <a:xfrm>
          <a:off x="4580834" y="1325483"/>
          <a:ext cx="1791062" cy="11373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200" kern="1200" dirty="0"/>
            <a:t>Milyen vezetői döntési pontok azonosíthatók?</a:t>
          </a:r>
          <a:endParaRPr lang="en-US" sz="1200" kern="1200" dirty="0"/>
        </a:p>
      </dsp:txBody>
      <dsp:txXfrm>
        <a:off x="4614145" y="1358794"/>
        <a:ext cx="1724440" cy="1070702"/>
      </dsp:txXfrm>
    </dsp:sp>
    <dsp:sp modelId="{CB0F362E-6495-46A9-85A0-4338B038646B}">
      <dsp:nvSpPr>
        <dsp:cNvPr id="0" name=""/>
        <dsp:cNvSpPr/>
      </dsp:nvSpPr>
      <dsp:spPr>
        <a:xfrm>
          <a:off x="6570904" y="1136426"/>
          <a:ext cx="1791062" cy="11373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F5F72E-DCAA-49B2-83EA-5A9BEAD74ED9}">
      <dsp:nvSpPr>
        <dsp:cNvPr id="0" name=""/>
        <dsp:cNvSpPr/>
      </dsp:nvSpPr>
      <dsp:spPr>
        <a:xfrm>
          <a:off x="6769910" y="1325483"/>
          <a:ext cx="1791062" cy="11373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200" kern="1200" dirty="0"/>
            <a:t>Milyen </a:t>
          </a:r>
          <a:r>
            <a:rPr lang="hu-HU" sz="1200" kern="1200" dirty="0" err="1"/>
            <a:t>externáliák</a:t>
          </a:r>
          <a:r>
            <a:rPr lang="hu-HU" sz="1200" kern="1200" dirty="0"/>
            <a:t> azonosíthatók a gyárak működése kapcsán?</a:t>
          </a:r>
          <a:endParaRPr lang="en-US" sz="1200" kern="1200" dirty="0"/>
        </a:p>
      </dsp:txBody>
      <dsp:txXfrm>
        <a:off x="6803221" y="1358794"/>
        <a:ext cx="1724440" cy="1070702"/>
      </dsp:txXfrm>
    </dsp:sp>
    <dsp:sp modelId="{1CC5C3B0-6178-4028-8929-454AC14D5D34}">
      <dsp:nvSpPr>
        <dsp:cNvPr id="0" name=""/>
        <dsp:cNvSpPr/>
      </dsp:nvSpPr>
      <dsp:spPr>
        <a:xfrm>
          <a:off x="8759980" y="1136426"/>
          <a:ext cx="1791062" cy="11373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D05C08-80B9-460A-A725-88A210472371}">
      <dsp:nvSpPr>
        <dsp:cNvPr id="0" name=""/>
        <dsp:cNvSpPr/>
      </dsp:nvSpPr>
      <dsp:spPr>
        <a:xfrm>
          <a:off x="8958987" y="1325483"/>
          <a:ext cx="1791062" cy="11373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200" kern="1200" dirty="0"/>
            <a:t>Melyek a vállalat legfőbb erőforrásai?</a:t>
          </a:r>
          <a:endParaRPr lang="en-US" sz="1200" kern="1200" dirty="0"/>
        </a:p>
      </dsp:txBody>
      <dsp:txXfrm>
        <a:off x="8992298" y="1358794"/>
        <a:ext cx="1724440" cy="1070702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E67756-B691-4673-BCF1-0EE6B4430A4E}">
      <dsp:nvSpPr>
        <dsp:cNvPr id="0" name=""/>
        <dsp:cNvSpPr/>
      </dsp:nvSpPr>
      <dsp:spPr>
        <a:xfrm>
          <a:off x="0" y="92490"/>
          <a:ext cx="6254724" cy="834228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100000"/>
                <a:satMod val="10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0000"/>
                <a:satMod val="100000"/>
                <a:lumMod val="99000"/>
              </a:schemeClr>
            </a:gs>
          </a:gsLst>
          <a:lin ang="27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100" i="1" kern="1200" dirty="0"/>
            <a:t>Első „</a:t>
          </a:r>
          <a:r>
            <a:rPr lang="hu-HU" sz="2100" i="1" kern="1200" dirty="0" err="1"/>
            <a:t>mag”befektetések</a:t>
          </a:r>
          <a:r>
            <a:rPr lang="hu-HU" sz="2100" i="1" kern="1200" dirty="0"/>
            <a:t> - </a:t>
          </a:r>
          <a:r>
            <a:rPr lang="hu-HU" sz="2100" i="1" kern="1200" dirty="0" err="1"/>
            <a:t>Pre-seed</a:t>
          </a:r>
          <a:r>
            <a:rPr lang="hu-HU" sz="2100" i="1" kern="1200" dirty="0"/>
            <a:t>/</a:t>
          </a:r>
          <a:r>
            <a:rPr lang="hu-HU" sz="2100" i="1" kern="1200" dirty="0" err="1"/>
            <a:t>Seed</a:t>
          </a:r>
          <a:endParaRPr lang="en-US" sz="2100" kern="1200" dirty="0"/>
        </a:p>
      </dsp:txBody>
      <dsp:txXfrm>
        <a:off x="40724" y="133214"/>
        <a:ext cx="6173276" cy="752780"/>
      </dsp:txXfrm>
    </dsp:sp>
    <dsp:sp modelId="{A483896D-E6B9-4285-952C-0B78F882A9CC}">
      <dsp:nvSpPr>
        <dsp:cNvPr id="0" name=""/>
        <dsp:cNvSpPr/>
      </dsp:nvSpPr>
      <dsp:spPr>
        <a:xfrm>
          <a:off x="0" y="987198"/>
          <a:ext cx="6254724" cy="834228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100000"/>
                <a:satMod val="100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0000"/>
                <a:satMod val="100000"/>
                <a:lumMod val="99000"/>
              </a:schemeClr>
            </a:gs>
          </a:gsLst>
          <a:lin ang="27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100" i="1" kern="1200" dirty="0"/>
            <a:t>• Ötlet, koncepcióalakítás - Idea, </a:t>
          </a:r>
          <a:r>
            <a:rPr lang="hu-HU" sz="2100" i="1" kern="1200" dirty="0" err="1"/>
            <a:t>Concepting</a:t>
          </a:r>
          <a:endParaRPr lang="en-US" sz="2100" kern="1200" dirty="0"/>
        </a:p>
      </dsp:txBody>
      <dsp:txXfrm>
        <a:off x="40724" y="1027922"/>
        <a:ext cx="6173276" cy="752780"/>
      </dsp:txXfrm>
    </dsp:sp>
    <dsp:sp modelId="{33A3E035-A659-440A-88B3-786B6387105C}">
      <dsp:nvSpPr>
        <dsp:cNvPr id="0" name=""/>
        <dsp:cNvSpPr/>
      </dsp:nvSpPr>
      <dsp:spPr>
        <a:xfrm>
          <a:off x="0" y="1881906"/>
          <a:ext cx="6254724" cy="834228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hade val="100000"/>
                <a:satMod val="10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0000"/>
                <a:satMod val="100000"/>
                <a:lumMod val="99000"/>
              </a:schemeClr>
            </a:gs>
          </a:gsLst>
          <a:lin ang="27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100" i="1" kern="1200"/>
            <a:t>Startup</a:t>
          </a:r>
          <a:endParaRPr lang="en-US" sz="2100" kern="1200"/>
        </a:p>
      </dsp:txBody>
      <dsp:txXfrm>
        <a:off x="40724" y="1922630"/>
        <a:ext cx="6173276" cy="752780"/>
      </dsp:txXfrm>
    </dsp:sp>
    <dsp:sp modelId="{D74B2D1E-BF5D-40BC-9D02-3A0CB8DAC409}">
      <dsp:nvSpPr>
        <dsp:cNvPr id="0" name=""/>
        <dsp:cNvSpPr/>
      </dsp:nvSpPr>
      <dsp:spPr>
        <a:xfrm>
          <a:off x="0" y="2776615"/>
          <a:ext cx="6254724" cy="834228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hade val="100000"/>
                <a:satMod val="100000"/>
                <a:lumMod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0000"/>
                <a:satMod val="100000"/>
                <a:lumMod val="99000"/>
              </a:schemeClr>
            </a:gs>
          </a:gsLst>
          <a:lin ang="27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100" i="1" kern="1200" dirty="0"/>
            <a:t>• Indítás, ötletek </a:t>
          </a:r>
          <a:r>
            <a:rPr lang="hu-HU" sz="2100" i="1" kern="1200" dirty="0" err="1"/>
            <a:t>validálása</a:t>
          </a:r>
          <a:r>
            <a:rPr lang="hu-HU" sz="2100" i="1" kern="1200" dirty="0"/>
            <a:t>, „faragás-bővítés” - </a:t>
          </a:r>
          <a:r>
            <a:rPr lang="hu-HU" sz="2100" i="1" kern="1200" dirty="0" err="1"/>
            <a:t>Lauch</a:t>
          </a:r>
          <a:r>
            <a:rPr lang="hu-HU" sz="2100" i="1" kern="1200" dirty="0"/>
            <a:t>, </a:t>
          </a:r>
          <a:r>
            <a:rPr lang="hu-HU" sz="2100" i="1" kern="1200" dirty="0" err="1"/>
            <a:t>Validation</a:t>
          </a:r>
          <a:r>
            <a:rPr lang="hu-HU" sz="2100" i="1" kern="1200" dirty="0"/>
            <a:t>, </a:t>
          </a:r>
          <a:r>
            <a:rPr lang="hu-HU" sz="2100" i="1" kern="1200" dirty="0" err="1"/>
            <a:t>Traction</a:t>
          </a:r>
          <a:endParaRPr lang="en-US" sz="2100" kern="1200" dirty="0"/>
        </a:p>
      </dsp:txBody>
      <dsp:txXfrm>
        <a:off x="40724" y="2817339"/>
        <a:ext cx="6173276" cy="752780"/>
      </dsp:txXfrm>
    </dsp:sp>
    <dsp:sp modelId="{56259FEE-ADAC-4E48-879D-EAABB62D972C}">
      <dsp:nvSpPr>
        <dsp:cNvPr id="0" name=""/>
        <dsp:cNvSpPr/>
      </dsp:nvSpPr>
      <dsp:spPr>
        <a:xfrm>
          <a:off x="0" y="3671323"/>
          <a:ext cx="6254724" cy="834228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hade val="100000"/>
                <a:satMod val="100000"/>
                <a:lumMod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80000"/>
                <a:satMod val="100000"/>
                <a:lumMod val="99000"/>
              </a:schemeClr>
            </a:gs>
          </a:gsLst>
          <a:lin ang="27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100" i="1" kern="1200" dirty="0"/>
            <a:t>Növekedés - </a:t>
          </a:r>
          <a:r>
            <a:rPr lang="hu-HU" sz="2100" i="1" kern="1200" dirty="0" err="1"/>
            <a:t>Growth</a:t>
          </a:r>
          <a:endParaRPr lang="en-US" sz="2100" kern="1200" dirty="0"/>
        </a:p>
      </dsp:txBody>
      <dsp:txXfrm>
        <a:off x="40724" y="3712047"/>
        <a:ext cx="6173276" cy="752780"/>
      </dsp:txXfrm>
    </dsp:sp>
    <dsp:sp modelId="{17D04322-D16B-4A80-A21E-26EF4A67B0C7}">
      <dsp:nvSpPr>
        <dsp:cNvPr id="0" name=""/>
        <dsp:cNvSpPr/>
      </dsp:nvSpPr>
      <dsp:spPr>
        <a:xfrm>
          <a:off x="0" y="4566031"/>
          <a:ext cx="6254724" cy="834228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100000"/>
                <a:satMod val="10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0000"/>
                <a:satMod val="100000"/>
                <a:lumMod val="99000"/>
              </a:schemeClr>
            </a:gs>
          </a:gsLst>
          <a:lin ang="27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100" i="1" kern="1200" dirty="0"/>
            <a:t>• Termékvonalak kialakítása</a:t>
          </a:r>
          <a:r>
            <a:rPr lang="hu-HU" sz="2100" i="1" kern="1200"/>
            <a:t>, fenntartás - Scaling</a:t>
          </a:r>
          <a:r>
            <a:rPr lang="hu-HU" sz="2100" i="1" kern="1200" dirty="0"/>
            <a:t>, </a:t>
          </a:r>
          <a:r>
            <a:rPr lang="hu-HU" sz="2100" i="1" kern="1200" dirty="0" err="1"/>
            <a:t>Sustaining</a:t>
          </a:r>
          <a:endParaRPr lang="en-US" sz="2100" kern="1200" dirty="0"/>
        </a:p>
      </dsp:txBody>
      <dsp:txXfrm>
        <a:off x="40724" y="4606755"/>
        <a:ext cx="6173276" cy="7527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C0654B-52CE-41F0-A5AE-69BF55560A86}">
      <dsp:nvSpPr>
        <dsp:cNvPr id="0" name=""/>
        <dsp:cNvSpPr/>
      </dsp:nvSpPr>
      <dsp:spPr>
        <a:xfrm>
          <a:off x="0" y="0"/>
          <a:ext cx="6254724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E8A926A-14F5-45F0-A238-907CA2215DE4}">
      <dsp:nvSpPr>
        <dsp:cNvPr id="0" name=""/>
        <dsp:cNvSpPr/>
      </dsp:nvSpPr>
      <dsp:spPr>
        <a:xfrm>
          <a:off x="0" y="0"/>
          <a:ext cx="6254724" cy="13731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700" b="1" kern="1200"/>
            <a:t>Belső érintett:</a:t>
          </a:r>
          <a:r>
            <a:rPr lang="hu-HU" sz="2700" kern="1200"/>
            <a:t> jogviszony köti őket a gazdasági szervezethez, különböző érdekekkel rendelkeznek</a:t>
          </a:r>
          <a:endParaRPr lang="en-US" sz="2700" kern="1200"/>
        </a:p>
      </dsp:txBody>
      <dsp:txXfrm>
        <a:off x="0" y="0"/>
        <a:ext cx="6254724" cy="1373187"/>
      </dsp:txXfrm>
    </dsp:sp>
    <dsp:sp modelId="{590FBD84-D099-4111-B2BB-4B2A1421B495}">
      <dsp:nvSpPr>
        <dsp:cNvPr id="0" name=""/>
        <dsp:cNvSpPr/>
      </dsp:nvSpPr>
      <dsp:spPr>
        <a:xfrm>
          <a:off x="0" y="1373187"/>
          <a:ext cx="6254724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D7DB844-2EFA-4E3D-BA77-C9DAB48546A7}">
      <dsp:nvSpPr>
        <dsp:cNvPr id="0" name=""/>
        <dsp:cNvSpPr/>
      </dsp:nvSpPr>
      <dsp:spPr>
        <a:xfrm>
          <a:off x="0" y="1373187"/>
          <a:ext cx="6254724" cy="13731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700" kern="1200" dirty="0"/>
            <a:t>tulajdonosok: befektetett tőke megtérülése</a:t>
          </a:r>
          <a:endParaRPr lang="en-US" sz="2700" kern="1200" dirty="0"/>
        </a:p>
      </dsp:txBody>
      <dsp:txXfrm>
        <a:off x="0" y="1373187"/>
        <a:ext cx="6254724" cy="1373187"/>
      </dsp:txXfrm>
    </dsp:sp>
    <dsp:sp modelId="{C64FEBB4-15BD-44DA-AE57-19D81D838920}">
      <dsp:nvSpPr>
        <dsp:cNvPr id="0" name=""/>
        <dsp:cNvSpPr/>
      </dsp:nvSpPr>
      <dsp:spPr>
        <a:xfrm>
          <a:off x="0" y="2746375"/>
          <a:ext cx="6254724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71B9A1F-B878-42A6-825D-D9D46D149BE2}">
      <dsp:nvSpPr>
        <dsp:cNvPr id="0" name=""/>
        <dsp:cNvSpPr/>
      </dsp:nvSpPr>
      <dsp:spPr>
        <a:xfrm>
          <a:off x="0" y="2746375"/>
          <a:ext cx="6254724" cy="13731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700" kern="1200"/>
            <a:t>menedzserek: eredményes működés</a:t>
          </a:r>
          <a:endParaRPr lang="en-US" sz="2700" kern="1200"/>
        </a:p>
      </dsp:txBody>
      <dsp:txXfrm>
        <a:off x="0" y="2746375"/>
        <a:ext cx="6254724" cy="1373187"/>
      </dsp:txXfrm>
    </dsp:sp>
    <dsp:sp modelId="{DF331FFB-CDD0-4D0D-BA45-E02453AE2F50}">
      <dsp:nvSpPr>
        <dsp:cNvPr id="0" name=""/>
        <dsp:cNvSpPr/>
      </dsp:nvSpPr>
      <dsp:spPr>
        <a:xfrm>
          <a:off x="0" y="4119562"/>
          <a:ext cx="6254724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0BC7AFF-9F41-48F7-A9E3-5E7C768BFCDC}">
      <dsp:nvSpPr>
        <dsp:cNvPr id="0" name=""/>
        <dsp:cNvSpPr/>
      </dsp:nvSpPr>
      <dsp:spPr>
        <a:xfrm>
          <a:off x="0" y="4119562"/>
          <a:ext cx="6254724" cy="13731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700" kern="1200"/>
            <a:t>alkalmazottak: jövedelem maximalizálása</a:t>
          </a:r>
          <a:endParaRPr lang="en-US" sz="2700" kern="1200"/>
        </a:p>
      </dsp:txBody>
      <dsp:txXfrm>
        <a:off x="0" y="4119562"/>
        <a:ext cx="6254724" cy="137318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D812A1-00DB-4317-B6E7-25298923A6FC}">
      <dsp:nvSpPr>
        <dsp:cNvPr id="0" name=""/>
        <dsp:cNvSpPr/>
      </dsp:nvSpPr>
      <dsp:spPr>
        <a:xfrm>
          <a:off x="0" y="0"/>
          <a:ext cx="6254724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3C0E1A1-D0A8-49FF-892D-C44CAECB2A6D}">
      <dsp:nvSpPr>
        <dsp:cNvPr id="0" name=""/>
        <dsp:cNvSpPr/>
      </dsp:nvSpPr>
      <dsp:spPr>
        <a:xfrm>
          <a:off x="0" y="0"/>
          <a:ext cx="6254724" cy="6865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900" b="1" kern="1200"/>
            <a:t>Külső érintett:</a:t>
          </a:r>
          <a:r>
            <a:rPr lang="hu-HU" sz="1900" kern="1200"/>
            <a:t> </a:t>
          </a:r>
          <a:endParaRPr lang="en-US" sz="1900" kern="1200"/>
        </a:p>
      </dsp:txBody>
      <dsp:txXfrm>
        <a:off x="0" y="0"/>
        <a:ext cx="6254724" cy="686593"/>
      </dsp:txXfrm>
    </dsp:sp>
    <dsp:sp modelId="{8F3A34AE-6CBB-456C-9703-89B8E1761868}">
      <dsp:nvSpPr>
        <dsp:cNvPr id="0" name=""/>
        <dsp:cNvSpPr/>
      </dsp:nvSpPr>
      <dsp:spPr>
        <a:xfrm>
          <a:off x="0" y="686593"/>
          <a:ext cx="6254724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8A715C4-F555-4062-9F5E-2CB11F32F527}">
      <dsp:nvSpPr>
        <dsp:cNvPr id="0" name=""/>
        <dsp:cNvSpPr/>
      </dsp:nvSpPr>
      <dsp:spPr>
        <a:xfrm>
          <a:off x="0" y="686593"/>
          <a:ext cx="6254724" cy="6865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900" kern="1200"/>
            <a:t>fogyasztók: igényeik kielégítése</a:t>
          </a:r>
          <a:endParaRPr lang="en-US" sz="1900" kern="1200"/>
        </a:p>
      </dsp:txBody>
      <dsp:txXfrm>
        <a:off x="0" y="686593"/>
        <a:ext cx="6254724" cy="686593"/>
      </dsp:txXfrm>
    </dsp:sp>
    <dsp:sp modelId="{C9D9003F-4547-49D8-B5BD-3185F4D96096}">
      <dsp:nvSpPr>
        <dsp:cNvPr id="0" name=""/>
        <dsp:cNvSpPr/>
      </dsp:nvSpPr>
      <dsp:spPr>
        <a:xfrm>
          <a:off x="0" y="1373187"/>
          <a:ext cx="6254724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29A7E16-5C4A-477E-9FF1-89F2A157CA07}">
      <dsp:nvSpPr>
        <dsp:cNvPr id="0" name=""/>
        <dsp:cNvSpPr/>
      </dsp:nvSpPr>
      <dsp:spPr>
        <a:xfrm>
          <a:off x="0" y="1373187"/>
          <a:ext cx="6254724" cy="6865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900" kern="1200"/>
            <a:t>versenytársak: működési terület részben megegyezik</a:t>
          </a:r>
          <a:endParaRPr lang="en-US" sz="1900" kern="1200"/>
        </a:p>
      </dsp:txBody>
      <dsp:txXfrm>
        <a:off x="0" y="1373187"/>
        <a:ext cx="6254724" cy="686593"/>
      </dsp:txXfrm>
    </dsp:sp>
    <dsp:sp modelId="{C12D81EF-EAEE-45E5-94B0-B195E634C5D3}">
      <dsp:nvSpPr>
        <dsp:cNvPr id="0" name=""/>
        <dsp:cNvSpPr/>
      </dsp:nvSpPr>
      <dsp:spPr>
        <a:xfrm>
          <a:off x="0" y="2059781"/>
          <a:ext cx="6254724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BC6A2B9-DA25-4CEA-878C-4C12CF84A1FB}">
      <dsp:nvSpPr>
        <dsp:cNvPr id="0" name=""/>
        <dsp:cNvSpPr/>
      </dsp:nvSpPr>
      <dsp:spPr>
        <a:xfrm>
          <a:off x="0" y="2059781"/>
          <a:ext cx="6254724" cy="6865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900" kern="1200"/>
            <a:t>szállítók: számukra a vállalat a fogyasztó (hitelezők is ide sorolandók)</a:t>
          </a:r>
          <a:endParaRPr lang="en-US" sz="1900" kern="1200"/>
        </a:p>
      </dsp:txBody>
      <dsp:txXfrm>
        <a:off x="0" y="2059781"/>
        <a:ext cx="6254724" cy="686593"/>
      </dsp:txXfrm>
    </dsp:sp>
    <dsp:sp modelId="{5F1F4287-4729-4320-A10A-F0C10BD4AEF9}">
      <dsp:nvSpPr>
        <dsp:cNvPr id="0" name=""/>
        <dsp:cNvSpPr/>
      </dsp:nvSpPr>
      <dsp:spPr>
        <a:xfrm>
          <a:off x="0" y="2746375"/>
          <a:ext cx="6254724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1D7B67A-C9FF-42B7-B2C4-6423C00935C7}">
      <dsp:nvSpPr>
        <dsp:cNvPr id="0" name=""/>
        <dsp:cNvSpPr/>
      </dsp:nvSpPr>
      <dsp:spPr>
        <a:xfrm>
          <a:off x="0" y="2746375"/>
          <a:ext cx="6254724" cy="6865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900" kern="1200"/>
            <a:t>stratégiai partnerek: célok, tevékenységek részben egyeznek</a:t>
          </a:r>
          <a:endParaRPr lang="en-US" sz="1900" kern="1200"/>
        </a:p>
      </dsp:txBody>
      <dsp:txXfrm>
        <a:off x="0" y="2746375"/>
        <a:ext cx="6254724" cy="686593"/>
      </dsp:txXfrm>
    </dsp:sp>
    <dsp:sp modelId="{2869C200-4471-4229-BCC6-D29305329FBF}">
      <dsp:nvSpPr>
        <dsp:cNvPr id="0" name=""/>
        <dsp:cNvSpPr/>
      </dsp:nvSpPr>
      <dsp:spPr>
        <a:xfrm>
          <a:off x="0" y="3432968"/>
          <a:ext cx="6254724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C8B0638-CB6E-48FF-8FE5-F18C511AFC66}">
      <dsp:nvSpPr>
        <dsp:cNvPr id="0" name=""/>
        <dsp:cNvSpPr/>
      </dsp:nvSpPr>
      <dsp:spPr>
        <a:xfrm>
          <a:off x="0" y="3432968"/>
          <a:ext cx="6254724" cy="6865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900" kern="1200"/>
            <a:t>állami intézmények: gazdasági szabályozó szerep</a:t>
          </a:r>
          <a:endParaRPr lang="en-US" sz="1900" kern="1200"/>
        </a:p>
      </dsp:txBody>
      <dsp:txXfrm>
        <a:off x="0" y="3432968"/>
        <a:ext cx="6254724" cy="686593"/>
      </dsp:txXfrm>
    </dsp:sp>
    <dsp:sp modelId="{5F8B3835-06E9-4E29-8A95-A23115D3BE1E}">
      <dsp:nvSpPr>
        <dsp:cNvPr id="0" name=""/>
        <dsp:cNvSpPr/>
      </dsp:nvSpPr>
      <dsp:spPr>
        <a:xfrm>
          <a:off x="0" y="4119562"/>
          <a:ext cx="6254724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56EF7C6-E5C5-4F79-83EE-5C2582AE0CB3}">
      <dsp:nvSpPr>
        <dsp:cNvPr id="0" name=""/>
        <dsp:cNvSpPr/>
      </dsp:nvSpPr>
      <dsp:spPr>
        <a:xfrm>
          <a:off x="0" y="4119562"/>
          <a:ext cx="6254724" cy="6865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900" kern="1200"/>
            <a:t>helyi közösségek: civil közösségek</a:t>
          </a:r>
          <a:endParaRPr lang="en-US" sz="1900" kern="1200"/>
        </a:p>
      </dsp:txBody>
      <dsp:txXfrm>
        <a:off x="0" y="4119562"/>
        <a:ext cx="6254724" cy="686593"/>
      </dsp:txXfrm>
    </dsp:sp>
    <dsp:sp modelId="{D2734E38-FD34-4209-8621-517564BC76F9}">
      <dsp:nvSpPr>
        <dsp:cNvPr id="0" name=""/>
        <dsp:cNvSpPr/>
      </dsp:nvSpPr>
      <dsp:spPr>
        <a:xfrm>
          <a:off x="0" y="4806156"/>
          <a:ext cx="6254724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D92D9F8-FBC6-4B1E-AFC0-C712A0A46788}">
      <dsp:nvSpPr>
        <dsp:cNvPr id="0" name=""/>
        <dsp:cNvSpPr/>
      </dsp:nvSpPr>
      <dsp:spPr>
        <a:xfrm>
          <a:off x="0" y="4806156"/>
          <a:ext cx="6254724" cy="6865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900" kern="1200"/>
            <a:t>természeti környezet: felelősségválallás a környezetért</a:t>
          </a:r>
          <a:endParaRPr lang="en-US" sz="1900" kern="1200"/>
        </a:p>
      </dsp:txBody>
      <dsp:txXfrm>
        <a:off x="0" y="4806156"/>
        <a:ext cx="6254724" cy="68659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3C17C4-1A00-4001-B63E-DBA22E351AB4}">
      <dsp:nvSpPr>
        <dsp:cNvPr id="0" name=""/>
        <dsp:cNvSpPr/>
      </dsp:nvSpPr>
      <dsp:spPr>
        <a:xfrm>
          <a:off x="8401" y="0"/>
          <a:ext cx="5964956" cy="3598862"/>
        </a:xfrm>
        <a:prstGeom prst="homePlate">
          <a:avLst>
            <a:gd name="adj" fmla="val 2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0430" tIns="68580" rIns="841722" bIns="6858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700" kern="1200"/>
            <a:t>Célja, hogy </a:t>
          </a:r>
          <a:endParaRPr lang="en-US" sz="2700" kern="120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2100" kern="1200"/>
            <a:t>azonosítsa a vállalat számára rendelkezésre 	álló eszközöket, </a:t>
          </a:r>
          <a:endParaRPr lang="en-US" sz="2100" kern="120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2100" kern="1200"/>
            <a:t>majd feltárja ezeknek a versenytársakhoz 	viszonyított értéktermelő képességét. </a:t>
          </a:r>
          <a:endParaRPr lang="en-US" sz="2100" kern="120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100" kern="1200"/>
        </a:p>
      </dsp:txBody>
      <dsp:txXfrm>
        <a:off x="8401" y="0"/>
        <a:ext cx="5515098" cy="3598862"/>
      </dsp:txXfrm>
    </dsp:sp>
    <dsp:sp modelId="{669FF2C9-2CDD-477D-B0EB-A2FB082B2232}">
      <dsp:nvSpPr>
        <dsp:cNvPr id="0" name=""/>
        <dsp:cNvSpPr/>
      </dsp:nvSpPr>
      <dsp:spPr>
        <a:xfrm>
          <a:off x="4780366" y="0"/>
          <a:ext cx="5964956" cy="3598862"/>
        </a:xfrm>
        <a:prstGeom prst="chevron">
          <a:avLst>
            <a:gd name="adj" fmla="val 2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0430" tIns="68580" rIns="210430" bIns="6858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700" kern="1200"/>
            <a:t>Ennek alapján határozható meg a vállalat megkülönböztető képességei, egyedi adottságai, versenyelőnyei, amelyekre támaszkodva megvalósíthatja stratégiáját.</a:t>
          </a:r>
          <a:endParaRPr lang="en-US" sz="2700" kern="1200"/>
        </a:p>
      </dsp:txBody>
      <dsp:txXfrm>
        <a:off x="5680082" y="0"/>
        <a:ext cx="4165525" cy="359886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07745C-9925-4FAB-836C-44C8F16ED8BD}">
      <dsp:nvSpPr>
        <dsp:cNvPr id="0" name=""/>
        <dsp:cNvSpPr/>
      </dsp:nvSpPr>
      <dsp:spPr>
        <a:xfrm>
          <a:off x="1312" y="1031681"/>
          <a:ext cx="3071742" cy="15358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 dirty="0"/>
            <a:t>„</a:t>
          </a:r>
          <a:r>
            <a:rPr lang="de-DE" sz="1600" kern="1200" dirty="0"/>
            <a:t>A </a:t>
          </a:r>
          <a:r>
            <a:rPr lang="de-DE" sz="1600" kern="1200" dirty="0" err="1"/>
            <a:t>vállalatok</a:t>
          </a:r>
          <a:r>
            <a:rPr lang="de-DE" sz="1600" kern="1200" dirty="0"/>
            <a:t> </a:t>
          </a:r>
          <a:r>
            <a:rPr lang="de-DE" sz="1600" kern="1200" dirty="0" err="1"/>
            <a:t>üzleti</a:t>
          </a:r>
          <a:r>
            <a:rPr lang="de-DE" sz="1600" kern="1200" dirty="0"/>
            <a:t> </a:t>
          </a:r>
          <a:r>
            <a:rPr lang="de-DE" sz="1600" kern="1200" dirty="0" err="1"/>
            <a:t>szempontból</a:t>
          </a:r>
          <a:r>
            <a:rPr lang="de-DE" sz="1600" kern="1200" dirty="0"/>
            <a:t> </a:t>
          </a:r>
          <a:r>
            <a:rPr lang="de-DE" sz="1600" kern="1200" dirty="0" err="1"/>
            <a:t>úgy</a:t>
          </a:r>
          <a:r>
            <a:rPr lang="de-DE" sz="1600" kern="1200" dirty="0"/>
            <a:t> </a:t>
          </a:r>
          <a:r>
            <a:rPr lang="de-DE" sz="1600" kern="1200" dirty="0" err="1"/>
            <a:t>tekinthetők</a:t>
          </a:r>
          <a:r>
            <a:rPr lang="de-DE" sz="1600" kern="1200" dirty="0"/>
            <a:t>, mint </a:t>
          </a:r>
          <a:r>
            <a:rPr lang="de-DE" sz="1600" kern="1200" dirty="0" err="1"/>
            <a:t>nyereségtermelő</a:t>
          </a:r>
          <a:r>
            <a:rPr lang="hu-HU" sz="1600" kern="1200" dirty="0"/>
            <a:t> </a:t>
          </a:r>
          <a:r>
            <a:rPr lang="de-DE" sz="1600" kern="1200" dirty="0" err="1"/>
            <a:t>intézmények</a:t>
          </a:r>
          <a:r>
            <a:rPr lang="de-DE" sz="1600" kern="1200" dirty="0"/>
            <a:t>. </a:t>
          </a:r>
          <a:endParaRPr lang="en-US" sz="1600" kern="1200" dirty="0"/>
        </a:p>
      </dsp:txBody>
      <dsp:txXfrm>
        <a:off x="46296" y="1076665"/>
        <a:ext cx="2981774" cy="1445903"/>
      </dsp:txXfrm>
    </dsp:sp>
    <dsp:sp modelId="{CB203F1C-135A-4692-A8FC-DC253E4EA357}">
      <dsp:nvSpPr>
        <dsp:cNvPr id="0" name=""/>
        <dsp:cNvSpPr/>
      </dsp:nvSpPr>
      <dsp:spPr>
        <a:xfrm>
          <a:off x="3840991" y="1031681"/>
          <a:ext cx="3071742" cy="15358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 err="1"/>
            <a:t>Alapvető</a:t>
          </a:r>
          <a:r>
            <a:rPr lang="de-DE" sz="1600" kern="1200" dirty="0"/>
            <a:t> </a:t>
          </a:r>
          <a:r>
            <a:rPr lang="de-DE" sz="1600" kern="1200" dirty="0" err="1"/>
            <a:t>céljuk</a:t>
          </a:r>
          <a:r>
            <a:rPr lang="de-DE" sz="1600" kern="1200" dirty="0"/>
            <a:t> a </a:t>
          </a:r>
          <a:r>
            <a:rPr lang="de-DE" sz="1600" kern="1200" dirty="0" err="1"/>
            <a:t>minél</a:t>
          </a:r>
          <a:r>
            <a:rPr lang="de-DE" sz="1600" kern="1200" dirty="0"/>
            <a:t> </a:t>
          </a:r>
          <a:r>
            <a:rPr lang="de-DE" sz="1600" kern="1200" dirty="0" err="1"/>
            <a:t>nagyobb</a:t>
          </a:r>
          <a:r>
            <a:rPr lang="de-DE" sz="1600" kern="1200" dirty="0"/>
            <a:t> </a:t>
          </a:r>
          <a:r>
            <a:rPr lang="de-DE" sz="1600" kern="1200" dirty="0" err="1"/>
            <a:t>nyereség</a:t>
          </a:r>
          <a:r>
            <a:rPr lang="de-DE" sz="1600" kern="1200" dirty="0"/>
            <a:t> </a:t>
          </a:r>
          <a:r>
            <a:rPr lang="de-DE" sz="1600" kern="1200" dirty="0" err="1"/>
            <a:t>elérése</a:t>
          </a:r>
          <a:r>
            <a:rPr lang="de-DE" sz="1600" kern="1200" dirty="0"/>
            <a:t>.</a:t>
          </a:r>
          <a:r>
            <a:rPr lang="hu-HU" sz="1600" kern="1200" dirty="0"/>
            <a:t>” </a:t>
          </a:r>
          <a:r>
            <a:rPr lang="de-DE" sz="1600" kern="1200" dirty="0"/>
            <a:t>(</a:t>
          </a:r>
          <a:r>
            <a:rPr lang="hu-HU" sz="1600" kern="1200" dirty="0"/>
            <a:t>Marosán, 2001)</a:t>
          </a:r>
          <a:r>
            <a:rPr lang="de-DE" sz="1600" kern="1200" dirty="0"/>
            <a:t>.</a:t>
          </a:r>
          <a:endParaRPr lang="en-US" sz="1600" kern="1200" dirty="0"/>
        </a:p>
      </dsp:txBody>
      <dsp:txXfrm>
        <a:off x="3885975" y="1076665"/>
        <a:ext cx="2981774" cy="1445903"/>
      </dsp:txXfrm>
    </dsp:sp>
    <dsp:sp modelId="{91429C58-9ED7-4C8F-8B6D-B4D83CAAFB58}">
      <dsp:nvSpPr>
        <dsp:cNvPr id="0" name=""/>
        <dsp:cNvSpPr/>
      </dsp:nvSpPr>
      <dsp:spPr>
        <a:xfrm>
          <a:off x="7680669" y="1031681"/>
          <a:ext cx="3071742" cy="15358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/>
            <a:t>A vállalat célja, hogy olyan terméket állítson elő, amely alkalmas arra, hogy a fogyasztók igényeit kielégítse, azaz értéket képviseljen a vevők számára. (Porter)</a:t>
          </a:r>
          <a:endParaRPr lang="en-US" sz="1600" kern="1200"/>
        </a:p>
      </dsp:txBody>
      <dsp:txXfrm>
        <a:off x="7725653" y="1076665"/>
        <a:ext cx="2981774" cy="144590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CA8D33-90E3-44F2-A71F-FD6A3F520F46}">
      <dsp:nvSpPr>
        <dsp:cNvPr id="0" name=""/>
        <dsp:cNvSpPr/>
      </dsp:nvSpPr>
      <dsp:spPr>
        <a:xfrm>
          <a:off x="1312" y="0"/>
          <a:ext cx="5119571" cy="3599234"/>
        </a:xfrm>
        <a:prstGeom prst="rect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>
              <a:lumMod val="95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9142" tIns="330200" rIns="399142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600" kern="1200"/>
            <a:t>1. eset</a:t>
          </a:r>
          <a:endParaRPr lang="en-US" sz="26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2000" kern="1200"/>
            <a:t>Alternatív tüzelőanyagok hasznosítása az ‘Alfa’ gyárban</a:t>
          </a:r>
          <a:endParaRPr lang="en-US" sz="2000" kern="1200"/>
        </a:p>
      </dsp:txBody>
      <dsp:txXfrm>
        <a:off x="1312" y="1367708"/>
        <a:ext cx="5119571" cy="2159540"/>
      </dsp:txXfrm>
    </dsp:sp>
    <dsp:sp modelId="{76BC90EC-556D-4169-929B-05949CEFD12B}">
      <dsp:nvSpPr>
        <dsp:cNvPr id="0" name=""/>
        <dsp:cNvSpPr/>
      </dsp:nvSpPr>
      <dsp:spPr>
        <a:xfrm>
          <a:off x="2021213" y="359923"/>
          <a:ext cx="1079770" cy="107977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183" tIns="12700" rIns="84183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1</a:t>
          </a:r>
        </a:p>
      </dsp:txBody>
      <dsp:txXfrm>
        <a:off x="2179342" y="518052"/>
        <a:ext cx="763512" cy="763512"/>
      </dsp:txXfrm>
    </dsp:sp>
    <dsp:sp modelId="{2DB9B34A-D60F-4CE7-98A2-85C723670184}">
      <dsp:nvSpPr>
        <dsp:cNvPr id="0" name=""/>
        <dsp:cNvSpPr/>
      </dsp:nvSpPr>
      <dsp:spPr>
        <a:xfrm>
          <a:off x="1312" y="3599162"/>
          <a:ext cx="5119571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00D5CE-76AA-4D31-80BC-B8E09D4F2EE4}">
      <dsp:nvSpPr>
        <dsp:cNvPr id="0" name=""/>
        <dsp:cNvSpPr/>
      </dsp:nvSpPr>
      <dsp:spPr>
        <a:xfrm>
          <a:off x="5632841" y="0"/>
          <a:ext cx="5119571" cy="3599234"/>
        </a:xfrm>
        <a:prstGeom prst="rect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>
              <a:lumMod val="95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9142" tIns="330200" rIns="399142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600" kern="1200"/>
            <a:t>2. eset</a:t>
          </a:r>
          <a:endParaRPr lang="en-US" sz="26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2000" kern="1200"/>
            <a:t>Technológiai modernizáció a ‘Béta’ gyárban</a:t>
          </a:r>
          <a:endParaRPr lang="en-US" sz="2000" kern="1200"/>
        </a:p>
      </dsp:txBody>
      <dsp:txXfrm>
        <a:off x="5632841" y="1367708"/>
        <a:ext cx="5119571" cy="2159540"/>
      </dsp:txXfrm>
    </dsp:sp>
    <dsp:sp modelId="{2FA94389-9C78-451E-A25A-615E4F49690B}">
      <dsp:nvSpPr>
        <dsp:cNvPr id="0" name=""/>
        <dsp:cNvSpPr/>
      </dsp:nvSpPr>
      <dsp:spPr>
        <a:xfrm>
          <a:off x="7652741" y="359923"/>
          <a:ext cx="1079770" cy="107977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183" tIns="12700" rIns="84183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2</a:t>
          </a:r>
        </a:p>
      </dsp:txBody>
      <dsp:txXfrm>
        <a:off x="7810870" y="518052"/>
        <a:ext cx="763512" cy="763512"/>
      </dsp:txXfrm>
    </dsp:sp>
    <dsp:sp modelId="{7F01CC3A-5B14-40C2-99F9-8CD61AC008B0}">
      <dsp:nvSpPr>
        <dsp:cNvPr id="0" name=""/>
        <dsp:cNvSpPr/>
      </dsp:nvSpPr>
      <dsp:spPr>
        <a:xfrm>
          <a:off x="5632841" y="3599162"/>
          <a:ext cx="5119571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94732C-F07A-472B-8DC2-B1D0A90EAA63}">
      <dsp:nvSpPr>
        <dsp:cNvPr id="0" name=""/>
        <dsp:cNvSpPr/>
      </dsp:nvSpPr>
      <dsp:spPr>
        <a:xfrm>
          <a:off x="6458" y="588247"/>
          <a:ext cx="2018948" cy="24227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427" tIns="0" rIns="199427" bIns="33020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200" kern="1200"/>
            <a:t>A cementgyárak hatékonyan  hasznosíthatnak alternatív tüzelőanyagokat </a:t>
          </a:r>
          <a:endParaRPr lang="en-US" sz="1200" kern="1200"/>
        </a:p>
      </dsp:txBody>
      <dsp:txXfrm>
        <a:off x="6458" y="1557343"/>
        <a:ext cx="2018948" cy="1453643"/>
      </dsp:txXfrm>
    </dsp:sp>
    <dsp:sp modelId="{1C06B984-7969-46A0-9312-13D1C224672B}">
      <dsp:nvSpPr>
        <dsp:cNvPr id="0" name=""/>
        <dsp:cNvSpPr/>
      </dsp:nvSpPr>
      <dsp:spPr>
        <a:xfrm>
          <a:off x="6458" y="588247"/>
          <a:ext cx="2018948" cy="969095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427" tIns="165100" rIns="199427" bIns="165100" numCol="1" spcCol="1270" anchor="ctr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/>
            <a:t>01</a:t>
          </a:r>
        </a:p>
      </dsp:txBody>
      <dsp:txXfrm>
        <a:off x="6458" y="588247"/>
        <a:ext cx="2018948" cy="969095"/>
      </dsp:txXfrm>
    </dsp:sp>
    <dsp:sp modelId="{9E60DDFC-0A9A-4B89-B6C6-ED001ACB700C}">
      <dsp:nvSpPr>
        <dsp:cNvPr id="0" name=""/>
        <dsp:cNvSpPr/>
      </dsp:nvSpPr>
      <dsp:spPr>
        <a:xfrm>
          <a:off x="2186923" y="588247"/>
          <a:ext cx="2018948" cy="24227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427" tIns="0" rIns="199427" bIns="33020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200" kern="1200"/>
            <a:t>2002-ben az ‘Alfa’ gyár is </a:t>
          </a:r>
          <a:r>
            <a:rPr lang="hu-HU" sz="1200" u="sng" kern="1200"/>
            <a:t>alternatív tüzelőanyagok hasznosításának</a:t>
          </a:r>
          <a:r>
            <a:rPr lang="hu-HU" sz="1200" kern="1200"/>
            <a:t>, azaz veszélyes hulladékok égetésének megkezdéséről döntött</a:t>
          </a:r>
          <a:endParaRPr lang="en-US" sz="1200" kern="1200"/>
        </a:p>
      </dsp:txBody>
      <dsp:txXfrm>
        <a:off x="2186923" y="1557343"/>
        <a:ext cx="2018948" cy="1453643"/>
      </dsp:txXfrm>
    </dsp:sp>
    <dsp:sp modelId="{FF25F3D2-292D-4065-AFA0-36E32F8060CE}">
      <dsp:nvSpPr>
        <dsp:cNvPr id="0" name=""/>
        <dsp:cNvSpPr/>
      </dsp:nvSpPr>
      <dsp:spPr>
        <a:xfrm>
          <a:off x="2186923" y="588247"/>
          <a:ext cx="2018948" cy="969095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427" tIns="165100" rIns="199427" bIns="165100" numCol="1" spcCol="1270" anchor="ctr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/>
            <a:t>02</a:t>
          </a:r>
        </a:p>
      </dsp:txBody>
      <dsp:txXfrm>
        <a:off x="2186923" y="588247"/>
        <a:ext cx="2018948" cy="969095"/>
      </dsp:txXfrm>
    </dsp:sp>
    <dsp:sp modelId="{1923AD97-46AD-47E9-A286-22AA569B1202}">
      <dsp:nvSpPr>
        <dsp:cNvPr id="0" name=""/>
        <dsp:cNvSpPr/>
      </dsp:nvSpPr>
      <dsp:spPr>
        <a:xfrm>
          <a:off x="4367388" y="588247"/>
          <a:ext cx="2018948" cy="24227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427" tIns="0" rIns="199427" bIns="33020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200" kern="1200"/>
            <a:t>A kedvező környezeti hatásvizsgálat után az égetési engedélyt civil fellebbezés miatt visszavonták</a:t>
          </a:r>
          <a:endParaRPr lang="en-US" sz="1200" kern="1200"/>
        </a:p>
      </dsp:txBody>
      <dsp:txXfrm>
        <a:off x="4367388" y="1557343"/>
        <a:ext cx="2018948" cy="1453643"/>
      </dsp:txXfrm>
    </dsp:sp>
    <dsp:sp modelId="{6D3177B9-39D3-438F-B297-3035AE1B9417}">
      <dsp:nvSpPr>
        <dsp:cNvPr id="0" name=""/>
        <dsp:cNvSpPr/>
      </dsp:nvSpPr>
      <dsp:spPr>
        <a:xfrm>
          <a:off x="4367388" y="588247"/>
          <a:ext cx="2018948" cy="969095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427" tIns="165100" rIns="199427" bIns="165100" numCol="1" spcCol="1270" anchor="ctr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/>
            <a:t>03</a:t>
          </a:r>
        </a:p>
      </dsp:txBody>
      <dsp:txXfrm>
        <a:off x="4367388" y="588247"/>
        <a:ext cx="2018948" cy="969095"/>
      </dsp:txXfrm>
    </dsp:sp>
    <dsp:sp modelId="{E257CE26-439D-4096-B45A-E5FB1BBB5A5F}">
      <dsp:nvSpPr>
        <dsp:cNvPr id="0" name=""/>
        <dsp:cNvSpPr/>
      </dsp:nvSpPr>
      <dsp:spPr>
        <a:xfrm>
          <a:off x="6547852" y="588247"/>
          <a:ext cx="2018948" cy="24227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427" tIns="0" rIns="199427" bIns="33020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200" kern="1200"/>
            <a:t>Többszöri ellenőrzést követően a vállalat 2004-ben kapott állandó engedélyt</a:t>
          </a:r>
          <a:endParaRPr lang="en-US" sz="1200" kern="1200"/>
        </a:p>
      </dsp:txBody>
      <dsp:txXfrm>
        <a:off x="6547852" y="1557343"/>
        <a:ext cx="2018948" cy="1453643"/>
      </dsp:txXfrm>
    </dsp:sp>
    <dsp:sp modelId="{489A106F-EE47-4A6C-A498-EAA63A5E4CC2}">
      <dsp:nvSpPr>
        <dsp:cNvPr id="0" name=""/>
        <dsp:cNvSpPr/>
      </dsp:nvSpPr>
      <dsp:spPr>
        <a:xfrm>
          <a:off x="6547852" y="588247"/>
          <a:ext cx="2018948" cy="969095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427" tIns="165100" rIns="199427" bIns="165100" numCol="1" spcCol="1270" anchor="ctr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/>
            <a:t>04</a:t>
          </a:r>
        </a:p>
      </dsp:txBody>
      <dsp:txXfrm>
        <a:off x="6547852" y="588247"/>
        <a:ext cx="2018948" cy="969095"/>
      </dsp:txXfrm>
    </dsp:sp>
    <dsp:sp modelId="{C0D347E8-AF94-43DF-A40D-833447D46A9E}">
      <dsp:nvSpPr>
        <dsp:cNvPr id="0" name=""/>
        <dsp:cNvSpPr/>
      </dsp:nvSpPr>
      <dsp:spPr>
        <a:xfrm>
          <a:off x="8728317" y="588247"/>
          <a:ext cx="2018948" cy="24227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427" tIns="0" rIns="199427" bIns="33020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200" kern="1200"/>
            <a:t>2008-ban a felhasznált tüzelőanyag mennyiség közel 10 százaléka alternatív anyag volt</a:t>
          </a:r>
          <a:endParaRPr lang="en-US" sz="1200" kern="1200"/>
        </a:p>
      </dsp:txBody>
      <dsp:txXfrm>
        <a:off x="8728317" y="1557343"/>
        <a:ext cx="2018948" cy="1453643"/>
      </dsp:txXfrm>
    </dsp:sp>
    <dsp:sp modelId="{61618570-636E-4F54-9FD9-08B519FF7AD1}">
      <dsp:nvSpPr>
        <dsp:cNvPr id="0" name=""/>
        <dsp:cNvSpPr/>
      </dsp:nvSpPr>
      <dsp:spPr>
        <a:xfrm>
          <a:off x="8728317" y="588247"/>
          <a:ext cx="2018948" cy="969095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427" tIns="165100" rIns="199427" bIns="165100" numCol="1" spcCol="1270" anchor="ctr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/>
            <a:t>05</a:t>
          </a:r>
        </a:p>
      </dsp:txBody>
      <dsp:txXfrm>
        <a:off x="8728317" y="588247"/>
        <a:ext cx="2018948" cy="96909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17E6DB-6C39-4F00-A406-8BB0F49A6712}">
      <dsp:nvSpPr>
        <dsp:cNvPr id="0" name=""/>
        <dsp:cNvSpPr/>
      </dsp:nvSpPr>
      <dsp:spPr>
        <a:xfrm>
          <a:off x="1312" y="1031681"/>
          <a:ext cx="3071742" cy="15358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900" kern="1200"/>
            <a:t>A cégcsoport ‘Béta’ </a:t>
          </a:r>
          <a:r>
            <a:rPr lang="hu-HU" sz="1900" u="sng" kern="1200"/>
            <a:t>cementgyárának</a:t>
          </a:r>
          <a:r>
            <a:rPr lang="hu-HU" sz="1900" kern="1200"/>
            <a:t> harmincéves technológiájának </a:t>
          </a:r>
          <a:r>
            <a:rPr lang="hu-HU" sz="1900" u="sng" kern="1200"/>
            <a:t>modernizációjáról</a:t>
          </a:r>
          <a:r>
            <a:rPr lang="hu-HU" sz="1900" kern="1200"/>
            <a:t> 2006-ban született döntés</a:t>
          </a:r>
          <a:endParaRPr lang="en-US" sz="1900" kern="1200"/>
        </a:p>
      </dsp:txBody>
      <dsp:txXfrm>
        <a:off x="46296" y="1076665"/>
        <a:ext cx="2981774" cy="1445903"/>
      </dsp:txXfrm>
    </dsp:sp>
    <dsp:sp modelId="{06856462-3D3B-475F-A841-BE0CF6641EE4}">
      <dsp:nvSpPr>
        <dsp:cNvPr id="0" name=""/>
        <dsp:cNvSpPr/>
      </dsp:nvSpPr>
      <dsp:spPr>
        <a:xfrm>
          <a:off x="3840991" y="1031681"/>
          <a:ext cx="3071742" cy="15358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900" kern="1200"/>
            <a:t>A fejlesztés során a gyárat nagy mennyiségű veszélyes hulladék hasznosítására tették alkalmassá</a:t>
          </a:r>
          <a:endParaRPr lang="en-US" sz="1900" kern="1200"/>
        </a:p>
      </dsp:txBody>
      <dsp:txXfrm>
        <a:off x="3885975" y="1076665"/>
        <a:ext cx="2981774" cy="1445903"/>
      </dsp:txXfrm>
    </dsp:sp>
    <dsp:sp modelId="{DA2F67CE-01DF-4559-ADBD-5EDD786F983E}">
      <dsp:nvSpPr>
        <dsp:cNvPr id="0" name=""/>
        <dsp:cNvSpPr/>
      </dsp:nvSpPr>
      <dsp:spPr>
        <a:xfrm>
          <a:off x="7680669" y="1031681"/>
          <a:ext cx="3071742" cy="15358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900" kern="1200"/>
            <a:t>Kétéves kivitelezési munkát követően, 2009 szeptemberében adták át a modernizált gyárat</a:t>
          </a:r>
          <a:endParaRPr lang="en-US" sz="1900" kern="1200"/>
        </a:p>
      </dsp:txBody>
      <dsp:txXfrm>
        <a:off x="7725653" y="1076665"/>
        <a:ext cx="2981774" cy="144590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5E4240-CDA8-4B45-A5C3-2DB5905713A4}">
      <dsp:nvSpPr>
        <dsp:cNvPr id="0" name=""/>
        <dsp:cNvSpPr/>
      </dsp:nvSpPr>
      <dsp:spPr>
        <a:xfrm>
          <a:off x="210" y="277922"/>
          <a:ext cx="2536156" cy="30433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0516" tIns="0" rIns="250516" bIns="33020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400" kern="1200"/>
            <a:t>Környezeti kockázatok</a:t>
          </a:r>
          <a:endParaRPr lang="en-US" sz="1400" kern="1200"/>
        </a:p>
      </dsp:txBody>
      <dsp:txXfrm>
        <a:off x="210" y="1495278"/>
        <a:ext cx="2536156" cy="1826032"/>
      </dsp:txXfrm>
    </dsp:sp>
    <dsp:sp modelId="{F6CF7B73-79AF-40EE-BF91-238465C5E6C0}">
      <dsp:nvSpPr>
        <dsp:cNvPr id="0" name=""/>
        <dsp:cNvSpPr/>
      </dsp:nvSpPr>
      <dsp:spPr>
        <a:xfrm>
          <a:off x="210" y="277922"/>
          <a:ext cx="2536156" cy="1217355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0516" tIns="165100" rIns="250516" bIns="165100" numCol="1" spcCol="1270" anchor="ctr" anchorCtr="0">
          <a:noAutofit/>
        </a:bodyPr>
        <a:lstStyle/>
        <a:p>
          <a:pPr marL="0" lvl="0" indent="0" algn="l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300" kern="1200"/>
            <a:t>01</a:t>
          </a:r>
        </a:p>
      </dsp:txBody>
      <dsp:txXfrm>
        <a:off x="210" y="277922"/>
        <a:ext cx="2536156" cy="1217355"/>
      </dsp:txXfrm>
    </dsp:sp>
    <dsp:sp modelId="{D9A1FF39-F22C-4F3B-AE6A-92E52EFD2084}">
      <dsp:nvSpPr>
        <dsp:cNvPr id="0" name=""/>
        <dsp:cNvSpPr/>
      </dsp:nvSpPr>
      <dsp:spPr>
        <a:xfrm>
          <a:off x="2739259" y="277922"/>
          <a:ext cx="2536156" cy="30433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0516" tIns="0" rIns="250516" bIns="33020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400" kern="1200"/>
            <a:t>Technológiai kockázatok</a:t>
          </a:r>
          <a:endParaRPr lang="en-US" sz="1400" kern="1200"/>
        </a:p>
      </dsp:txBody>
      <dsp:txXfrm>
        <a:off x="2739259" y="1495278"/>
        <a:ext cx="2536156" cy="1826032"/>
      </dsp:txXfrm>
    </dsp:sp>
    <dsp:sp modelId="{4FA97C6C-8613-48F7-AC49-16C695CBDF15}">
      <dsp:nvSpPr>
        <dsp:cNvPr id="0" name=""/>
        <dsp:cNvSpPr/>
      </dsp:nvSpPr>
      <dsp:spPr>
        <a:xfrm>
          <a:off x="2739259" y="277922"/>
          <a:ext cx="2536156" cy="1217355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0516" tIns="165100" rIns="250516" bIns="165100" numCol="1" spcCol="1270" anchor="ctr" anchorCtr="0">
          <a:noAutofit/>
        </a:bodyPr>
        <a:lstStyle/>
        <a:p>
          <a:pPr marL="0" lvl="0" indent="0" algn="l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300" kern="1200"/>
            <a:t>02</a:t>
          </a:r>
        </a:p>
      </dsp:txBody>
      <dsp:txXfrm>
        <a:off x="2739259" y="277922"/>
        <a:ext cx="2536156" cy="1217355"/>
      </dsp:txXfrm>
    </dsp:sp>
    <dsp:sp modelId="{2A87592D-0E90-4735-87D9-1DC778D00E5B}">
      <dsp:nvSpPr>
        <dsp:cNvPr id="0" name=""/>
        <dsp:cNvSpPr/>
      </dsp:nvSpPr>
      <dsp:spPr>
        <a:xfrm>
          <a:off x="5478308" y="277922"/>
          <a:ext cx="2536156" cy="30433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0516" tIns="0" rIns="250516" bIns="33020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400" kern="1200"/>
            <a:t>Gazdasági kockázatok</a:t>
          </a:r>
          <a:endParaRPr lang="en-US" sz="1400" kern="1200"/>
        </a:p>
      </dsp:txBody>
      <dsp:txXfrm>
        <a:off x="5478308" y="1495278"/>
        <a:ext cx="2536156" cy="1826032"/>
      </dsp:txXfrm>
    </dsp:sp>
    <dsp:sp modelId="{8FF9C7CC-402C-4CBF-9F9F-61D31B47B80D}">
      <dsp:nvSpPr>
        <dsp:cNvPr id="0" name=""/>
        <dsp:cNvSpPr/>
      </dsp:nvSpPr>
      <dsp:spPr>
        <a:xfrm>
          <a:off x="5478308" y="277922"/>
          <a:ext cx="2536156" cy="1217355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0516" tIns="165100" rIns="250516" bIns="165100" numCol="1" spcCol="1270" anchor="ctr" anchorCtr="0">
          <a:noAutofit/>
        </a:bodyPr>
        <a:lstStyle/>
        <a:p>
          <a:pPr marL="0" lvl="0" indent="0" algn="l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300" kern="1200"/>
            <a:t>03</a:t>
          </a:r>
        </a:p>
      </dsp:txBody>
      <dsp:txXfrm>
        <a:off x="5478308" y="277922"/>
        <a:ext cx="2536156" cy="1217355"/>
      </dsp:txXfrm>
    </dsp:sp>
    <dsp:sp modelId="{AC26CF1F-4E27-47C9-ABA3-C42CFBAD650B}">
      <dsp:nvSpPr>
        <dsp:cNvPr id="0" name=""/>
        <dsp:cNvSpPr/>
      </dsp:nvSpPr>
      <dsp:spPr>
        <a:xfrm>
          <a:off x="8217358" y="277922"/>
          <a:ext cx="2536156" cy="30433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0516" tIns="0" rIns="250516" bIns="33020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400" kern="1200"/>
            <a:t>Kommunikációs kockázatok</a:t>
          </a:r>
          <a:endParaRPr lang="en-US" sz="1400" kern="120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100" kern="1200"/>
            <a:t>Szakmai, hivatali kapcsolatok</a:t>
          </a:r>
          <a:endParaRPr lang="en-US" sz="1100" kern="120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100" kern="1200"/>
            <a:t>Önkormányzati kapcsolatok</a:t>
          </a:r>
          <a:endParaRPr lang="en-US" sz="1100" kern="120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100" kern="1200"/>
            <a:t>Civil szféra és lakosság</a:t>
          </a:r>
          <a:endParaRPr lang="en-US" sz="1100" kern="120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100" kern="1200"/>
            <a:t>Sajtó</a:t>
          </a:r>
          <a:endParaRPr lang="en-US" sz="1100" kern="120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100" kern="1200"/>
            <a:t>Vevők, beszállítók, versenytársak</a:t>
          </a:r>
          <a:endParaRPr lang="en-US" sz="1100" kern="1200"/>
        </a:p>
      </dsp:txBody>
      <dsp:txXfrm>
        <a:off x="8217358" y="1495278"/>
        <a:ext cx="2536156" cy="1826032"/>
      </dsp:txXfrm>
    </dsp:sp>
    <dsp:sp modelId="{B303C684-0469-4D1B-BA2A-75E4CB665757}">
      <dsp:nvSpPr>
        <dsp:cNvPr id="0" name=""/>
        <dsp:cNvSpPr/>
      </dsp:nvSpPr>
      <dsp:spPr>
        <a:xfrm>
          <a:off x="8217358" y="277922"/>
          <a:ext cx="2536156" cy="1217355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0516" tIns="165100" rIns="250516" bIns="165100" numCol="1" spcCol="1270" anchor="ctr" anchorCtr="0">
          <a:noAutofit/>
        </a:bodyPr>
        <a:lstStyle/>
        <a:p>
          <a:pPr marL="0" lvl="0" indent="0" algn="l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300" kern="1200"/>
            <a:t>04</a:t>
          </a:r>
        </a:p>
      </dsp:txBody>
      <dsp:txXfrm>
        <a:off x="8217358" y="277922"/>
        <a:ext cx="2536156" cy="12173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7519B7-665B-4CF0-8251-779AA5C58A70}" type="datetimeFigureOut">
              <a:rPr lang="hu-HU" smtClean="0"/>
              <a:t>2018. 03. 09.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C5279F-5AA8-4290-BB83-14E5F02BB30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34636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8" name="Diakép helye 1">
            <a:extLst>
              <a:ext uri="{FF2B5EF4-FFF2-40B4-BE49-F238E27FC236}">
                <a16:creationId xmlns:a16="http://schemas.microsoft.com/office/drawing/2014/main" id="{A2259525-1623-4A9D-BAF3-0754122D5D7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8579" name="Jegyzetek helye 2">
            <a:extLst>
              <a:ext uri="{FF2B5EF4-FFF2-40B4-BE49-F238E27FC236}">
                <a16:creationId xmlns:a16="http://schemas.microsoft.com/office/drawing/2014/main" id="{C036F7EC-CDF1-40F7-8E28-53833CBADA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hu-HU">
              <a:latin typeface="Arial" panose="020B0604020202020204" pitchFamily="34" charset="0"/>
            </a:endParaRPr>
          </a:p>
        </p:txBody>
      </p:sp>
      <p:sp>
        <p:nvSpPr>
          <p:cNvPr id="408580" name="Dia számának helye 3">
            <a:extLst>
              <a:ext uri="{FF2B5EF4-FFF2-40B4-BE49-F238E27FC236}">
                <a16:creationId xmlns:a16="http://schemas.microsoft.com/office/drawing/2014/main" id="{8AB755BD-7459-404D-AD09-57FE2249FD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97FDB95-FE9B-44C9-9F7B-F581447622F2}" type="slidenum">
              <a:rPr lang="de-DE" altLang="hu-HU"/>
              <a:pPr eaLnBrk="1" hangingPunct="1"/>
              <a:t>26</a:t>
            </a:fld>
            <a:endParaRPr lang="de-DE" altLang="hu-HU"/>
          </a:p>
        </p:txBody>
      </p:sp>
    </p:spTree>
    <p:extLst>
      <p:ext uri="{BB962C8B-B14F-4D97-AF65-F5344CB8AC3E}">
        <p14:creationId xmlns:p14="http://schemas.microsoft.com/office/powerpoint/2010/main" val="32726629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938" name="Diakép helye 1">
            <a:extLst>
              <a:ext uri="{FF2B5EF4-FFF2-40B4-BE49-F238E27FC236}">
                <a16:creationId xmlns:a16="http://schemas.microsoft.com/office/drawing/2014/main" id="{5AB6836E-8664-4A28-BD57-4C11D2C9A85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23939" name="Jegyzetek helye 2">
            <a:extLst>
              <a:ext uri="{FF2B5EF4-FFF2-40B4-BE49-F238E27FC236}">
                <a16:creationId xmlns:a16="http://schemas.microsoft.com/office/drawing/2014/main" id="{090EAD61-CBD7-467D-BC33-3A4902643A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hu-HU" altLang="hu-HU">
              <a:latin typeface="Arial" panose="020B0604020202020204" pitchFamily="34" charset="0"/>
            </a:endParaRPr>
          </a:p>
        </p:txBody>
      </p:sp>
      <p:sp>
        <p:nvSpPr>
          <p:cNvPr id="423940" name="Dia számának helye 3">
            <a:extLst>
              <a:ext uri="{FF2B5EF4-FFF2-40B4-BE49-F238E27FC236}">
                <a16:creationId xmlns:a16="http://schemas.microsoft.com/office/drawing/2014/main" id="{3177021D-C361-45E4-B5B1-E379BD70C8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8E85718-46C0-4A55-8911-875D05DBAE61}" type="slidenum">
              <a:rPr lang="hu-HU" altLang="hu-HU"/>
              <a:pPr eaLnBrk="1" hangingPunct="1"/>
              <a:t>35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3431277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Diakép helye 1">
            <a:extLst>
              <a:ext uri="{FF2B5EF4-FFF2-40B4-BE49-F238E27FC236}">
                <a16:creationId xmlns:a16="http://schemas.microsoft.com/office/drawing/2014/main" id="{429AFBEA-E675-41A9-BCB7-BE7F50F22C0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24963" name="Jegyzetek helye 2">
            <a:extLst>
              <a:ext uri="{FF2B5EF4-FFF2-40B4-BE49-F238E27FC236}">
                <a16:creationId xmlns:a16="http://schemas.microsoft.com/office/drawing/2014/main" id="{A4E1FEF1-6977-4554-BB50-E450E70107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hu-HU" altLang="hu-HU">
              <a:latin typeface="Arial" panose="020B0604020202020204" pitchFamily="34" charset="0"/>
            </a:endParaRPr>
          </a:p>
        </p:txBody>
      </p:sp>
      <p:sp>
        <p:nvSpPr>
          <p:cNvPr id="424964" name="Dia számának helye 3">
            <a:extLst>
              <a:ext uri="{FF2B5EF4-FFF2-40B4-BE49-F238E27FC236}">
                <a16:creationId xmlns:a16="http://schemas.microsoft.com/office/drawing/2014/main" id="{DB578A7B-AF3B-4BF0-9A9A-DCE0BCC407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DC6D54F-80EE-4BA9-A12A-6FFB5D03CFDE}" type="slidenum">
              <a:rPr lang="hu-HU" altLang="hu-HU"/>
              <a:pPr eaLnBrk="1" hangingPunct="1"/>
              <a:t>36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5698744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Diakép helye 1">
            <a:extLst>
              <a:ext uri="{FF2B5EF4-FFF2-40B4-BE49-F238E27FC236}">
                <a16:creationId xmlns:a16="http://schemas.microsoft.com/office/drawing/2014/main" id="{5E73AB13-4DF0-42CE-800D-49D5FA9FCFE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25987" name="Jegyzetek helye 2">
            <a:extLst>
              <a:ext uri="{FF2B5EF4-FFF2-40B4-BE49-F238E27FC236}">
                <a16:creationId xmlns:a16="http://schemas.microsoft.com/office/drawing/2014/main" id="{8F3069AC-A8F0-4610-B434-964EA46D8B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hu-HU" altLang="hu-HU">
              <a:latin typeface="Arial" panose="020B0604020202020204" pitchFamily="34" charset="0"/>
            </a:endParaRPr>
          </a:p>
        </p:txBody>
      </p:sp>
      <p:sp>
        <p:nvSpPr>
          <p:cNvPr id="425988" name="Dia számának helye 3">
            <a:extLst>
              <a:ext uri="{FF2B5EF4-FFF2-40B4-BE49-F238E27FC236}">
                <a16:creationId xmlns:a16="http://schemas.microsoft.com/office/drawing/2014/main" id="{B60D859B-FB0B-4F8A-AC48-E49C553C05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C58ED9C-E565-47D5-82DD-43C63565BFEE}" type="slidenum">
              <a:rPr lang="hu-HU" altLang="hu-HU"/>
              <a:pPr eaLnBrk="1" hangingPunct="1"/>
              <a:t>37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7263927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010" name="Diakép helye 1">
            <a:extLst>
              <a:ext uri="{FF2B5EF4-FFF2-40B4-BE49-F238E27FC236}">
                <a16:creationId xmlns:a16="http://schemas.microsoft.com/office/drawing/2014/main" id="{51497AB3-1606-47A3-B4E1-1B6E0C9A569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27011" name="Jegyzetek helye 2">
            <a:extLst>
              <a:ext uri="{FF2B5EF4-FFF2-40B4-BE49-F238E27FC236}">
                <a16:creationId xmlns:a16="http://schemas.microsoft.com/office/drawing/2014/main" id="{46E461DF-9688-46C1-9C09-4222F0228E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hu-HU" altLang="hu-HU">
              <a:latin typeface="Arial" panose="020B0604020202020204" pitchFamily="34" charset="0"/>
            </a:endParaRPr>
          </a:p>
        </p:txBody>
      </p:sp>
      <p:sp>
        <p:nvSpPr>
          <p:cNvPr id="427012" name="Dia számának helye 3">
            <a:extLst>
              <a:ext uri="{FF2B5EF4-FFF2-40B4-BE49-F238E27FC236}">
                <a16:creationId xmlns:a16="http://schemas.microsoft.com/office/drawing/2014/main" id="{398446E7-7649-478D-882C-F0428993F5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847FDD2-F657-4765-B77E-1D1C789DE477}" type="slidenum">
              <a:rPr lang="hu-HU" altLang="hu-HU"/>
              <a:pPr eaLnBrk="1" hangingPunct="1"/>
              <a:t>38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7192407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4" name="Diakép helye 1">
            <a:extLst>
              <a:ext uri="{FF2B5EF4-FFF2-40B4-BE49-F238E27FC236}">
                <a16:creationId xmlns:a16="http://schemas.microsoft.com/office/drawing/2014/main" id="{3E9AF4C0-BE55-4E83-8591-A997533B7CB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28035" name="Jegyzetek helye 2">
            <a:extLst>
              <a:ext uri="{FF2B5EF4-FFF2-40B4-BE49-F238E27FC236}">
                <a16:creationId xmlns:a16="http://schemas.microsoft.com/office/drawing/2014/main" id="{CF7FDDA7-1614-4940-9AC6-78B0D0EC65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hu-HU" altLang="hu-HU">
              <a:latin typeface="Arial" panose="020B0604020202020204" pitchFamily="34" charset="0"/>
            </a:endParaRPr>
          </a:p>
        </p:txBody>
      </p:sp>
      <p:sp>
        <p:nvSpPr>
          <p:cNvPr id="428036" name="Dia számának helye 3">
            <a:extLst>
              <a:ext uri="{FF2B5EF4-FFF2-40B4-BE49-F238E27FC236}">
                <a16:creationId xmlns:a16="http://schemas.microsoft.com/office/drawing/2014/main" id="{F24AFB0F-5C63-494B-AB75-225FE22FE0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D307484-D055-4129-9C50-F8D10D203E19}" type="slidenum">
              <a:rPr lang="hu-HU" altLang="hu-HU"/>
              <a:pPr eaLnBrk="1" hangingPunct="1"/>
              <a:t>39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0193114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58" name="Diakép helye 1">
            <a:extLst>
              <a:ext uri="{FF2B5EF4-FFF2-40B4-BE49-F238E27FC236}">
                <a16:creationId xmlns:a16="http://schemas.microsoft.com/office/drawing/2014/main" id="{1B7EC108-7B67-4C77-BE83-73F56646681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29059" name="Jegyzetek helye 2">
            <a:extLst>
              <a:ext uri="{FF2B5EF4-FFF2-40B4-BE49-F238E27FC236}">
                <a16:creationId xmlns:a16="http://schemas.microsoft.com/office/drawing/2014/main" id="{74367C46-65FA-4189-9C3E-2A603CA505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hu-HU" altLang="hu-HU">
              <a:latin typeface="Arial" panose="020B0604020202020204" pitchFamily="34" charset="0"/>
            </a:endParaRPr>
          </a:p>
        </p:txBody>
      </p:sp>
      <p:sp>
        <p:nvSpPr>
          <p:cNvPr id="429060" name="Dia számának helye 3">
            <a:extLst>
              <a:ext uri="{FF2B5EF4-FFF2-40B4-BE49-F238E27FC236}">
                <a16:creationId xmlns:a16="http://schemas.microsoft.com/office/drawing/2014/main" id="{52E1E01C-3970-4AAB-8EE5-89C6FAF1CA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660C3D5-15E9-41D8-9E22-1BDE40324B5F}" type="slidenum">
              <a:rPr lang="hu-HU" altLang="hu-HU"/>
              <a:pPr eaLnBrk="1" hangingPunct="1"/>
              <a:t>40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2001293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Diakép helye 1">
            <a:extLst>
              <a:ext uri="{FF2B5EF4-FFF2-40B4-BE49-F238E27FC236}">
                <a16:creationId xmlns:a16="http://schemas.microsoft.com/office/drawing/2014/main" id="{0B67AEC9-DAB9-4D60-9486-0F5B2314706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Jegyzetek helye 2">
            <a:extLst>
              <a:ext uri="{FF2B5EF4-FFF2-40B4-BE49-F238E27FC236}">
                <a16:creationId xmlns:a16="http://schemas.microsoft.com/office/drawing/2014/main" id="{1B3D49BC-4039-47CA-A29C-06D7269C39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>
              <a:latin typeface="Arial" panose="020B0604020202020204" pitchFamily="34" charset="0"/>
            </a:endParaRPr>
          </a:p>
        </p:txBody>
      </p:sp>
      <p:sp>
        <p:nvSpPr>
          <p:cNvPr id="118788" name="Dia számának helye 3">
            <a:extLst>
              <a:ext uri="{FF2B5EF4-FFF2-40B4-BE49-F238E27FC236}">
                <a16:creationId xmlns:a16="http://schemas.microsoft.com/office/drawing/2014/main" id="{926CB111-3C3B-4168-A1E6-634E4EDDE9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4205E9C-E58C-4ACB-9B5B-953EB297BEE9}" type="slidenum">
              <a:rPr lang="de-DE" altLang="hu-HU" smtClean="0"/>
              <a:pPr/>
              <a:t>169</a:t>
            </a:fld>
            <a:endParaRPr lang="de-DE" altLang="hu-HU"/>
          </a:p>
        </p:txBody>
      </p:sp>
    </p:spTree>
    <p:extLst>
      <p:ext uri="{BB962C8B-B14F-4D97-AF65-F5344CB8AC3E}">
        <p14:creationId xmlns:p14="http://schemas.microsoft.com/office/powerpoint/2010/main" val="34754795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Diakép helye 1">
            <a:extLst>
              <a:ext uri="{FF2B5EF4-FFF2-40B4-BE49-F238E27FC236}">
                <a16:creationId xmlns:a16="http://schemas.microsoft.com/office/drawing/2014/main" id="{9461010D-78FC-454E-B70E-F52867E234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Jegyzetek helye 2">
            <a:extLst>
              <a:ext uri="{FF2B5EF4-FFF2-40B4-BE49-F238E27FC236}">
                <a16:creationId xmlns:a16="http://schemas.microsoft.com/office/drawing/2014/main" id="{4FDB0E1C-ADA7-4C54-BAF7-21BAB83939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>
              <a:latin typeface="Arial" panose="020B0604020202020204" pitchFamily="34" charset="0"/>
            </a:endParaRPr>
          </a:p>
        </p:txBody>
      </p:sp>
      <p:sp>
        <p:nvSpPr>
          <p:cNvPr id="120836" name="Dia számának helye 3">
            <a:extLst>
              <a:ext uri="{FF2B5EF4-FFF2-40B4-BE49-F238E27FC236}">
                <a16:creationId xmlns:a16="http://schemas.microsoft.com/office/drawing/2014/main" id="{E5F07E27-67C4-4049-8F3F-50529E5544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DDBB2EF-68B4-423D-AB3E-F989C241B9F9}" type="slidenum">
              <a:rPr lang="de-DE" altLang="hu-HU" smtClean="0"/>
              <a:pPr/>
              <a:t>170</a:t>
            </a:fld>
            <a:endParaRPr lang="de-DE" altLang="hu-HU"/>
          </a:p>
        </p:txBody>
      </p:sp>
    </p:spTree>
    <p:extLst>
      <p:ext uri="{BB962C8B-B14F-4D97-AF65-F5344CB8AC3E}">
        <p14:creationId xmlns:p14="http://schemas.microsoft.com/office/powerpoint/2010/main" val="32446403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Diakép helye 1">
            <a:extLst>
              <a:ext uri="{FF2B5EF4-FFF2-40B4-BE49-F238E27FC236}">
                <a16:creationId xmlns:a16="http://schemas.microsoft.com/office/drawing/2014/main" id="{64B3860F-5123-418A-A7F3-00DB99C72FF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Jegyzetek helye 2">
            <a:extLst>
              <a:ext uri="{FF2B5EF4-FFF2-40B4-BE49-F238E27FC236}">
                <a16:creationId xmlns:a16="http://schemas.microsoft.com/office/drawing/2014/main" id="{9C7CF9EF-BBB0-428C-B929-F2485AA089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>
              <a:latin typeface="Arial" panose="020B0604020202020204" pitchFamily="34" charset="0"/>
            </a:endParaRPr>
          </a:p>
        </p:txBody>
      </p:sp>
      <p:sp>
        <p:nvSpPr>
          <p:cNvPr id="122884" name="Dia számának helye 3">
            <a:extLst>
              <a:ext uri="{FF2B5EF4-FFF2-40B4-BE49-F238E27FC236}">
                <a16:creationId xmlns:a16="http://schemas.microsoft.com/office/drawing/2014/main" id="{C96CDB20-7FEF-4643-9B6C-25E41496E5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E5DC6BA-724E-46DC-B717-1B26550BE8B6}" type="slidenum">
              <a:rPr lang="de-DE" altLang="hu-HU" smtClean="0"/>
              <a:pPr/>
              <a:t>171</a:t>
            </a:fld>
            <a:endParaRPr lang="de-DE" altLang="hu-HU"/>
          </a:p>
        </p:txBody>
      </p:sp>
    </p:spTree>
    <p:extLst>
      <p:ext uri="{BB962C8B-B14F-4D97-AF65-F5344CB8AC3E}">
        <p14:creationId xmlns:p14="http://schemas.microsoft.com/office/powerpoint/2010/main" val="28355786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Diakép helye 1">
            <a:extLst>
              <a:ext uri="{FF2B5EF4-FFF2-40B4-BE49-F238E27FC236}">
                <a16:creationId xmlns:a16="http://schemas.microsoft.com/office/drawing/2014/main" id="{BA94C745-C32F-493D-80CC-25C17851645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Jegyzetek helye 2">
            <a:extLst>
              <a:ext uri="{FF2B5EF4-FFF2-40B4-BE49-F238E27FC236}">
                <a16:creationId xmlns:a16="http://schemas.microsoft.com/office/drawing/2014/main" id="{50ACAA4D-C4D6-453B-929D-62B736C57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>
              <a:latin typeface="Arial" panose="020B0604020202020204" pitchFamily="34" charset="0"/>
            </a:endParaRPr>
          </a:p>
        </p:txBody>
      </p:sp>
      <p:sp>
        <p:nvSpPr>
          <p:cNvPr id="18436" name="Dia számának helye 3">
            <a:extLst>
              <a:ext uri="{FF2B5EF4-FFF2-40B4-BE49-F238E27FC236}">
                <a16:creationId xmlns:a16="http://schemas.microsoft.com/office/drawing/2014/main" id="{C812DA76-9B27-48EB-B930-51E8F96093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F655C3F-948A-4FE9-A95F-8A6318367CD2}" type="slidenum">
              <a:rPr lang="de-DE" altLang="hu-HU" smtClean="0"/>
              <a:pPr/>
              <a:t>175</a:t>
            </a:fld>
            <a:endParaRPr lang="de-DE" altLang="hu-HU"/>
          </a:p>
        </p:txBody>
      </p:sp>
    </p:spTree>
    <p:extLst>
      <p:ext uri="{BB962C8B-B14F-4D97-AF65-F5344CB8AC3E}">
        <p14:creationId xmlns:p14="http://schemas.microsoft.com/office/powerpoint/2010/main" val="31022183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2" name="Diakép helye 1">
            <a:extLst>
              <a:ext uri="{FF2B5EF4-FFF2-40B4-BE49-F238E27FC236}">
                <a16:creationId xmlns:a16="http://schemas.microsoft.com/office/drawing/2014/main" id="{565A51D5-ED82-4154-B3E6-5B5809AFD9A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03" name="Jegyzetek helye 2">
            <a:extLst>
              <a:ext uri="{FF2B5EF4-FFF2-40B4-BE49-F238E27FC236}">
                <a16:creationId xmlns:a16="http://schemas.microsoft.com/office/drawing/2014/main" id="{0B4D287F-ADC3-4F7E-8922-3CFD9D8BB0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hu-HU">
              <a:latin typeface="Arial" panose="020B0604020202020204" pitchFamily="34" charset="0"/>
            </a:endParaRPr>
          </a:p>
        </p:txBody>
      </p:sp>
      <p:sp>
        <p:nvSpPr>
          <p:cNvPr id="409604" name="Dia számának helye 3">
            <a:extLst>
              <a:ext uri="{FF2B5EF4-FFF2-40B4-BE49-F238E27FC236}">
                <a16:creationId xmlns:a16="http://schemas.microsoft.com/office/drawing/2014/main" id="{04167A54-62A8-4A6F-BA8E-E37A3F0EA8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A4C66FE-8A30-4746-B4C7-129A138E4A9C}" type="slidenum">
              <a:rPr lang="de-DE" altLang="hu-HU"/>
              <a:pPr eaLnBrk="1" hangingPunct="1"/>
              <a:t>27</a:t>
            </a:fld>
            <a:endParaRPr lang="de-DE" altLang="hu-HU"/>
          </a:p>
        </p:txBody>
      </p:sp>
    </p:spTree>
    <p:extLst>
      <p:ext uri="{BB962C8B-B14F-4D97-AF65-F5344CB8AC3E}">
        <p14:creationId xmlns:p14="http://schemas.microsoft.com/office/powerpoint/2010/main" val="19547052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Diakép helye 1">
            <a:extLst>
              <a:ext uri="{FF2B5EF4-FFF2-40B4-BE49-F238E27FC236}">
                <a16:creationId xmlns:a16="http://schemas.microsoft.com/office/drawing/2014/main" id="{CD63F8E6-C1E8-4C18-9CDB-6A44EC25BB5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Jegyzetek helye 2">
            <a:extLst>
              <a:ext uri="{FF2B5EF4-FFF2-40B4-BE49-F238E27FC236}">
                <a16:creationId xmlns:a16="http://schemas.microsoft.com/office/drawing/2014/main" id="{0E44B989-9EA2-449A-91B3-53CF975593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>
              <a:latin typeface="Arial" panose="020B0604020202020204" pitchFamily="34" charset="0"/>
            </a:endParaRPr>
          </a:p>
        </p:txBody>
      </p:sp>
      <p:sp>
        <p:nvSpPr>
          <p:cNvPr id="131076" name="Dia számának helye 3">
            <a:extLst>
              <a:ext uri="{FF2B5EF4-FFF2-40B4-BE49-F238E27FC236}">
                <a16:creationId xmlns:a16="http://schemas.microsoft.com/office/drawing/2014/main" id="{DDF958A8-FCCA-44BF-AD71-A0FC5BEB99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BC73238-941E-4D07-A5F6-C3ED4120C3B6}" type="slidenum">
              <a:rPr lang="de-DE" altLang="hu-HU" smtClean="0"/>
              <a:pPr/>
              <a:t>180</a:t>
            </a:fld>
            <a:endParaRPr lang="de-DE" altLang="hu-HU"/>
          </a:p>
        </p:txBody>
      </p:sp>
    </p:spTree>
    <p:extLst>
      <p:ext uri="{BB962C8B-B14F-4D97-AF65-F5344CB8AC3E}">
        <p14:creationId xmlns:p14="http://schemas.microsoft.com/office/powerpoint/2010/main" val="16661665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Diakép helye 1">
            <a:extLst>
              <a:ext uri="{FF2B5EF4-FFF2-40B4-BE49-F238E27FC236}">
                <a16:creationId xmlns:a16="http://schemas.microsoft.com/office/drawing/2014/main" id="{0FD32217-BA2A-45AF-9819-7A0E7B1DBFC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3" name="Jegyzetek helye 2">
            <a:extLst>
              <a:ext uri="{FF2B5EF4-FFF2-40B4-BE49-F238E27FC236}">
                <a16:creationId xmlns:a16="http://schemas.microsoft.com/office/drawing/2014/main" id="{45CEED77-FB81-47C4-8F92-D114B3A56A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>
              <a:latin typeface="Arial" panose="020B0604020202020204" pitchFamily="34" charset="0"/>
            </a:endParaRPr>
          </a:p>
        </p:txBody>
      </p:sp>
      <p:sp>
        <p:nvSpPr>
          <p:cNvPr id="143364" name="Dia számának helye 3">
            <a:extLst>
              <a:ext uri="{FF2B5EF4-FFF2-40B4-BE49-F238E27FC236}">
                <a16:creationId xmlns:a16="http://schemas.microsoft.com/office/drawing/2014/main" id="{1DF185DA-CA08-43FF-B3FE-8FF93ABE88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07E910C-D702-49FA-AE01-D1CC427DCD31}" type="slidenum">
              <a:rPr lang="de-DE" altLang="hu-HU" smtClean="0"/>
              <a:pPr/>
              <a:t>181</a:t>
            </a:fld>
            <a:endParaRPr lang="de-DE" altLang="hu-HU"/>
          </a:p>
        </p:txBody>
      </p:sp>
    </p:spTree>
    <p:extLst>
      <p:ext uri="{BB962C8B-B14F-4D97-AF65-F5344CB8AC3E}">
        <p14:creationId xmlns:p14="http://schemas.microsoft.com/office/powerpoint/2010/main" val="14479905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Diakép helye 1">
            <a:extLst>
              <a:ext uri="{FF2B5EF4-FFF2-40B4-BE49-F238E27FC236}">
                <a16:creationId xmlns:a16="http://schemas.microsoft.com/office/drawing/2014/main" id="{271FEC77-D405-470C-A55E-C3A0ABDECFA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Jegyzetek helye 2">
            <a:extLst>
              <a:ext uri="{FF2B5EF4-FFF2-40B4-BE49-F238E27FC236}">
                <a16:creationId xmlns:a16="http://schemas.microsoft.com/office/drawing/2014/main" id="{1A981CD5-6646-4915-8503-7EE08E356E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>
              <a:latin typeface="Arial" panose="020B0604020202020204" pitchFamily="34" charset="0"/>
            </a:endParaRPr>
          </a:p>
        </p:txBody>
      </p:sp>
      <p:sp>
        <p:nvSpPr>
          <p:cNvPr id="145412" name="Dia számának helye 3">
            <a:extLst>
              <a:ext uri="{FF2B5EF4-FFF2-40B4-BE49-F238E27FC236}">
                <a16:creationId xmlns:a16="http://schemas.microsoft.com/office/drawing/2014/main" id="{6686A3E4-30D8-4F84-8BFB-E798C65C46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0389AC1-9980-4576-8EB2-ED228015BACD}" type="slidenum">
              <a:rPr lang="de-DE" altLang="hu-HU" smtClean="0"/>
              <a:pPr/>
              <a:t>182</a:t>
            </a:fld>
            <a:endParaRPr lang="de-DE" altLang="hu-HU"/>
          </a:p>
        </p:txBody>
      </p:sp>
    </p:spTree>
    <p:extLst>
      <p:ext uri="{BB962C8B-B14F-4D97-AF65-F5344CB8AC3E}">
        <p14:creationId xmlns:p14="http://schemas.microsoft.com/office/powerpoint/2010/main" val="33455348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Diakép helye 1">
            <a:extLst>
              <a:ext uri="{FF2B5EF4-FFF2-40B4-BE49-F238E27FC236}">
                <a16:creationId xmlns:a16="http://schemas.microsoft.com/office/drawing/2014/main" id="{AD6819BC-E23C-42A2-AAC9-1FCF6612F2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Jegyzetek helye 2">
            <a:extLst>
              <a:ext uri="{FF2B5EF4-FFF2-40B4-BE49-F238E27FC236}">
                <a16:creationId xmlns:a16="http://schemas.microsoft.com/office/drawing/2014/main" id="{8E319402-56CC-497C-AABB-21EB4DEC58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>
              <a:latin typeface="Arial" panose="020B0604020202020204" pitchFamily="34" charset="0"/>
            </a:endParaRPr>
          </a:p>
        </p:txBody>
      </p:sp>
      <p:sp>
        <p:nvSpPr>
          <p:cNvPr id="147460" name="Dia számának helye 3">
            <a:extLst>
              <a:ext uri="{FF2B5EF4-FFF2-40B4-BE49-F238E27FC236}">
                <a16:creationId xmlns:a16="http://schemas.microsoft.com/office/drawing/2014/main" id="{34F6005E-2FF4-41AA-96C9-2B2189CC6A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5F8D21A-CF3D-4172-BA6B-B5539CB4807C}" type="slidenum">
              <a:rPr lang="de-DE" altLang="hu-HU" smtClean="0"/>
              <a:pPr/>
              <a:t>183</a:t>
            </a:fld>
            <a:endParaRPr lang="de-DE" altLang="hu-HU"/>
          </a:p>
        </p:txBody>
      </p:sp>
    </p:spTree>
    <p:extLst>
      <p:ext uri="{BB962C8B-B14F-4D97-AF65-F5344CB8AC3E}">
        <p14:creationId xmlns:p14="http://schemas.microsoft.com/office/powerpoint/2010/main" val="37755003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Diakép helye 1">
            <a:extLst>
              <a:ext uri="{FF2B5EF4-FFF2-40B4-BE49-F238E27FC236}">
                <a16:creationId xmlns:a16="http://schemas.microsoft.com/office/drawing/2014/main" id="{D568B734-B3DD-4792-B1A5-2E9F718C8E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Jegyzetek helye 2">
            <a:extLst>
              <a:ext uri="{FF2B5EF4-FFF2-40B4-BE49-F238E27FC236}">
                <a16:creationId xmlns:a16="http://schemas.microsoft.com/office/drawing/2014/main" id="{D29E7683-BC9F-447A-931A-B4BE9C5342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>
              <a:latin typeface="Arial" panose="020B0604020202020204" pitchFamily="34" charset="0"/>
            </a:endParaRPr>
          </a:p>
        </p:txBody>
      </p:sp>
      <p:sp>
        <p:nvSpPr>
          <p:cNvPr id="149508" name="Dia számának helye 3">
            <a:extLst>
              <a:ext uri="{FF2B5EF4-FFF2-40B4-BE49-F238E27FC236}">
                <a16:creationId xmlns:a16="http://schemas.microsoft.com/office/drawing/2014/main" id="{8697DCA0-D65D-41B6-BD88-33D4B9D56C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8626A6F-669F-4481-8BA5-8FC14D6FC8C6}" type="slidenum">
              <a:rPr lang="de-DE" altLang="hu-HU" smtClean="0"/>
              <a:pPr/>
              <a:t>184</a:t>
            </a:fld>
            <a:endParaRPr lang="de-DE" altLang="hu-HU"/>
          </a:p>
        </p:txBody>
      </p:sp>
    </p:spTree>
    <p:extLst>
      <p:ext uri="{BB962C8B-B14F-4D97-AF65-F5344CB8AC3E}">
        <p14:creationId xmlns:p14="http://schemas.microsoft.com/office/powerpoint/2010/main" val="34702426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Diakép helye 1">
            <a:extLst>
              <a:ext uri="{FF2B5EF4-FFF2-40B4-BE49-F238E27FC236}">
                <a16:creationId xmlns:a16="http://schemas.microsoft.com/office/drawing/2014/main" id="{2A3921BC-938A-4CA8-B7B8-95E01B038F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Jegyzetek helye 2">
            <a:extLst>
              <a:ext uri="{FF2B5EF4-FFF2-40B4-BE49-F238E27FC236}">
                <a16:creationId xmlns:a16="http://schemas.microsoft.com/office/drawing/2014/main" id="{1B566B2B-9419-47B7-946F-152E73AFE0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>
              <a:latin typeface="Arial" panose="020B0604020202020204" pitchFamily="34" charset="0"/>
            </a:endParaRPr>
          </a:p>
        </p:txBody>
      </p:sp>
      <p:sp>
        <p:nvSpPr>
          <p:cNvPr id="151556" name="Dia számának helye 3">
            <a:extLst>
              <a:ext uri="{FF2B5EF4-FFF2-40B4-BE49-F238E27FC236}">
                <a16:creationId xmlns:a16="http://schemas.microsoft.com/office/drawing/2014/main" id="{C0383E96-61E6-4DB5-ABF3-95FB4A3ED4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BC64878-8B02-48D0-9E75-DC0EAD1929E7}" type="slidenum">
              <a:rPr lang="de-DE" altLang="hu-HU" smtClean="0"/>
              <a:pPr/>
              <a:t>185</a:t>
            </a:fld>
            <a:endParaRPr lang="de-DE" altLang="hu-HU"/>
          </a:p>
        </p:txBody>
      </p:sp>
    </p:spTree>
    <p:extLst>
      <p:ext uri="{BB962C8B-B14F-4D97-AF65-F5344CB8AC3E}">
        <p14:creationId xmlns:p14="http://schemas.microsoft.com/office/powerpoint/2010/main" val="5809235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Diakép helye 1">
            <a:extLst>
              <a:ext uri="{FF2B5EF4-FFF2-40B4-BE49-F238E27FC236}">
                <a16:creationId xmlns:a16="http://schemas.microsoft.com/office/drawing/2014/main" id="{74A53333-B9AF-4812-AAFD-5DCCB37D806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3" name="Jegyzetek helye 2">
            <a:extLst>
              <a:ext uri="{FF2B5EF4-FFF2-40B4-BE49-F238E27FC236}">
                <a16:creationId xmlns:a16="http://schemas.microsoft.com/office/drawing/2014/main" id="{9D0075FD-32E0-4500-B6D9-C3D0041C45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>
              <a:latin typeface="Arial" panose="020B0604020202020204" pitchFamily="34" charset="0"/>
            </a:endParaRPr>
          </a:p>
        </p:txBody>
      </p:sp>
      <p:sp>
        <p:nvSpPr>
          <p:cNvPr id="153604" name="Dia számának helye 3">
            <a:extLst>
              <a:ext uri="{FF2B5EF4-FFF2-40B4-BE49-F238E27FC236}">
                <a16:creationId xmlns:a16="http://schemas.microsoft.com/office/drawing/2014/main" id="{848DE5E9-8CF2-4021-BD38-F06ECB96A6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87AFA12-0DD3-40F5-8F10-E2EF7E8B5545}" type="slidenum">
              <a:rPr lang="de-DE" altLang="hu-HU" smtClean="0"/>
              <a:pPr/>
              <a:t>186</a:t>
            </a:fld>
            <a:endParaRPr lang="de-DE" altLang="hu-HU"/>
          </a:p>
        </p:txBody>
      </p:sp>
    </p:spTree>
    <p:extLst>
      <p:ext uri="{BB962C8B-B14F-4D97-AF65-F5344CB8AC3E}">
        <p14:creationId xmlns:p14="http://schemas.microsoft.com/office/powerpoint/2010/main" val="11450090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Diakép helye 1">
            <a:extLst>
              <a:ext uri="{FF2B5EF4-FFF2-40B4-BE49-F238E27FC236}">
                <a16:creationId xmlns:a16="http://schemas.microsoft.com/office/drawing/2014/main" id="{8B99B7F0-107C-4D6A-9924-98E4945FA7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1" name="Jegyzetek helye 2">
            <a:extLst>
              <a:ext uri="{FF2B5EF4-FFF2-40B4-BE49-F238E27FC236}">
                <a16:creationId xmlns:a16="http://schemas.microsoft.com/office/drawing/2014/main" id="{7FFD5FBE-6713-4668-9A20-89BA65AE37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>
              <a:latin typeface="Arial" panose="020B0604020202020204" pitchFamily="34" charset="0"/>
            </a:endParaRPr>
          </a:p>
        </p:txBody>
      </p:sp>
      <p:sp>
        <p:nvSpPr>
          <p:cNvPr id="155652" name="Dia számának helye 3">
            <a:extLst>
              <a:ext uri="{FF2B5EF4-FFF2-40B4-BE49-F238E27FC236}">
                <a16:creationId xmlns:a16="http://schemas.microsoft.com/office/drawing/2014/main" id="{EADED648-6EF5-44AE-A27B-32DF2FCC59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D6ED63E-2395-4048-9B53-835C9C1AD58D}" type="slidenum">
              <a:rPr lang="de-DE" altLang="hu-HU" smtClean="0"/>
              <a:pPr/>
              <a:t>187</a:t>
            </a:fld>
            <a:endParaRPr lang="de-DE" altLang="hu-HU"/>
          </a:p>
        </p:txBody>
      </p:sp>
    </p:spTree>
    <p:extLst>
      <p:ext uri="{BB962C8B-B14F-4D97-AF65-F5344CB8AC3E}">
        <p14:creationId xmlns:p14="http://schemas.microsoft.com/office/powerpoint/2010/main" val="668697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Diakép helye 1">
            <a:extLst>
              <a:ext uri="{FF2B5EF4-FFF2-40B4-BE49-F238E27FC236}">
                <a16:creationId xmlns:a16="http://schemas.microsoft.com/office/drawing/2014/main" id="{44B263DF-4BCD-4F97-AFFA-126F2083446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699" name="Jegyzetek helye 2">
            <a:extLst>
              <a:ext uri="{FF2B5EF4-FFF2-40B4-BE49-F238E27FC236}">
                <a16:creationId xmlns:a16="http://schemas.microsoft.com/office/drawing/2014/main" id="{E9402B5D-AB12-486A-8FE4-622305F0DC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>
              <a:latin typeface="Arial" panose="020B0604020202020204" pitchFamily="34" charset="0"/>
            </a:endParaRPr>
          </a:p>
        </p:txBody>
      </p:sp>
      <p:sp>
        <p:nvSpPr>
          <p:cNvPr id="157700" name="Dia számának helye 3">
            <a:extLst>
              <a:ext uri="{FF2B5EF4-FFF2-40B4-BE49-F238E27FC236}">
                <a16:creationId xmlns:a16="http://schemas.microsoft.com/office/drawing/2014/main" id="{ED164F4B-A5D7-40CA-98B4-0B59B4665E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5356B08-71F4-4746-ADEC-F9E5185D3265}" type="slidenum">
              <a:rPr lang="de-DE" altLang="hu-HU" smtClean="0"/>
              <a:pPr/>
              <a:t>188</a:t>
            </a:fld>
            <a:endParaRPr lang="de-DE" altLang="hu-HU"/>
          </a:p>
        </p:txBody>
      </p:sp>
    </p:spTree>
    <p:extLst>
      <p:ext uri="{BB962C8B-B14F-4D97-AF65-F5344CB8AC3E}">
        <p14:creationId xmlns:p14="http://schemas.microsoft.com/office/powerpoint/2010/main" val="272354232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Diakép helye 1">
            <a:extLst>
              <a:ext uri="{FF2B5EF4-FFF2-40B4-BE49-F238E27FC236}">
                <a16:creationId xmlns:a16="http://schemas.microsoft.com/office/drawing/2014/main" id="{E5BC4731-0BE9-48F5-ACCD-25EA352239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3" name="Jegyzetek helye 2">
            <a:extLst>
              <a:ext uri="{FF2B5EF4-FFF2-40B4-BE49-F238E27FC236}">
                <a16:creationId xmlns:a16="http://schemas.microsoft.com/office/drawing/2014/main" id="{01C64A08-A48A-48AE-9EB1-C07E96D70C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>
              <a:latin typeface="Arial" panose="020B0604020202020204" pitchFamily="34" charset="0"/>
            </a:endParaRPr>
          </a:p>
        </p:txBody>
      </p:sp>
      <p:sp>
        <p:nvSpPr>
          <p:cNvPr id="133124" name="Dia számának helye 3">
            <a:extLst>
              <a:ext uri="{FF2B5EF4-FFF2-40B4-BE49-F238E27FC236}">
                <a16:creationId xmlns:a16="http://schemas.microsoft.com/office/drawing/2014/main" id="{5D678831-1F69-4019-B6B6-E25543BA57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C63D39B-07FC-4ED3-84DF-7B401E86AE9D}" type="slidenum">
              <a:rPr lang="de-DE" altLang="hu-HU" smtClean="0"/>
              <a:pPr/>
              <a:t>189</a:t>
            </a:fld>
            <a:endParaRPr lang="de-DE" altLang="hu-HU"/>
          </a:p>
        </p:txBody>
      </p:sp>
    </p:spTree>
    <p:extLst>
      <p:ext uri="{BB962C8B-B14F-4D97-AF65-F5344CB8AC3E}">
        <p14:creationId xmlns:p14="http://schemas.microsoft.com/office/powerpoint/2010/main" val="29003153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50" name="Diakép helye 1">
            <a:extLst>
              <a:ext uri="{FF2B5EF4-FFF2-40B4-BE49-F238E27FC236}">
                <a16:creationId xmlns:a16="http://schemas.microsoft.com/office/drawing/2014/main" id="{A5FBA507-BB43-4EA9-8D98-CCF6C499914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1651" name="Jegyzetek helye 2">
            <a:extLst>
              <a:ext uri="{FF2B5EF4-FFF2-40B4-BE49-F238E27FC236}">
                <a16:creationId xmlns:a16="http://schemas.microsoft.com/office/drawing/2014/main" id="{4CFFA8D5-056F-40E8-9ECB-561F3670A5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hu-HU" altLang="hu-HU">
              <a:latin typeface="Arial" panose="020B0604020202020204" pitchFamily="34" charset="0"/>
            </a:endParaRPr>
          </a:p>
        </p:txBody>
      </p:sp>
      <p:sp>
        <p:nvSpPr>
          <p:cNvPr id="411652" name="Dia számának helye 3">
            <a:extLst>
              <a:ext uri="{FF2B5EF4-FFF2-40B4-BE49-F238E27FC236}">
                <a16:creationId xmlns:a16="http://schemas.microsoft.com/office/drawing/2014/main" id="{E2052D16-0829-4399-BCC9-3DE7906955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A59DAAD-6C72-45BB-AA81-03F5DF1E00E5}" type="slidenum">
              <a:rPr lang="hu-HU" altLang="hu-HU">
                <a:latin typeface="Calibri" panose="020F0502020204030204" pitchFamily="34" charset="0"/>
              </a:rPr>
              <a:pPr eaLnBrk="1" hangingPunct="1"/>
              <a:t>28</a:t>
            </a:fld>
            <a:endParaRPr lang="hu-HU" altLang="hu-H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62874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Diakép helye 1">
            <a:extLst>
              <a:ext uri="{FF2B5EF4-FFF2-40B4-BE49-F238E27FC236}">
                <a16:creationId xmlns:a16="http://schemas.microsoft.com/office/drawing/2014/main" id="{3A40DE53-EF2E-49A4-9FCD-6ADFFD0AF88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Jegyzetek helye 2">
            <a:extLst>
              <a:ext uri="{FF2B5EF4-FFF2-40B4-BE49-F238E27FC236}">
                <a16:creationId xmlns:a16="http://schemas.microsoft.com/office/drawing/2014/main" id="{DDB0ACD0-2544-4E54-9224-7F11D6BCBB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>
              <a:latin typeface="Arial" panose="020B0604020202020204" pitchFamily="34" charset="0"/>
            </a:endParaRPr>
          </a:p>
        </p:txBody>
      </p:sp>
      <p:sp>
        <p:nvSpPr>
          <p:cNvPr id="135172" name="Dia számának helye 3">
            <a:extLst>
              <a:ext uri="{FF2B5EF4-FFF2-40B4-BE49-F238E27FC236}">
                <a16:creationId xmlns:a16="http://schemas.microsoft.com/office/drawing/2014/main" id="{59C4302F-2520-45AD-92F4-2FD1D39203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B12F7E6-80E8-4B60-853B-5E57A21CB126}" type="slidenum">
              <a:rPr lang="de-DE" altLang="hu-HU" smtClean="0"/>
              <a:pPr/>
              <a:t>191</a:t>
            </a:fld>
            <a:endParaRPr lang="de-DE" altLang="hu-HU"/>
          </a:p>
        </p:txBody>
      </p:sp>
    </p:spTree>
    <p:extLst>
      <p:ext uri="{BB962C8B-B14F-4D97-AF65-F5344CB8AC3E}">
        <p14:creationId xmlns:p14="http://schemas.microsoft.com/office/powerpoint/2010/main" val="273928942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Diakép helye 1">
            <a:extLst>
              <a:ext uri="{FF2B5EF4-FFF2-40B4-BE49-F238E27FC236}">
                <a16:creationId xmlns:a16="http://schemas.microsoft.com/office/drawing/2014/main" id="{FFF57343-F152-451D-A3B4-188041B6ED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9" name="Jegyzetek helye 2">
            <a:extLst>
              <a:ext uri="{FF2B5EF4-FFF2-40B4-BE49-F238E27FC236}">
                <a16:creationId xmlns:a16="http://schemas.microsoft.com/office/drawing/2014/main" id="{2BB036CE-E0F5-47BC-AF9A-4A5AA2485B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>
              <a:latin typeface="Arial" panose="020B0604020202020204" pitchFamily="34" charset="0"/>
            </a:endParaRPr>
          </a:p>
        </p:txBody>
      </p:sp>
      <p:sp>
        <p:nvSpPr>
          <p:cNvPr id="137220" name="Dia számának helye 3">
            <a:extLst>
              <a:ext uri="{FF2B5EF4-FFF2-40B4-BE49-F238E27FC236}">
                <a16:creationId xmlns:a16="http://schemas.microsoft.com/office/drawing/2014/main" id="{BC4C4370-56D5-42E7-AA1B-DECECCF3EE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2D2F3D7-AC0F-4021-B7D8-839568ABAB31}" type="slidenum">
              <a:rPr lang="de-DE" altLang="hu-HU" smtClean="0"/>
              <a:pPr/>
              <a:t>192</a:t>
            </a:fld>
            <a:endParaRPr lang="de-DE" altLang="hu-HU"/>
          </a:p>
        </p:txBody>
      </p:sp>
    </p:spTree>
    <p:extLst>
      <p:ext uri="{BB962C8B-B14F-4D97-AF65-F5344CB8AC3E}">
        <p14:creationId xmlns:p14="http://schemas.microsoft.com/office/powerpoint/2010/main" val="418012771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Diakép helye 1">
            <a:extLst>
              <a:ext uri="{FF2B5EF4-FFF2-40B4-BE49-F238E27FC236}">
                <a16:creationId xmlns:a16="http://schemas.microsoft.com/office/drawing/2014/main" id="{D56A237B-2ABF-46FA-AD84-D50AAFCF4F1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Jegyzetek helye 2">
            <a:extLst>
              <a:ext uri="{FF2B5EF4-FFF2-40B4-BE49-F238E27FC236}">
                <a16:creationId xmlns:a16="http://schemas.microsoft.com/office/drawing/2014/main" id="{D2D5014C-ED65-491D-91F2-756116EB79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>
              <a:latin typeface="Arial" panose="020B0604020202020204" pitchFamily="34" charset="0"/>
            </a:endParaRPr>
          </a:p>
        </p:txBody>
      </p:sp>
      <p:sp>
        <p:nvSpPr>
          <p:cNvPr id="139268" name="Dia számának helye 3">
            <a:extLst>
              <a:ext uri="{FF2B5EF4-FFF2-40B4-BE49-F238E27FC236}">
                <a16:creationId xmlns:a16="http://schemas.microsoft.com/office/drawing/2014/main" id="{5F56569C-93DB-4DDD-B556-632100CC8F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166F66A-6E27-49B6-8101-D57E02788080}" type="slidenum">
              <a:rPr lang="de-DE" altLang="hu-HU" smtClean="0"/>
              <a:pPr/>
              <a:t>193</a:t>
            </a:fld>
            <a:endParaRPr lang="de-DE" altLang="hu-HU"/>
          </a:p>
        </p:txBody>
      </p:sp>
    </p:spTree>
    <p:extLst>
      <p:ext uri="{BB962C8B-B14F-4D97-AF65-F5344CB8AC3E}">
        <p14:creationId xmlns:p14="http://schemas.microsoft.com/office/powerpoint/2010/main" val="877494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Diakép helye 1">
            <a:extLst>
              <a:ext uri="{FF2B5EF4-FFF2-40B4-BE49-F238E27FC236}">
                <a16:creationId xmlns:a16="http://schemas.microsoft.com/office/drawing/2014/main" id="{FA8FD563-5097-48FB-BD61-EF456E58D7E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5" name="Jegyzetek helye 2">
            <a:extLst>
              <a:ext uri="{FF2B5EF4-FFF2-40B4-BE49-F238E27FC236}">
                <a16:creationId xmlns:a16="http://schemas.microsoft.com/office/drawing/2014/main" id="{19123CFB-192A-4FA2-9731-BBC56498E6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>
              <a:latin typeface="Arial" panose="020B0604020202020204" pitchFamily="34" charset="0"/>
            </a:endParaRPr>
          </a:p>
        </p:txBody>
      </p:sp>
      <p:sp>
        <p:nvSpPr>
          <p:cNvPr id="141316" name="Dia számának helye 3">
            <a:extLst>
              <a:ext uri="{FF2B5EF4-FFF2-40B4-BE49-F238E27FC236}">
                <a16:creationId xmlns:a16="http://schemas.microsoft.com/office/drawing/2014/main" id="{98F85ACA-2AED-450C-BC11-3706015E7D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114A8EA-72FF-462A-9CAD-9D2EDC351851}" type="slidenum">
              <a:rPr lang="de-DE" altLang="hu-HU" smtClean="0"/>
              <a:pPr/>
              <a:t>194</a:t>
            </a:fld>
            <a:endParaRPr lang="de-DE" altLang="hu-HU"/>
          </a:p>
        </p:txBody>
      </p:sp>
    </p:spTree>
    <p:extLst>
      <p:ext uri="{BB962C8B-B14F-4D97-AF65-F5344CB8AC3E}">
        <p14:creationId xmlns:p14="http://schemas.microsoft.com/office/powerpoint/2010/main" val="185799537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Diakép helye 1">
            <a:extLst>
              <a:ext uri="{FF2B5EF4-FFF2-40B4-BE49-F238E27FC236}">
                <a16:creationId xmlns:a16="http://schemas.microsoft.com/office/drawing/2014/main" id="{ADC763F0-7E00-49F5-8F1B-57131E300F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7" name="Jegyzetek helye 2">
            <a:extLst>
              <a:ext uri="{FF2B5EF4-FFF2-40B4-BE49-F238E27FC236}">
                <a16:creationId xmlns:a16="http://schemas.microsoft.com/office/drawing/2014/main" id="{99AFA28E-4E1B-411B-8741-AE9864C3AD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>
              <a:latin typeface="Arial" panose="020B0604020202020204" pitchFamily="34" charset="0"/>
            </a:endParaRPr>
          </a:p>
        </p:txBody>
      </p:sp>
      <p:sp>
        <p:nvSpPr>
          <p:cNvPr id="159748" name="Dia számának helye 3">
            <a:extLst>
              <a:ext uri="{FF2B5EF4-FFF2-40B4-BE49-F238E27FC236}">
                <a16:creationId xmlns:a16="http://schemas.microsoft.com/office/drawing/2014/main" id="{D2DF8131-06CE-4322-ADD6-ECAED2BD14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B9A471B-C27B-4C6F-992A-313F79C74374}" type="slidenum">
              <a:rPr lang="de-DE" altLang="hu-HU" smtClean="0"/>
              <a:pPr/>
              <a:t>196</a:t>
            </a:fld>
            <a:endParaRPr lang="de-DE" altLang="hu-HU"/>
          </a:p>
        </p:txBody>
      </p:sp>
    </p:spTree>
    <p:extLst>
      <p:ext uri="{BB962C8B-B14F-4D97-AF65-F5344CB8AC3E}">
        <p14:creationId xmlns:p14="http://schemas.microsoft.com/office/powerpoint/2010/main" val="73498710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Diakép helye 1">
            <a:extLst>
              <a:ext uri="{FF2B5EF4-FFF2-40B4-BE49-F238E27FC236}">
                <a16:creationId xmlns:a16="http://schemas.microsoft.com/office/drawing/2014/main" id="{E56F4D49-A938-4293-AD6B-441BDC859B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5" name="Jegyzetek helye 2">
            <a:extLst>
              <a:ext uri="{FF2B5EF4-FFF2-40B4-BE49-F238E27FC236}">
                <a16:creationId xmlns:a16="http://schemas.microsoft.com/office/drawing/2014/main" id="{4FEDE75A-13AD-4691-9CD1-49B6753309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>
              <a:latin typeface="Arial" panose="020B0604020202020204" pitchFamily="34" charset="0"/>
            </a:endParaRPr>
          </a:p>
        </p:txBody>
      </p:sp>
      <p:sp>
        <p:nvSpPr>
          <p:cNvPr id="161796" name="Dia számának helye 3">
            <a:extLst>
              <a:ext uri="{FF2B5EF4-FFF2-40B4-BE49-F238E27FC236}">
                <a16:creationId xmlns:a16="http://schemas.microsoft.com/office/drawing/2014/main" id="{91F90A0B-880A-487B-813D-A9629699C1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518BCBB-DA4C-4F9C-B0F2-91940F659323}" type="slidenum">
              <a:rPr lang="de-DE" altLang="hu-HU" smtClean="0"/>
              <a:pPr/>
              <a:t>197</a:t>
            </a:fld>
            <a:endParaRPr lang="de-DE" altLang="hu-HU"/>
          </a:p>
        </p:txBody>
      </p:sp>
    </p:spTree>
    <p:extLst>
      <p:ext uri="{BB962C8B-B14F-4D97-AF65-F5344CB8AC3E}">
        <p14:creationId xmlns:p14="http://schemas.microsoft.com/office/powerpoint/2010/main" val="213857352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Diakép helye 1">
            <a:extLst>
              <a:ext uri="{FF2B5EF4-FFF2-40B4-BE49-F238E27FC236}">
                <a16:creationId xmlns:a16="http://schemas.microsoft.com/office/drawing/2014/main" id="{3F52D30E-22DE-4106-AAAE-7291A78C92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3" name="Jegyzetek helye 2">
            <a:extLst>
              <a:ext uri="{FF2B5EF4-FFF2-40B4-BE49-F238E27FC236}">
                <a16:creationId xmlns:a16="http://schemas.microsoft.com/office/drawing/2014/main" id="{2C9190B8-C08B-4FDF-B9A0-EECDC54BB1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>
              <a:latin typeface="Arial" panose="020B0604020202020204" pitchFamily="34" charset="0"/>
            </a:endParaRPr>
          </a:p>
        </p:txBody>
      </p:sp>
      <p:sp>
        <p:nvSpPr>
          <p:cNvPr id="163844" name="Dia számának helye 3">
            <a:extLst>
              <a:ext uri="{FF2B5EF4-FFF2-40B4-BE49-F238E27FC236}">
                <a16:creationId xmlns:a16="http://schemas.microsoft.com/office/drawing/2014/main" id="{845CE31D-FEB4-4508-A220-C02D6C77B8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EB5F367-C2B1-43FE-BC2B-07961F28DDE6}" type="slidenum">
              <a:rPr lang="de-DE" altLang="hu-HU" smtClean="0"/>
              <a:pPr/>
              <a:t>198</a:t>
            </a:fld>
            <a:endParaRPr lang="de-DE" altLang="hu-HU"/>
          </a:p>
        </p:txBody>
      </p:sp>
    </p:spTree>
    <p:extLst>
      <p:ext uri="{BB962C8B-B14F-4D97-AF65-F5344CB8AC3E}">
        <p14:creationId xmlns:p14="http://schemas.microsoft.com/office/powerpoint/2010/main" val="320678593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Diakép helye 1">
            <a:extLst>
              <a:ext uri="{FF2B5EF4-FFF2-40B4-BE49-F238E27FC236}">
                <a16:creationId xmlns:a16="http://schemas.microsoft.com/office/drawing/2014/main" id="{019E158D-B925-45DD-A810-59BD02E554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1" name="Jegyzetek helye 2">
            <a:extLst>
              <a:ext uri="{FF2B5EF4-FFF2-40B4-BE49-F238E27FC236}">
                <a16:creationId xmlns:a16="http://schemas.microsoft.com/office/drawing/2014/main" id="{D47DC213-2A14-421B-8EB4-E3CDD7EBD0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>
              <a:latin typeface="Arial" panose="020B0604020202020204" pitchFamily="34" charset="0"/>
            </a:endParaRPr>
          </a:p>
        </p:txBody>
      </p:sp>
      <p:sp>
        <p:nvSpPr>
          <p:cNvPr id="165892" name="Dia számának helye 3">
            <a:extLst>
              <a:ext uri="{FF2B5EF4-FFF2-40B4-BE49-F238E27FC236}">
                <a16:creationId xmlns:a16="http://schemas.microsoft.com/office/drawing/2014/main" id="{5744EA6B-3CB7-4742-9035-AA1AF2E4E7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9995C82-01A7-48BC-B154-EE0B63950351}" type="slidenum">
              <a:rPr lang="de-DE" altLang="hu-HU" smtClean="0"/>
              <a:pPr/>
              <a:t>199</a:t>
            </a:fld>
            <a:endParaRPr lang="de-DE" altLang="hu-HU"/>
          </a:p>
        </p:txBody>
      </p:sp>
    </p:spTree>
    <p:extLst>
      <p:ext uri="{BB962C8B-B14F-4D97-AF65-F5344CB8AC3E}">
        <p14:creationId xmlns:p14="http://schemas.microsoft.com/office/powerpoint/2010/main" val="283403246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Diakép helye 1">
            <a:extLst>
              <a:ext uri="{FF2B5EF4-FFF2-40B4-BE49-F238E27FC236}">
                <a16:creationId xmlns:a16="http://schemas.microsoft.com/office/drawing/2014/main" id="{D2EDCE88-1619-41B0-BDC4-C847F7CE6D8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39" name="Jegyzetek helye 2">
            <a:extLst>
              <a:ext uri="{FF2B5EF4-FFF2-40B4-BE49-F238E27FC236}">
                <a16:creationId xmlns:a16="http://schemas.microsoft.com/office/drawing/2014/main" id="{45A1496D-D12A-4817-8C13-C6BD7CF55A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>
              <a:latin typeface="Arial" panose="020B0604020202020204" pitchFamily="34" charset="0"/>
            </a:endParaRPr>
          </a:p>
        </p:txBody>
      </p:sp>
      <p:sp>
        <p:nvSpPr>
          <p:cNvPr id="167940" name="Dia számának helye 3">
            <a:extLst>
              <a:ext uri="{FF2B5EF4-FFF2-40B4-BE49-F238E27FC236}">
                <a16:creationId xmlns:a16="http://schemas.microsoft.com/office/drawing/2014/main" id="{944C29A1-1BE7-4EC0-AB80-F896209CDE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A82B815-FB73-41D8-B7FD-656DE38E8933}" type="slidenum">
              <a:rPr lang="de-DE" altLang="hu-HU" smtClean="0"/>
              <a:pPr/>
              <a:t>200</a:t>
            </a:fld>
            <a:endParaRPr lang="de-DE" altLang="hu-HU"/>
          </a:p>
        </p:txBody>
      </p:sp>
    </p:spTree>
    <p:extLst>
      <p:ext uri="{BB962C8B-B14F-4D97-AF65-F5344CB8AC3E}">
        <p14:creationId xmlns:p14="http://schemas.microsoft.com/office/powerpoint/2010/main" val="414920235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Diakép helye 1">
            <a:extLst>
              <a:ext uri="{FF2B5EF4-FFF2-40B4-BE49-F238E27FC236}">
                <a16:creationId xmlns:a16="http://schemas.microsoft.com/office/drawing/2014/main" id="{85DBD309-03E5-4FA2-949E-086C8CBE52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7" name="Jegyzetek helye 2">
            <a:extLst>
              <a:ext uri="{FF2B5EF4-FFF2-40B4-BE49-F238E27FC236}">
                <a16:creationId xmlns:a16="http://schemas.microsoft.com/office/drawing/2014/main" id="{FDE3D140-2F5D-4F79-A677-8E11CDFF7B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>
              <a:latin typeface="Arial" panose="020B0604020202020204" pitchFamily="34" charset="0"/>
            </a:endParaRPr>
          </a:p>
        </p:txBody>
      </p:sp>
      <p:sp>
        <p:nvSpPr>
          <p:cNvPr id="169988" name="Dia számának helye 3">
            <a:extLst>
              <a:ext uri="{FF2B5EF4-FFF2-40B4-BE49-F238E27FC236}">
                <a16:creationId xmlns:a16="http://schemas.microsoft.com/office/drawing/2014/main" id="{5FC2F017-8561-4CA2-B101-4E5CB71F8B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03926CC-3EA4-4F3D-B06F-A882D28E8409}" type="slidenum">
              <a:rPr lang="de-DE" altLang="hu-HU" smtClean="0"/>
              <a:pPr/>
              <a:t>201</a:t>
            </a:fld>
            <a:endParaRPr lang="de-DE" altLang="hu-HU"/>
          </a:p>
        </p:txBody>
      </p:sp>
    </p:spTree>
    <p:extLst>
      <p:ext uri="{BB962C8B-B14F-4D97-AF65-F5344CB8AC3E}">
        <p14:creationId xmlns:p14="http://schemas.microsoft.com/office/powerpoint/2010/main" val="34306585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4" name="Diakép helye 1">
            <a:extLst>
              <a:ext uri="{FF2B5EF4-FFF2-40B4-BE49-F238E27FC236}">
                <a16:creationId xmlns:a16="http://schemas.microsoft.com/office/drawing/2014/main" id="{75DB7B2B-EBE4-4DC4-89E1-0D458D263FB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2675" name="Jegyzetek helye 2">
            <a:extLst>
              <a:ext uri="{FF2B5EF4-FFF2-40B4-BE49-F238E27FC236}">
                <a16:creationId xmlns:a16="http://schemas.microsoft.com/office/drawing/2014/main" id="{0C84832D-0710-4ADE-A144-0845B63FA3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hu-HU" altLang="hu-HU">
              <a:latin typeface="Arial" panose="020B0604020202020204" pitchFamily="34" charset="0"/>
            </a:endParaRPr>
          </a:p>
        </p:txBody>
      </p:sp>
      <p:sp>
        <p:nvSpPr>
          <p:cNvPr id="412676" name="Dia számának helye 3">
            <a:extLst>
              <a:ext uri="{FF2B5EF4-FFF2-40B4-BE49-F238E27FC236}">
                <a16:creationId xmlns:a16="http://schemas.microsoft.com/office/drawing/2014/main" id="{0FDF4D83-BF22-45E6-8FF3-AA65ECBC34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B6B2AA3-D59F-4FC5-8806-4307F689BEBF}" type="slidenum">
              <a:rPr lang="hu-HU" altLang="hu-HU">
                <a:latin typeface="Calibri" panose="020F0502020204030204" pitchFamily="34" charset="0"/>
              </a:rPr>
              <a:pPr eaLnBrk="1" hangingPunct="1"/>
              <a:t>29</a:t>
            </a:fld>
            <a:endParaRPr lang="hu-HU" altLang="hu-H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40108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Diakép helye 1">
            <a:extLst>
              <a:ext uri="{FF2B5EF4-FFF2-40B4-BE49-F238E27FC236}">
                <a16:creationId xmlns:a16="http://schemas.microsoft.com/office/drawing/2014/main" id="{9A1BE156-AEBF-4CE4-BCD2-F17585B57C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5" name="Jegyzetek helye 2">
            <a:extLst>
              <a:ext uri="{FF2B5EF4-FFF2-40B4-BE49-F238E27FC236}">
                <a16:creationId xmlns:a16="http://schemas.microsoft.com/office/drawing/2014/main" id="{883E8C25-4A4F-4047-84A3-36BF8359F9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>
              <a:latin typeface="Arial" panose="020B0604020202020204" pitchFamily="34" charset="0"/>
            </a:endParaRPr>
          </a:p>
        </p:txBody>
      </p:sp>
      <p:sp>
        <p:nvSpPr>
          <p:cNvPr id="172036" name="Dia számának helye 3">
            <a:extLst>
              <a:ext uri="{FF2B5EF4-FFF2-40B4-BE49-F238E27FC236}">
                <a16:creationId xmlns:a16="http://schemas.microsoft.com/office/drawing/2014/main" id="{1920EE8E-774D-4F71-BE64-C1B49D8C72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0C2CD8D-DDAA-4E43-9B26-70A1FB043ABD}" type="slidenum">
              <a:rPr lang="de-DE" altLang="hu-HU" smtClean="0"/>
              <a:pPr/>
              <a:t>202</a:t>
            </a:fld>
            <a:endParaRPr lang="de-DE" altLang="hu-HU"/>
          </a:p>
        </p:txBody>
      </p:sp>
    </p:spTree>
    <p:extLst>
      <p:ext uri="{BB962C8B-B14F-4D97-AF65-F5344CB8AC3E}">
        <p14:creationId xmlns:p14="http://schemas.microsoft.com/office/powerpoint/2010/main" val="232898753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Diakép helye 1">
            <a:extLst>
              <a:ext uri="{FF2B5EF4-FFF2-40B4-BE49-F238E27FC236}">
                <a16:creationId xmlns:a16="http://schemas.microsoft.com/office/drawing/2014/main" id="{D53475DB-A414-43A7-B548-4BAD2C52683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3" name="Jegyzetek helye 2">
            <a:extLst>
              <a:ext uri="{FF2B5EF4-FFF2-40B4-BE49-F238E27FC236}">
                <a16:creationId xmlns:a16="http://schemas.microsoft.com/office/drawing/2014/main" id="{86379D90-9629-47D2-9CEF-F0106F7B72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>
              <a:latin typeface="Arial" panose="020B0604020202020204" pitchFamily="34" charset="0"/>
            </a:endParaRPr>
          </a:p>
        </p:txBody>
      </p:sp>
      <p:sp>
        <p:nvSpPr>
          <p:cNvPr id="174084" name="Dia számának helye 3">
            <a:extLst>
              <a:ext uri="{FF2B5EF4-FFF2-40B4-BE49-F238E27FC236}">
                <a16:creationId xmlns:a16="http://schemas.microsoft.com/office/drawing/2014/main" id="{374790F8-4553-4CDB-A60E-EB099942DE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1FD10A7-D2F9-461B-94FB-AD5DCCCA1C3A}" type="slidenum">
              <a:rPr lang="de-DE" altLang="hu-HU" smtClean="0"/>
              <a:pPr/>
              <a:t>203</a:t>
            </a:fld>
            <a:endParaRPr lang="de-DE" altLang="hu-HU"/>
          </a:p>
        </p:txBody>
      </p:sp>
    </p:spTree>
    <p:extLst>
      <p:ext uri="{BB962C8B-B14F-4D97-AF65-F5344CB8AC3E}">
        <p14:creationId xmlns:p14="http://schemas.microsoft.com/office/powerpoint/2010/main" val="155437207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Diakép helye 1">
            <a:extLst>
              <a:ext uri="{FF2B5EF4-FFF2-40B4-BE49-F238E27FC236}">
                <a16:creationId xmlns:a16="http://schemas.microsoft.com/office/drawing/2014/main" id="{6E87C73E-61D5-4592-B994-474A818F16E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Jegyzetek helye 2">
            <a:extLst>
              <a:ext uri="{FF2B5EF4-FFF2-40B4-BE49-F238E27FC236}">
                <a16:creationId xmlns:a16="http://schemas.microsoft.com/office/drawing/2014/main" id="{F49D5DC8-9611-40A9-8DC6-A2BB22A61C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>
              <a:latin typeface="Arial" panose="020B0604020202020204" pitchFamily="34" charset="0"/>
            </a:endParaRPr>
          </a:p>
        </p:txBody>
      </p:sp>
      <p:sp>
        <p:nvSpPr>
          <p:cNvPr id="20484" name="Dia számának helye 3">
            <a:extLst>
              <a:ext uri="{FF2B5EF4-FFF2-40B4-BE49-F238E27FC236}">
                <a16:creationId xmlns:a16="http://schemas.microsoft.com/office/drawing/2014/main" id="{D1E75CBD-4471-4C58-927A-3FCE3E1DCD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0ED8C05-B72B-407D-A8CC-C5457194D74E}" type="slidenum">
              <a:rPr lang="de-DE" altLang="hu-HU" smtClean="0"/>
              <a:pPr/>
              <a:t>208</a:t>
            </a:fld>
            <a:endParaRPr lang="de-DE" altLang="hu-HU"/>
          </a:p>
        </p:txBody>
      </p:sp>
    </p:spTree>
    <p:extLst>
      <p:ext uri="{BB962C8B-B14F-4D97-AF65-F5344CB8AC3E}">
        <p14:creationId xmlns:p14="http://schemas.microsoft.com/office/powerpoint/2010/main" val="42085109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Diakép helye 1">
            <a:extLst>
              <a:ext uri="{FF2B5EF4-FFF2-40B4-BE49-F238E27FC236}">
                <a16:creationId xmlns:a16="http://schemas.microsoft.com/office/drawing/2014/main" id="{A9FC66EB-ADE5-4B15-A9EF-95BA5482F4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Jegyzetek helye 2">
            <a:extLst>
              <a:ext uri="{FF2B5EF4-FFF2-40B4-BE49-F238E27FC236}">
                <a16:creationId xmlns:a16="http://schemas.microsoft.com/office/drawing/2014/main" id="{C994ACFB-8EE5-469E-91D2-32F096683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>
              <a:latin typeface="Arial" panose="020B0604020202020204" pitchFamily="34" charset="0"/>
            </a:endParaRPr>
          </a:p>
        </p:txBody>
      </p:sp>
      <p:sp>
        <p:nvSpPr>
          <p:cNvPr id="14340" name="Dia számának helye 3">
            <a:extLst>
              <a:ext uri="{FF2B5EF4-FFF2-40B4-BE49-F238E27FC236}">
                <a16:creationId xmlns:a16="http://schemas.microsoft.com/office/drawing/2014/main" id="{58FD6EAE-8BA9-444E-846F-82C8603B9A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ED12487-C917-4AA2-9FFE-BCCCB7ADAD66}" type="slidenum">
              <a:rPr lang="de-DE" altLang="hu-HU" smtClean="0"/>
              <a:pPr/>
              <a:t>209</a:t>
            </a:fld>
            <a:endParaRPr lang="de-DE" altLang="hu-HU"/>
          </a:p>
        </p:txBody>
      </p:sp>
    </p:spTree>
    <p:extLst>
      <p:ext uri="{BB962C8B-B14F-4D97-AF65-F5344CB8AC3E}">
        <p14:creationId xmlns:p14="http://schemas.microsoft.com/office/powerpoint/2010/main" val="383000083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Diakép helye 1">
            <a:extLst>
              <a:ext uri="{FF2B5EF4-FFF2-40B4-BE49-F238E27FC236}">
                <a16:creationId xmlns:a16="http://schemas.microsoft.com/office/drawing/2014/main" id="{C4A78B15-36C0-49A4-BD31-987F691AECF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Jegyzetek helye 2">
            <a:extLst>
              <a:ext uri="{FF2B5EF4-FFF2-40B4-BE49-F238E27FC236}">
                <a16:creationId xmlns:a16="http://schemas.microsoft.com/office/drawing/2014/main" id="{7B329B29-460A-47E2-BFEE-1E37900D9D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hu-HU">
              <a:latin typeface="Arial" panose="020B0604020202020204" pitchFamily="34" charset="0"/>
            </a:endParaRPr>
          </a:p>
        </p:txBody>
      </p:sp>
      <p:sp>
        <p:nvSpPr>
          <p:cNvPr id="22532" name="Dia számának helye 3">
            <a:extLst>
              <a:ext uri="{FF2B5EF4-FFF2-40B4-BE49-F238E27FC236}">
                <a16:creationId xmlns:a16="http://schemas.microsoft.com/office/drawing/2014/main" id="{7FC6B0D7-5684-4581-B485-A61F60B57F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8521871-C90E-4626-95FB-53B0CC99AB6F}" type="slidenum">
              <a:rPr lang="de-DE" altLang="hu-HU" smtClean="0"/>
              <a:pPr/>
              <a:t>210</a:t>
            </a:fld>
            <a:endParaRPr lang="de-DE" altLang="hu-HU"/>
          </a:p>
        </p:txBody>
      </p:sp>
    </p:spTree>
    <p:extLst>
      <p:ext uri="{BB962C8B-B14F-4D97-AF65-F5344CB8AC3E}">
        <p14:creationId xmlns:p14="http://schemas.microsoft.com/office/powerpoint/2010/main" val="65067412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>
            <a:extLst>
              <a:ext uri="{FF2B5EF4-FFF2-40B4-BE49-F238E27FC236}">
                <a16:creationId xmlns:a16="http://schemas.microsoft.com/office/drawing/2014/main" id="{0A2AF841-1EBC-4573-A38F-8A54AF38103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0213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BFA46699-FA19-4E6C-846E-FF36CA34286F}" type="slidenum">
              <a:rPr lang="cs-CZ" altLang="hu-HU" sz="1200"/>
              <a:pPr algn="r" eaLnBrk="1" hangingPunct="1"/>
              <a:t>251</a:t>
            </a:fld>
            <a:endParaRPr lang="cs-CZ" altLang="hu-HU" sz="1200"/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54722888-9044-411E-8273-D8E5B835B5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2" name="Rectangle 3">
            <a:extLst>
              <a:ext uri="{FF2B5EF4-FFF2-40B4-BE49-F238E27FC236}">
                <a16:creationId xmlns:a16="http://schemas.microsoft.com/office/drawing/2014/main" id="{652E8E2C-89EB-47A6-8EB1-1477291837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hu-HU"/>
          </a:p>
        </p:txBody>
      </p:sp>
    </p:spTree>
    <p:extLst>
      <p:ext uri="{BB962C8B-B14F-4D97-AF65-F5344CB8AC3E}">
        <p14:creationId xmlns:p14="http://schemas.microsoft.com/office/powerpoint/2010/main" val="352290701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>
            <a:extLst>
              <a:ext uri="{FF2B5EF4-FFF2-40B4-BE49-F238E27FC236}">
                <a16:creationId xmlns:a16="http://schemas.microsoft.com/office/drawing/2014/main" id="{41F2D074-D252-4832-8438-825EF0BEE24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0213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2A34A1D4-CF74-435A-BF0C-38AAE8D8E63A}" type="slidenum">
              <a:rPr lang="cs-CZ" altLang="hu-HU" sz="1200"/>
              <a:pPr algn="r" eaLnBrk="1" hangingPunct="1"/>
              <a:t>259</a:t>
            </a:fld>
            <a:endParaRPr lang="cs-CZ" altLang="hu-HU" sz="1200"/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E1F28C31-2201-42E7-82A2-72B4916C98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203B85CA-8A9D-4839-9878-D41C2B86A6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hu-HU"/>
          </a:p>
        </p:txBody>
      </p:sp>
    </p:spTree>
    <p:extLst>
      <p:ext uri="{BB962C8B-B14F-4D97-AF65-F5344CB8AC3E}">
        <p14:creationId xmlns:p14="http://schemas.microsoft.com/office/powerpoint/2010/main" val="110143735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2C2F16F7-493D-4141-A776-E5120C05CD84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0213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6AE55A5F-08EC-47E0-AD47-BD8E7DE06420}" type="slidenum">
              <a:rPr lang="cs-CZ" altLang="hu-HU" sz="1200"/>
              <a:pPr algn="r" eaLnBrk="1" hangingPunct="1"/>
              <a:t>260</a:t>
            </a:fld>
            <a:endParaRPr lang="cs-CZ" altLang="hu-HU" sz="1200"/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19D1DC14-3E68-4948-BD5D-2E7B751577F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E1189F9F-7085-4CB8-B7B7-B23999B5C1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hu-HU"/>
          </a:p>
        </p:txBody>
      </p:sp>
    </p:spTree>
    <p:extLst>
      <p:ext uri="{BB962C8B-B14F-4D97-AF65-F5344CB8AC3E}">
        <p14:creationId xmlns:p14="http://schemas.microsoft.com/office/powerpoint/2010/main" val="97234621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id="{3359C69F-1AEA-4E4F-99DA-1356A0D52FD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0213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8600A99D-F086-4248-A951-FEEC39B5345F}" type="slidenum">
              <a:rPr lang="cs-CZ" altLang="hu-HU" sz="1200"/>
              <a:pPr algn="r" eaLnBrk="1" hangingPunct="1"/>
              <a:t>270</a:t>
            </a:fld>
            <a:endParaRPr lang="cs-CZ" altLang="hu-HU" sz="1200"/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646F8A56-5AED-45E8-B112-5EE8D7FA96C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139D45C5-D0FE-42DE-8799-553A0A5FB1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hu-HU"/>
          </a:p>
        </p:txBody>
      </p:sp>
    </p:spTree>
    <p:extLst>
      <p:ext uri="{BB962C8B-B14F-4D97-AF65-F5344CB8AC3E}">
        <p14:creationId xmlns:p14="http://schemas.microsoft.com/office/powerpoint/2010/main" val="304266646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442" name="Rectangle 7">
            <a:extLst>
              <a:ext uri="{FF2B5EF4-FFF2-40B4-BE49-F238E27FC236}">
                <a16:creationId xmlns:a16="http://schemas.microsoft.com/office/drawing/2014/main" id="{C32A4935-FDBD-433A-9C7D-0D43FE24F9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5FE445-ED0D-45E1-99B6-1F5E0C5A7619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326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5443" name="Rectangle 2">
            <a:extLst>
              <a:ext uri="{FF2B5EF4-FFF2-40B4-BE49-F238E27FC236}">
                <a16:creationId xmlns:a16="http://schemas.microsoft.com/office/drawing/2014/main" id="{1B1E6726-BABA-43BB-9530-B26C10C603E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5444" name="Rectangle 3">
            <a:extLst>
              <a:ext uri="{FF2B5EF4-FFF2-40B4-BE49-F238E27FC236}">
                <a16:creationId xmlns:a16="http://schemas.microsoft.com/office/drawing/2014/main" id="{73DEA099-3C36-48E8-96D8-0F303B239C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hu-H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7469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22" name="Diakép helye 1">
            <a:extLst>
              <a:ext uri="{FF2B5EF4-FFF2-40B4-BE49-F238E27FC236}">
                <a16:creationId xmlns:a16="http://schemas.microsoft.com/office/drawing/2014/main" id="{F827B80D-74D3-4B1E-B3F2-6D8572D2BCB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4723" name="Jegyzetek helye 2">
            <a:extLst>
              <a:ext uri="{FF2B5EF4-FFF2-40B4-BE49-F238E27FC236}">
                <a16:creationId xmlns:a16="http://schemas.microsoft.com/office/drawing/2014/main" id="{1C14A1CA-7E80-4EA6-99D7-BA41E827F5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hu-HU" altLang="hu-HU">
              <a:latin typeface="Arial" panose="020B0604020202020204" pitchFamily="34" charset="0"/>
            </a:endParaRPr>
          </a:p>
        </p:txBody>
      </p:sp>
      <p:sp>
        <p:nvSpPr>
          <p:cNvPr id="414724" name="Dia számának helye 3">
            <a:extLst>
              <a:ext uri="{FF2B5EF4-FFF2-40B4-BE49-F238E27FC236}">
                <a16:creationId xmlns:a16="http://schemas.microsoft.com/office/drawing/2014/main" id="{3B253978-1535-4F00-AD62-CC7018B6E7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9B4E7FD-4975-431E-81EF-A11906267958}" type="slidenum">
              <a:rPr lang="hu-HU" altLang="hu-HU">
                <a:latin typeface="Calibri" panose="020F0502020204030204" pitchFamily="34" charset="0"/>
              </a:rPr>
              <a:pPr eaLnBrk="1" hangingPunct="1"/>
              <a:t>30</a:t>
            </a:fld>
            <a:endParaRPr lang="hu-HU" altLang="hu-H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21771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490" name="Rectangle 7">
            <a:extLst>
              <a:ext uri="{FF2B5EF4-FFF2-40B4-BE49-F238E27FC236}">
                <a16:creationId xmlns:a16="http://schemas.microsoft.com/office/drawing/2014/main" id="{6111ED2D-01B9-4CFB-AA0B-79BC8023079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747B73-ED1E-46EF-80B2-12C845285738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327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7491" name="Rectangle 2">
            <a:extLst>
              <a:ext uri="{FF2B5EF4-FFF2-40B4-BE49-F238E27FC236}">
                <a16:creationId xmlns:a16="http://schemas.microsoft.com/office/drawing/2014/main" id="{71526B3B-40AE-4AC3-92D1-E45AB3CB4EB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7492" name="Rectangle 3">
            <a:extLst>
              <a:ext uri="{FF2B5EF4-FFF2-40B4-BE49-F238E27FC236}">
                <a16:creationId xmlns:a16="http://schemas.microsoft.com/office/drawing/2014/main" id="{E6977CDF-C7B8-41F6-AAF0-F6257196A1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hu-H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1252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746" name="Diakép helye 1">
            <a:extLst>
              <a:ext uri="{FF2B5EF4-FFF2-40B4-BE49-F238E27FC236}">
                <a16:creationId xmlns:a16="http://schemas.microsoft.com/office/drawing/2014/main" id="{7935B71E-E2A1-4DD6-90D3-4A3D74A6C69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5747" name="Jegyzetek helye 2">
            <a:extLst>
              <a:ext uri="{FF2B5EF4-FFF2-40B4-BE49-F238E27FC236}">
                <a16:creationId xmlns:a16="http://schemas.microsoft.com/office/drawing/2014/main" id="{E71A50B7-BAA7-4B5C-830B-920EF89E76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hu-HU">
              <a:latin typeface="Arial" panose="020B0604020202020204" pitchFamily="34" charset="0"/>
            </a:endParaRPr>
          </a:p>
        </p:txBody>
      </p:sp>
      <p:sp>
        <p:nvSpPr>
          <p:cNvPr id="415748" name="Dia számának helye 3">
            <a:extLst>
              <a:ext uri="{FF2B5EF4-FFF2-40B4-BE49-F238E27FC236}">
                <a16:creationId xmlns:a16="http://schemas.microsoft.com/office/drawing/2014/main" id="{D99E70B0-4250-40E1-A590-53361A35E0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33FD733-4EB0-4531-AA0B-B6170774141C}" type="slidenum">
              <a:rPr lang="de-DE" altLang="hu-HU"/>
              <a:pPr eaLnBrk="1" hangingPunct="1"/>
              <a:t>31</a:t>
            </a:fld>
            <a:endParaRPr lang="de-DE" altLang="hu-HU"/>
          </a:p>
        </p:txBody>
      </p:sp>
    </p:spTree>
    <p:extLst>
      <p:ext uri="{BB962C8B-B14F-4D97-AF65-F5344CB8AC3E}">
        <p14:creationId xmlns:p14="http://schemas.microsoft.com/office/powerpoint/2010/main" val="25059984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770" name="Diakép helye 1">
            <a:extLst>
              <a:ext uri="{FF2B5EF4-FFF2-40B4-BE49-F238E27FC236}">
                <a16:creationId xmlns:a16="http://schemas.microsoft.com/office/drawing/2014/main" id="{A454E6C9-E1F9-42B5-A092-095495437B0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6771" name="Jegyzetek helye 2">
            <a:extLst>
              <a:ext uri="{FF2B5EF4-FFF2-40B4-BE49-F238E27FC236}">
                <a16:creationId xmlns:a16="http://schemas.microsoft.com/office/drawing/2014/main" id="{781610B1-4414-43FE-B61F-B46CE45AEB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hu-HU">
              <a:latin typeface="Arial" panose="020B0604020202020204" pitchFamily="34" charset="0"/>
            </a:endParaRPr>
          </a:p>
        </p:txBody>
      </p:sp>
      <p:sp>
        <p:nvSpPr>
          <p:cNvPr id="416772" name="Dia számának helye 3">
            <a:extLst>
              <a:ext uri="{FF2B5EF4-FFF2-40B4-BE49-F238E27FC236}">
                <a16:creationId xmlns:a16="http://schemas.microsoft.com/office/drawing/2014/main" id="{856BAA0B-9DD2-4CD5-88A7-12BF6ADDE6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5AC51C3-EC58-44D9-BDCF-7E97A0EF14CE}" type="slidenum">
              <a:rPr lang="de-DE" altLang="hu-HU"/>
              <a:pPr eaLnBrk="1" hangingPunct="1"/>
              <a:t>32</a:t>
            </a:fld>
            <a:endParaRPr lang="de-DE" altLang="hu-HU"/>
          </a:p>
        </p:txBody>
      </p:sp>
    </p:spTree>
    <p:extLst>
      <p:ext uri="{BB962C8B-B14F-4D97-AF65-F5344CB8AC3E}">
        <p14:creationId xmlns:p14="http://schemas.microsoft.com/office/powerpoint/2010/main" val="13926700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Diakép helye 1">
            <a:extLst>
              <a:ext uri="{FF2B5EF4-FFF2-40B4-BE49-F238E27FC236}">
                <a16:creationId xmlns:a16="http://schemas.microsoft.com/office/drawing/2014/main" id="{E5AF9062-BFEE-4CDB-B6AA-CCB0C61A55B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21891" name="Jegyzetek helye 2">
            <a:extLst>
              <a:ext uri="{FF2B5EF4-FFF2-40B4-BE49-F238E27FC236}">
                <a16:creationId xmlns:a16="http://schemas.microsoft.com/office/drawing/2014/main" id="{8E15198B-DC57-4A8F-A421-C79DB65726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hu-HU" altLang="hu-HU">
              <a:latin typeface="Arial" panose="020B0604020202020204" pitchFamily="34" charset="0"/>
            </a:endParaRPr>
          </a:p>
        </p:txBody>
      </p:sp>
      <p:sp>
        <p:nvSpPr>
          <p:cNvPr id="421892" name="Dia számának helye 3">
            <a:extLst>
              <a:ext uri="{FF2B5EF4-FFF2-40B4-BE49-F238E27FC236}">
                <a16:creationId xmlns:a16="http://schemas.microsoft.com/office/drawing/2014/main" id="{7B6697A9-DCD2-4D8B-8AB6-1188675978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2263736-DC67-4EA1-B036-6B018D00AD7B}" type="slidenum">
              <a:rPr lang="hu-HU" altLang="hu-HU"/>
              <a:pPr eaLnBrk="1" hangingPunct="1"/>
              <a:t>33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7659298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14" name="Diakép helye 1">
            <a:extLst>
              <a:ext uri="{FF2B5EF4-FFF2-40B4-BE49-F238E27FC236}">
                <a16:creationId xmlns:a16="http://schemas.microsoft.com/office/drawing/2014/main" id="{4843F5B3-3F95-46EA-9B99-57BBA08ADBD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22915" name="Jegyzetek helye 2">
            <a:extLst>
              <a:ext uri="{FF2B5EF4-FFF2-40B4-BE49-F238E27FC236}">
                <a16:creationId xmlns:a16="http://schemas.microsoft.com/office/drawing/2014/main" id="{CBCF2E04-A1DE-419A-957D-435F41910C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hu-HU" altLang="hu-HU">
              <a:latin typeface="Arial" panose="020B0604020202020204" pitchFamily="34" charset="0"/>
            </a:endParaRPr>
          </a:p>
        </p:txBody>
      </p:sp>
      <p:sp>
        <p:nvSpPr>
          <p:cNvPr id="422916" name="Dia számának helye 3">
            <a:extLst>
              <a:ext uri="{FF2B5EF4-FFF2-40B4-BE49-F238E27FC236}">
                <a16:creationId xmlns:a16="http://schemas.microsoft.com/office/drawing/2014/main" id="{BF974E80-14FB-4E67-920E-13E8F08471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890AC5B-6ECC-4B92-9366-885736996FDC}" type="slidenum">
              <a:rPr lang="hu-HU" altLang="hu-HU"/>
              <a:pPr eaLnBrk="1" hangingPunct="1"/>
              <a:t>34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115339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3/9/2018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E5243-F52A-4D37-9694-EB26C6C31910}" type="datetimeFigureOut">
              <a:rPr lang="en-US" dirty="0"/>
              <a:t>3/9/2018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B6E1-634A-48DC-9E8B-D894023267EF}" type="datetimeFigureOut">
              <a:rPr lang="en-US" dirty="0"/>
              <a:t>3/9/2018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Cím, szöveg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3">
            <a:extLst>
              <a:ext uri="{FF2B5EF4-FFF2-40B4-BE49-F238E27FC236}">
                <a16:creationId xmlns:a16="http://schemas.microsoft.com/office/drawing/2014/main" id="{3415C3EC-740B-4B78-9FBA-95165CC4F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2FBC95-2B6A-4CEA-9B99-A3625B48020A}" type="datetimeFigureOut">
              <a:rPr lang="hu-HU"/>
              <a:pPr>
                <a:defRPr/>
              </a:pPr>
              <a:t>2018. 03. 09.</a:t>
            </a:fld>
            <a:endParaRPr lang="hu-HU"/>
          </a:p>
        </p:txBody>
      </p:sp>
      <p:sp>
        <p:nvSpPr>
          <p:cNvPr id="6" name="Élőláb helye 4">
            <a:extLst>
              <a:ext uri="{FF2B5EF4-FFF2-40B4-BE49-F238E27FC236}">
                <a16:creationId xmlns:a16="http://schemas.microsoft.com/office/drawing/2014/main" id="{2D92A2A5-A11D-4F80-AB41-1E144DD66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>
            <a:extLst>
              <a:ext uri="{FF2B5EF4-FFF2-40B4-BE49-F238E27FC236}">
                <a16:creationId xmlns:a16="http://schemas.microsoft.com/office/drawing/2014/main" id="{5A042F2E-638C-489E-A966-668A8F0C0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A349DD-D246-4664-8A81-1B1A43E864EE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95352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D3E9E-A95C-48F2-B4BF-A71542E0BE9A}" type="datetimeFigureOut">
              <a:rPr lang="en-US" dirty="0"/>
              <a:t>3/9/2018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FigureOut">
              <a:rPr lang="en-US" dirty="0"/>
              <a:t>3/9/2018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FigureOut">
              <a:rPr lang="en-US" dirty="0"/>
              <a:t>3/9/2018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7E00A-486F-4252-8B1D-E32645521F49}" type="datetimeFigureOut">
              <a:rPr lang="en-US" dirty="0"/>
              <a:t>3/9/2018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5F92-E675-4B36-9A60-69A962A68675}" type="datetimeFigureOut">
              <a:rPr lang="en-US" dirty="0"/>
              <a:t>3/9/2018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E2C9B-5FA2-460D-9BE7-B0812FC2A6FF}" type="datetimeFigureOut">
              <a:rPr lang="en-US" dirty="0"/>
              <a:t>3/9/2018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3/9/2018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3/9/2018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houghtco.com/sapir-whorf-hypothesis-1691924" TargetMode="Externa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oughtco.com/sapir-whorf-hypothesis-1691924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houghtco.com/sapir-whorf-hypothesis-1691924" TargetMode="Externa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oughtco.com/sapir-whorf-hypothesis-1691924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ile:Stakeholder.jpg" TargetMode="External"/><Relationship Id="rId2" Type="http://schemas.openxmlformats.org/officeDocument/2006/relationships/image" Target="../media/image44.jpg&amp;ehk=ordM8TyMp"/><Relationship Id="rId1" Type="http://schemas.openxmlformats.org/officeDocument/2006/relationships/slideLayout" Target="../slideLayouts/slideLayout3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hyperlink" Target="http://english-seminar.wikispaces.com/2012-2013+writing+skills+4" TargetMode="External"/><Relationship Id="rId2" Type="http://schemas.openxmlformats.org/officeDocument/2006/relationships/image" Target="../media/image45.jpg&amp;ehk=GOlDfSIhjMXb5gyt0jESOQ&amp;r=0&amp;pid=OfficeInsert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startupdate.hu/" TargetMode="Externa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emf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marketingszoveg.blog.hu/2015/03/19/a_viral_marketingben_a_nagy_sikerhez_nagy_kockazat_tarsul" TargetMode="External"/><Relationship Id="rId2" Type="http://schemas.openxmlformats.org/officeDocument/2006/relationships/image" Target="../media/image10.jpg&amp;ehk=o"/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http://www.gmconsulting.hu/inf/cikkek/030/egesz%20konyv/5fejezet/kepek/5-6-abra.gif" TargetMode="Externa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n.hu/karrier/0709/autoritas_felelosseg_hatoero_arp_172726.php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fn.hu/karrier/0709/szupervizio_vezetoi_tanulas_eszkoze_172740.php" TargetMode="External"/><Relationship Id="rId5" Type="http://schemas.openxmlformats.org/officeDocument/2006/relationships/hyperlink" Target="http://www.fn.hu/karrier/0709/motivacio_jobb_teljesitmeny_kulcsa_172765.php" TargetMode="External"/><Relationship Id="rId4" Type="http://schemas.openxmlformats.org/officeDocument/2006/relationships/hyperlink" Target="http://www.fn.hu/karrier/0709/vezetoi_kommunikacio_172763.php" TargetMode="Externa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yapt.org.uk/year-3-2/biggest-participation-fails-mistakes/" TargetMode="External"/><Relationship Id="rId2" Type="http://schemas.openxmlformats.org/officeDocument/2006/relationships/image" Target="../media/image11.jpg&amp;ehk=63w98KdhB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htxt.co.za/2013/12/12/phasile-feyilile-googles-zulu-translator-tested/" TargetMode="External"/><Relationship Id="rId4" Type="http://schemas.openxmlformats.org/officeDocument/2006/relationships/image" Target="../media/image12.jpg&amp;ehk=0l3g49H8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2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2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missingmythyroid.blogspot.com/" TargetMode="External"/><Relationship Id="rId2" Type="http://schemas.openxmlformats.org/officeDocument/2006/relationships/image" Target="../media/image13.jpeg&amp;ehk=civXjfXKfWV7DSnaLnJUxA&amp;r=0&amp;pid=OfficeInsert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genomicslawreport.com/index.php/2010/08/31/the-business-effects-of-regulatory-uncertainty-in-genetic-testing/" TargetMode="External"/><Relationship Id="rId4" Type="http://schemas.openxmlformats.org/officeDocument/2006/relationships/image" Target="../media/image14.jpg&amp;ehk=EBIHhG1gHyCd5ZirhOM4WQ&amp;r=0&amp;pid=OfficeInsert"/></Relationships>
</file>

<file path=ppt/slides/_rels/slide2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2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2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2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2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2.xml"/></Relationships>
</file>

<file path=ppt/slides/_rels/slide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2.xml"/></Relationships>
</file>

<file path=ppt/slides/_rels/slide2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5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5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26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2.xml"/></Relationships>
</file>

<file path=ppt/slides/_rels/slide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26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6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6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2.xml"/></Relationships>
</file>

<file path=ppt/slides/_rels/slide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27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7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27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27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2.xml"/></Relationships>
</file>

<file path=ppt/slides/_rels/slide2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2.xml"/></Relationships>
</file>

<file path=ppt/slides/_rels/slide2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2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2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7.xml.rels><?xml version="1.0" encoding="UTF-8" standalone="yes"?>
<Relationships xmlns="http://schemas.openxmlformats.org/package/2006/relationships"><Relationship Id="rId3" Type="http://schemas.openxmlformats.org/officeDocument/2006/relationships/hyperlink" Target="http://kockazatitoke.blog.hu/2011/03/07/az_otlet_13" TargetMode="External"/><Relationship Id="rId2" Type="http://schemas.openxmlformats.org/officeDocument/2006/relationships/image" Target="../media/image87.jpg&amp;ehk="/><Relationship Id="rId1" Type="http://schemas.openxmlformats.org/officeDocument/2006/relationships/slideLayout" Target="../slideLayouts/slideLayout3.xml"/></Relationships>
</file>

<file path=ppt/slides/_rels/slide2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00.xml.rels><?xml version="1.0" encoding="UTF-8" standalone="yes"?>
<Relationships xmlns="http://schemas.openxmlformats.org/package/2006/relationships"><Relationship Id="rId3" Type="http://schemas.openxmlformats.org/officeDocument/2006/relationships/hyperlink" Target="http://quotewit.blogspot.com/2014/01/knowledge-quotes.html" TargetMode="External"/><Relationship Id="rId2" Type="http://schemas.openxmlformats.org/officeDocument/2006/relationships/image" Target="../media/image88.jpg&amp;ehk=HqeTQUNp66e5FzSkuljGfg&amp;r=0&amp;pid=OfficeInsert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nd/4.0/" TargetMode="External"/></Relationships>
</file>

<file path=ppt/slides/_rels/slide3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2.xml.rels><?xml version="1.0" encoding="UTF-8" standalone="yes"?>
<Relationships xmlns="http://schemas.openxmlformats.org/package/2006/relationships"><Relationship Id="rId3" Type="http://schemas.openxmlformats.org/officeDocument/2006/relationships/hyperlink" Target="https://englishi2009-2010.wikispaces.com/Failure+to+Escape" TargetMode="External"/><Relationship Id="rId2" Type="http://schemas.openxmlformats.org/officeDocument/2006/relationships/image" Target="../media/image89.jpg&amp;ehk=Wj3mb7k46Ew5BNUyFFp7mg&amp;r=0&amp;pid=OfficeInsert"/><Relationship Id="rId1" Type="http://schemas.openxmlformats.org/officeDocument/2006/relationships/slideLayout" Target="../slideLayouts/slideLayout2.xml"/></Relationships>
</file>

<file path=ppt/slides/_rels/slide3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leandesign.hu/" TargetMode="External"/><Relationship Id="rId1" Type="http://schemas.openxmlformats.org/officeDocument/2006/relationships/slideLayout" Target="../slideLayouts/slideLayout3.xml"/></Relationships>
</file>

<file path=ppt/slides/_rels/slide3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haretribe.com/academy/how-to-build-a-minimum-viable-platform/" TargetMode="External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3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3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8rRL5X7k2pY" TargetMode="External"/><Relationship Id="rId2" Type="http://schemas.openxmlformats.org/officeDocument/2006/relationships/hyperlink" Target="https://www.youtube.com/watch?v=B5iMIAkESO4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QbMw1rmXfsI" TargetMode="External"/></Relationships>
</file>

<file path=ppt/slides/_rels/slide3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jpeg"/></Relationships>
</file>

<file path=ppt/slides/_rels/slide3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gif"/><Relationship Id="rId1" Type="http://schemas.openxmlformats.org/officeDocument/2006/relationships/slideLayout" Target="../slideLayouts/slideLayout2.xml"/></Relationships>
</file>

<file path=ppt/slides/_rels/slide3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gi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3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gif"/></Relationships>
</file>

<file path=ppt/slides/_rels/slide3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gif"/><Relationship Id="rId1" Type="http://schemas.openxmlformats.org/officeDocument/2006/relationships/slideLayout" Target="../slideLayouts/slideLayout2.xml"/></Relationships>
</file>

<file path=ppt/slides/_rels/slide3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3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/Relationships>
</file>

<file path=ppt/slides/_rels/slide3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3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.xml"/></Relationships>
</file>

<file path=ppt/slides/_rels/slide3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.xml"/></Relationships>
</file>

<file path=ppt/slides/_rels/slide3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41.xml.rels><?xml version="1.0" encoding="UTF-8" standalone="yes"?>
<Relationships xmlns="http://schemas.openxmlformats.org/package/2006/relationships"><Relationship Id="rId2" Type="http://schemas.openxmlformats.org/officeDocument/2006/relationships/hyperlink" Target="https://forbes.hu/uzlet/konyhafelujitasnak-indult-3d-mobilapp-lett-a-vege-magyar-fejlesztoktol/" TargetMode="External"/><Relationship Id="rId1" Type="http://schemas.openxmlformats.org/officeDocument/2006/relationships/slideLayout" Target="../slideLayouts/slideLayout2.xml"/></Relationships>
</file>

<file path=ppt/slides/_rels/slide3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6.xml.rels><?xml version="1.0" encoding="UTF-8" standalone="yes"?>
<Relationships xmlns="http://schemas.openxmlformats.org/package/2006/relationships"><Relationship Id="rId3" Type="http://schemas.openxmlformats.org/officeDocument/2006/relationships/hyperlink" Target="http://betterposters.blogspot.com/2013/03/more-than-marketing.html" TargetMode="External"/><Relationship Id="rId2" Type="http://schemas.openxmlformats.org/officeDocument/2006/relationships/image" Target="../media/image101.jpg&amp;ehk=4pTfwmewuLWhxP2SfrFKJA&amp;r=0&amp;pid=OfficeInsert"/><Relationship Id="rId1" Type="http://schemas.openxmlformats.org/officeDocument/2006/relationships/slideLayout" Target="../slideLayouts/slideLayout2.xml"/></Relationships>
</file>

<file path=ppt/slides/_rels/slide3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3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3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3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usinessmodelsinc.com/the-new-4-ps-in-marketing-s-a-v-e/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png"/></Relationships>
</file>

<file path=ppt/slides/_rels/slide3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2.xml.rels><?xml version="1.0" encoding="UTF-8" standalone="yes"?>
<Relationships xmlns="http://schemas.openxmlformats.org/package/2006/relationships"><Relationship Id="rId2" Type="http://schemas.openxmlformats.org/officeDocument/2006/relationships/hyperlink" Target="https://forbes.hu/uzlet/konyhafelujitasnak-indult-3d-mobilapp-lett-a-vege-magyar-fejlesztoktol" TargetMode="External"/><Relationship Id="rId1" Type="http://schemas.openxmlformats.org/officeDocument/2006/relationships/slideLayout" Target="../slideLayouts/slideLayout2.xml"/></Relationships>
</file>

<file path=ppt/slides/_rels/slide3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&amp;ehk=TuvNPEbdTsTcGkv3nIICSQ&amp;r=0&amp;pid=OfficeInsert"/><Relationship Id="rId2" Type="http://schemas.openxmlformats.org/officeDocument/2006/relationships/image" Target="../media/image110.jpg&amp;ehk=ut9sKY7niuDMf6DVFwyqFw&amp;r=0&amp;pid=OfficeInsert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iuxy.net/ebooks-gratis/3959254-coleccion-libros-finanzas-descargar-pdf-gratis.html" TargetMode="External"/></Relationships>
</file>

<file path=ppt/slides/_rels/slide3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370.xml.rels><?xml version="1.0" encoding="UTF-8" standalone="yes"?>
<Relationships xmlns="http://schemas.openxmlformats.org/package/2006/relationships"><Relationship Id="rId3" Type="http://schemas.openxmlformats.org/officeDocument/2006/relationships/hyperlink" Target="http://zotoz.blogspot.com/2013/04/definition-and-understanding-investment.html" TargetMode="External"/><Relationship Id="rId2" Type="http://schemas.openxmlformats.org/officeDocument/2006/relationships/image" Target="../media/image112.jpg&amp;ehk=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investitwisely.com/" TargetMode="External"/><Relationship Id="rId4" Type="http://schemas.openxmlformats.org/officeDocument/2006/relationships/image" Target="../media/image113.jpg&amp;ehk=cYgsnbqJi"/></Relationships>
</file>

<file path=ppt/slides/_rels/slide37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vestitwisely.com/" TargetMode="External"/><Relationship Id="rId2" Type="http://schemas.openxmlformats.org/officeDocument/2006/relationships/image" Target="../media/image113.jpg&amp;ehk=cYgsnbqJi"/><Relationship Id="rId1" Type="http://schemas.openxmlformats.org/officeDocument/2006/relationships/slideLayout" Target="../slideLayouts/slideLayout2.xml"/></Relationships>
</file>

<file path=ppt/slides/_rels/slide3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3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80.xml.rels><?xml version="1.0" encoding="UTF-8" standalone="yes"?>
<Relationships xmlns="http://schemas.openxmlformats.org/package/2006/relationships"><Relationship Id="rId3" Type="http://schemas.openxmlformats.org/officeDocument/2006/relationships/hyperlink" Target="http://mbti.tarhely.biz/tipusok" TargetMode="External"/><Relationship Id="rId2" Type="http://schemas.openxmlformats.org/officeDocument/2006/relationships/hyperlink" Target="http://www.personalitypage.com/html/careers.html" TargetMode="External"/><Relationship Id="rId1" Type="http://schemas.openxmlformats.org/officeDocument/2006/relationships/slideLayout" Target="../slideLayouts/slideLayout2.xml"/></Relationships>
</file>

<file path=ppt/slides/_rels/slide38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eandesign.hu/" TargetMode="External"/><Relationship Id="rId7" Type="http://schemas.openxmlformats.org/officeDocument/2006/relationships/hyperlink" Target="https://www.thoughtco.com/sapir-whorf-hypothesis-1691924" TargetMode="External"/><Relationship Id="rId2" Type="http://schemas.openxmlformats.org/officeDocument/2006/relationships/hyperlink" Target="https://effectuation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8rRL5X7k2pY" TargetMode="External"/><Relationship Id="rId5" Type="http://schemas.openxmlformats.org/officeDocument/2006/relationships/hyperlink" Target="https://www.youtube.com/watch?v=f60dheI4ARg" TargetMode="External"/><Relationship Id="rId4" Type="http://schemas.openxmlformats.org/officeDocument/2006/relationships/hyperlink" Target="https://www.businessmodelsinc.com/the-new-4-ps-in-marketing-s-a-v-e/" TargetMode="External"/></Relationships>
</file>

<file path=ppt/slides/_rels/slide38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binsights.com/" TargetMode="External"/><Relationship Id="rId2" Type="http://schemas.openxmlformats.org/officeDocument/2006/relationships/hyperlink" Target="https://forbes.hu/uzlet/konyhafelujitasnak-indult-3d-mobilapp-lett-a-vege-magyar-fejlesztoktol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hyperlink" Target="http://mbti.tarhely.biz/tipusok" TargetMode="Externa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ersonalitypage.com/html/careers.html" TargetMode="Externa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://www.iclipart.com/search.php?x=97&amp;y=9&amp;keys=395021&amp;andor=AND&amp;cat=All&amp;tl=clipart&amp;id=111_10_3_17" TargetMode="Externa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D08E12A-93B5-454C-BEEE-B2D71BE2E4B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2536" y="0"/>
            <a:ext cx="673946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66D757C4-4B4C-431A-941F-E5528B6C4EF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229" y="2745462"/>
            <a:ext cx="5452536" cy="3762249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DB7CAA96-3D68-40CE-B322-50ECE94820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1235" y="407962"/>
            <a:ext cx="4205568" cy="4149969"/>
          </a:xfrm>
        </p:spPr>
        <p:txBody>
          <a:bodyPr>
            <a:noAutofit/>
          </a:bodyPr>
          <a:lstStyle/>
          <a:p>
            <a:br>
              <a:rPr lang="hu-HU" sz="3200" dirty="0"/>
            </a:br>
            <a:br>
              <a:rPr lang="hu-HU" sz="3200" dirty="0"/>
            </a:br>
            <a:r>
              <a:rPr lang="hu-HU" sz="3200" dirty="0"/>
              <a:t>EFOP-3.6.1-16-2016-00023 </a:t>
            </a:r>
            <a:br>
              <a:rPr lang="hu-HU" sz="3200" dirty="0"/>
            </a:br>
            <a:br>
              <a:rPr lang="hu-HU" sz="3200" dirty="0"/>
            </a:br>
            <a:br>
              <a:rPr lang="hu-HU" sz="3200" dirty="0"/>
            </a:br>
            <a:r>
              <a:rPr lang="hu-HU" sz="3200" dirty="0"/>
              <a:t>„Kutatás-fejlesztési tevékenység megvalósítása az Eötvös Loránd Tudományegyetem szombathelyi kampuszán”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93DAB726-5F0C-4B31-9421-47C6CFBE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7513" y="5092247"/>
            <a:ext cx="4141559" cy="1645920"/>
          </a:xfrm>
        </p:spPr>
        <p:txBody>
          <a:bodyPr>
            <a:normAutofit fontScale="77500" lnSpcReduction="20000"/>
          </a:bodyPr>
          <a:lstStyle/>
          <a:p>
            <a:r>
              <a:rPr lang="hu-HU" sz="2200" dirty="0"/>
              <a:t>Szombathely</a:t>
            </a:r>
          </a:p>
          <a:p>
            <a:r>
              <a:rPr lang="hu-HU" sz="2200" dirty="0"/>
              <a:t>1-4. előadás és szeminárium vázlata</a:t>
            </a:r>
          </a:p>
          <a:p>
            <a:r>
              <a:rPr lang="hu-HU" sz="2200" dirty="0"/>
              <a:t>Hallgatói kiselőadások szempontjai</a:t>
            </a:r>
          </a:p>
          <a:p>
            <a:endParaRPr lang="hu-HU" sz="2200" dirty="0"/>
          </a:p>
          <a:p>
            <a:r>
              <a:rPr lang="hu-HU" sz="2200" dirty="0"/>
              <a:t>Dr. Hegyi Barbara 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D166FA48-55B7-4076-93AA-8C30C3E72087}"/>
              </a:ext>
            </a:extLst>
          </p:cNvPr>
          <p:cNvSpPr txBox="1"/>
          <p:nvPr/>
        </p:nvSpPr>
        <p:spPr>
          <a:xfrm>
            <a:off x="6096000" y="407963"/>
            <a:ext cx="568476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b="1" dirty="0">
                <a:solidFill>
                  <a:srgbClr val="002060"/>
                </a:solidFill>
              </a:rPr>
              <a:t>Innovatív vállalkozás menedzsment</a:t>
            </a:r>
            <a:endParaRPr lang="hu-HU" sz="4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7749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7B561261-548B-41BF-92AE-2223EBD1ED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6499" y="2243803"/>
            <a:ext cx="3383936" cy="3104761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63D71FB8-7C47-4C5C-8ED8-4D6C51734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</p:spPr>
        <p:txBody>
          <a:bodyPr>
            <a:normAutofit/>
          </a:bodyPr>
          <a:lstStyle/>
          <a:p>
            <a:r>
              <a:rPr lang="hu-HU" dirty="0"/>
              <a:t>Az „elsöprő” innováció fogalma – </a:t>
            </a:r>
            <a:r>
              <a:rPr lang="hu-HU" dirty="0" err="1"/>
              <a:t>Disruptive</a:t>
            </a:r>
            <a:r>
              <a:rPr lang="hu-HU" dirty="0"/>
              <a:t> </a:t>
            </a:r>
            <a:r>
              <a:rPr lang="hu-HU" dirty="0" err="1"/>
              <a:t>innovation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4D91944-57EE-48E8-ABA5-379DFF4244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656" y="2011680"/>
            <a:ext cx="6875611" cy="3766185"/>
          </a:xfrm>
        </p:spPr>
        <p:txBody>
          <a:bodyPr>
            <a:normAutofit/>
          </a:bodyPr>
          <a:lstStyle/>
          <a:p>
            <a:r>
              <a:rPr lang="hu-HU" sz="1700" dirty="0"/>
              <a:t>- az újonnan létrehozott vállalkozások fő forrásai az innovációra épülő termelékenységnek és egyben hozzájárulnak a gazdasági jólét megteremtéséhez</a:t>
            </a:r>
          </a:p>
          <a:p>
            <a:r>
              <a:rPr lang="hu-HU" sz="1700" dirty="0"/>
              <a:t>- az elsöprő innovációk többsége innovatív, kreatív és tehetséges vállalkozóktól származik</a:t>
            </a:r>
          </a:p>
          <a:p>
            <a:r>
              <a:rPr lang="hu-HU" sz="1700" dirty="0"/>
              <a:t>- az elsöprő innováció jelentősége abban áll, hogy az addig valamely probléma megoldására használt eszköz/szolgáltatás/termék helyett valami olyan újszerű jelenik meg, amely minden korábbi megoldást felülír, az életet egyszerűbbé, magasabb színvonalúvá teszi, átalakítja a fogyasztói társadalmat részben vagy egészben</a:t>
            </a:r>
          </a:p>
          <a:p>
            <a:r>
              <a:rPr lang="hu-HU" sz="1700" dirty="0"/>
              <a:t>- korábban elsöprő innovációnak tekinthető termékek voltak a telefon, az elektromosság, a robbanómotor? </a:t>
            </a:r>
          </a:p>
          <a:p>
            <a:pPr marL="0" indent="0">
              <a:buNone/>
            </a:pPr>
            <a:endParaRPr lang="hu-HU" sz="1700" dirty="0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3619CE25-A015-4A03-871C-2CF5AF0792D4}"/>
              </a:ext>
            </a:extLst>
          </p:cNvPr>
          <p:cNvSpPr txBox="1"/>
          <p:nvPr/>
        </p:nvSpPr>
        <p:spPr>
          <a:xfrm>
            <a:off x="8384344" y="6442743"/>
            <a:ext cx="35309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/>
              <a:t>Forrás: I&amp;E </a:t>
            </a:r>
            <a:r>
              <a:rPr lang="hu-HU" sz="1400" dirty="0" err="1"/>
              <a:t>Basics</a:t>
            </a:r>
            <a:r>
              <a:rPr lang="hu-HU" sz="1400" dirty="0"/>
              <a:t> </a:t>
            </a:r>
            <a:r>
              <a:rPr lang="hu-HU" sz="1400" dirty="0" err="1"/>
              <a:t>blueprint</a:t>
            </a:r>
            <a:r>
              <a:rPr lang="hu-HU" sz="1400" dirty="0"/>
              <a:t> alapján</a:t>
            </a:r>
          </a:p>
        </p:txBody>
      </p:sp>
    </p:spTree>
    <p:extLst>
      <p:ext uri="{BB962C8B-B14F-4D97-AF65-F5344CB8AC3E}">
        <p14:creationId xmlns:p14="http://schemas.microsoft.com/office/powerpoint/2010/main" val="251768759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Dia számának helye 3">
            <a:extLst>
              <a:ext uri="{FF2B5EF4-FFF2-40B4-BE49-F238E27FC236}">
                <a16:creationId xmlns:a16="http://schemas.microsoft.com/office/drawing/2014/main" id="{15FDA336-6CD1-4F5E-9A91-435E312A6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48200" y="6586538"/>
            <a:ext cx="2895600" cy="22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fld id="{D54EAFA5-BC3A-446F-9614-148ED15ECEDF}" type="slidenum">
              <a:rPr lang="en-US" altLang="hu-HU">
                <a:solidFill>
                  <a:schemeClr val="bg1"/>
                </a:solidFill>
              </a:rPr>
              <a:pPr algn="ctr" eaLnBrk="1" hangingPunct="1"/>
              <a:t>100</a:t>
            </a:fld>
            <a:endParaRPr lang="en-US" altLang="hu-HU">
              <a:solidFill>
                <a:schemeClr val="bg1"/>
              </a:solidFill>
            </a:endParaRPr>
          </a:p>
        </p:txBody>
      </p:sp>
      <p:sp>
        <p:nvSpPr>
          <p:cNvPr id="155651" name="Rectangle 2">
            <a:extLst>
              <a:ext uri="{FF2B5EF4-FFF2-40B4-BE49-F238E27FC236}">
                <a16:creationId xmlns:a16="http://schemas.microsoft.com/office/drawing/2014/main" id="{98D9BFA0-0E8B-4B5F-9817-C26748F7D4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2400"/>
              <a:t>A sikeres vezető (vállalkozó) tulajdonságai</a:t>
            </a:r>
            <a:endParaRPr lang="de-DE" altLang="hu-HU" sz="2400"/>
          </a:p>
        </p:txBody>
      </p:sp>
      <p:pic>
        <p:nvPicPr>
          <p:cNvPr id="155652" name="Picture 4">
            <a:extLst>
              <a:ext uri="{FF2B5EF4-FFF2-40B4-BE49-F238E27FC236}">
                <a16:creationId xmlns:a16="http://schemas.microsoft.com/office/drawing/2014/main" id="{E3B5083D-58A5-495D-B524-9AE310274A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91"/>
          <a:stretch/>
        </p:blipFill>
        <p:spPr bwMode="auto">
          <a:xfrm>
            <a:off x="3071191" y="1560514"/>
            <a:ext cx="7772400" cy="4797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2733A8DC-02FE-4D91-BE4B-AF4E45442912}"/>
              </a:ext>
            </a:extLst>
          </p:cNvPr>
          <p:cNvSpPr txBox="1"/>
          <p:nvPr/>
        </p:nvSpPr>
        <p:spPr>
          <a:xfrm>
            <a:off x="8229600" y="6485206"/>
            <a:ext cx="2613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Forrás: </a:t>
            </a:r>
            <a:r>
              <a:rPr lang="hu-HU" dirty="0" err="1"/>
              <a:t>Kövesi</a:t>
            </a:r>
            <a:r>
              <a:rPr lang="hu-HU" dirty="0"/>
              <a:t> alapján</a:t>
            </a:r>
          </a:p>
        </p:txBody>
      </p:sp>
    </p:spTree>
    <p:extLst>
      <p:ext uri="{BB962C8B-B14F-4D97-AF65-F5344CB8AC3E}">
        <p14:creationId xmlns:p14="http://schemas.microsoft.com/office/powerpoint/2010/main" val="290157458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14C443F-AEEE-4935-B8F7-E2DB07C768B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/>
              <a:t>Kommunikáció a szervezetben, a csoportban</a:t>
            </a:r>
          </a:p>
        </p:txBody>
      </p:sp>
    </p:spTree>
    <p:extLst>
      <p:ext uri="{BB962C8B-B14F-4D97-AF65-F5344CB8AC3E}">
        <p14:creationId xmlns:p14="http://schemas.microsoft.com/office/powerpoint/2010/main" val="387218604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7" name="Rectangle 2">
            <a:extLst>
              <a:ext uri="{FF2B5EF4-FFF2-40B4-BE49-F238E27FC236}">
                <a16:creationId xmlns:a16="http://schemas.microsoft.com/office/drawing/2014/main" id="{B0581E0B-CB39-462B-8FF1-99D88E811D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/>
              <a:t>A kommunikáció fogalma</a:t>
            </a:r>
            <a:endParaRPr lang="de-DE" altLang="hu-HU"/>
          </a:p>
        </p:txBody>
      </p:sp>
      <p:sp>
        <p:nvSpPr>
          <p:cNvPr id="180228" name="Rectangle 3">
            <a:extLst>
              <a:ext uri="{FF2B5EF4-FFF2-40B4-BE49-F238E27FC236}">
                <a16:creationId xmlns:a16="http://schemas.microsoft.com/office/drawing/2014/main" id="{5928665A-58B9-43B1-A7F9-5E40A3DD91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0" indent="-457200"/>
            <a:r>
              <a:rPr lang="hu-HU" altLang="hu-HU" b="1" dirty="0"/>
              <a:t>A </a:t>
            </a:r>
            <a:r>
              <a:rPr lang="de-DE" altLang="hu-HU" b="1" dirty="0" err="1"/>
              <a:t>kommunikáció</a:t>
            </a:r>
            <a:r>
              <a:rPr lang="de-DE" altLang="hu-HU" b="1" dirty="0"/>
              <a:t> </a:t>
            </a:r>
            <a:r>
              <a:rPr lang="de-DE" altLang="hu-HU" b="1" dirty="0" err="1"/>
              <a:t>információcser</a:t>
            </a:r>
            <a:r>
              <a:rPr lang="hu-HU" altLang="hu-HU" b="1" dirty="0"/>
              <a:t>e</a:t>
            </a:r>
            <a:r>
              <a:rPr lang="de-DE" altLang="hu-HU" b="1" dirty="0"/>
              <a:t> </a:t>
            </a:r>
            <a:r>
              <a:rPr lang="de-DE" altLang="hu-HU" b="1" dirty="0" err="1"/>
              <a:t>az</a:t>
            </a:r>
            <a:r>
              <a:rPr lang="de-DE" altLang="hu-HU" b="1" dirty="0"/>
              <a:t> </a:t>
            </a:r>
            <a:r>
              <a:rPr lang="de-DE" altLang="hu-HU" b="1" dirty="0" err="1"/>
              <a:t>adó</a:t>
            </a:r>
            <a:r>
              <a:rPr lang="de-DE" altLang="hu-HU" b="1" dirty="0"/>
              <a:t> </a:t>
            </a:r>
            <a:r>
              <a:rPr lang="de-DE" altLang="hu-HU" b="1" dirty="0" err="1"/>
              <a:t>és</a:t>
            </a:r>
            <a:r>
              <a:rPr lang="de-DE" altLang="hu-HU" b="1" dirty="0"/>
              <a:t> a </a:t>
            </a:r>
            <a:r>
              <a:rPr lang="de-DE" altLang="hu-HU" b="1" dirty="0" err="1"/>
              <a:t>vevő</a:t>
            </a:r>
            <a:r>
              <a:rPr lang="de-DE" altLang="hu-HU" b="1" dirty="0"/>
              <a:t> </a:t>
            </a:r>
            <a:r>
              <a:rPr lang="de-DE" altLang="hu-HU" b="1" dirty="0" err="1"/>
              <a:t>között</a:t>
            </a:r>
            <a:r>
              <a:rPr lang="de-DE" altLang="hu-HU" b="1" dirty="0"/>
              <a:t>. </a:t>
            </a:r>
            <a:endParaRPr lang="hu-HU" altLang="hu-HU" b="1" dirty="0"/>
          </a:p>
          <a:p>
            <a:pPr marL="457200" indent="-457200"/>
            <a:r>
              <a:rPr lang="de-DE" altLang="hu-HU" b="1" dirty="0"/>
              <a:t>A </a:t>
            </a:r>
            <a:r>
              <a:rPr lang="de-DE" altLang="hu-HU" b="1" dirty="0" err="1"/>
              <a:t>kommunikáció</a:t>
            </a:r>
            <a:r>
              <a:rPr lang="de-DE" altLang="hu-HU" b="1" dirty="0"/>
              <a:t> </a:t>
            </a:r>
            <a:r>
              <a:rPr lang="de-DE" altLang="hu-HU" b="1" dirty="0" err="1"/>
              <a:t>egy</a:t>
            </a:r>
            <a:r>
              <a:rPr lang="de-DE" altLang="hu-HU" b="1" dirty="0"/>
              <a:t> </a:t>
            </a:r>
            <a:r>
              <a:rPr lang="de-DE" altLang="hu-HU" b="1" dirty="0" err="1"/>
              <a:t>dinamikus</a:t>
            </a:r>
            <a:r>
              <a:rPr lang="de-DE" altLang="hu-HU" b="1" dirty="0"/>
              <a:t> </a:t>
            </a:r>
            <a:r>
              <a:rPr lang="de-DE" altLang="hu-HU" b="1" dirty="0" err="1"/>
              <a:t>kölcsönös</a:t>
            </a:r>
            <a:r>
              <a:rPr lang="de-DE" altLang="hu-HU" b="1" dirty="0"/>
              <a:t> </a:t>
            </a:r>
            <a:r>
              <a:rPr lang="de-DE" altLang="hu-HU" b="1" dirty="0" err="1"/>
              <a:t>folyamat</a:t>
            </a:r>
            <a:r>
              <a:rPr lang="de-DE" altLang="hu-HU" b="1" dirty="0"/>
              <a:t>. </a:t>
            </a:r>
            <a:endParaRPr lang="hu-HU" altLang="hu-HU" b="1" dirty="0"/>
          </a:p>
          <a:p>
            <a:pPr marL="457200" indent="-457200"/>
            <a:endParaRPr lang="hu-HU" altLang="hu-HU" b="1" dirty="0"/>
          </a:p>
          <a:p>
            <a:pPr marL="457200" indent="-457200"/>
            <a:endParaRPr lang="hu-HU" altLang="hu-HU" b="1" dirty="0"/>
          </a:p>
          <a:p>
            <a:pPr marL="457200" indent="-457200"/>
            <a:endParaRPr lang="hu-HU" altLang="hu-HU" b="1" dirty="0"/>
          </a:p>
          <a:p>
            <a:pPr marL="457200" indent="-457200"/>
            <a:endParaRPr lang="hu-HU" altLang="hu-HU" b="1" dirty="0"/>
          </a:p>
          <a:p>
            <a:pPr marL="457200" indent="-457200"/>
            <a:endParaRPr lang="hu-HU" altLang="hu-HU" b="1" dirty="0"/>
          </a:p>
          <a:p>
            <a:pPr marL="457200" indent="-457200" algn="r"/>
            <a:r>
              <a:rPr lang="hu-HU" altLang="hu-HU" sz="1400" b="1" dirty="0"/>
              <a:t>(</a:t>
            </a:r>
            <a:r>
              <a:rPr lang="hu-HU" altLang="hu-HU" sz="1400" b="1" dirty="0">
                <a:hlinkClick r:id="rId2"/>
              </a:rPr>
              <a:t>https://www.thoughtco.com/sapir-whorf-hypothesis-1691924</a:t>
            </a:r>
            <a:r>
              <a:rPr lang="hu-HU" altLang="hu-HU" sz="1400" b="1" dirty="0"/>
              <a:t>  és Horányi (2001) alapján )</a:t>
            </a:r>
          </a:p>
        </p:txBody>
      </p:sp>
    </p:spTree>
    <p:extLst>
      <p:ext uri="{BB962C8B-B14F-4D97-AF65-F5344CB8AC3E}">
        <p14:creationId xmlns:p14="http://schemas.microsoft.com/office/powerpoint/2010/main" val="50211139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1" name="Rectangle 2">
            <a:extLst>
              <a:ext uri="{FF2B5EF4-FFF2-40B4-BE49-F238E27FC236}">
                <a16:creationId xmlns:a16="http://schemas.microsoft.com/office/drawing/2014/main" id="{B7995F52-1EAB-42AB-9583-BFE2535FB8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/>
              <a:t>A kommunikáció fogalma</a:t>
            </a:r>
            <a:endParaRPr lang="de-DE" altLang="hu-HU"/>
          </a:p>
        </p:txBody>
      </p:sp>
      <p:sp>
        <p:nvSpPr>
          <p:cNvPr id="181252" name="Rectangle 3">
            <a:extLst>
              <a:ext uri="{FF2B5EF4-FFF2-40B4-BE49-F238E27FC236}">
                <a16:creationId xmlns:a16="http://schemas.microsoft.com/office/drawing/2014/main" id="{7B6C70EB-32DA-491F-9A8D-FAF725ABDD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None/>
            </a:pPr>
            <a:r>
              <a:rPr lang="de-DE" altLang="hu-HU" b="1"/>
              <a:t>Az emberi kommunikációra  a Palo Altoi kommunikációkutató iskola szerint két dolog jellemző</a:t>
            </a:r>
            <a:r>
              <a:rPr lang="hu-HU" altLang="hu-HU" b="1"/>
              <a:t>:</a:t>
            </a:r>
            <a:r>
              <a:rPr lang="de-DE" altLang="hu-HU" b="1"/>
              <a:t> </a:t>
            </a:r>
            <a:endParaRPr lang="hu-HU" altLang="hu-HU" b="1"/>
          </a:p>
          <a:p>
            <a:pPr marL="457200" indent="-457200">
              <a:buFont typeface="Wingdings" panose="05000000000000000000" pitchFamily="2" charset="2"/>
              <a:buAutoNum type="arabicPeriod"/>
            </a:pPr>
            <a:r>
              <a:rPr lang="hu-HU" altLang="hu-HU" b="1"/>
              <a:t>A</a:t>
            </a:r>
            <a:r>
              <a:rPr lang="de-DE" altLang="hu-HU" b="1"/>
              <a:t> kommunikáció az emberi élet szükségszerű velejárója. Nem lehet nem kommunikálni. </a:t>
            </a:r>
            <a:endParaRPr lang="hu-HU" altLang="hu-HU" b="1"/>
          </a:p>
          <a:p>
            <a:pPr marL="457200" indent="-457200">
              <a:buFont typeface="Wingdings" panose="05000000000000000000" pitchFamily="2" charset="2"/>
              <a:buAutoNum type="arabicPeriod"/>
            </a:pPr>
            <a:r>
              <a:rPr lang="hu-HU" altLang="hu-HU" b="1"/>
              <a:t>A</a:t>
            </a:r>
            <a:r>
              <a:rPr lang="de-DE" altLang="hu-HU" b="1"/>
              <a:t> kommunikáció mindig két szintű folyamat, mindig van egy tartami és egy viszony meghatározó szintje. </a:t>
            </a:r>
          </a:p>
        </p:txBody>
      </p:sp>
    </p:spTree>
    <p:extLst>
      <p:ext uri="{BB962C8B-B14F-4D97-AF65-F5344CB8AC3E}">
        <p14:creationId xmlns:p14="http://schemas.microsoft.com/office/powerpoint/2010/main" val="41003601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5" name="Rectangle 2">
            <a:extLst>
              <a:ext uri="{FF2B5EF4-FFF2-40B4-BE49-F238E27FC236}">
                <a16:creationId xmlns:a16="http://schemas.microsoft.com/office/drawing/2014/main" id="{96FA79CE-E92B-4350-842C-A588C9900C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/>
              <a:t>A kommunikáció funkciói</a:t>
            </a:r>
            <a:endParaRPr lang="de-DE" altLang="hu-HU"/>
          </a:p>
        </p:txBody>
      </p:sp>
      <p:sp>
        <p:nvSpPr>
          <p:cNvPr id="182276" name="Rectangle 3">
            <a:extLst>
              <a:ext uri="{FF2B5EF4-FFF2-40B4-BE49-F238E27FC236}">
                <a16:creationId xmlns:a16="http://schemas.microsoft.com/office/drawing/2014/main" id="{DFE56840-2A59-4DAF-8069-8D55C92085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altLang="hu-HU" b="1" dirty="0" err="1"/>
              <a:t>Információs</a:t>
            </a:r>
            <a:r>
              <a:rPr lang="de-DE" altLang="hu-HU" b="1" dirty="0"/>
              <a:t> </a:t>
            </a:r>
            <a:r>
              <a:rPr lang="de-DE" altLang="hu-HU" b="1" dirty="0" err="1"/>
              <a:t>funkció</a:t>
            </a:r>
            <a:r>
              <a:rPr lang="de-DE" altLang="hu-HU" b="1" dirty="0"/>
              <a:t>: </a:t>
            </a:r>
            <a:r>
              <a:rPr lang="de-DE" altLang="hu-HU" dirty="0"/>
              <a:t>a </a:t>
            </a:r>
            <a:r>
              <a:rPr lang="de-DE" altLang="hu-HU" dirty="0" err="1"/>
              <a:t>kommunikációs</a:t>
            </a:r>
            <a:r>
              <a:rPr lang="de-DE" altLang="hu-HU" dirty="0"/>
              <a:t> </a:t>
            </a:r>
            <a:r>
              <a:rPr lang="de-DE" altLang="hu-HU" dirty="0" err="1"/>
              <a:t>folyamat</a:t>
            </a:r>
            <a:r>
              <a:rPr lang="de-DE" altLang="hu-HU" dirty="0"/>
              <a:t> </a:t>
            </a:r>
            <a:r>
              <a:rPr lang="de-DE" altLang="hu-HU" dirty="0" err="1"/>
              <a:t>résztvevői</a:t>
            </a:r>
            <a:r>
              <a:rPr lang="de-DE" altLang="hu-HU" dirty="0"/>
              <a:t> </a:t>
            </a:r>
            <a:r>
              <a:rPr lang="de-DE" altLang="hu-HU" dirty="0" err="1"/>
              <a:t>között</a:t>
            </a:r>
            <a:r>
              <a:rPr lang="de-DE" altLang="hu-HU" dirty="0"/>
              <a:t> </a:t>
            </a:r>
            <a:r>
              <a:rPr lang="de-DE" altLang="hu-HU" dirty="0" err="1"/>
              <a:t>tájékoztatás</a:t>
            </a:r>
            <a:r>
              <a:rPr lang="de-DE" altLang="hu-HU" dirty="0"/>
              <a:t> </a:t>
            </a:r>
            <a:r>
              <a:rPr lang="de-DE" altLang="hu-HU" dirty="0" err="1"/>
              <a:t>történik</a:t>
            </a:r>
            <a:r>
              <a:rPr lang="de-DE" altLang="hu-HU" dirty="0"/>
              <a:t>, </a:t>
            </a:r>
            <a:r>
              <a:rPr lang="de-DE" altLang="hu-HU" dirty="0" err="1"/>
              <a:t>mely</a:t>
            </a:r>
            <a:r>
              <a:rPr lang="de-DE" altLang="hu-HU" dirty="0"/>
              <a:t> </a:t>
            </a:r>
            <a:r>
              <a:rPr lang="de-DE" altLang="hu-HU" dirty="0" err="1"/>
              <a:t>során</a:t>
            </a:r>
            <a:r>
              <a:rPr lang="de-DE" altLang="hu-HU" dirty="0"/>
              <a:t> </a:t>
            </a:r>
            <a:r>
              <a:rPr lang="de-DE" altLang="hu-HU" dirty="0" err="1"/>
              <a:t>tényeket</a:t>
            </a:r>
            <a:r>
              <a:rPr lang="de-DE" altLang="hu-HU" dirty="0"/>
              <a:t>, </a:t>
            </a:r>
            <a:r>
              <a:rPr lang="de-DE" altLang="hu-HU" dirty="0" err="1"/>
              <a:t>ezek</a:t>
            </a:r>
            <a:r>
              <a:rPr lang="de-DE" altLang="hu-HU" dirty="0"/>
              <a:t> </a:t>
            </a:r>
            <a:r>
              <a:rPr lang="de-DE" altLang="hu-HU" dirty="0" err="1"/>
              <a:t>magyarázatát</a:t>
            </a:r>
            <a:r>
              <a:rPr lang="de-DE" altLang="hu-HU" dirty="0"/>
              <a:t> </a:t>
            </a:r>
            <a:r>
              <a:rPr lang="de-DE" altLang="hu-HU" dirty="0" err="1"/>
              <a:t>közöljük</a:t>
            </a:r>
            <a:r>
              <a:rPr lang="de-DE" altLang="hu-HU" dirty="0"/>
              <a:t>. </a:t>
            </a:r>
            <a:endParaRPr lang="hu-HU" altLang="hu-HU" dirty="0"/>
          </a:p>
          <a:p>
            <a:endParaRPr lang="hu-HU" altLang="hu-HU" b="1" dirty="0"/>
          </a:p>
          <a:p>
            <a:r>
              <a:rPr lang="de-DE" altLang="hu-HU" b="1" dirty="0" err="1"/>
              <a:t>Érzelmi</a:t>
            </a:r>
            <a:r>
              <a:rPr lang="de-DE" altLang="hu-HU" b="1" dirty="0"/>
              <a:t> </a:t>
            </a:r>
            <a:r>
              <a:rPr lang="de-DE" altLang="hu-HU" b="1" dirty="0" err="1"/>
              <a:t>funkció</a:t>
            </a:r>
            <a:r>
              <a:rPr lang="de-DE" altLang="hu-HU" b="1" dirty="0"/>
              <a:t>: </a:t>
            </a:r>
            <a:r>
              <a:rPr lang="de-DE" altLang="hu-HU" dirty="0"/>
              <a:t>a </a:t>
            </a:r>
            <a:r>
              <a:rPr lang="de-DE" altLang="hu-HU" dirty="0" err="1"/>
              <a:t>közlő</a:t>
            </a:r>
            <a:r>
              <a:rPr lang="de-DE" altLang="hu-HU" dirty="0"/>
              <a:t> </a:t>
            </a:r>
            <a:r>
              <a:rPr lang="de-DE" altLang="hu-HU" dirty="0" err="1"/>
              <a:t>személyiség</a:t>
            </a:r>
            <a:r>
              <a:rPr lang="de-DE" altLang="hu-HU" dirty="0"/>
              <a:t> </a:t>
            </a:r>
            <a:r>
              <a:rPr lang="de-DE" altLang="hu-HU" dirty="0" err="1"/>
              <a:t>belső</a:t>
            </a:r>
            <a:r>
              <a:rPr lang="de-DE" altLang="hu-HU" dirty="0"/>
              <a:t> </a:t>
            </a:r>
            <a:r>
              <a:rPr lang="de-DE" altLang="hu-HU" dirty="0" err="1"/>
              <a:t>feszültségeinek</a:t>
            </a:r>
            <a:r>
              <a:rPr lang="de-DE" altLang="hu-HU" dirty="0"/>
              <a:t> </a:t>
            </a:r>
            <a:r>
              <a:rPr lang="de-DE" altLang="hu-HU" dirty="0" err="1"/>
              <a:t>feloldására</a:t>
            </a:r>
            <a:r>
              <a:rPr lang="de-DE" altLang="hu-HU" dirty="0"/>
              <a:t> </a:t>
            </a:r>
            <a:r>
              <a:rPr lang="de-DE" altLang="hu-HU" dirty="0" err="1"/>
              <a:t>kerül</a:t>
            </a:r>
            <a:r>
              <a:rPr lang="de-DE" altLang="hu-HU" dirty="0"/>
              <a:t> </a:t>
            </a:r>
            <a:r>
              <a:rPr lang="de-DE" altLang="hu-HU" dirty="0" err="1"/>
              <a:t>sor</a:t>
            </a:r>
            <a:r>
              <a:rPr lang="de-DE" altLang="hu-HU" dirty="0"/>
              <a:t> </a:t>
            </a:r>
            <a:r>
              <a:rPr lang="de-DE" altLang="hu-HU" dirty="0" err="1"/>
              <a:t>az</a:t>
            </a:r>
            <a:r>
              <a:rPr lang="de-DE" altLang="hu-HU" dirty="0"/>
              <a:t> </a:t>
            </a:r>
            <a:r>
              <a:rPr lang="de-DE" altLang="hu-HU" dirty="0" err="1"/>
              <a:t>érzelmek</a:t>
            </a:r>
            <a:r>
              <a:rPr lang="de-DE" altLang="hu-HU" dirty="0"/>
              <a:t> </a:t>
            </a:r>
            <a:r>
              <a:rPr lang="de-DE" altLang="hu-HU" dirty="0" err="1"/>
              <a:t>kifejezésével</a:t>
            </a:r>
            <a:r>
              <a:rPr lang="de-DE" altLang="hu-HU" dirty="0"/>
              <a:t>. </a:t>
            </a:r>
            <a:r>
              <a:rPr lang="de-DE" altLang="hu-HU" dirty="0" err="1"/>
              <a:t>Elégedettség</a:t>
            </a:r>
            <a:r>
              <a:rPr lang="de-DE" altLang="hu-HU" dirty="0"/>
              <a:t>, </a:t>
            </a:r>
            <a:r>
              <a:rPr lang="de-DE" altLang="hu-HU" dirty="0" err="1"/>
              <a:t>öröm</a:t>
            </a:r>
            <a:r>
              <a:rPr lang="de-DE" altLang="hu-HU" dirty="0"/>
              <a:t>, </a:t>
            </a:r>
            <a:r>
              <a:rPr lang="de-DE" altLang="hu-HU" dirty="0" err="1"/>
              <a:t>bosszúság</a:t>
            </a:r>
            <a:r>
              <a:rPr lang="de-DE" altLang="hu-HU" dirty="0"/>
              <a:t>, </a:t>
            </a:r>
            <a:r>
              <a:rPr lang="de-DE" altLang="hu-HU" dirty="0" err="1"/>
              <a:t>aggodalom</a:t>
            </a:r>
            <a:r>
              <a:rPr lang="de-DE" altLang="hu-HU" dirty="0"/>
              <a:t>, </a:t>
            </a:r>
            <a:r>
              <a:rPr lang="de-DE" altLang="hu-HU" dirty="0" err="1"/>
              <a:t>bánat</a:t>
            </a:r>
            <a:r>
              <a:rPr lang="de-DE" altLang="hu-HU" dirty="0"/>
              <a:t>, </a:t>
            </a:r>
            <a:r>
              <a:rPr lang="de-DE" altLang="hu-HU" dirty="0" err="1"/>
              <a:t>lelkesedés</a:t>
            </a:r>
            <a:r>
              <a:rPr lang="de-DE" altLang="hu-HU" dirty="0"/>
              <a:t> </a:t>
            </a:r>
            <a:r>
              <a:rPr lang="de-DE" altLang="hu-HU" dirty="0" err="1"/>
              <a:t>stb</a:t>
            </a:r>
            <a:r>
              <a:rPr lang="de-DE" altLang="hu-HU" dirty="0"/>
              <a:t>. </a:t>
            </a:r>
            <a:r>
              <a:rPr lang="de-DE" altLang="hu-HU" dirty="0" err="1"/>
              <a:t>egyaránt</a:t>
            </a:r>
            <a:r>
              <a:rPr lang="de-DE" altLang="hu-HU" dirty="0"/>
              <a:t> </a:t>
            </a:r>
            <a:r>
              <a:rPr lang="de-DE" altLang="hu-HU" dirty="0" err="1"/>
              <a:t>ide</a:t>
            </a:r>
            <a:r>
              <a:rPr lang="de-DE" altLang="hu-HU" dirty="0"/>
              <a:t> </a:t>
            </a:r>
            <a:r>
              <a:rPr lang="de-DE" altLang="hu-HU" dirty="0" err="1"/>
              <a:t>tartozik</a:t>
            </a:r>
            <a:r>
              <a:rPr lang="de-DE" altLang="hu-HU" dirty="0"/>
              <a:t>, </a:t>
            </a:r>
            <a:r>
              <a:rPr lang="de-DE" altLang="hu-HU" dirty="0" err="1"/>
              <a:t>ugyanis</a:t>
            </a:r>
            <a:r>
              <a:rPr lang="de-DE" altLang="hu-HU" dirty="0"/>
              <a:t> a </a:t>
            </a:r>
            <a:r>
              <a:rPr lang="de-DE" altLang="hu-HU" dirty="0" err="1"/>
              <a:t>ki</a:t>
            </a:r>
            <a:r>
              <a:rPr lang="de-DE" altLang="hu-HU" dirty="0"/>
              <a:t> </a:t>
            </a:r>
            <a:r>
              <a:rPr lang="de-DE" altLang="hu-HU" dirty="0" err="1"/>
              <a:t>nem</a:t>
            </a:r>
            <a:r>
              <a:rPr lang="de-DE" altLang="hu-HU" dirty="0"/>
              <a:t> </a:t>
            </a:r>
            <a:r>
              <a:rPr lang="de-DE" altLang="hu-HU" dirty="0" err="1"/>
              <a:t>fejezett</a:t>
            </a:r>
            <a:r>
              <a:rPr lang="de-DE" altLang="hu-HU" dirty="0"/>
              <a:t>, </a:t>
            </a:r>
            <a:r>
              <a:rPr lang="de-DE" altLang="hu-HU" dirty="0" err="1"/>
              <a:t>visszafojtott</a:t>
            </a:r>
            <a:r>
              <a:rPr lang="de-DE" altLang="hu-HU" dirty="0"/>
              <a:t> </a:t>
            </a:r>
            <a:r>
              <a:rPr lang="de-DE" altLang="hu-HU" dirty="0" err="1"/>
              <a:t>pozitív</a:t>
            </a:r>
            <a:r>
              <a:rPr lang="de-DE" altLang="hu-HU" dirty="0"/>
              <a:t> </a:t>
            </a:r>
            <a:r>
              <a:rPr lang="de-DE" altLang="hu-HU" dirty="0" err="1"/>
              <a:t>érzelmek</a:t>
            </a:r>
            <a:r>
              <a:rPr lang="de-DE" altLang="hu-HU" dirty="0"/>
              <a:t> </a:t>
            </a:r>
            <a:r>
              <a:rPr lang="de-DE" altLang="hu-HU" dirty="0" err="1"/>
              <a:t>éppúgy</a:t>
            </a:r>
            <a:r>
              <a:rPr lang="de-DE" altLang="hu-HU" dirty="0"/>
              <a:t> </a:t>
            </a:r>
            <a:r>
              <a:rPr lang="de-DE" altLang="hu-HU" dirty="0" err="1"/>
              <a:t>feszültséget</a:t>
            </a:r>
            <a:r>
              <a:rPr lang="de-DE" altLang="hu-HU" dirty="0"/>
              <a:t> </a:t>
            </a:r>
            <a:r>
              <a:rPr lang="de-DE" altLang="hu-HU" dirty="0" err="1"/>
              <a:t>okoznak</a:t>
            </a:r>
            <a:r>
              <a:rPr lang="de-DE" altLang="hu-HU" dirty="0"/>
              <a:t>, mint a </a:t>
            </a:r>
            <a:r>
              <a:rPr lang="de-DE" altLang="hu-HU" dirty="0" err="1"/>
              <a:t>negatívak</a:t>
            </a:r>
            <a:r>
              <a:rPr lang="de-DE" altLang="hu-HU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20310294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9" name="Rectangle 2">
            <a:extLst>
              <a:ext uri="{FF2B5EF4-FFF2-40B4-BE49-F238E27FC236}">
                <a16:creationId xmlns:a16="http://schemas.microsoft.com/office/drawing/2014/main" id="{C4D2207F-963F-4E25-86E2-0BB289CC4F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/>
              <a:t>A kommunikáció funkciói</a:t>
            </a:r>
            <a:endParaRPr lang="de-DE" altLang="hu-HU"/>
          </a:p>
        </p:txBody>
      </p:sp>
      <p:sp>
        <p:nvSpPr>
          <p:cNvPr id="183300" name="Rectangle 3">
            <a:extLst>
              <a:ext uri="{FF2B5EF4-FFF2-40B4-BE49-F238E27FC236}">
                <a16:creationId xmlns:a16="http://schemas.microsoft.com/office/drawing/2014/main" id="{C3C593F1-610C-4F85-A09B-40B73000A0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de-DE" altLang="hu-HU" b="1" dirty="0" err="1"/>
              <a:t>Motivációs</a:t>
            </a:r>
            <a:r>
              <a:rPr lang="de-DE" altLang="hu-HU" b="1" dirty="0"/>
              <a:t> </a:t>
            </a:r>
            <a:r>
              <a:rPr lang="de-DE" altLang="hu-HU" b="1" dirty="0" err="1"/>
              <a:t>funkció</a:t>
            </a:r>
            <a:r>
              <a:rPr lang="de-DE" altLang="hu-HU" b="1" dirty="0"/>
              <a:t>: </a:t>
            </a:r>
            <a:r>
              <a:rPr lang="de-DE" altLang="hu-HU" dirty="0"/>
              <a:t>a </a:t>
            </a:r>
            <a:r>
              <a:rPr lang="de-DE" altLang="hu-HU" dirty="0" err="1"/>
              <a:t>kommunikációs</a:t>
            </a:r>
            <a:r>
              <a:rPr lang="de-DE" altLang="hu-HU" dirty="0"/>
              <a:t> </a:t>
            </a:r>
            <a:r>
              <a:rPr lang="de-DE" altLang="hu-HU" dirty="0" err="1"/>
              <a:t>folyamatokban</a:t>
            </a:r>
            <a:r>
              <a:rPr lang="de-DE" altLang="hu-HU" dirty="0"/>
              <a:t> a </a:t>
            </a:r>
            <a:r>
              <a:rPr lang="de-DE" altLang="hu-HU" dirty="0" err="1"/>
              <a:t>közlő</a:t>
            </a:r>
            <a:r>
              <a:rPr lang="de-DE" altLang="hu-HU" dirty="0"/>
              <a:t> </a:t>
            </a:r>
            <a:r>
              <a:rPr lang="de-DE" altLang="hu-HU" dirty="0" err="1"/>
              <a:t>fél</a:t>
            </a:r>
            <a:r>
              <a:rPr lang="de-DE" altLang="hu-HU" dirty="0"/>
              <a:t> a </a:t>
            </a:r>
            <a:r>
              <a:rPr lang="de-DE" altLang="hu-HU" dirty="0" err="1"/>
              <a:t>legtöbbször</a:t>
            </a:r>
            <a:r>
              <a:rPr lang="de-DE" altLang="hu-HU" dirty="0"/>
              <a:t> a </a:t>
            </a:r>
            <a:r>
              <a:rPr lang="de-DE" altLang="hu-HU" dirty="0" err="1"/>
              <a:t>fogadót</a:t>
            </a:r>
            <a:r>
              <a:rPr lang="de-DE" altLang="hu-HU" dirty="0"/>
              <a:t> </a:t>
            </a:r>
            <a:r>
              <a:rPr lang="de-DE" altLang="hu-HU" dirty="0" err="1"/>
              <a:t>rá</a:t>
            </a:r>
            <a:r>
              <a:rPr lang="de-DE" altLang="hu-HU" dirty="0"/>
              <a:t> </a:t>
            </a:r>
            <a:r>
              <a:rPr lang="de-DE" altLang="hu-HU" dirty="0" err="1"/>
              <a:t>akarja</a:t>
            </a:r>
            <a:r>
              <a:rPr lang="de-DE" altLang="hu-HU" dirty="0"/>
              <a:t> </a:t>
            </a:r>
            <a:r>
              <a:rPr lang="de-DE" altLang="hu-HU" dirty="0" err="1"/>
              <a:t>bírni</a:t>
            </a:r>
            <a:r>
              <a:rPr lang="de-DE" altLang="hu-HU" dirty="0"/>
              <a:t> </a:t>
            </a:r>
            <a:r>
              <a:rPr lang="de-DE" altLang="hu-HU" dirty="0" err="1"/>
              <a:t>valamire</a:t>
            </a:r>
            <a:r>
              <a:rPr lang="de-DE" altLang="hu-HU" dirty="0"/>
              <a:t>: </a:t>
            </a:r>
            <a:r>
              <a:rPr lang="de-DE" altLang="hu-HU" dirty="0" err="1"/>
              <a:t>cselekvésre</a:t>
            </a:r>
            <a:r>
              <a:rPr lang="de-DE" altLang="hu-HU" dirty="0"/>
              <a:t>, </a:t>
            </a:r>
            <a:r>
              <a:rPr lang="de-DE" altLang="hu-HU" dirty="0" err="1"/>
              <a:t>magatartásváltoztatásra</a:t>
            </a:r>
            <a:r>
              <a:rPr lang="de-DE" altLang="hu-HU" dirty="0"/>
              <a:t>, </a:t>
            </a:r>
            <a:r>
              <a:rPr lang="de-DE" altLang="hu-HU" dirty="0" err="1"/>
              <a:t>közös</a:t>
            </a:r>
            <a:r>
              <a:rPr lang="de-DE" altLang="hu-HU" dirty="0"/>
              <a:t> </a:t>
            </a:r>
            <a:r>
              <a:rPr lang="de-DE" altLang="hu-HU" dirty="0" err="1"/>
              <a:t>vélemény</a:t>
            </a:r>
            <a:r>
              <a:rPr lang="de-DE" altLang="hu-HU" dirty="0"/>
              <a:t> </a:t>
            </a:r>
            <a:r>
              <a:rPr lang="de-DE" altLang="hu-HU" dirty="0" err="1"/>
              <a:t>kialakítására</a:t>
            </a:r>
            <a:r>
              <a:rPr lang="de-DE" altLang="hu-HU" dirty="0"/>
              <a:t>, </a:t>
            </a:r>
            <a:r>
              <a:rPr lang="de-DE" altLang="hu-HU" dirty="0" err="1"/>
              <a:t>valamilyen</a:t>
            </a:r>
            <a:r>
              <a:rPr lang="de-DE" altLang="hu-HU" dirty="0"/>
              <a:t> </a:t>
            </a:r>
            <a:r>
              <a:rPr lang="de-DE" altLang="hu-HU" dirty="0" err="1"/>
              <a:t>körülmény</a:t>
            </a:r>
            <a:r>
              <a:rPr lang="de-DE" altLang="hu-HU" dirty="0"/>
              <a:t>, </a:t>
            </a:r>
            <a:r>
              <a:rPr lang="de-DE" altLang="hu-HU" dirty="0" err="1"/>
              <a:t>esemény</a:t>
            </a:r>
            <a:r>
              <a:rPr lang="de-DE" altLang="hu-HU" dirty="0"/>
              <a:t>, </a:t>
            </a:r>
            <a:r>
              <a:rPr lang="de-DE" altLang="hu-HU" dirty="0" err="1"/>
              <a:t>jelenség</a:t>
            </a:r>
            <a:r>
              <a:rPr lang="de-DE" altLang="hu-HU" dirty="0"/>
              <a:t> </a:t>
            </a:r>
            <a:r>
              <a:rPr lang="de-DE" altLang="hu-HU" dirty="0" err="1"/>
              <a:t>elkerülésére</a:t>
            </a:r>
            <a:r>
              <a:rPr lang="de-DE" altLang="hu-HU" dirty="0"/>
              <a:t> </a:t>
            </a:r>
            <a:r>
              <a:rPr lang="de-DE" altLang="hu-HU" dirty="0" err="1"/>
              <a:t>stb</a:t>
            </a:r>
            <a:r>
              <a:rPr lang="de-DE" altLang="hu-HU" dirty="0"/>
              <a:t>. </a:t>
            </a:r>
            <a:endParaRPr lang="hu-HU" altLang="hu-HU" dirty="0"/>
          </a:p>
          <a:p>
            <a:pPr>
              <a:lnSpc>
                <a:spcPct val="90000"/>
              </a:lnSpc>
            </a:pPr>
            <a:endParaRPr lang="de-DE" altLang="hu-HU" b="1" dirty="0"/>
          </a:p>
          <a:p>
            <a:pPr>
              <a:lnSpc>
                <a:spcPct val="90000"/>
              </a:lnSpc>
            </a:pPr>
            <a:r>
              <a:rPr lang="de-DE" altLang="hu-HU" b="1" dirty="0" err="1"/>
              <a:t>Ellenőrzési</a:t>
            </a:r>
            <a:r>
              <a:rPr lang="de-DE" altLang="hu-HU" b="1" dirty="0"/>
              <a:t> </a:t>
            </a:r>
            <a:r>
              <a:rPr lang="de-DE" altLang="hu-HU" b="1" dirty="0" err="1"/>
              <a:t>funkció</a:t>
            </a:r>
            <a:r>
              <a:rPr lang="de-DE" altLang="hu-HU" b="1" dirty="0"/>
              <a:t>: </a:t>
            </a:r>
            <a:r>
              <a:rPr lang="de-DE" altLang="hu-HU" dirty="0" err="1"/>
              <a:t>újabb</a:t>
            </a:r>
            <a:r>
              <a:rPr lang="de-DE" altLang="hu-HU" dirty="0"/>
              <a:t> </a:t>
            </a:r>
            <a:r>
              <a:rPr lang="de-DE" altLang="hu-HU" dirty="0" err="1"/>
              <a:t>kommunikációs</a:t>
            </a:r>
            <a:r>
              <a:rPr lang="de-DE" altLang="hu-HU" dirty="0"/>
              <a:t> </a:t>
            </a:r>
            <a:r>
              <a:rPr lang="de-DE" altLang="hu-HU" dirty="0" err="1"/>
              <a:t>kapcsolatfelvétel</a:t>
            </a:r>
            <a:r>
              <a:rPr lang="de-DE" altLang="hu-HU" dirty="0"/>
              <a:t> </a:t>
            </a:r>
            <a:r>
              <a:rPr lang="de-DE" altLang="hu-HU" dirty="0" err="1"/>
              <a:t>segítségével</a:t>
            </a:r>
            <a:r>
              <a:rPr lang="de-DE" altLang="hu-HU" dirty="0"/>
              <a:t> </a:t>
            </a:r>
            <a:r>
              <a:rPr lang="de-DE" altLang="hu-HU" dirty="0" err="1"/>
              <a:t>tudjuk</a:t>
            </a:r>
            <a:r>
              <a:rPr lang="de-DE" altLang="hu-HU" dirty="0"/>
              <a:t> </a:t>
            </a:r>
            <a:r>
              <a:rPr lang="de-DE" altLang="hu-HU" dirty="0" err="1"/>
              <a:t>meg</a:t>
            </a:r>
            <a:r>
              <a:rPr lang="de-DE" altLang="hu-HU" dirty="0"/>
              <a:t>, </a:t>
            </a:r>
            <a:r>
              <a:rPr lang="de-DE" altLang="hu-HU" dirty="0" err="1"/>
              <a:t>hogy</a:t>
            </a:r>
            <a:r>
              <a:rPr lang="de-DE" altLang="hu-HU" dirty="0"/>
              <a:t> </a:t>
            </a:r>
            <a:r>
              <a:rPr lang="de-DE" altLang="hu-HU" dirty="0" err="1"/>
              <a:t>az</a:t>
            </a:r>
            <a:r>
              <a:rPr lang="de-DE" altLang="hu-HU" dirty="0"/>
              <a:t> </a:t>
            </a:r>
            <a:r>
              <a:rPr lang="de-DE" altLang="hu-HU" dirty="0" err="1"/>
              <a:t>eredeti</a:t>
            </a:r>
            <a:r>
              <a:rPr lang="de-DE" altLang="hu-HU" dirty="0"/>
              <a:t> </a:t>
            </a:r>
            <a:r>
              <a:rPr lang="de-DE" altLang="hu-HU" dirty="0" err="1"/>
              <a:t>elérte</a:t>
            </a:r>
            <a:r>
              <a:rPr lang="de-DE" altLang="hu-HU" dirty="0"/>
              <a:t>-e </a:t>
            </a:r>
            <a:r>
              <a:rPr lang="de-DE" altLang="hu-HU" dirty="0" err="1"/>
              <a:t>célját</a:t>
            </a:r>
            <a:r>
              <a:rPr lang="de-DE" altLang="hu-HU" dirty="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98087018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3" name="Rectangle 2">
            <a:extLst>
              <a:ext uri="{FF2B5EF4-FFF2-40B4-BE49-F238E27FC236}">
                <a16:creationId xmlns:a16="http://schemas.microsoft.com/office/drawing/2014/main" id="{68CC9EFB-70D9-4C06-A0F3-008C0680CD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2990" y="-231986"/>
            <a:ext cx="10772775" cy="1658198"/>
          </a:xfrm>
        </p:spPr>
        <p:txBody>
          <a:bodyPr/>
          <a:lstStyle/>
          <a:p>
            <a:r>
              <a:rPr lang="hu-HU" altLang="hu-HU" dirty="0"/>
              <a:t>A kommunikáció modellje</a:t>
            </a:r>
            <a:endParaRPr lang="de-DE" altLang="hu-HU" dirty="0"/>
          </a:p>
        </p:txBody>
      </p:sp>
      <p:sp>
        <p:nvSpPr>
          <p:cNvPr id="184324" name="Rectangle 5">
            <a:extLst>
              <a:ext uri="{FF2B5EF4-FFF2-40B4-BE49-F238E27FC236}">
                <a16:creationId xmlns:a16="http://schemas.microsoft.com/office/drawing/2014/main" id="{B91BBBFE-C1A5-4654-BADF-6B23D65FD0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119311" y="4800600"/>
            <a:ext cx="7848600" cy="2057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de-DE" altLang="hu-HU" b="1" dirty="0"/>
              <a:t>Minden </a:t>
            </a:r>
            <a:r>
              <a:rPr lang="de-DE" altLang="hu-HU" b="1" dirty="0" err="1"/>
              <a:t>kommunikáció</a:t>
            </a:r>
            <a:r>
              <a:rPr lang="de-DE" altLang="hu-HU" b="1" dirty="0"/>
              <a:t> </a:t>
            </a:r>
            <a:r>
              <a:rPr lang="de-DE" altLang="hu-HU" b="1" dirty="0" err="1"/>
              <a:t>úgy</a:t>
            </a:r>
            <a:r>
              <a:rPr lang="de-DE" altLang="hu-HU" b="1" dirty="0"/>
              <a:t> </a:t>
            </a:r>
            <a:r>
              <a:rPr lang="de-DE" altLang="hu-HU" b="1" dirty="0" err="1"/>
              <a:t>zajlik</a:t>
            </a:r>
            <a:r>
              <a:rPr lang="de-DE" altLang="hu-HU" b="1" dirty="0"/>
              <a:t>, </a:t>
            </a:r>
            <a:r>
              <a:rPr lang="de-DE" altLang="hu-HU" b="1" dirty="0" err="1"/>
              <a:t>hogy</a:t>
            </a:r>
            <a:r>
              <a:rPr lang="de-DE" altLang="hu-HU" b="1" dirty="0"/>
              <a:t> a </a:t>
            </a:r>
            <a:r>
              <a:rPr lang="de-DE" altLang="hu-HU" b="1" dirty="0" err="1"/>
              <a:t>küldő</a:t>
            </a:r>
            <a:r>
              <a:rPr lang="de-DE" altLang="hu-HU" b="1" dirty="0"/>
              <a:t> </a:t>
            </a:r>
            <a:r>
              <a:rPr lang="de-DE" altLang="hu-HU" b="1" dirty="0" err="1"/>
              <a:t>kódolja</a:t>
            </a:r>
            <a:r>
              <a:rPr lang="de-DE" altLang="hu-HU" b="1" dirty="0"/>
              <a:t> </a:t>
            </a:r>
            <a:r>
              <a:rPr lang="de-DE" altLang="hu-HU" b="1" dirty="0" err="1"/>
              <a:t>az</a:t>
            </a:r>
            <a:r>
              <a:rPr lang="de-DE" altLang="hu-HU" b="1" dirty="0"/>
              <a:t> </a:t>
            </a:r>
            <a:r>
              <a:rPr lang="de-DE" altLang="hu-HU" b="1" dirty="0" err="1"/>
              <a:t>üzenetet</a:t>
            </a:r>
            <a:r>
              <a:rPr lang="de-DE" altLang="hu-HU" b="1" dirty="0"/>
              <a:t> a </a:t>
            </a:r>
            <a:r>
              <a:rPr lang="de-DE" altLang="hu-HU" b="1" dirty="0" err="1"/>
              <a:t>saját</a:t>
            </a:r>
            <a:r>
              <a:rPr lang="de-DE" altLang="hu-HU" b="1" dirty="0"/>
              <a:t> </a:t>
            </a:r>
            <a:r>
              <a:rPr lang="de-DE" altLang="hu-HU" b="1" dirty="0" err="1"/>
              <a:t>tapasztalatai</a:t>
            </a:r>
            <a:r>
              <a:rPr lang="de-DE" altLang="hu-HU" b="1" dirty="0"/>
              <a:t> </a:t>
            </a:r>
            <a:r>
              <a:rPr lang="de-DE" altLang="hu-HU" b="1" dirty="0" err="1"/>
              <a:t>alapján</a:t>
            </a:r>
            <a:r>
              <a:rPr lang="de-DE" altLang="hu-HU" b="1" dirty="0"/>
              <a:t>, </a:t>
            </a:r>
            <a:r>
              <a:rPr lang="de-DE" altLang="hu-HU" b="1" dirty="0" err="1"/>
              <a:t>amit</a:t>
            </a:r>
            <a:r>
              <a:rPr lang="de-DE" altLang="hu-HU" b="1" dirty="0"/>
              <a:t> a </a:t>
            </a:r>
            <a:r>
              <a:rPr lang="de-DE" altLang="hu-HU" b="1" dirty="0" err="1"/>
              <a:t>befogadó</a:t>
            </a:r>
            <a:r>
              <a:rPr lang="de-DE" altLang="hu-HU" b="1" dirty="0"/>
              <a:t> </a:t>
            </a:r>
            <a:r>
              <a:rPr lang="de-DE" altLang="hu-HU" b="1" dirty="0" err="1"/>
              <a:t>dekódol</a:t>
            </a:r>
            <a:r>
              <a:rPr lang="de-DE" altLang="hu-HU" b="1" dirty="0"/>
              <a:t> </a:t>
            </a:r>
            <a:r>
              <a:rPr lang="de-DE" altLang="hu-HU" b="1" dirty="0" err="1"/>
              <a:t>az</a:t>
            </a:r>
            <a:r>
              <a:rPr lang="de-DE" altLang="hu-HU" b="1" dirty="0"/>
              <a:t> ő </a:t>
            </a:r>
            <a:r>
              <a:rPr lang="de-DE" altLang="hu-HU" b="1" dirty="0" err="1"/>
              <a:t>tapasztalatai</a:t>
            </a:r>
            <a:r>
              <a:rPr lang="de-DE" altLang="hu-HU" b="1" dirty="0"/>
              <a:t> </a:t>
            </a:r>
            <a:r>
              <a:rPr lang="de-DE" altLang="hu-HU" b="1" dirty="0" err="1"/>
              <a:t>alapján</a:t>
            </a:r>
            <a:r>
              <a:rPr lang="de-DE" altLang="hu-HU" b="1" dirty="0"/>
              <a:t>. </a:t>
            </a:r>
            <a:endParaRPr lang="hu-HU" altLang="hu-HU" b="1" dirty="0"/>
          </a:p>
          <a:p>
            <a:pPr>
              <a:lnSpc>
                <a:spcPct val="80000"/>
              </a:lnSpc>
            </a:pPr>
            <a:r>
              <a:rPr lang="de-DE" altLang="hu-HU" b="1" dirty="0" err="1"/>
              <a:t>Ezért</a:t>
            </a:r>
            <a:r>
              <a:rPr lang="de-DE" altLang="hu-HU" b="1" dirty="0"/>
              <a:t> </a:t>
            </a:r>
            <a:r>
              <a:rPr lang="de-DE" altLang="hu-HU" b="1" dirty="0" err="1"/>
              <a:t>fordul</a:t>
            </a:r>
            <a:r>
              <a:rPr lang="de-DE" altLang="hu-HU" b="1" dirty="0"/>
              <a:t> </a:t>
            </a:r>
            <a:r>
              <a:rPr lang="de-DE" altLang="hu-HU" b="1" dirty="0" err="1"/>
              <a:t>gyakran</a:t>
            </a:r>
            <a:r>
              <a:rPr lang="de-DE" altLang="hu-HU" b="1" dirty="0"/>
              <a:t> </a:t>
            </a:r>
            <a:r>
              <a:rPr lang="de-DE" altLang="hu-HU" b="1" dirty="0" err="1"/>
              <a:t>elő</a:t>
            </a:r>
            <a:r>
              <a:rPr lang="de-DE" altLang="hu-HU" b="1" dirty="0"/>
              <a:t>, </a:t>
            </a:r>
            <a:r>
              <a:rPr lang="de-DE" altLang="hu-HU" b="1" dirty="0" err="1"/>
              <a:t>hogy</a:t>
            </a:r>
            <a:r>
              <a:rPr lang="de-DE" altLang="hu-HU" b="1" dirty="0"/>
              <a:t> a </a:t>
            </a:r>
            <a:r>
              <a:rPr lang="de-DE" altLang="hu-HU" b="1" dirty="0" err="1"/>
              <a:t>küldő</a:t>
            </a:r>
            <a:r>
              <a:rPr lang="de-DE" altLang="hu-HU" b="1" dirty="0"/>
              <a:t> </a:t>
            </a:r>
            <a:r>
              <a:rPr lang="de-DE" altLang="hu-HU" b="1" dirty="0" err="1"/>
              <a:t>és</a:t>
            </a:r>
            <a:r>
              <a:rPr lang="de-DE" altLang="hu-HU" b="1" dirty="0"/>
              <a:t> </a:t>
            </a:r>
            <a:r>
              <a:rPr lang="de-DE" altLang="hu-HU" b="1" dirty="0" err="1"/>
              <a:t>fogadó</a:t>
            </a:r>
            <a:r>
              <a:rPr lang="de-DE" altLang="hu-HU" b="1" dirty="0"/>
              <a:t> </a:t>
            </a:r>
            <a:r>
              <a:rPr lang="de-DE" altLang="hu-HU" b="1" dirty="0" err="1"/>
              <a:t>nem</a:t>
            </a:r>
            <a:r>
              <a:rPr lang="de-DE" altLang="hu-HU" b="1" dirty="0"/>
              <a:t> </a:t>
            </a:r>
            <a:r>
              <a:rPr lang="de-DE" altLang="hu-HU" b="1" dirty="0" err="1"/>
              <a:t>értik</a:t>
            </a:r>
            <a:r>
              <a:rPr lang="de-DE" altLang="hu-HU" b="1" dirty="0"/>
              <a:t> </a:t>
            </a:r>
            <a:r>
              <a:rPr lang="de-DE" altLang="hu-HU" b="1" dirty="0" err="1"/>
              <a:t>meg</a:t>
            </a:r>
            <a:r>
              <a:rPr lang="de-DE" altLang="hu-HU" b="1" dirty="0"/>
              <a:t> </a:t>
            </a:r>
            <a:r>
              <a:rPr lang="de-DE" altLang="hu-HU" b="1" dirty="0" err="1"/>
              <a:t>egymást</a:t>
            </a:r>
            <a:r>
              <a:rPr lang="de-DE" altLang="hu-HU" b="1" dirty="0"/>
              <a:t>. </a:t>
            </a:r>
            <a:endParaRPr lang="hu-HU" altLang="hu-HU" b="1" dirty="0"/>
          </a:p>
          <a:p>
            <a:pPr>
              <a:lnSpc>
                <a:spcPct val="80000"/>
              </a:lnSpc>
            </a:pPr>
            <a:endParaRPr lang="de-DE" altLang="hu-HU" b="1" dirty="0"/>
          </a:p>
        </p:txBody>
      </p:sp>
      <p:pic>
        <p:nvPicPr>
          <p:cNvPr id="184325" name="Picture 4">
            <a:extLst>
              <a:ext uri="{FF2B5EF4-FFF2-40B4-BE49-F238E27FC236}">
                <a16:creationId xmlns:a16="http://schemas.microsoft.com/office/drawing/2014/main" id="{AA93F31B-3EA8-4433-AF5D-42080486E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46" y="902227"/>
            <a:ext cx="6858000" cy="314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églalap 1">
            <a:extLst>
              <a:ext uri="{FF2B5EF4-FFF2-40B4-BE49-F238E27FC236}">
                <a16:creationId xmlns:a16="http://schemas.microsoft.com/office/drawing/2014/main" id="{8CDB7F43-FF6D-4E5D-9406-8CA544A17F39}"/>
              </a:ext>
            </a:extLst>
          </p:cNvPr>
          <p:cNvSpPr/>
          <p:nvPr/>
        </p:nvSpPr>
        <p:spPr>
          <a:xfrm>
            <a:off x="3259016" y="4047065"/>
            <a:ext cx="83866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r"/>
            <a:r>
              <a:rPr lang="hu-HU" altLang="hu-HU" b="1" dirty="0"/>
              <a:t>(</a:t>
            </a:r>
            <a:r>
              <a:rPr lang="hu-HU" altLang="hu-HU" b="1" dirty="0">
                <a:hlinkClick r:id="rId3"/>
              </a:rPr>
              <a:t>https://www.thoughtco.com/sapir-whorf-hypothesis-1691924</a:t>
            </a:r>
            <a:r>
              <a:rPr lang="hu-HU" altLang="hu-HU" b="1" dirty="0"/>
              <a:t>  és Horányi (2001) alapján )</a:t>
            </a:r>
          </a:p>
        </p:txBody>
      </p:sp>
    </p:spTree>
    <p:extLst>
      <p:ext uri="{BB962C8B-B14F-4D97-AF65-F5344CB8AC3E}">
        <p14:creationId xmlns:p14="http://schemas.microsoft.com/office/powerpoint/2010/main" val="400949365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7" name="Rectangle 2">
            <a:extLst>
              <a:ext uri="{FF2B5EF4-FFF2-40B4-BE49-F238E27FC236}">
                <a16:creationId xmlns:a16="http://schemas.microsoft.com/office/drawing/2014/main" id="{529E213B-170E-4FA2-BAB8-1C5DA25EFC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/>
              <a:t>A zaj</a:t>
            </a:r>
            <a:endParaRPr lang="de-DE" altLang="hu-HU"/>
          </a:p>
        </p:txBody>
      </p:sp>
      <p:sp>
        <p:nvSpPr>
          <p:cNvPr id="185348" name="Rectangle 3">
            <a:extLst>
              <a:ext uri="{FF2B5EF4-FFF2-40B4-BE49-F238E27FC236}">
                <a16:creationId xmlns:a16="http://schemas.microsoft.com/office/drawing/2014/main" id="{65BCE009-74C1-4AEA-BD86-AC6102BA2D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09800" y="1676400"/>
            <a:ext cx="7848600" cy="5029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de-DE" altLang="hu-HU" b="1" dirty="0" err="1"/>
              <a:t>Fizikai</a:t>
            </a:r>
            <a:r>
              <a:rPr lang="de-DE" altLang="hu-HU" b="1" dirty="0"/>
              <a:t> </a:t>
            </a:r>
            <a:r>
              <a:rPr lang="de-DE" altLang="hu-HU" b="1" dirty="0" err="1"/>
              <a:t>zajok</a:t>
            </a:r>
            <a:r>
              <a:rPr lang="de-DE" altLang="hu-HU" b="1" dirty="0"/>
              <a:t>, </a:t>
            </a:r>
            <a:r>
              <a:rPr lang="de-DE" altLang="hu-HU" dirty="0"/>
              <a:t>- </a:t>
            </a:r>
            <a:r>
              <a:rPr lang="de-DE" altLang="hu-HU" dirty="0" err="1"/>
              <a:t>amik</a:t>
            </a:r>
            <a:r>
              <a:rPr lang="de-DE" altLang="hu-HU" dirty="0"/>
              <a:t> a </a:t>
            </a:r>
            <a:r>
              <a:rPr lang="de-DE" altLang="hu-HU" dirty="0" err="1"/>
              <a:t>külső</a:t>
            </a:r>
            <a:r>
              <a:rPr lang="de-DE" altLang="hu-HU" dirty="0"/>
              <a:t> </a:t>
            </a:r>
            <a:r>
              <a:rPr lang="de-DE" altLang="hu-HU" dirty="0" err="1"/>
              <a:t>környezetből</a:t>
            </a:r>
            <a:r>
              <a:rPr lang="de-DE" altLang="hu-HU" dirty="0"/>
              <a:t> </a:t>
            </a:r>
            <a:r>
              <a:rPr lang="de-DE" altLang="hu-HU" dirty="0" err="1"/>
              <a:t>jönnek</a:t>
            </a:r>
            <a:r>
              <a:rPr lang="de-DE" altLang="hu-HU" dirty="0"/>
              <a:t>, </a:t>
            </a:r>
            <a:r>
              <a:rPr lang="de-DE" altLang="hu-HU" dirty="0" err="1"/>
              <a:t>ilyen</a:t>
            </a:r>
            <a:r>
              <a:rPr lang="de-DE" altLang="hu-HU" dirty="0"/>
              <a:t> </a:t>
            </a:r>
            <a:r>
              <a:rPr lang="de-DE" altLang="hu-HU" dirty="0" err="1"/>
              <a:t>például</a:t>
            </a:r>
            <a:r>
              <a:rPr lang="de-DE" altLang="hu-HU" dirty="0"/>
              <a:t> a </a:t>
            </a:r>
            <a:r>
              <a:rPr lang="de-DE" altLang="hu-HU" dirty="0" err="1"/>
              <a:t>közlekedés</a:t>
            </a:r>
            <a:r>
              <a:rPr lang="de-DE" altLang="hu-HU" dirty="0"/>
              <a:t> </a:t>
            </a:r>
            <a:r>
              <a:rPr lang="de-DE" altLang="hu-HU" dirty="0" err="1"/>
              <a:t>zaja</a:t>
            </a:r>
            <a:r>
              <a:rPr lang="de-DE" altLang="hu-HU" dirty="0"/>
              <a:t>, </a:t>
            </a:r>
            <a:r>
              <a:rPr lang="de-DE" altLang="hu-HU" dirty="0" err="1"/>
              <a:t>beszélgetés</a:t>
            </a:r>
            <a:r>
              <a:rPr lang="de-DE" altLang="hu-HU" dirty="0"/>
              <a:t> </a:t>
            </a:r>
            <a:r>
              <a:rPr lang="de-DE" altLang="hu-HU" dirty="0" err="1"/>
              <a:t>zaja</a:t>
            </a:r>
            <a:r>
              <a:rPr lang="de-DE" altLang="hu-HU" dirty="0"/>
              <a:t> </a:t>
            </a:r>
            <a:r>
              <a:rPr lang="de-DE" altLang="hu-HU" dirty="0" err="1"/>
              <a:t>és</a:t>
            </a:r>
            <a:r>
              <a:rPr lang="de-DE" altLang="hu-HU" dirty="0"/>
              <a:t> </a:t>
            </a:r>
            <a:r>
              <a:rPr lang="de-DE" altLang="hu-HU" dirty="0" err="1"/>
              <a:t>minden</a:t>
            </a:r>
            <a:r>
              <a:rPr lang="de-DE" altLang="hu-HU" dirty="0"/>
              <a:t> </a:t>
            </a:r>
            <a:r>
              <a:rPr lang="de-DE" altLang="hu-HU" dirty="0" err="1"/>
              <a:t>olyan</a:t>
            </a:r>
            <a:r>
              <a:rPr lang="de-DE" altLang="hu-HU" dirty="0"/>
              <a:t> </a:t>
            </a:r>
            <a:r>
              <a:rPr lang="de-DE" altLang="hu-HU" dirty="0" err="1"/>
              <a:t>háttérzaj</a:t>
            </a:r>
            <a:r>
              <a:rPr lang="de-DE" altLang="hu-HU" dirty="0"/>
              <a:t>, </a:t>
            </a:r>
            <a:r>
              <a:rPr lang="de-DE" altLang="hu-HU" dirty="0" err="1"/>
              <a:t>ami</a:t>
            </a:r>
            <a:r>
              <a:rPr lang="de-DE" altLang="hu-HU" dirty="0"/>
              <a:t> </a:t>
            </a:r>
            <a:r>
              <a:rPr lang="de-DE" altLang="hu-HU" dirty="0" err="1"/>
              <a:t>elvonhatja</a:t>
            </a:r>
            <a:r>
              <a:rPr lang="de-DE" altLang="hu-HU" dirty="0"/>
              <a:t> a </a:t>
            </a:r>
            <a:r>
              <a:rPr lang="de-DE" altLang="hu-HU" dirty="0" err="1"/>
              <a:t>figyelmet</a:t>
            </a:r>
            <a:r>
              <a:rPr lang="de-DE" altLang="hu-HU" dirty="0"/>
              <a:t> a </a:t>
            </a:r>
            <a:r>
              <a:rPr lang="de-DE" altLang="hu-HU" dirty="0" err="1"/>
              <a:t>küldőről</a:t>
            </a:r>
            <a:r>
              <a:rPr lang="de-DE" altLang="hu-HU" dirty="0"/>
              <a:t>. </a:t>
            </a:r>
            <a:endParaRPr lang="hu-HU" altLang="hu-HU" dirty="0"/>
          </a:p>
          <a:p>
            <a:pPr>
              <a:lnSpc>
                <a:spcPct val="80000"/>
              </a:lnSpc>
            </a:pPr>
            <a:endParaRPr lang="hu-HU" altLang="hu-HU" b="1" dirty="0"/>
          </a:p>
          <a:p>
            <a:pPr>
              <a:lnSpc>
                <a:spcPct val="80000"/>
              </a:lnSpc>
            </a:pPr>
            <a:r>
              <a:rPr lang="de-DE" altLang="hu-HU" b="1" dirty="0" err="1"/>
              <a:t>Pszichológiai</a:t>
            </a:r>
            <a:r>
              <a:rPr lang="de-DE" altLang="hu-HU" b="1" dirty="0"/>
              <a:t> </a:t>
            </a:r>
            <a:r>
              <a:rPr lang="de-DE" altLang="hu-HU" b="1" dirty="0" err="1"/>
              <a:t>zajok</a:t>
            </a:r>
            <a:r>
              <a:rPr lang="de-DE" altLang="hu-HU" b="1" dirty="0"/>
              <a:t>, </a:t>
            </a:r>
            <a:r>
              <a:rPr lang="de-DE" altLang="hu-HU" dirty="0"/>
              <a:t>- </a:t>
            </a:r>
            <a:r>
              <a:rPr lang="de-DE" altLang="hu-HU" dirty="0" err="1"/>
              <a:t>amik</a:t>
            </a:r>
            <a:r>
              <a:rPr lang="de-DE" altLang="hu-HU" dirty="0"/>
              <a:t> </a:t>
            </a:r>
            <a:r>
              <a:rPr lang="de-DE" altLang="hu-HU" dirty="0" err="1"/>
              <a:t>az</a:t>
            </a:r>
            <a:r>
              <a:rPr lang="de-DE" altLang="hu-HU" dirty="0"/>
              <a:t> </a:t>
            </a:r>
            <a:r>
              <a:rPr lang="de-DE" altLang="hu-HU" dirty="0" err="1"/>
              <a:t>ember</a:t>
            </a:r>
            <a:r>
              <a:rPr lang="de-DE" altLang="hu-HU" dirty="0"/>
              <a:t> </a:t>
            </a:r>
            <a:r>
              <a:rPr lang="de-DE" altLang="hu-HU" dirty="0" err="1"/>
              <a:t>elméjében</a:t>
            </a:r>
            <a:r>
              <a:rPr lang="de-DE" altLang="hu-HU" dirty="0"/>
              <a:t> </a:t>
            </a:r>
            <a:r>
              <a:rPr lang="de-DE" altLang="hu-HU" dirty="0" err="1"/>
              <a:t>jelentkeznek</a:t>
            </a:r>
            <a:r>
              <a:rPr lang="de-DE" altLang="hu-HU" dirty="0"/>
              <a:t>, </a:t>
            </a:r>
            <a:r>
              <a:rPr lang="de-DE" altLang="hu-HU" dirty="0" err="1"/>
              <a:t>ilyen</a:t>
            </a:r>
            <a:r>
              <a:rPr lang="de-DE" altLang="hu-HU" dirty="0"/>
              <a:t> </a:t>
            </a:r>
            <a:r>
              <a:rPr lang="de-DE" altLang="hu-HU" dirty="0" err="1"/>
              <a:t>például</a:t>
            </a:r>
            <a:r>
              <a:rPr lang="de-DE" altLang="hu-HU" dirty="0"/>
              <a:t> </a:t>
            </a:r>
            <a:r>
              <a:rPr lang="de-DE" altLang="hu-HU" dirty="0" err="1"/>
              <a:t>az</a:t>
            </a:r>
            <a:r>
              <a:rPr lang="de-DE" altLang="hu-HU" dirty="0"/>
              <a:t> </a:t>
            </a:r>
            <a:r>
              <a:rPr lang="de-DE" altLang="hu-HU" dirty="0" err="1"/>
              <a:t>előítélet</a:t>
            </a:r>
            <a:r>
              <a:rPr lang="de-DE" altLang="hu-HU" dirty="0"/>
              <a:t>. A </a:t>
            </a:r>
            <a:r>
              <a:rPr lang="de-DE" altLang="hu-HU" dirty="0" err="1"/>
              <a:t>fogadónak</a:t>
            </a:r>
            <a:r>
              <a:rPr lang="de-DE" altLang="hu-HU" dirty="0"/>
              <a:t> </a:t>
            </a:r>
            <a:r>
              <a:rPr lang="de-DE" altLang="hu-HU" dirty="0" err="1"/>
              <a:t>nem</a:t>
            </a:r>
            <a:r>
              <a:rPr lang="de-DE" altLang="hu-HU" dirty="0"/>
              <a:t> </a:t>
            </a:r>
            <a:r>
              <a:rPr lang="de-DE" altLang="hu-HU" dirty="0" err="1"/>
              <a:t>szimpatikus</a:t>
            </a:r>
            <a:r>
              <a:rPr lang="de-DE" altLang="hu-HU" dirty="0"/>
              <a:t> a </a:t>
            </a:r>
            <a:r>
              <a:rPr lang="de-DE" altLang="hu-HU" dirty="0" err="1"/>
              <a:t>küldő</a:t>
            </a:r>
            <a:r>
              <a:rPr lang="de-DE" altLang="hu-HU" dirty="0"/>
              <a:t>, </a:t>
            </a:r>
            <a:r>
              <a:rPr lang="de-DE" altLang="hu-HU" dirty="0" err="1"/>
              <a:t>nem</a:t>
            </a:r>
            <a:r>
              <a:rPr lang="de-DE" altLang="hu-HU" dirty="0"/>
              <a:t> </a:t>
            </a:r>
            <a:r>
              <a:rPr lang="de-DE" altLang="hu-HU" dirty="0" err="1"/>
              <a:t>tetszik</a:t>
            </a:r>
            <a:r>
              <a:rPr lang="de-DE" altLang="hu-HU" dirty="0"/>
              <a:t> </a:t>
            </a:r>
            <a:r>
              <a:rPr lang="de-DE" altLang="hu-HU" dirty="0" err="1"/>
              <a:t>az</a:t>
            </a:r>
            <a:r>
              <a:rPr lang="de-DE" altLang="hu-HU" dirty="0"/>
              <a:t> </a:t>
            </a:r>
            <a:r>
              <a:rPr lang="de-DE" altLang="hu-HU" dirty="0" err="1"/>
              <a:t>öltözete</a:t>
            </a:r>
            <a:r>
              <a:rPr lang="de-DE" altLang="hu-HU" dirty="0"/>
              <a:t>, </a:t>
            </a:r>
            <a:r>
              <a:rPr lang="de-DE" altLang="hu-HU" dirty="0" err="1"/>
              <a:t>vagy</a:t>
            </a:r>
            <a:r>
              <a:rPr lang="de-DE" altLang="hu-HU" dirty="0"/>
              <a:t> </a:t>
            </a:r>
            <a:r>
              <a:rPr lang="de-DE" altLang="hu-HU" dirty="0" err="1"/>
              <a:t>az</a:t>
            </a:r>
            <a:r>
              <a:rPr lang="de-DE" altLang="hu-HU" dirty="0"/>
              <a:t> </a:t>
            </a:r>
            <a:r>
              <a:rPr lang="de-DE" altLang="hu-HU" dirty="0" err="1"/>
              <a:t>amit</a:t>
            </a:r>
            <a:r>
              <a:rPr lang="de-DE" altLang="hu-HU" dirty="0"/>
              <a:t> </a:t>
            </a:r>
            <a:r>
              <a:rPr lang="de-DE" altLang="hu-HU" dirty="0" err="1"/>
              <a:t>képvisel</a:t>
            </a:r>
            <a:r>
              <a:rPr lang="de-DE" altLang="hu-HU" dirty="0"/>
              <a:t>, </a:t>
            </a:r>
            <a:r>
              <a:rPr lang="de-DE" altLang="hu-HU" dirty="0" err="1"/>
              <a:t>vagy</a:t>
            </a:r>
            <a:r>
              <a:rPr lang="de-DE" altLang="hu-HU" dirty="0"/>
              <a:t> a </a:t>
            </a:r>
            <a:r>
              <a:rPr lang="de-DE" altLang="hu-HU" dirty="0" err="1"/>
              <a:t>bőre</a:t>
            </a:r>
            <a:r>
              <a:rPr lang="de-DE" altLang="hu-HU" dirty="0"/>
              <a:t> </a:t>
            </a:r>
            <a:r>
              <a:rPr lang="de-DE" altLang="hu-HU" dirty="0" err="1"/>
              <a:t>színe</a:t>
            </a:r>
            <a:r>
              <a:rPr lang="de-DE" altLang="hu-HU" dirty="0"/>
              <a:t>, </a:t>
            </a:r>
            <a:r>
              <a:rPr lang="de-DE" altLang="hu-HU" dirty="0" err="1"/>
              <a:t>stb</a:t>
            </a:r>
            <a:r>
              <a:rPr lang="de-DE" altLang="hu-HU" dirty="0"/>
              <a:t>., </a:t>
            </a:r>
            <a:r>
              <a:rPr lang="de-DE" altLang="hu-HU" dirty="0" err="1"/>
              <a:t>stb</a:t>
            </a:r>
            <a:r>
              <a:rPr lang="de-DE" altLang="hu-HU" dirty="0"/>
              <a:t>. </a:t>
            </a:r>
            <a:endParaRPr lang="hu-HU" altLang="hu-HU" dirty="0"/>
          </a:p>
          <a:p>
            <a:pPr>
              <a:lnSpc>
                <a:spcPct val="80000"/>
              </a:lnSpc>
            </a:pPr>
            <a:endParaRPr lang="hu-HU" altLang="hu-HU" b="1" dirty="0"/>
          </a:p>
          <a:p>
            <a:pPr>
              <a:lnSpc>
                <a:spcPct val="80000"/>
              </a:lnSpc>
            </a:pPr>
            <a:r>
              <a:rPr lang="de-DE" altLang="hu-HU" b="1" dirty="0" err="1"/>
              <a:t>Szemantikai</a:t>
            </a:r>
            <a:r>
              <a:rPr lang="de-DE" altLang="hu-HU" b="1" dirty="0"/>
              <a:t> </a:t>
            </a:r>
            <a:r>
              <a:rPr lang="de-DE" altLang="hu-HU" b="1" dirty="0" err="1"/>
              <a:t>zajok</a:t>
            </a:r>
            <a:r>
              <a:rPr lang="de-DE" altLang="hu-HU" b="1" dirty="0"/>
              <a:t>, </a:t>
            </a:r>
            <a:r>
              <a:rPr lang="de-DE" altLang="hu-HU" dirty="0"/>
              <a:t>- </a:t>
            </a:r>
            <a:r>
              <a:rPr lang="de-DE" altLang="hu-HU" dirty="0" err="1"/>
              <a:t>ezek</a:t>
            </a:r>
            <a:r>
              <a:rPr lang="de-DE" altLang="hu-HU" dirty="0"/>
              <a:t> a </a:t>
            </a:r>
            <a:r>
              <a:rPr lang="de-DE" altLang="hu-HU" dirty="0" err="1"/>
              <a:t>nyelvi</a:t>
            </a:r>
            <a:r>
              <a:rPr lang="de-DE" altLang="hu-HU" dirty="0"/>
              <a:t> </a:t>
            </a:r>
            <a:r>
              <a:rPr lang="de-DE" altLang="hu-HU" dirty="0" err="1"/>
              <a:t>különbségek</a:t>
            </a:r>
            <a:r>
              <a:rPr lang="de-DE" altLang="hu-HU" dirty="0"/>
              <a:t>. </a:t>
            </a:r>
            <a:r>
              <a:rPr lang="de-DE" altLang="hu-HU" dirty="0" err="1"/>
              <a:t>Olyan</a:t>
            </a:r>
            <a:r>
              <a:rPr lang="de-DE" altLang="hu-HU" dirty="0"/>
              <a:t> </a:t>
            </a:r>
            <a:r>
              <a:rPr lang="de-DE" altLang="hu-HU" dirty="0" err="1"/>
              <a:t>szavak</a:t>
            </a:r>
            <a:r>
              <a:rPr lang="de-DE" altLang="hu-HU" dirty="0"/>
              <a:t> </a:t>
            </a:r>
            <a:r>
              <a:rPr lang="de-DE" altLang="hu-HU" dirty="0" err="1"/>
              <a:t>kifejezések</a:t>
            </a:r>
            <a:r>
              <a:rPr lang="de-DE" altLang="hu-HU" dirty="0"/>
              <a:t> </a:t>
            </a:r>
            <a:r>
              <a:rPr lang="de-DE" altLang="hu-HU" dirty="0" err="1"/>
              <a:t>használata</a:t>
            </a:r>
            <a:r>
              <a:rPr lang="de-DE" altLang="hu-HU" dirty="0"/>
              <a:t> a </a:t>
            </a:r>
            <a:r>
              <a:rPr lang="de-DE" altLang="hu-HU" dirty="0" err="1"/>
              <a:t>küldő</a:t>
            </a:r>
            <a:r>
              <a:rPr lang="de-DE" altLang="hu-HU" dirty="0"/>
              <a:t> </a:t>
            </a:r>
            <a:r>
              <a:rPr lang="de-DE" altLang="hu-HU" dirty="0" err="1"/>
              <a:t>részéről</a:t>
            </a:r>
            <a:r>
              <a:rPr lang="de-DE" altLang="hu-HU" dirty="0"/>
              <a:t> </a:t>
            </a:r>
            <a:r>
              <a:rPr lang="de-DE" altLang="hu-HU" dirty="0" err="1"/>
              <a:t>amit</a:t>
            </a:r>
            <a:r>
              <a:rPr lang="de-DE" altLang="hu-HU" dirty="0"/>
              <a:t> a </a:t>
            </a:r>
            <a:r>
              <a:rPr lang="de-DE" altLang="hu-HU" dirty="0" err="1"/>
              <a:t>fogadó</a:t>
            </a:r>
            <a:r>
              <a:rPr lang="de-DE" altLang="hu-HU" dirty="0"/>
              <a:t> </a:t>
            </a:r>
            <a:r>
              <a:rPr lang="de-DE" altLang="hu-HU" dirty="0" err="1"/>
              <a:t>nem</a:t>
            </a:r>
            <a:r>
              <a:rPr lang="de-DE" altLang="hu-HU" dirty="0"/>
              <a:t> </a:t>
            </a:r>
            <a:r>
              <a:rPr lang="de-DE" altLang="hu-HU" dirty="0" err="1"/>
              <a:t>ért</a:t>
            </a:r>
            <a:r>
              <a:rPr lang="de-DE" altLang="hu-HU" dirty="0"/>
              <a:t>, </a:t>
            </a:r>
            <a:r>
              <a:rPr lang="de-DE" altLang="hu-HU" dirty="0" err="1"/>
              <a:t>vagy</a:t>
            </a:r>
            <a:r>
              <a:rPr lang="de-DE" altLang="hu-HU" dirty="0"/>
              <a:t> </a:t>
            </a:r>
            <a:r>
              <a:rPr lang="de-DE" altLang="hu-HU" dirty="0" err="1"/>
              <a:t>nem</a:t>
            </a:r>
            <a:r>
              <a:rPr lang="de-DE" altLang="hu-HU" dirty="0"/>
              <a:t> </a:t>
            </a:r>
            <a:r>
              <a:rPr lang="de-DE" altLang="hu-HU" dirty="0" err="1"/>
              <a:t>érthet</a:t>
            </a:r>
            <a:r>
              <a:rPr lang="de-DE" altLang="hu-HU" dirty="0"/>
              <a:t>. </a:t>
            </a:r>
            <a:r>
              <a:rPr lang="de-DE" altLang="hu-HU" dirty="0" err="1"/>
              <a:t>Ilyen</a:t>
            </a:r>
            <a:r>
              <a:rPr lang="de-DE" altLang="hu-HU" dirty="0"/>
              <a:t> </a:t>
            </a:r>
            <a:r>
              <a:rPr lang="de-DE" altLang="hu-HU" dirty="0" err="1"/>
              <a:t>például</a:t>
            </a:r>
            <a:r>
              <a:rPr lang="de-DE" altLang="hu-HU" dirty="0"/>
              <a:t> a </a:t>
            </a:r>
            <a:r>
              <a:rPr lang="de-DE" altLang="hu-HU" dirty="0" err="1"/>
              <a:t>szakzsargon</a:t>
            </a:r>
            <a:r>
              <a:rPr lang="de-DE" altLang="hu-HU" dirty="0"/>
              <a:t> </a:t>
            </a:r>
            <a:r>
              <a:rPr lang="de-DE" altLang="hu-HU" dirty="0" err="1"/>
              <a:t>használata</a:t>
            </a:r>
            <a:r>
              <a:rPr lang="de-DE" altLang="hu-HU" b="1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44722934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1" name="Rectangle 2">
            <a:extLst>
              <a:ext uri="{FF2B5EF4-FFF2-40B4-BE49-F238E27FC236}">
                <a16:creationId xmlns:a16="http://schemas.microsoft.com/office/drawing/2014/main" id="{2C2B0022-ADEA-4BA1-91F6-6654B25441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/>
              <a:t>A kommunikációs szűrők</a:t>
            </a:r>
            <a:endParaRPr lang="de-DE" altLang="hu-HU"/>
          </a:p>
        </p:txBody>
      </p:sp>
      <p:sp>
        <p:nvSpPr>
          <p:cNvPr id="186372" name="Rectangle 3">
            <a:extLst>
              <a:ext uri="{FF2B5EF4-FFF2-40B4-BE49-F238E27FC236}">
                <a16:creationId xmlns:a16="http://schemas.microsoft.com/office/drawing/2014/main" id="{5DBD22F0-9C23-4904-8220-EDDE8B126E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altLang="hu-HU" b="1"/>
              <a:t>Minden ember rendelkezik egy szűrő rendszerrel, ami eredetileg azt a célt szolgálta, hogy megvédje az agyat attól, hogy minden felesleges információ bejusson. </a:t>
            </a:r>
            <a:endParaRPr lang="hu-HU" altLang="hu-HU" b="1"/>
          </a:p>
          <a:p>
            <a:r>
              <a:rPr lang="de-DE" altLang="hu-HU" b="1"/>
              <a:t>Ezek az elmebeli szűrők megszűrik a befogadó felé érkező kommunikációt, és csak a beprogramozott, mintegy "engedélyezett" tartalmat engedik be. </a:t>
            </a:r>
          </a:p>
        </p:txBody>
      </p:sp>
    </p:spTree>
    <p:extLst>
      <p:ext uri="{BB962C8B-B14F-4D97-AF65-F5344CB8AC3E}">
        <p14:creationId xmlns:p14="http://schemas.microsoft.com/office/powerpoint/2010/main" val="194048733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5" name="Rectangle 2">
            <a:extLst>
              <a:ext uri="{FF2B5EF4-FFF2-40B4-BE49-F238E27FC236}">
                <a16:creationId xmlns:a16="http://schemas.microsoft.com/office/drawing/2014/main" id="{CFA3583D-E217-422D-AD4E-79B694778C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/>
              <a:t>Igaz-e az állítás?</a:t>
            </a:r>
            <a:endParaRPr lang="de-DE" altLang="hu-HU"/>
          </a:p>
        </p:txBody>
      </p:sp>
      <p:sp>
        <p:nvSpPr>
          <p:cNvPr id="187396" name="Rectangle 3">
            <a:extLst>
              <a:ext uri="{FF2B5EF4-FFF2-40B4-BE49-F238E27FC236}">
                <a16:creationId xmlns:a16="http://schemas.microsoft.com/office/drawing/2014/main" id="{ABE6DCDA-36FD-454C-AF92-B033D1F2BF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lnSpc>
                <a:spcPct val="80000"/>
              </a:lnSpc>
              <a:buFont typeface="Wingdings" panose="05000000000000000000" pitchFamily="2" charset="2"/>
              <a:buNone/>
            </a:pPr>
            <a:endParaRPr lang="hu-HU" altLang="hu-HU"/>
          </a:p>
          <a:p>
            <a:pPr algn="ctr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hu-HU" altLang="hu-HU" b="1"/>
              <a:t>„</a:t>
            </a:r>
            <a:r>
              <a:rPr lang="de-DE" altLang="hu-HU" b="1"/>
              <a:t>A szűrőink egyrészről védenek minket, másrészt viszont megakadályozhatnak abban is, hogy létfontosságú üzenetek eljussanak hozzánk.</a:t>
            </a:r>
            <a:endParaRPr lang="hu-HU" altLang="hu-HU" b="1"/>
          </a:p>
          <a:p>
            <a:pPr algn="ctr">
              <a:lnSpc>
                <a:spcPct val="80000"/>
              </a:lnSpc>
              <a:buFont typeface="Wingdings" panose="05000000000000000000" pitchFamily="2" charset="2"/>
              <a:buNone/>
            </a:pPr>
            <a:endParaRPr lang="hu-HU" altLang="hu-HU" b="1"/>
          </a:p>
          <a:p>
            <a:pPr algn="ctr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hu-HU" altLang="hu-HU" b="1"/>
              <a:t>Sokszor azért nem jut el fontos az életüket is befolyásoló információ, mert nem hisznek az üzenet valódiságában. Gyakran fordul elő, hogy ha tudatosan kikapcsolták volna a szűrőiket, akkor akár "életmentő" információ birtokába is juthattak volna. ”</a:t>
            </a:r>
            <a:endParaRPr lang="de-DE" altLang="hu-HU" b="1"/>
          </a:p>
        </p:txBody>
      </p:sp>
    </p:spTree>
    <p:extLst>
      <p:ext uri="{BB962C8B-B14F-4D97-AF65-F5344CB8AC3E}">
        <p14:creationId xmlns:p14="http://schemas.microsoft.com/office/powerpoint/2010/main" val="42710606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EE6CC7B-EB31-480B-A235-4C2448739F7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57956ECB-E0CA-4E71-A3A9-396EC744F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298" y="639763"/>
            <a:ext cx="3997693" cy="5492750"/>
          </a:xfrm>
        </p:spPr>
        <p:txBody>
          <a:bodyPr>
            <a:normAutofit/>
          </a:bodyPr>
          <a:lstStyle/>
          <a:p>
            <a:r>
              <a:rPr lang="hu-HU" sz="6000">
                <a:solidFill>
                  <a:srgbClr val="FFFFFF"/>
                </a:solidFill>
              </a:rPr>
              <a:t>Az „elsöprő” innováció - Példák</a:t>
            </a:r>
          </a:p>
        </p:txBody>
      </p:sp>
      <p:graphicFrame>
        <p:nvGraphicFramePr>
          <p:cNvPr id="5" name="Tartalom helye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37256942"/>
              </p:ext>
            </p:extLst>
          </p:nvPr>
        </p:nvGraphicFramePr>
        <p:xfrm>
          <a:off x="5288347" y="639763"/>
          <a:ext cx="6254724" cy="5492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238528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9" name="Rectangle 2">
            <a:extLst>
              <a:ext uri="{FF2B5EF4-FFF2-40B4-BE49-F238E27FC236}">
                <a16:creationId xmlns:a16="http://schemas.microsoft.com/office/drawing/2014/main" id="{95C01DE7-C0C8-462C-B80E-F06AF7A05D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/>
              <a:t>A legfontosabb szűrők</a:t>
            </a:r>
            <a:endParaRPr lang="de-DE" altLang="hu-HU"/>
          </a:p>
        </p:txBody>
      </p:sp>
      <p:sp>
        <p:nvSpPr>
          <p:cNvPr id="188420" name="Rectangle 3">
            <a:extLst>
              <a:ext uri="{FF2B5EF4-FFF2-40B4-BE49-F238E27FC236}">
                <a16:creationId xmlns:a16="http://schemas.microsoft.com/office/drawing/2014/main" id="{12701DEF-6AFF-4EC3-8ABE-6C312C450A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09800" y="1676400"/>
            <a:ext cx="7848600" cy="4953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de-DE" altLang="hu-HU" b="1" dirty="0" err="1"/>
              <a:t>Világnézet</a:t>
            </a:r>
            <a:r>
              <a:rPr lang="de-DE" altLang="hu-HU" b="1" dirty="0"/>
              <a:t>, </a:t>
            </a:r>
            <a:r>
              <a:rPr lang="de-DE" altLang="hu-HU" b="1" dirty="0" err="1"/>
              <a:t>kultúra</a:t>
            </a:r>
            <a:r>
              <a:rPr lang="de-DE" altLang="hu-HU" b="1" dirty="0"/>
              <a:t>. </a:t>
            </a:r>
            <a:r>
              <a:rPr lang="de-DE" altLang="hu-HU" dirty="0"/>
              <a:t>A </a:t>
            </a:r>
            <a:r>
              <a:rPr lang="de-DE" altLang="hu-HU" dirty="0" err="1"/>
              <a:t>kultúránk</a:t>
            </a:r>
            <a:r>
              <a:rPr lang="de-DE" altLang="hu-HU" dirty="0"/>
              <a:t> </a:t>
            </a:r>
            <a:r>
              <a:rPr lang="de-DE" altLang="hu-HU" dirty="0" err="1"/>
              <a:t>társadalmi</a:t>
            </a:r>
            <a:r>
              <a:rPr lang="de-DE" altLang="hu-HU" dirty="0"/>
              <a:t> </a:t>
            </a:r>
            <a:r>
              <a:rPr lang="de-DE" altLang="hu-HU" dirty="0" err="1"/>
              <a:t>konvenciók</a:t>
            </a:r>
            <a:r>
              <a:rPr lang="de-DE" altLang="hu-HU" dirty="0"/>
              <a:t>, </a:t>
            </a:r>
            <a:r>
              <a:rPr lang="de-DE" altLang="hu-HU" dirty="0" err="1"/>
              <a:t>olyan</a:t>
            </a:r>
            <a:r>
              <a:rPr lang="de-DE" altLang="hu-HU" dirty="0"/>
              <a:t> </a:t>
            </a:r>
            <a:r>
              <a:rPr lang="de-DE" altLang="hu-HU" dirty="0" err="1"/>
              <a:t>szokások</a:t>
            </a:r>
            <a:r>
              <a:rPr lang="de-DE" altLang="hu-HU" dirty="0"/>
              <a:t> </a:t>
            </a:r>
            <a:r>
              <a:rPr lang="de-DE" altLang="hu-HU" dirty="0" err="1"/>
              <a:t>amiket</a:t>
            </a:r>
            <a:r>
              <a:rPr lang="de-DE" altLang="hu-HU" dirty="0"/>
              <a:t> </a:t>
            </a:r>
            <a:r>
              <a:rPr lang="de-DE" altLang="hu-HU" dirty="0" err="1"/>
              <a:t>egy</a:t>
            </a:r>
            <a:r>
              <a:rPr lang="de-DE" altLang="hu-HU" dirty="0"/>
              <a:t> </a:t>
            </a:r>
            <a:r>
              <a:rPr lang="de-DE" altLang="hu-HU" dirty="0" err="1"/>
              <a:t>társadalom</a:t>
            </a:r>
            <a:r>
              <a:rPr lang="de-DE" altLang="hu-HU" dirty="0"/>
              <a:t> a </a:t>
            </a:r>
            <a:r>
              <a:rPr lang="de-DE" altLang="hu-HU" dirty="0" err="1"/>
              <a:t>többségi</a:t>
            </a:r>
            <a:r>
              <a:rPr lang="de-DE" altLang="hu-HU" dirty="0"/>
              <a:t> </a:t>
            </a:r>
            <a:r>
              <a:rPr lang="de-DE" altLang="hu-HU" dirty="0" err="1"/>
              <a:t>elv</a:t>
            </a:r>
            <a:r>
              <a:rPr lang="de-DE" altLang="hu-HU" dirty="0"/>
              <a:t> </a:t>
            </a:r>
            <a:r>
              <a:rPr lang="de-DE" altLang="hu-HU" dirty="0" err="1"/>
              <a:t>alapján</a:t>
            </a:r>
            <a:r>
              <a:rPr lang="de-DE" altLang="hu-HU" dirty="0"/>
              <a:t> </a:t>
            </a:r>
            <a:r>
              <a:rPr lang="de-DE" altLang="hu-HU" dirty="0" err="1"/>
              <a:t>viselkedési</a:t>
            </a:r>
            <a:r>
              <a:rPr lang="de-DE" altLang="hu-HU" dirty="0"/>
              <a:t> </a:t>
            </a:r>
            <a:r>
              <a:rPr lang="de-DE" altLang="hu-HU" dirty="0" err="1"/>
              <a:t>normákként</a:t>
            </a:r>
            <a:r>
              <a:rPr lang="de-DE" altLang="hu-HU" dirty="0"/>
              <a:t> </a:t>
            </a:r>
            <a:r>
              <a:rPr lang="de-DE" altLang="hu-HU" dirty="0" err="1"/>
              <a:t>fogad</a:t>
            </a:r>
            <a:r>
              <a:rPr lang="de-DE" altLang="hu-HU" dirty="0"/>
              <a:t> </a:t>
            </a:r>
            <a:r>
              <a:rPr lang="de-DE" altLang="hu-HU" dirty="0" err="1"/>
              <a:t>el</a:t>
            </a:r>
            <a:r>
              <a:rPr lang="de-DE" altLang="hu-HU" dirty="0"/>
              <a:t>. Ami </a:t>
            </a:r>
            <a:r>
              <a:rPr lang="de-DE" altLang="hu-HU" dirty="0" err="1"/>
              <a:t>ezeknek</a:t>
            </a:r>
            <a:r>
              <a:rPr lang="de-DE" altLang="hu-HU" dirty="0"/>
              <a:t> </a:t>
            </a:r>
            <a:r>
              <a:rPr lang="de-DE" altLang="hu-HU" dirty="0" err="1"/>
              <a:t>megfelel</a:t>
            </a:r>
            <a:r>
              <a:rPr lang="de-DE" altLang="hu-HU" dirty="0"/>
              <a:t> </a:t>
            </a:r>
            <a:r>
              <a:rPr lang="de-DE" altLang="hu-HU" dirty="0" err="1"/>
              <a:t>azt</a:t>
            </a:r>
            <a:r>
              <a:rPr lang="de-DE" altLang="hu-HU" dirty="0"/>
              <a:t> a </a:t>
            </a:r>
            <a:r>
              <a:rPr lang="de-DE" altLang="hu-HU" dirty="0" err="1"/>
              <a:t>szűrőnk</a:t>
            </a:r>
            <a:r>
              <a:rPr lang="de-DE" altLang="hu-HU" dirty="0"/>
              <a:t> </a:t>
            </a:r>
            <a:r>
              <a:rPr lang="de-DE" altLang="hu-HU" dirty="0" err="1"/>
              <a:t>átengedi</a:t>
            </a:r>
            <a:r>
              <a:rPr lang="de-DE" altLang="hu-HU" dirty="0"/>
              <a:t>, de </a:t>
            </a:r>
            <a:r>
              <a:rPr lang="de-DE" altLang="hu-HU" dirty="0" err="1"/>
              <a:t>ami</a:t>
            </a:r>
            <a:r>
              <a:rPr lang="de-DE" altLang="hu-HU" dirty="0"/>
              <a:t> </a:t>
            </a:r>
            <a:r>
              <a:rPr lang="de-DE" altLang="hu-HU" dirty="0" err="1"/>
              <a:t>nem</a:t>
            </a:r>
            <a:r>
              <a:rPr lang="de-DE" altLang="hu-HU" dirty="0"/>
              <a:t>, </a:t>
            </a:r>
            <a:r>
              <a:rPr lang="de-DE" altLang="hu-HU" dirty="0" err="1"/>
              <a:t>azt</a:t>
            </a:r>
            <a:r>
              <a:rPr lang="de-DE" altLang="hu-HU" dirty="0"/>
              <a:t> </a:t>
            </a:r>
            <a:r>
              <a:rPr lang="de-DE" altLang="hu-HU" dirty="0" err="1"/>
              <a:t>kiszűri</a:t>
            </a:r>
            <a:r>
              <a:rPr lang="de-DE" altLang="hu-HU" dirty="0"/>
              <a:t>. </a:t>
            </a:r>
            <a:br>
              <a:rPr lang="de-DE" altLang="hu-HU" b="1" dirty="0"/>
            </a:br>
            <a:endParaRPr lang="de-DE" altLang="hu-HU" b="1" dirty="0"/>
          </a:p>
          <a:p>
            <a:pPr>
              <a:lnSpc>
                <a:spcPct val="90000"/>
              </a:lnSpc>
            </a:pPr>
            <a:r>
              <a:rPr lang="de-DE" altLang="hu-HU" b="1" dirty="0" err="1"/>
              <a:t>Tudás</a:t>
            </a:r>
            <a:r>
              <a:rPr lang="de-DE" altLang="hu-HU" b="1" dirty="0"/>
              <a:t> </a:t>
            </a:r>
            <a:r>
              <a:rPr lang="de-DE" altLang="hu-HU" b="1" dirty="0" err="1"/>
              <a:t>és</a:t>
            </a:r>
            <a:r>
              <a:rPr lang="de-DE" altLang="hu-HU" b="1" dirty="0"/>
              <a:t> </a:t>
            </a:r>
            <a:r>
              <a:rPr lang="de-DE" altLang="hu-HU" b="1" dirty="0" err="1"/>
              <a:t>tapasztalat</a:t>
            </a:r>
            <a:r>
              <a:rPr lang="de-DE" altLang="hu-HU" b="1" dirty="0"/>
              <a:t>. </a:t>
            </a:r>
            <a:r>
              <a:rPr lang="de-DE" altLang="hu-HU" dirty="0" err="1"/>
              <a:t>Az</a:t>
            </a:r>
            <a:r>
              <a:rPr lang="de-DE" altLang="hu-HU" dirty="0"/>
              <a:t> </a:t>
            </a:r>
            <a:r>
              <a:rPr lang="de-DE" altLang="hu-HU" dirty="0" err="1"/>
              <a:t>életünk</a:t>
            </a:r>
            <a:r>
              <a:rPr lang="de-DE" altLang="hu-HU" dirty="0"/>
              <a:t> </a:t>
            </a:r>
            <a:r>
              <a:rPr lang="de-DE" altLang="hu-HU" dirty="0" err="1"/>
              <a:t>során</a:t>
            </a:r>
            <a:r>
              <a:rPr lang="de-DE" altLang="hu-HU" dirty="0"/>
              <a:t> </a:t>
            </a:r>
            <a:r>
              <a:rPr lang="de-DE" altLang="hu-HU" dirty="0" err="1"/>
              <a:t>megszerzett</a:t>
            </a:r>
            <a:r>
              <a:rPr lang="de-DE" altLang="hu-HU" dirty="0"/>
              <a:t> </a:t>
            </a:r>
            <a:r>
              <a:rPr lang="de-DE" altLang="hu-HU" dirty="0" err="1"/>
              <a:t>ismeretek</a:t>
            </a:r>
            <a:r>
              <a:rPr lang="de-DE" altLang="hu-HU" dirty="0"/>
              <a:t> </a:t>
            </a:r>
            <a:r>
              <a:rPr lang="de-DE" altLang="hu-HU" dirty="0" err="1"/>
              <a:t>összessége</a:t>
            </a:r>
            <a:r>
              <a:rPr lang="de-DE" altLang="hu-HU" dirty="0"/>
              <a:t>, </a:t>
            </a:r>
            <a:r>
              <a:rPr lang="de-DE" altLang="hu-HU" dirty="0" err="1"/>
              <a:t>és</a:t>
            </a:r>
            <a:r>
              <a:rPr lang="de-DE" altLang="hu-HU" dirty="0"/>
              <a:t> </a:t>
            </a:r>
            <a:r>
              <a:rPr lang="de-DE" altLang="hu-HU" dirty="0" err="1"/>
              <a:t>azok</a:t>
            </a:r>
            <a:r>
              <a:rPr lang="de-DE" altLang="hu-HU" dirty="0"/>
              <a:t> </a:t>
            </a:r>
            <a:r>
              <a:rPr lang="de-DE" altLang="hu-HU" dirty="0" err="1"/>
              <a:t>megtapasztalása</a:t>
            </a:r>
            <a:r>
              <a:rPr lang="de-DE" altLang="hu-HU" dirty="0"/>
              <a:t> </a:t>
            </a:r>
            <a:r>
              <a:rPr lang="de-DE" altLang="hu-HU" dirty="0" err="1"/>
              <a:t>alapján</a:t>
            </a:r>
            <a:r>
              <a:rPr lang="de-DE" altLang="hu-HU" dirty="0"/>
              <a:t> </a:t>
            </a:r>
            <a:r>
              <a:rPr lang="de-DE" altLang="hu-HU" dirty="0" err="1"/>
              <a:t>kialakult</a:t>
            </a:r>
            <a:r>
              <a:rPr lang="de-DE" altLang="hu-HU" dirty="0"/>
              <a:t> </a:t>
            </a:r>
            <a:r>
              <a:rPr lang="de-DE" altLang="hu-HU" dirty="0" err="1"/>
              <a:t>gondolkodási</a:t>
            </a:r>
            <a:r>
              <a:rPr lang="de-DE" altLang="hu-HU" dirty="0"/>
              <a:t> </a:t>
            </a:r>
            <a:r>
              <a:rPr lang="de-DE" altLang="hu-HU" dirty="0" err="1"/>
              <a:t>rendszer</a:t>
            </a:r>
            <a:r>
              <a:rPr lang="de-DE" altLang="hu-HU" dirty="0"/>
              <a:t>. </a:t>
            </a:r>
            <a:r>
              <a:rPr lang="de-DE" altLang="hu-HU" dirty="0" err="1"/>
              <a:t>Ennek</a:t>
            </a:r>
            <a:r>
              <a:rPr lang="de-DE" altLang="hu-HU" dirty="0"/>
              <a:t> </a:t>
            </a:r>
            <a:r>
              <a:rPr lang="de-DE" altLang="hu-HU" dirty="0" err="1"/>
              <a:t>megfelelően</a:t>
            </a:r>
            <a:r>
              <a:rPr lang="de-DE" altLang="hu-HU" dirty="0"/>
              <a:t> </a:t>
            </a:r>
            <a:r>
              <a:rPr lang="de-DE" altLang="hu-HU" dirty="0" err="1"/>
              <a:t>ítélünk</a:t>
            </a:r>
            <a:r>
              <a:rPr lang="de-DE" altLang="hu-HU" dirty="0"/>
              <a:t> </a:t>
            </a:r>
            <a:r>
              <a:rPr lang="de-DE" altLang="hu-HU" dirty="0" err="1"/>
              <a:t>valamit</a:t>
            </a:r>
            <a:r>
              <a:rPr lang="de-DE" altLang="hu-HU" dirty="0"/>
              <a:t> </a:t>
            </a:r>
            <a:r>
              <a:rPr lang="de-DE" altLang="hu-HU" dirty="0" err="1"/>
              <a:t>igaznak</a:t>
            </a:r>
            <a:r>
              <a:rPr lang="de-DE" altLang="hu-HU" dirty="0"/>
              <a:t>, </a:t>
            </a:r>
            <a:r>
              <a:rPr lang="de-DE" altLang="hu-HU" dirty="0" err="1"/>
              <a:t>vagy</a:t>
            </a:r>
            <a:r>
              <a:rPr lang="de-DE" altLang="hu-HU" dirty="0"/>
              <a:t> </a:t>
            </a:r>
            <a:r>
              <a:rPr lang="de-DE" altLang="hu-HU" dirty="0" err="1"/>
              <a:t>hamisnak</a:t>
            </a:r>
            <a:r>
              <a:rPr lang="de-DE" altLang="hu-HU" dirty="0"/>
              <a:t>. </a:t>
            </a:r>
            <a:r>
              <a:rPr lang="de-DE" altLang="hu-HU" dirty="0" err="1"/>
              <a:t>Ez</a:t>
            </a:r>
            <a:r>
              <a:rPr lang="de-DE" altLang="hu-HU" dirty="0"/>
              <a:t> </a:t>
            </a:r>
            <a:r>
              <a:rPr lang="de-DE" altLang="hu-HU" dirty="0" err="1"/>
              <a:t>nem</a:t>
            </a:r>
            <a:r>
              <a:rPr lang="de-DE" altLang="hu-HU" dirty="0"/>
              <a:t> </a:t>
            </a:r>
            <a:r>
              <a:rPr lang="de-DE" altLang="hu-HU" dirty="0" err="1"/>
              <a:t>más</a:t>
            </a:r>
            <a:r>
              <a:rPr lang="de-DE" altLang="hu-HU" dirty="0"/>
              <a:t>, mint </a:t>
            </a:r>
            <a:r>
              <a:rPr lang="de-DE" altLang="hu-HU" dirty="0" err="1"/>
              <a:t>amit</a:t>
            </a:r>
            <a:r>
              <a:rPr lang="de-DE" altLang="hu-HU" dirty="0"/>
              <a:t> </a:t>
            </a:r>
            <a:r>
              <a:rPr lang="de-DE" altLang="hu-HU" dirty="0" err="1"/>
              <a:t>igaznak</a:t>
            </a:r>
            <a:r>
              <a:rPr lang="de-DE" altLang="hu-HU" dirty="0"/>
              <a:t> </a:t>
            </a:r>
            <a:r>
              <a:rPr lang="de-DE" altLang="hu-HU" dirty="0" err="1"/>
              <a:t>hiszünk</a:t>
            </a:r>
            <a:r>
              <a:rPr lang="de-DE" altLang="hu-HU" dirty="0"/>
              <a:t>. </a:t>
            </a:r>
            <a:r>
              <a:rPr lang="de-DE" altLang="hu-HU" dirty="0" err="1"/>
              <a:t>Nem</a:t>
            </a:r>
            <a:r>
              <a:rPr lang="de-DE" altLang="hu-HU" dirty="0"/>
              <a:t> </a:t>
            </a:r>
            <a:r>
              <a:rPr lang="de-DE" altLang="hu-HU" dirty="0" err="1"/>
              <a:t>biztos</a:t>
            </a:r>
            <a:r>
              <a:rPr lang="de-DE" altLang="hu-HU" dirty="0"/>
              <a:t>, </a:t>
            </a:r>
            <a:r>
              <a:rPr lang="de-DE" altLang="hu-HU" dirty="0" err="1"/>
              <a:t>hogy</a:t>
            </a:r>
            <a:r>
              <a:rPr lang="de-DE" altLang="hu-HU" dirty="0"/>
              <a:t> </a:t>
            </a:r>
            <a:r>
              <a:rPr lang="de-DE" altLang="hu-HU" dirty="0" err="1"/>
              <a:t>igaz</a:t>
            </a:r>
            <a:r>
              <a:rPr lang="de-DE" altLang="hu-HU" dirty="0"/>
              <a:t>, de a </a:t>
            </a:r>
            <a:r>
              <a:rPr lang="de-DE" altLang="hu-HU" dirty="0" err="1"/>
              <a:t>jelenlegi</a:t>
            </a:r>
            <a:r>
              <a:rPr lang="de-DE" altLang="hu-HU" dirty="0"/>
              <a:t> </a:t>
            </a:r>
            <a:r>
              <a:rPr lang="de-DE" altLang="hu-HU" dirty="0" err="1"/>
              <a:t>tudásunk</a:t>
            </a:r>
            <a:r>
              <a:rPr lang="de-DE" altLang="hu-HU" dirty="0"/>
              <a:t> </a:t>
            </a:r>
            <a:r>
              <a:rPr lang="de-DE" altLang="hu-HU" dirty="0" err="1"/>
              <a:t>és</a:t>
            </a:r>
            <a:r>
              <a:rPr lang="de-DE" altLang="hu-HU" dirty="0"/>
              <a:t> </a:t>
            </a:r>
            <a:r>
              <a:rPr lang="de-DE" altLang="hu-HU" dirty="0" err="1"/>
              <a:t>tapasztalatunk</a:t>
            </a:r>
            <a:r>
              <a:rPr lang="de-DE" altLang="hu-HU" dirty="0"/>
              <a:t> </a:t>
            </a:r>
            <a:r>
              <a:rPr lang="de-DE" altLang="hu-HU" dirty="0" err="1"/>
              <a:t>szerint</a:t>
            </a:r>
            <a:r>
              <a:rPr lang="de-DE" altLang="hu-HU" dirty="0"/>
              <a:t> </a:t>
            </a:r>
            <a:r>
              <a:rPr lang="de-DE" altLang="hu-HU" dirty="0" err="1"/>
              <a:t>annak</a:t>
            </a:r>
            <a:r>
              <a:rPr lang="de-DE" altLang="hu-HU" dirty="0"/>
              <a:t> </a:t>
            </a:r>
            <a:r>
              <a:rPr lang="de-DE" altLang="hu-HU" dirty="0" err="1"/>
              <a:t>hisszük</a:t>
            </a:r>
            <a:r>
              <a:rPr lang="de-DE" altLang="hu-HU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15770437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Dia számának helye 5">
            <a:extLst>
              <a:ext uri="{FF2B5EF4-FFF2-40B4-BE49-F238E27FC236}">
                <a16:creationId xmlns:a16="http://schemas.microsoft.com/office/drawing/2014/main" id="{33E7460B-0D01-4A43-8DF9-577A32181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8372AB3-9085-4970-8783-B9CADADE69DF}" type="slidenum">
              <a:rPr lang="en-US" altLang="hu-HU">
                <a:solidFill>
                  <a:schemeClr val="bg1"/>
                </a:solidFill>
              </a:rPr>
              <a:pPr eaLnBrk="1" hangingPunct="1"/>
              <a:t>111</a:t>
            </a:fld>
            <a:endParaRPr lang="en-US" altLang="hu-HU">
              <a:solidFill>
                <a:schemeClr val="bg1"/>
              </a:solidFill>
            </a:endParaRPr>
          </a:p>
        </p:txBody>
      </p:sp>
      <p:sp>
        <p:nvSpPr>
          <p:cNvPr id="189443" name="Rectangle 2">
            <a:extLst>
              <a:ext uri="{FF2B5EF4-FFF2-40B4-BE49-F238E27FC236}">
                <a16:creationId xmlns:a16="http://schemas.microsoft.com/office/drawing/2014/main" id="{B219E371-9070-43F3-AE50-99A003C60E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/>
              <a:t>A legfontosabb szűrők</a:t>
            </a:r>
            <a:endParaRPr lang="de-DE" altLang="hu-HU"/>
          </a:p>
        </p:txBody>
      </p:sp>
      <p:sp>
        <p:nvSpPr>
          <p:cNvPr id="189444" name="Rectangle 3">
            <a:extLst>
              <a:ext uri="{FF2B5EF4-FFF2-40B4-BE49-F238E27FC236}">
                <a16:creationId xmlns:a16="http://schemas.microsoft.com/office/drawing/2014/main" id="{F86CFFD7-82CD-427C-B911-FA361C3105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de-DE" altLang="hu-HU" b="1" dirty="0"/>
              <a:t>Hit </a:t>
            </a:r>
            <a:r>
              <a:rPr lang="de-DE" altLang="hu-HU" b="1" dirty="0" err="1"/>
              <a:t>és</a:t>
            </a:r>
            <a:r>
              <a:rPr lang="de-DE" altLang="hu-HU" b="1" dirty="0"/>
              <a:t> </a:t>
            </a:r>
            <a:r>
              <a:rPr lang="de-DE" altLang="hu-HU" b="1" dirty="0" err="1"/>
              <a:t>hozzáállás</a:t>
            </a:r>
            <a:r>
              <a:rPr lang="de-DE" altLang="hu-HU" b="1" dirty="0"/>
              <a:t>. </a:t>
            </a:r>
            <a:r>
              <a:rPr lang="de-DE" altLang="hu-HU" dirty="0" err="1"/>
              <a:t>Nem</a:t>
            </a:r>
            <a:r>
              <a:rPr lang="de-DE" altLang="hu-HU" dirty="0"/>
              <a:t> </a:t>
            </a:r>
            <a:r>
              <a:rPr lang="de-DE" altLang="hu-HU" dirty="0" err="1"/>
              <a:t>feltétlenül</a:t>
            </a:r>
            <a:r>
              <a:rPr lang="de-DE" altLang="hu-HU" dirty="0"/>
              <a:t> </a:t>
            </a:r>
            <a:r>
              <a:rPr lang="de-DE" altLang="hu-HU" dirty="0" err="1"/>
              <a:t>vallási</a:t>
            </a:r>
            <a:r>
              <a:rPr lang="de-DE" altLang="hu-HU" dirty="0"/>
              <a:t> </a:t>
            </a:r>
            <a:r>
              <a:rPr lang="de-DE" altLang="hu-HU" dirty="0" err="1"/>
              <a:t>hit</a:t>
            </a:r>
            <a:r>
              <a:rPr lang="de-DE" altLang="hu-HU" dirty="0"/>
              <a:t>. </a:t>
            </a:r>
            <a:r>
              <a:rPr lang="de-DE" altLang="hu-HU" dirty="0" err="1"/>
              <a:t>Valójában</a:t>
            </a:r>
            <a:r>
              <a:rPr lang="de-DE" altLang="hu-HU" dirty="0"/>
              <a:t> </a:t>
            </a:r>
            <a:r>
              <a:rPr lang="de-DE" altLang="hu-HU" dirty="0" err="1"/>
              <a:t>az</a:t>
            </a:r>
            <a:r>
              <a:rPr lang="de-DE" altLang="hu-HU" dirty="0"/>
              <a:t> </a:t>
            </a:r>
            <a:r>
              <a:rPr lang="de-DE" altLang="hu-HU" dirty="0" err="1"/>
              <a:t>embereket</a:t>
            </a:r>
            <a:r>
              <a:rPr lang="de-DE" altLang="hu-HU" dirty="0"/>
              <a:t> </a:t>
            </a:r>
            <a:r>
              <a:rPr lang="de-DE" altLang="hu-HU" dirty="0" err="1"/>
              <a:t>olyan</a:t>
            </a:r>
            <a:r>
              <a:rPr lang="de-DE" altLang="hu-HU" dirty="0"/>
              <a:t> </a:t>
            </a:r>
            <a:r>
              <a:rPr lang="de-DE" altLang="hu-HU" dirty="0" err="1"/>
              <a:t>ügy</a:t>
            </a:r>
            <a:r>
              <a:rPr lang="de-DE" altLang="hu-HU" dirty="0"/>
              <a:t> </a:t>
            </a:r>
            <a:r>
              <a:rPr lang="de-DE" altLang="hu-HU" dirty="0" err="1"/>
              <a:t>mellé</a:t>
            </a:r>
            <a:r>
              <a:rPr lang="de-DE" altLang="hu-HU" dirty="0"/>
              <a:t> </a:t>
            </a:r>
            <a:r>
              <a:rPr lang="de-DE" altLang="hu-HU" dirty="0" err="1"/>
              <a:t>lehet</a:t>
            </a:r>
            <a:r>
              <a:rPr lang="de-DE" altLang="hu-HU" dirty="0"/>
              <a:t> </a:t>
            </a:r>
            <a:r>
              <a:rPr lang="de-DE" altLang="hu-HU" dirty="0" err="1"/>
              <a:t>csak</a:t>
            </a:r>
            <a:r>
              <a:rPr lang="de-DE" altLang="hu-HU" dirty="0"/>
              <a:t> </a:t>
            </a:r>
            <a:r>
              <a:rPr lang="de-DE" altLang="hu-HU" dirty="0" err="1"/>
              <a:t>állítani</a:t>
            </a:r>
            <a:r>
              <a:rPr lang="de-DE" altLang="hu-HU" dirty="0"/>
              <a:t>, </a:t>
            </a:r>
            <a:r>
              <a:rPr lang="de-DE" altLang="hu-HU" dirty="0" err="1"/>
              <a:t>amiben</a:t>
            </a:r>
            <a:r>
              <a:rPr lang="de-DE" altLang="hu-HU" dirty="0"/>
              <a:t> </a:t>
            </a:r>
            <a:r>
              <a:rPr lang="de-DE" altLang="hu-HU" dirty="0" err="1"/>
              <a:t>hisznek</a:t>
            </a:r>
            <a:r>
              <a:rPr lang="de-DE" altLang="hu-HU" dirty="0"/>
              <a:t>.</a:t>
            </a:r>
            <a:endParaRPr lang="hu-HU" altLang="hu-HU" dirty="0"/>
          </a:p>
          <a:p>
            <a:pPr>
              <a:lnSpc>
                <a:spcPct val="90000"/>
              </a:lnSpc>
            </a:pPr>
            <a:endParaRPr lang="hu-HU" altLang="hu-HU" b="1" dirty="0"/>
          </a:p>
          <a:p>
            <a:pPr>
              <a:lnSpc>
                <a:spcPct val="90000"/>
              </a:lnSpc>
            </a:pPr>
            <a:r>
              <a:rPr lang="hu-HU" altLang="hu-HU" b="1" dirty="0"/>
              <a:t>Minden ami egyéni, a személyiség. </a:t>
            </a:r>
            <a:r>
              <a:rPr lang="hu-HU" altLang="hu-HU" dirty="0"/>
              <a:t>Az évek folyamán épült fel az egyéniségünk, amilyen üzeneteket kaptunk a környezetünktől, olyanná vált a személyiségünk. Mindenképpen a kialakult személyiségünknek megfelelően válaszolunk egy minket ért hatásra. </a:t>
            </a:r>
            <a:endParaRPr lang="de-DE" altLang="hu-HU" dirty="0"/>
          </a:p>
        </p:txBody>
      </p:sp>
    </p:spTree>
    <p:extLst>
      <p:ext uri="{BB962C8B-B14F-4D97-AF65-F5344CB8AC3E}">
        <p14:creationId xmlns:p14="http://schemas.microsoft.com/office/powerpoint/2010/main" val="282289179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Dia számának helye 5">
            <a:extLst>
              <a:ext uri="{FF2B5EF4-FFF2-40B4-BE49-F238E27FC236}">
                <a16:creationId xmlns:a16="http://schemas.microsoft.com/office/drawing/2014/main" id="{A9B9CE0A-9BB7-4D30-BF2B-FE39DAAFF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7661DAA-2C2E-4320-A6D1-DCF390A1AE30}" type="slidenum">
              <a:rPr lang="en-US" altLang="hu-HU">
                <a:solidFill>
                  <a:schemeClr val="bg1"/>
                </a:solidFill>
              </a:rPr>
              <a:pPr eaLnBrk="1" hangingPunct="1"/>
              <a:t>112</a:t>
            </a:fld>
            <a:endParaRPr lang="en-US" altLang="hu-HU">
              <a:solidFill>
                <a:schemeClr val="bg1"/>
              </a:solidFill>
            </a:endParaRPr>
          </a:p>
        </p:txBody>
      </p:sp>
      <p:sp>
        <p:nvSpPr>
          <p:cNvPr id="191491" name="Rectangle 2">
            <a:extLst>
              <a:ext uri="{FF2B5EF4-FFF2-40B4-BE49-F238E27FC236}">
                <a16:creationId xmlns:a16="http://schemas.microsoft.com/office/drawing/2014/main" id="{137BDFF9-2036-46C9-9792-88FF5E4513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/>
              <a:t>A szűrők</a:t>
            </a:r>
            <a:endParaRPr lang="de-DE" altLang="hu-HU"/>
          </a:p>
        </p:txBody>
      </p:sp>
      <p:sp>
        <p:nvSpPr>
          <p:cNvPr id="191492" name="Rectangle 3">
            <a:extLst>
              <a:ext uri="{FF2B5EF4-FFF2-40B4-BE49-F238E27FC236}">
                <a16:creationId xmlns:a16="http://schemas.microsoft.com/office/drawing/2014/main" id="{23598A8F-8A68-4A60-A3E3-E909A44C88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09800" y="1676400"/>
            <a:ext cx="7848600" cy="5029200"/>
          </a:xfrm>
        </p:spPr>
        <p:txBody>
          <a:bodyPr/>
          <a:lstStyle/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hu-HU" altLang="hu-HU" sz="2000" dirty="0"/>
              <a:t>A</a:t>
            </a:r>
            <a:r>
              <a:rPr lang="de-DE" altLang="hu-HU" sz="2000" dirty="0"/>
              <a:t> </a:t>
            </a:r>
            <a:r>
              <a:rPr lang="de-DE" altLang="hu-HU" sz="2000" dirty="0" err="1"/>
              <a:t>szűrők</a:t>
            </a:r>
            <a:r>
              <a:rPr lang="de-DE" altLang="hu-HU" sz="2000" dirty="0"/>
              <a:t> </a:t>
            </a:r>
            <a:r>
              <a:rPr lang="de-DE" altLang="hu-HU" sz="2000" dirty="0" err="1"/>
              <a:t>automatikusan</a:t>
            </a:r>
            <a:r>
              <a:rPr lang="de-DE" altLang="hu-HU" sz="2000" dirty="0"/>
              <a:t> </a:t>
            </a:r>
            <a:r>
              <a:rPr lang="de-DE" altLang="hu-HU" sz="2000" dirty="0" err="1"/>
              <a:t>működnek</a:t>
            </a:r>
            <a:r>
              <a:rPr lang="de-DE" altLang="hu-HU" sz="2000" dirty="0"/>
              <a:t>, </a:t>
            </a:r>
            <a:r>
              <a:rPr lang="de-DE" altLang="hu-HU" sz="2000" dirty="0" err="1"/>
              <a:t>mert</a:t>
            </a:r>
            <a:r>
              <a:rPr lang="de-DE" altLang="hu-HU" sz="2000" dirty="0"/>
              <a:t> </a:t>
            </a:r>
            <a:r>
              <a:rPr lang="de-DE" altLang="hu-HU" sz="2000" dirty="0" err="1"/>
              <a:t>nem</a:t>
            </a:r>
            <a:r>
              <a:rPr lang="de-DE" altLang="hu-HU" sz="2000" dirty="0"/>
              <a:t> </a:t>
            </a:r>
            <a:r>
              <a:rPr lang="de-DE" altLang="hu-HU" sz="2000" dirty="0" err="1"/>
              <a:t>tudunk</a:t>
            </a:r>
            <a:r>
              <a:rPr lang="de-DE" altLang="hu-HU" sz="2000" dirty="0"/>
              <a:t> </a:t>
            </a:r>
            <a:r>
              <a:rPr lang="de-DE" altLang="hu-HU" sz="2000" dirty="0" err="1"/>
              <a:t>róluk</a:t>
            </a:r>
            <a:r>
              <a:rPr lang="de-DE" altLang="hu-HU" sz="2000" dirty="0"/>
              <a:t>. </a:t>
            </a:r>
            <a:r>
              <a:rPr lang="de-DE" altLang="hu-HU" sz="2000" dirty="0" err="1"/>
              <a:t>Viszont</a:t>
            </a:r>
            <a:r>
              <a:rPr lang="de-DE" altLang="hu-HU" sz="2000" dirty="0"/>
              <a:t>, ha </a:t>
            </a:r>
            <a:r>
              <a:rPr lang="de-DE" altLang="hu-HU" sz="2000" dirty="0" err="1"/>
              <a:t>ismerjük</a:t>
            </a:r>
            <a:r>
              <a:rPr lang="de-DE" altLang="hu-HU" sz="2000" dirty="0"/>
              <a:t> </a:t>
            </a:r>
            <a:r>
              <a:rPr lang="de-DE" altLang="hu-HU" sz="2000" dirty="0" err="1"/>
              <a:t>őket</a:t>
            </a:r>
            <a:r>
              <a:rPr lang="de-DE" altLang="hu-HU" sz="2000" dirty="0"/>
              <a:t>, </a:t>
            </a:r>
            <a:r>
              <a:rPr lang="de-DE" altLang="hu-HU" sz="2000" dirty="0" err="1"/>
              <a:t>akkor</a:t>
            </a:r>
            <a:r>
              <a:rPr lang="de-DE" altLang="hu-HU" sz="2000" dirty="0"/>
              <a:t> </a:t>
            </a:r>
            <a:r>
              <a:rPr lang="de-DE" altLang="hu-HU" sz="2000" dirty="0" err="1"/>
              <a:t>tudatosan</a:t>
            </a:r>
            <a:r>
              <a:rPr lang="de-DE" altLang="hu-HU" sz="2000" dirty="0"/>
              <a:t> </a:t>
            </a:r>
            <a:r>
              <a:rPr lang="de-DE" altLang="hu-HU" sz="2000" dirty="0" err="1"/>
              <a:t>kapcsolhatjuk</a:t>
            </a:r>
            <a:r>
              <a:rPr lang="de-DE" altLang="hu-HU" sz="2000" dirty="0"/>
              <a:t> </a:t>
            </a:r>
            <a:r>
              <a:rPr lang="de-DE" altLang="hu-HU" sz="2000" dirty="0" err="1"/>
              <a:t>ki</a:t>
            </a:r>
            <a:r>
              <a:rPr lang="de-DE" altLang="hu-HU" sz="2000" dirty="0"/>
              <a:t> </a:t>
            </a:r>
            <a:r>
              <a:rPr lang="de-DE" altLang="hu-HU" sz="2000" dirty="0" err="1"/>
              <a:t>vagy</a:t>
            </a:r>
            <a:r>
              <a:rPr lang="de-DE" altLang="hu-HU" sz="2000" dirty="0"/>
              <a:t> </a:t>
            </a:r>
            <a:r>
              <a:rPr lang="de-DE" altLang="hu-HU" sz="2000" dirty="0" err="1"/>
              <a:t>be</a:t>
            </a:r>
            <a:r>
              <a:rPr lang="de-DE" altLang="hu-HU" sz="2000" dirty="0"/>
              <a:t>.</a:t>
            </a:r>
            <a:endParaRPr lang="hu-HU" altLang="hu-HU" sz="200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de-DE" altLang="hu-HU" sz="2000" dirty="0" err="1"/>
              <a:t>Mivel</a:t>
            </a:r>
            <a:r>
              <a:rPr lang="de-DE" altLang="hu-HU" sz="2000" dirty="0"/>
              <a:t> a </a:t>
            </a:r>
            <a:r>
              <a:rPr lang="de-DE" altLang="hu-HU" sz="2000" dirty="0" err="1"/>
              <a:t>befogadó</a:t>
            </a:r>
            <a:r>
              <a:rPr lang="de-DE" altLang="hu-HU" sz="2000" dirty="0"/>
              <a:t> a </a:t>
            </a:r>
            <a:r>
              <a:rPr lang="de-DE" altLang="hu-HU" sz="2000" dirty="0" err="1"/>
              <a:t>saját</a:t>
            </a:r>
            <a:r>
              <a:rPr lang="de-DE" altLang="hu-HU" sz="2000" dirty="0"/>
              <a:t> </a:t>
            </a:r>
            <a:r>
              <a:rPr lang="de-DE" altLang="hu-HU" sz="2000" dirty="0" err="1"/>
              <a:t>személyisége</a:t>
            </a:r>
            <a:r>
              <a:rPr lang="de-DE" altLang="hu-HU" sz="2000" dirty="0"/>
              <a:t>, </a:t>
            </a:r>
            <a:r>
              <a:rPr lang="de-DE" altLang="hu-HU" sz="2000" dirty="0" err="1"/>
              <a:t>hite</a:t>
            </a:r>
            <a:r>
              <a:rPr lang="de-DE" altLang="hu-HU" sz="2000" dirty="0"/>
              <a:t>, </a:t>
            </a:r>
            <a:r>
              <a:rPr lang="de-DE" altLang="hu-HU" sz="2000" dirty="0" err="1"/>
              <a:t>világnézete</a:t>
            </a:r>
            <a:r>
              <a:rPr lang="de-DE" altLang="hu-HU" sz="2000" dirty="0"/>
              <a:t>, </a:t>
            </a:r>
            <a:r>
              <a:rPr lang="de-DE" altLang="hu-HU" sz="2000" dirty="0" err="1"/>
              <a:t>kultúrája</a:t>
            </a:r>
            <a:r>
              <a:rPr lang="de-DE" altLang="hu-HU" sz="2000" dirty="0"/>
              <a:t> </a:t>
            </a:r>
            <a:r>
              <a:rPr lang="de-DE" altLang="hu-HU" sz="2000" dirty="0" err="1"/>
              <a:t>és</a:t>
            </a:r>
            <a:r>
              <a:rPr lang="de-DE" altLang="hu-HU" sz="2000" dirty="0"/>
              <a:t> </a:t>
            </a:r>
            <a:r>
              <a:rPr lang="de-DE" altLang="hu-HU" sz="2000" dirty="0" err="1"/>
              <a:t>tapasztalatai</a:t>
            </a:r>
            <a:r>
              <a:rPr lang="de-DE" altLang="hu-HU" sz="2000" dirty="0"/>
              <a:t> </a:t>
            </a:r>
            <a:r>
              <a:rPr lang="de-DE" altLang="hu-HU" sz="2000" dirty="0" err="1"/>
              <a:t>alapján</a:t>
            </a:r>
            <a:r>
              <a:rPr lang="de-DE" altLang="hu-HU" sz="2000" dirty="0"/>
              <a:t> </a:t>
            </a:r>
            <a:r>
              <a:rPr lang="de-DE" altLang="hu-HU" sz="2000" dirty="0" err="1"/>
              <a:t>dekódolja</a:t>
            </a:r>
            <a:r>
              <a:rPr lang="de-DE" altLang="hu-HU" sz="2000" dirty="0"/>
              <a:t> </a:t>
            </a:r>
            <a:r>
              <a:rPr lang="de-DE" altLang="hu-HU" sz="2000" dirty="0" err="1"/>
              <a:t>az</a:t>
            </a:r>
            <a:r>
              <a:rPr lang="de-DE" altLang="hu-HU" sz="2000" dirty="0"/>
              <a:t> </a:t>
            </a:r>
            <a:r>
              <a:rPr lang="de-DE" altLang="hu-HU" sz="2000" dirty="0" err="1"/>
              <a:t>üzenetet</a:t>
            </a:r>
            <a:r>
              <a:rPr lang="de-DE" altLang="hu-HU" sz="2000" dirty="0"/>
              <a:t>, </a:t>
            </a:r>
            <a:r>
              <a:rPr lang="de-DE" altLang="hu-HU" sz="2000" dirty="0" err="1"/>
              <a:t>fel</a:t>
            </a:r>
            <a:r>
              <a:rPr lang="de-DE" altLang="hu-HU" sz="2000" dirty="0"/>
              <a:t> </a:t>
            </a:r>
            <a:r>
              <a:rPr lang="de-DE" altLang="hu-HU" sz="2000" dirty="0" err="1"/>
              <a:t>sem</a:t>
            </a:r>
            <a:r>
              <a:rPr lang="de-DE" altLang="hu-HU" sz="2000" dirty="0"/>
              <a:t> </a:t>
            </a:r>
            <a:r>
              <a:rPr lang="de-DE" altLang="hu-HU" sz="2000" dirty="0" err="1"/>
              <a:t>merül</a:t>
            </a:r>
            <a:r>
              <a:rPr lang="de-DE" altLang="hu-HU" sz="2000" dirty="0"/>
              <a:t> </a:t>
            </a:r>
            <a:r>
              <a:rPr lang="de-DE" altLang="hu-HU" sz="2000" dirty="0" err="1"/>
              <a:t>benne</a:t>
            </a:r>
            <a:r>
              <a:rPr lang="de-DE" altLang="hu-HU" sz="2000" dirty="0"/>
              <a:t>, </a:t>
            </a:r>
            <a:r>
              <a:rPr lang="de-DE" altLang="hu-HU" sz="2000" dirty="0" err="1"/>
              <a:t>hogy</a:t>
            </a:r>
            <a:r>
              <a:rPr lang="de-DE" altLang="hu-HU" sz="2000" dirty="0"/>
              <a:t> </a:t>
            </a:r>
            <a:r>
              <a:rPr lang="de-DE" altLang="hu-HU" sz="2000" dirty="0" err="1"/>
              <a:t>bármi</a:t>
            </a:r>
            <a:r>
              <a:rPr lang="de-DE" altLang="hu-HU" sz="2000" dirty="0"/>
              <a:t> </a:t>
            </a:r>
            <a:r>
              <a:rPr lang="de-DE" altLang="hu-HU" sz="2000" dirty="0" err="1"/>
              <a:t>is</a:t>
            </a:r>
            <a:r>
              <a:rPr lang="de-DE" altLang="hu-HU" sz="2000" dirty="0"/>
              <a:t> </a:t>
            </a:r>
            <a:r>
              <a:rPr lang="de-DE" altLang="hu-HU" sz="2000" dirty="0" err="1"/>
              <a:t>elveszett</a:t>
            </a:r>
            <a:r>
              <a:rPr lang="de-DE" altLang="hu-HU" sz="2000" dirty="0"/>
              <a:t> </a:t>
            </a:r>
            <a:r>
              <a:rPr lang="de-DE" altLang="hu-HU" sz="2000" dirty="0" err="1"/>
              <a:t>volna</a:t>
            </a:r>
            <a:r>
              <a:rPr lang="de-DE" altLang="hu-HU" sz="2000" dirty="0"/>
              <a:t> </a:t>
            </a:r>
            <a:r>
              <a:rPr lang="de-DE" altLang="hu-HU" sz="2000" dirty="0" err="1"/>
              <a:t>az</a:t>
            </a:r>
            <a:r>
              <a:rPr lang="de-DE" altLang="hu-HU" sz="2000" dirty="0"/>
              <a:t> </a:t>
            </a:r>
            <a:r>
              <a:rPr lang="de-DE" altLang="hu-HU" sz="2000" dirty="0" err="1"/>
              <a:t>üzenetből</a:t>
            </a:r>
            <a:r>
              <a:rPr lang="de-DE" altLang="hu-HU" sz="2000" dirty="0"/>
              <a:t>. </a:t>
            </a:r>
            <a:br>
              <a:rPr lang="de-DE" altLang="hu-HU" sz="2000" dirty="0"/>
            </a:br>
            <a:endParaRPr lang="hu-HU" altLang="hu-HU" sz="200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hu-HU" altLang="hu-HU" sz="2000" dirty="0"/>
              <a:t>C</a:t>
            </a:r>
            <a:r>
              <a:rPr lang="de-DE" altLang="hu-HU" sz="2000" dirty="0" err="1"/>
              <a:t>sak</a:t>
            </a:r>
            <a:r>
              <a:rPr lang="de-DE" altLang="hu-HU" sz="2000" dirty="0"/>
              <a:t> </a:t>
            </a:r>
            <a:r>
              <a:rPr lang="de-DE" altLang="hu-HU" sz="2000" dirty="0" err="1"/>
              <a:t>az</a:t>
            </a:r>
            <a:r>
              <a:rPr lang="de-DE" altLang="hu-HU" sz="2000" dirty="0"/>
              <a:t>, </a:t>
            </a:r>
            <a:r>
              <a:rPr lang="de-DE" altLang="hu-HU" sz="2000" dirty="0" err="1"/>
              <a:t>az</a:t>
            </a:r>
            <a:r>
              <a:rPr lang="de-DE" altLang="hu-HU" sz="2000" dirty="0"/>
              <a:t> </a:t>
            </a:r>
            <a:r>
              <a:rPr lang="de-DE" altLang="hu-HU" sz="2000" dirty="0" err="1"/>
              <a:t>információ</a:t>
            </a:r>
            <a:r>
              <a:rPr lang="de-DE" altLang="hu-HU" sz="2000" dirty="0"/>
              <a:t> </a:t>
            </a:r>
            <a:r>
              <a:rPr lang="de-DE" altLang="hu-HU" sz="2000" dirty="0" err="1"/>
              <a:t>juthat</a:t>
            </a:r>
            <a:r>
              <a:rPr lang="de-DE" altLang="hu-HU" sz="2000" dirty="0"/>
              <a:t> </a:t>
            </a:r>
            <a:r>
              <a:rPr lang="de-DE" altLang="hu-HU" sz="2000" dirty="0" err="1"/>
              <a:t>be</a:t>
            </a:r>
            <a:r>
              <a:rPr lang="de-DE" altLang="hu-HU" sz="2000" dirty="0"/>
              <a:t> a </a:t>
            </a:r>
            <a:r>
              <a:rPr lang="de-DE" altLang="hu-HU" sz="2000" dirty="0" err="1"/>
              <a:t>fogadó</a:t>
            </a:r>
            <a:r>
              <a:rPr lang="de-DE" altLang="hu-HU" sz="2000" dirty="0"/>
              <a:t> </a:t>
            </a:r>
            <a:r>
              <a:rPr lang="de-DE" altLang="hu-HU" sz="2000" dirty="0" err="1"/>
              <a:t>elméjébe</a:t>
            </a:r>
            <a:r>
              <a:rPr lang="de-DE" altLang="hu-HU" sz="2000" dirty="0"/>
              <a:t>, </a:t>
            </a:r>
            <a:r>
              <a:rPr lang="de-DE" altLang="hu-HU" sz="2000" dirty="0" err="1"/>
              <a:t>ami</a:t>
            </a:r>
            <a:r>
              <a:rPr lang="de-DE" altLang="hu-HU" sz="2000" dirty="0"/>
              <a:t> </a:t>
            </a:r>
            <a:r>
              <a:rPr lang="de-DE" altLang="hu-HU" sz="2000" dirty="0" err="1"/>
              <a:t>megegyezik</a:t>
            </a:r>
            <a:r>
              <a:rPr lang="de-DE" altLang="hu-HU" sz="2000" dirty="0"/>
              <a:t> a </a:t>
            </a:r>
            <a:r>
              <a:rPr lang="de-DE" altLang="hu-HU" sz="2000" dirty="0" err="1"/>
              <a:t>világnézetének</a:t>
            </a:r>
            <a:r>
              <a:rPr lang="de-DE" altLang="hu-HU" sz="2000" dirty="0"/>
              <a:t>, </a:t>
            </a:r>
            <a:r>
              <a:rPr lang="de-DE" altLang="hu-HU" sz="2000" dirty="0" err="1"/>
              <a:t>kultúrájának</a:t>
            </a:r>
            <a:r>
              <a:rPr lang="de-DE" altLang="hu-HU" sz="2000" dirty="0"/>
              <a:t>, </a:t>
            </a:r>
            <a:r>
              <a:rPr lang="de-DE" altLang="hu-HU" sz="2000" dirty="0" err="1"/>
              <a:t>hitének</a:t>
            </a:r>
            <a:r>
              <a:rPr lang="de-DE" altLang="hu-HU" sz="2000" dirty="0"/>
              <a:t>, </a:t>
            </a:r>
            <a:r>
              <a:rPr lang="de-DE" altLang="hu-HU" sz="2000" dirty="0" err="1"/>
              <a:t>hozzáállásának</a:t>
            </a:r>
            <a:r>
              <a:rPr lang="de-DE" altLang="hu-HU" sz="2000" dirty="0"/>
              <a:t>, </a:t>
            </a:r>
            <a:r>
              <a:rPr lang="de-DE" altLang="hu-HU" sz="2000" dirty="0" err="1"/>
              <a:t>személyiségének</a:t>
            </a:r>
            <a:r>
              <a:rPr lang="de-DE" altLang="hu-HU" sz="2000" dirty="0"/>
              <a:t>. </a:t>
            </a:r>
            <a:endParaRPr lang="hu-HU" altLang="hu-HU" sz="200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de-DE" altLang="hu-HU" sz="2000" dirty="0" err="1"/>
              <a:t>Az</a:t>
            </a:r>
            <a:r>
              <a:rPr lang="de-DE" altLang="hu-HU" sz="2000" dirty="0"/>
              <a:t> </a:t>
            </a:r>
            <a:r>
              <a:rPr lang="de-DE" altLang="hu-HU" sz="2000" dirty="0" err="1"/>
              <a:t>összes</a:t>
            </a:r>
            <a:r>
              <a:rPr lang="de-DE" altLang="hu-HU" sz="2000" dirty="0"/>
              <a:t> </a:t>
            </a:r>
            <a:r>
              <a:rPr lang="de-DE" altLang="hu-HU" sz="2000" dirty="0" err="1"/>
              <a:t>többi</a:t>
            </a:r>
            <a:r>
              <a:rPr lang="de-DE" altLang="hu-HU" sz="2000" dirty="0"/>
              <a:t> </a:t>
            </a:r>
            <a:r>
              <a:rPr lang="de-DE" altLang="hu-HU" sz="2000" dirty="0" err="1"/>
              <a:t>információ</a:t>
            </a:r>
            <a:r>
              <a:rPr lang="de-DE" altLang="hu-HU" sz="2000" dirty="0"/>
              <a:t> </a:t>
            </a:r>
            <a:r>
              <a:rPr lang="de-DE" altLang="hu-HU" sz="2000" dirty="0" err="1"/>
              <a:t>fennakad</a:t>
            </a:r>
            <a:r>
              <a:rPr lang="de-DE" altLang="hu-HU" sz="2000" dirty="0"/>
              <a:t> a </a:t>
            </a:r>
            <a:r>
              <a:rPr lang="de-DE" altLang="hu-HU" sz="2000" dirty="0" err="1"/>
              <a:t>szűrőkön</a:t>
            </a:r>
            <a:r>
              <a:rPr lang="de-DE" altLang="hu-HU" sz="2000" dirty="0"/>
              <a:t>. </a:t>
            </a:r>
            <a:endParaRPr lang="hu-HU" altLang="hu-HU" sz="200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de-DE" altLang="hu-HU" sz="2000" dirty="0"/>
              <a:t>A </a:t>
            </a:r>
            <a:r>
              <a:rPr lang="de-DE" altLang="hu-HU" sz="2000" dirty="0" err="1"/>
              <a:t>hatást</a:t>
            </a:r>
            <a:r>
              <a:rPr lang="de-DE" altLang="hu-HU" sz="2000" dirty="0"/>
              <a:t> </a:t>
            </a:r>
            <a:r>
              <a:rPr lang="de-DE" altLang="hu-HU" sz="2000" dirty="0" err="1"/>
              <a:t>az</a:t>
            </a:r>
            <a:r>
              <a:rPr lang="de-DE" altLang="hu-HU" sz="2000" dirty="0"/>
              <a:t> </a:t>
            </a:r>
            <a:r>
              <a:rPr lang="de-DE" altLang="hu-HU" sz="2000" dirty="0" err="1"/>
              <a:t>üzenet</a:t>
            </a:r>
            <a:r>
              <a:rPr lang="de-DE" altLang="hu-HU" sz="2000" dirty="0"/>
              <a:t> </a:t>
            </a:r>
            <a:r>
              <a:rPr lang="de-DE" altLang="hu-HU" sz="2000" dirty="0" err="1"/>
              <a:t>maradéka</a:t>
            </a:r>
            <a:r>
              <a:rPr lang="de-DE" altLang="hu-HU" sz="2000" dirty="0"/>
              <a:t> </a:t>
            </a:r>
            <a:r>
              <a:rPr lang="de-DE" altLang="hu-HU" sz="2000" dirty="0" err="1"/>
              <a:t>váltja</a:t>
            </a:r>
            <a:r>
              <a:rPr lang="de-DE" altLang="hu-HU" sz="2000" dirty="0"/>
              <a:t> </a:t>
            </a:r>
            <a:r>
              <a:rPr lang="de-DE" altLang="hu-HU" sz="2000" dirty="0" err="1"/>
              <a:t>ki</a:t>
            </a:r>
            <a:r>
              <a:rPr lang="de-DE" altLang="hu-HU" sz="2000" dirty="0"/>
              <a:t> a </a:t>
            </a:r>
            <a:r>
              <a:rPr lang="de-DE" altLang="hu-HU" sz="2000" dirty="0" err="1"/>
              <a:t>többi</a:t>
            </a:r>
            <a:r>
              <a:rPr lang="de-DE" altLang="hu-HU" sz="2000" dirty="0"/>
              <a:t> </a:t>
            </a:r>
            <a:r>
              <a:rPr lang="de-DE" altLang="hu-HU" sz="2000" dirty="0" err="1"/>
              <a:t>rész</a:t>
            </a:r>
            <a:r>
              <a:rPr lang="de-DE" altLang="hu-HU" sz="2000" dirty="0"/>
              <a:t> </a:t>
            </a:r>
            <a:r>
              <a:rPr lang="de-DE" altLang="hu-HU" sz="2000" dirty="0" err="1"/>
              <a:t>egész</a:t>
            </a:r>
            <a:r>
              <a:rPr lang="de-DE" altLang="hu-HU" sz="2000" dirty="0"/>
              <a:t> </a:t>
            </a:r>
            <a:r>
              <a:rPr lang="de-DE" altLang="hu-HU" sz="2000" dirty="0" err="1"/>
              <a:t>egyszerűen</a:t>
            </a:r>
            <a:r>
              <a:rPr lang="de-DE" altLang="hu-HU" sz="2000" dirty="0"/>
              <a:t> </a:t>
            </a:r>
            <a:r>
              <a:rPr lang="de-DE" altLang="hu-HU" sz="2000" dirty="0" err="1"/>
              <a:t>fenn</a:t>
            </a:r>
            <a:r>
              <a:rPr lang="de-DE" altLang="hu-HU" sz="2000" dirty="0"/>
              <a:t> </a:t>
            </a:r>
            <a:r>
              <a:rPr lang="de-DE" altLang="hu-HU" sz="2000" dirty="0" err="1"/>
              <a:t>akadt</a:t>
            </a:r>
            <a:r>
              <a:rPr lang="de-DE" altLang="hu-HU" sz="2000" dirty="0"/>
              <a:t> a </a:t>
            </a:r>
            <a:r>
              <a:rPr lang="de-DE" altLang="hu-HU" sz="2000" dirty="0" err="1"/>
              <a:t>szűrőkön</a:t>
            </a:r>
            <a:r>
              <a:rPr lang="de-DE" altLang="hu-HU" sz="2000" dirty="0"/>
              <a:t>, </a:t>
            </a:r>
            <a:r>
              <a:rPr lang="de-DE" altLang="hu-HU" sz="2000" dirty="0" err="1"/>
              <a:t>elveszett</a:t>
            </a:r>
            <a:r>
              <a:rPr lang="de-DE" altLang="hu-HU" sz="2000" dirty="0"/>
              <a:t>.</a:t>
            </a:r>
            <a:br>
              <a:rPr lang="de-DE" altLang="hu-HU" sz="2000" dirty="0"/>
            </a:br>
            <a:endParaRPr lang="de-DE" altLang="hu-HU" sz="2000" dirty="0"/>
          </a:p>
        </p:txBody>
      </p:sp>
    </p:spTree>
    <p:extLst>
      <p:ext uri="{BB962C8B-B14F-4D97-AF65-F5344CB8AC3E}">
        <p14:creationId xmlns:p14="http://schemas.microsoft.com/office/powerpoint/2010/main" val="485268120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Dia számának helye 5">
            <a:extLst>
              <a:ext uri="{FF2B5EF4-FFF2-40B4-BE49-F238E27FC236}">
                <a16:creationId xmlns:a16="http://schemas.microsoft.com/office/drawing/2014/main" id="{84503030-38A6-46A1-BB6B-4329B515D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682E176-CFA2-401A-8A62-CC328FC8D5EF}" type="slidenum">
              <a:rPr lang="en-US" altLang="hu-HU">
                <a:solidFill>
                  <a:schemeClr val="bg1"/>
                </a:solidFill>
              </a:rPr>
              <a:pPr eaLnBrk="1" hangingPunct="1"/>
              <a:t>113</a:t>
            </a:fld>
            <a:endParaRPr lang="en-US" altLang="hu-HU">
              <a:solidFill>
                <a:schemeClr val="bg1"/>
              </a:solidFill>
            </a:endParaRPr>
          </a:p>
        </p:txBody>
      </p:sp>
      <p:sp>
        <p:nvSpPr>
          <p:cNvPr id="192515" name="Rectangle 2">
            <a:extLst>
              <a:ext uri="{FF2B5EF4-FFF2-40B4-BE49-F238E27FC236}">
                <a16:creationId xmlns:a16="http://schemas.microsoft.com/office/drawing/2014/main" id="{3261D558-E469-4735-803D-8B6949D6DA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/>
              <a:t>A szűrők működése</a:t>
            </a:r>
            <a:endParaRPr lang="de-DE" altLang="hu-HU"/>
          </a:p>
        </p:txBody>
      </p:sp>
      <p:sp>
        <p:nvSpPr>
          <p:cNvPr id="192516" name="Rectangle 3">
            <a:extLst>
              <a:ext uri="{FF2B5EF4-FFF2-40B4-BE49-F238E27FC236}">
                <a16:creationId xmlns:a16="http://schemas.microsoft.com/office/drawing/2014/main" id="{60309D34-05FB-4663-A58C-913B5F2107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de-DE" altLang="hu-HU" b="1" dirty="0" err="1"/>
              <a:t>Szelektív</a:t>
            </a:r>
            <a:r>
              <a:rPr lang="de-DE" altLang="hu-HU" b="1" dirty="0"/>
              <a:t> </a:t>
            </a:r>
            <a:r>
              <a:rPr lang="de-DE" altLang="hu-HU" b="1" dirty="0" err="1"/>
              <a:t>expozíció</a:t>
            </a:r>
            <a:r>
              <a:rPr lang="de-DE" altLang="hu-HU" b="1" dirty="0"/>
              <a:t>: </a:t>
            </a:r>
            <a:r>
              <a:rPr lang="de-DE" altLang="hu-HU" dirty="0" err="1"/>
              <a:t>kiválogatottan</a:t>
            </a:r>
            <a:r>
              <a:rPr lang="de-DE" altLang="hu-HU" dirty="0"/>
              <a:t> </a:t>
            </a:r>
            <a:r>
              <a:rPr lang="de-DE" altLang="hu-HU" dirty="0" err="1"/>
              <a:t>tesszük</a:t>
            </a:r>
            <a:r>
              <a:rPr lang="de-DE" altLang="hu-HU" dirty="0"/>
              <a:t> </a:t>
            </a:r>
            <a:r>
              <a:rPr lang="de-DE" altLang="hu-HU" dirty="0" err="1"/>
              <a:t>ki</a:t>
            </a:r>
            <a:r>
              <a:rPr lang="de-DE" altLang="hu-HU" dirty="0"/>
              <a:t> </a:t>
            </a:r>
            <a:r>
              <a:rPr lang="de-DE" altLang="hu-HU" dirty="0" err="1"/>
              <a:t>magunkat</a:t>
            </a:r>
            <a:r>
              <a:rPr lang="de-DE" altLang="hu-HU" dirty="0"/>
              <a:t> </a:t>
            </a:r>
            <a:r>
              <a:rPr lang="de-DE" altLang="hu-HU" dirty="0" err="1"/>
              <a:t>valaminek</a:t>
            </a:r>
            <a:r>
              <a:rPr lang="de-DE" altLang="hu-HU" dirty="0"/>
              <a:t>. Eleve </a:t>
            </a:r>
            <a:r>
              <a:rPr lang="de-DE" altLang="hu-HU" dirty="0" err="1"/>
              <a:t>eldöntjük</a:t>
            </a:r>
            <a:r>
              <a:rPr lang="de-DE" altLang="hu-HU" dirty="0"/>
              <a:t>, </a:t>
            </a:r>
            <a:r>
              <a:rPr lang="de-DE" altLang="hu-HU" dirty="0" err="1"/>
              <a:t>hogy</a:t>
            </a:r>
            <a:r>
              <a:rPr lang="de-DE" altLang="hu-HU" dirty="0"/>
              <a:t> </a:t>
            </a:r>
            <a:r>
              <a:rPr lang="de-DE" altLang="hu-HU" dirty="0" err="1"/>
              <a:t>kitesszük</a:t>
            </a:r>
            <a:r>
              <a:rPr lang="de-DE" altLang="hu-HU" dirty="0"/>
              <a:t> </a:t>
            </a:r>
            <a:r>
              <a:rPr lang="de-DE" altLang="hu-HU" dirty="0" err="1"/>
              <a:t>magunkat</a:t>
            </a:r>
            <a:r>
              <a:rPr lang="de-DE" altLang="hu-HU" dirty="0"/>
              <a:t> </a:t>
            </a:r>
            <a:r>
              <a:rPr lang="de-DE" altLang="hu-HU" dirty="0" err="1"/>
              <a:t>egy</a:t>
            </a:r>
            <a:r>
              <a:rPr lang="de-DE" altLang="hu-HU" dirty="0"/>
              <a:t> </a:t>
            </a:r>
            <a:r>
              <a:rPr lang="de-DE" altLang="hu-HU" dirty="0" err="1"/>
              <a:t>üzenetnek</a:t>
            </a:r>
            <a:r>
              <a:rPr lang="de-DE" altLang="hu-HU" dirty="0"/>
              <a:t>, </a:t>
            </a:r>
            <a:r>
              <a:rPr lang="de-DE" altLang="hu-HU" dirty="0" err="1"/>
              <a:t>vagy</a:t>
            </a:r>
            <a:r>
              <a:rPr lang="de-DE" altLang="hu-HU" dirty="0"/>
              <a:t> </a:t>
            </a:r>
            <a:r>
              <a:rPr lang="de-DE" altLang="hu-HU" dirty="0" err="1"/>
              <a:t>nem</a:t>
            </a:r>
            <a:r>
              <a:rPr lang="de-DE" altLang="hu-HU" dirty="0"/>
              <a:t>. </a:t>
            </a:r>
            <a:r>
              <a:rPr lang="de-DE" altLang="hu-HU" dirty="0" err="1"/>
              <a:t>Pl</a:t>
            </a:r>
            <a:r>
              <a:rPr lang="de-DE" altLang="hu-HU" dirty="0"/>
              <a:t>: </a:t>
            </a:r>
            <a:r>
              <a:rPr lang="de-DE" altLang="hu-HU" dirty="0" err="1"/>
              <a:t>Nem</a:t>
            </a:r>
            <a:r>
              <a:rPr lang="de-DE" altLang="hu-HU" dirty="0"/>
              <a:t> </a:t>
            </a:r>
            <a:r>
              <a:rPr lang="de-DE" altLang="hu-HU" dirty="0" err="1"/>
              <a:t>nézem</a:t>
            </a:r>
            <a:r>
              <a:rPr lang="de-DE" altLang="hu-HU" dirty="0"/>
              <a:t> </a:t>
            </a:r>
            <a:r>
              <a:rPr lang="de-DE" altLang="hu-HU" dirty="0" err="1"/>
              <a:t>meg</a:t>
            </a:r>
            <a:r>
              <a:rPr lang="de-DE" altLang="hu-HU" dirty="0"/>
              <a:t> </a:t>
            </a:r>
            <a:r>
              <a:rPr lang="de-DE" altLang="hu-HU" dirty="0" err="1"/>
              <a:t>azt</a:t>
            </a:r>
            <a:r>
              <a:rPr lang="de-DE" altLang="hu-HU" dirty="0"/>
              <a:t> a filmet.</a:t>
            </a:r>
            <a:br>
              <a:rPr lang="de-DE" altLang="hu-HU" dirty="0"/>
            </a:br>
            <a:br>
              <a:rPr lang="de-DE" altLang="hu-HU" b="1" dirty="0"/>
            </a:br>
            <a:endParaRPr lang="hu-HU" altLang="hu-HU" b="1" dirty="0"/>
          </a:p>
          <a:p>
            <a:pPr>
              <a:lnSpc>
                <a:spcPct val="80000"/>
              </a:lnSpc>
            </a:pPr>
            <a:r>
              <a:rPr lang="de-DE" altLang="hu-HU" b="1" dirty="0" err="1"/>
              <a:t>Szelektív</a:t>
            </a:r>
            <a:r>
              <a:rPr lang="de-DE" altLang="hu-HU" b="1" dirty="0"/>
              <a:t> </a:t>
            </a:r>
            <a:r>
              <a:rPr lang="de-DE" altLang="hu-HU" b="1" dirty="0" err="1"/>
              <a:t>figyelem</a:t>
            </a:r>
            <a:r>
              <a:rPr lang="de-DE" altLang="hu-HU" b="1" dirty="0"/>
              <a:t>: </a:t>
            </a:r>
            <a:r>
              <a:rPr lang="de-DE" altLang="hu-HU" dirty="0" err="1"/>
              <a:t>kitesszük</a:t>
            </a:r>
            <a:r>
              <a:rPr lang="de-DE" altLang="hu-HU" dirty="0"/>
              <a:t> </a:t>
            </a:r>
            <a:r>
              <a:rPr lang="de-DE" altLang="hu-HU" dirty="0" err="1"/>
              <a:t>magunkat</a:t>
            </a:r>
            <a:r>
              <a:rPr lang="de-DE" altLang="hu-HU" dirty="0"/>
              <a:t> </a:t>
            </a:r>
            <a:r>
              <a:rPr lang="de-DE" altLang="hu-HU" dirty="0" err="1"/>
              <a:t>az</a:t>
            </a:r>
            <a:r>
              <a:rPr lang="de-DE" altLang="hu-HU" dirty="0"/>
              <a:t> </a:t>
            </a:r>
            <a:r>
              <a:rPr lang="de-DE" altLang="hu-HU" dirty="0" err="1"/>
              <a:t>üzenetnek</a:t>
            </a:r>
            <a:r>
              <a:rPr lang="de-DE" altLang="hu-HU" dirty="0"/>
              <a:t>, de </a:t>
            </a:r>
            <a:r>
              <a:rPr lang="de-DE" altLang="hu-HU" dirty="0" err="1"/>
              <a:t>nem</a:t>
            </a:r>
            <a:r>
              <a:rPr lang="de-DE" altLang="hu-HU" dirty="0"/>
              <a:t> </a:t>
            </a:r>
            <a:r>
              <a:rPr lang="de-DE" altLang="hu-HU" dirty="0" err="1"/>
              <a:t>figyelünk</a:t>
            </a:r>
            <a:r>
              <a:rPr lang="de-DE" altLang="hu-HU" dirty="0"/>
              <a:t>. </a:t>
            </a:r>
            <a:r>
              <a:rPr lang="de-DE" altLang="hu-HU" dirty="0" err="1"/>
              <a:t>Lehet</a:t>
            </a:r>
            <a:r>
              <a:rPr lang="de-DE" altLang="hu-HU" dirty="0"/>
              <a:t>, </a:t>
            </a:r>
            <a:r>
              <a:rPr lang="de-DE" altLang="hu-HU" dirty="0" err="1"/>
              <a:t>hogy</a:t>
            </a:r>
            <a:r>
              <a:rPr lang="de-DE" altLang="hu-HU" dirty="0"/>
              <a:t> </a:t>
            </a:r>
            <a:r>
              <a:rPr lang="de-DE" altLang="hu-HU" dirty="0" err="1"/>
              <a:t>nem</a:t>
            </a:r>
            <a:r>
              <a:rPr lang="de-DE" altLang="hu-HU" dirty="0"/>
              <a:t> </a:t>
            </a:r>
            <a:r>
              <a:rPr lang="de-DE" altLang="hu-HU" dirty="0" err="1"/>
              <a:t>nagyon</a:t>
            </a:r>
            <a:r>
              <a:rPr lang="de-DE" altLang="hu-HU" dirty="0"/>
              <a:t> </a:t>
            </a:r>
            <a:r>
              <a:rPr lang="de-DE" altLang="hu-HU" dirty="0" err="1"/>
              <a:t>érdekel</a:t>
            </a:r>
            <a:r>
              <a:rPr lang="de-DE" altLang="hu-HU" dirty="0"/>
              <a:t> </a:t>
            </a:r>
            <a:r>
              <a:rPr lang="de-DE" altLang="hu-HU" dirty="0" err="1"/>
              <a:t>az</a:t>
            </a:r>
            <a:r>
              <a:rPr lang="de-DE" altLang="hu-HU" dirty="0"/>
              <a:t> </a:t>
            </a:r>
            <a:r>
              <a:rPr lang="de-DE" altLang="hu-HU" dirty="0" err="1"/>
              <a:t>üzenet</a:t>
            </a:r>
            <a:r>
              <a:rPr lang="de-DE" altLang="hu-HU" dirty="0"/>
              <a:t> </a:t>
            </a:r>
            <a:r>
              <a:rPr lang="de-DE" altLang="hu-HU" dirty="0" err="1"/>
              <a:t>témája</a:t>
            </a:r>
            <a:r>
              <a:rPr lang="de-DE" altLang="hu-HU" dirty="0"/>
              <a:t>, de </a:t>
            </a:r>
            <a:r>
              <a:rPr lang="de-DE" altLang="hu-HU" dirty="0" err="1"/>
              <a:t>az</a:t>
            </a:r>
            <a:r>
              <a:rPr lang="de-DE" altLang="hu-HU" dirty="0"/>
              <a:t> </a:t>
            </a:r>
            <a:r>
              <a:rPr lang="de-DE" altLang="hu-HU" dirty="0" err="1"/>
              <a:t>is</a:t>
            </a:r>
            <a:r>
              <a:rPr lang="de-DE" altLang="hu-HU" dirty="0"/>
              <a:t> </a:t>
            </a:r>
            <a:r>
              <a:rPr lang="de-DE" altLang="hu-HU" dirty="0" err="1"/>
              <a:t>lehet</a:t>
            </a:r>
            <a:r>
              <a:rPr lang="de-DE" altLang="hu-HU" dirty="0"/>
              <a:t>, </a:t>
            </a:r>
            <a:r>
              <a:rPr lang="de-DE" altLang="hu-HU" dirty="0" err="1"/>
              <a:t>hogy</a:t>
            </a:r>
            <a:r>
              <a:rPr lang="de-DE" altLang="hu-HU" dirty="0"/>
              <a:t> a </a:t>
            </a:r>
            <a:r>
              <a:rPr lang="de-DE" altLang="hu-HU" dirty="0" err="1"/>
              <a:t>küldő</a:t>
            </a:r>
            <a:r>
              <a:rPr lang="de-DE" altLang="hu-HU" dirty="0"/>
              <a:t> </a:t>
            </a:r>
            <a:r>
              <a:rPr lang="de-DE" altLang="hu-HU" dirty="0" err="1"/>
              <a:t>az</a:t>
            </a:r>
            <a:r>
              <a:rPr lang="de-DE" altLang="hu-HU" dirty="0"/>
              <a:t> </a:t>
            </a:r>
            <a:r>
              <a:rPr lang="de-DE" altLang="hu-HU" dirty="0" err="1"/>
              <a:t>aki</a:t>
            </a:r>
            <a:r>
              <a:rPr lang="de-DE" altLang="hu-HU" dirty="0"/>
              <a:t> </a:t>
            </a:r>
            <a:r>
              <a:rPr lang="de-DE" altLang="hu-HU" dirty="0" err="1"/>
              <a:t>nem</a:t>
            </a:r>
            <a:r>
              <a:rPr lang="de-DE" altLang="hu-HU" dirty="0"/>
              <a:t> </a:t>
            </a:r>
            <a:r>
              <a:rPr lang="de-DE" altLang="hu-HU" dirty="0" err="1"/>
              <a:t>érdekel</a:t>
            </a:r>
            <a:r>
              <a:rPr lang="de-DE" altLang="hu-HU" dirty="0"/>
              <a:t> </a:t>
            </a:r>
            <a:r>
              <a:rPr lang="de-DE" altLang="hu-HU" dirty="0" err="1"/>
              <a:t>minket</a:t>
            </a:r>
            <a:r>
              <a:rPr lang="de-DE" altLang="hu-HU" dirty="0"/>
              <a:t>. </a:t>
            </a:r>
            <a:r>
              <a:rPr lang="de-DE" altLang="hu-HU" dirty="0" err="1"/>
              <a:t>Előfordulhat</a:t>
            </a:r>
            <a:r>
              <a:rPr lang="de-DE" altLang="hu-HU" dirty="0"/>
              <a:t>, </a:t>
            </a:r>
            <a:r>
              <a:rPr lang="de-DE" altLang="hu-HU" dirty="0" err="1"/>
              <a:t>hogy</a:t>
            </a:r>
            <a:r>
              <a:rPr lang="de-DE" altLang="hu-HU" dirty="0"/>
              <a:t> </a:t>
            </a:r>
            <a:r>
              <a:rPr lang="de-DE" altLang="hu-HU" dirty="0" err="1"/>
              <a:t>csak</a:t>
            </a:r>
            <a:r>
              <a:rPr lang="de-DE" altLang="hu-HU" dirty="0"/>
              <a:t> </a:t>
            </a:r>
            <a:r>
              <a:rPr lang="de-DE" altLang="hu-HU" dirty="0" err="1"/>
              <a:t>egész</a:t>
            </a:r>
            <a:r>
              <a:rPr lang="de-DE" altLang="hu-HU" dirty="0"/>
              <a:t> </a:t>
            </a:r>
            <a:r>
              <a:rPr lang="de-DE" altLang="hu-HU" dirty="0" err="1"/>
              <a:t>egyszerűen</a:t>
            </a:r>
            <a:r>
              <a:rPr lang="de-DE" altLang="hu-HU" dirty="0"/>
              <a:t> </a:t>
            </a:r>
            <a:r>
              <a:rPr lang="de-DE" altLang="hu-HU" dirty="0" err="1"/>
              <a:t>fáradtak</a:t>
            </a:r>
            <a:r>
              <a:rPr lang="de-DE" altLang="hu-HU" dirty="0"/>
              <a:t> </a:t>
            </a:r>
            <a:r>
              <a:rPr lang="de-DE" altLang="hu-HU" dirty="0" err="1"/>
              <a:t>vagyunk</a:t>
            </a:r>
            <a:r>
              <a:rPr lang="de-DE" altLang="hu-HU" dirty="0"/>
              <a:t>, </a:t>
            </a:r>
            <a:r>
              <a:rPr lang="de-DE" altLang="hu-HU" dirty="0" err="1"/>
              <a:t>vagy</a:t>
            </a:r>
            <a:r>
              <a:rPr lang="de-DE" altLang="hu-HU" dirty="0"/>
              <a:t> </a:t>
            </a:r>
            <a:r>
              <a:rPr lang="de-DE" altLang="hu-HU" dirty="0" err="1"/>
              <a:t>más</a:t>
            </a:r>
            <a:r>
              <a:rPr lang="de-DE" altLang="hu-HU" dirty="0"/>
              <a:t> </a:t>
            </a:r>
            <a:r>
              <a:rPr lang="de-DE" altLang="hu-HU" dirty="0" err="1"/>
              <a:t>fontos</a:t>
            </a:r>
            <a:r>
              <a:rPr lang="de-DE" altLang="hu-HU" dirty="0"/>
              <a:t> </a:t>
            </a:r>
            <a:r>
              <a:rPr lang="de-DE" altLang="hu-HU" dirty="0" err="1"/>
              <a:t>dolgon</a:t>
            </a:r>
            <a:r>
              <a:rPr lang="de-DE" altLang="hu-HU" dirty="0"/>
              <a:t> </a:t>
            </a:r>
            <a:r>
              <a:rPr lang="de-DE" altLang="hu-HU" dirty="0" err="1"/>
              <a:t>jár</a:t>
            </a:r>
            <a:r>
              <a:rPr lang="de-DE" altLang="hu-HU" dirty="0"/>
              <a:t> </a:t>
            </a:r>
            <a:r>
              <a:rPr lang="de-DE" altLang="hu-HU" dirty="0" err="1"/>
              <a:t>az</a:t>
            </a:r>
            <a:r>
              <a:rPr lang="de-DE" altLang="hu-HU" dirty="0"/>
              <a:t> </a:t>
            </a:r>
            <a:r>
              <a:rPr lang="de-DE" altLang="hu-HU" dirty="0" err="1"/>
              <a:t>eszünk</a:t>
            </a:r>
            <a:r>
              <a:rPr lang="de-DE" altLang="hu-HU" dirty="0"/>
              <a:t>. </a:t>
            </a:r>
            <a:br>
              <a:rPr lang="de-DE" altLang="hu-HU" dirty="0"/>
            </a:br>
            <a:endParaRPr lang="de-DE" altLang="hu-HU" dirty="0"/>
          </a:p>
        </p:txBody>
      </p:sp>
    </p:spTree>
    <p:extLst>
      <p:ext uri="{BB962C8B-B14F-4D97-AF65-F5344CB8AC3E}">
        <p14:creationId xmlns:p14="http://schemas.microsoft.com/office/powerpoint/2010/main" val="107588484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Dia számának helye 5">
            <a:extLst>
              <a:ext uri="{FF2B5EF4-FFF2-40B4-BE49-F238E27FC236}">
                <a16:creationId xmlns:a16="http://schemas.microsoft.com/office/drawing/2014/main" id="{94F37034-1BE9-4543-953D-5152AB664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A477DF3-52CF-444B-8D62-5B40CC1809AC}" type="slidenum">
              <a:rPr lang="en-US" altLang="hu-HU">
                <a:solidFill>
                  <a:schemeClr val="bg1"/>
                </a:solidFill>
              </a:rPr>
              <a:pPr eaLnBrk="1" hangingPunct="1"/>
              <a:t>114</a:t>
            </a:fld>
            <a:endParaRPr lang="en-US" altLang="hu-HU">
              <a:solidFill>
                <a:schemeClr val="bg1"/>
              </a:solidFill>
            </a:endParaRPr>
          </a:p>
        </p:txBody>
      </p:sp>
      <p:sp>
        <p:nvSpPr>
          <p:cNvPr id="193539" name="Rectangle 2">
            <a:extLst>
              <a:ext uri="{FF2B5EF4-FFF2-40B4-BE49-F238E27FC236}">
                <a16:creationId xmlns:a16="http://schemas.microsoft.com/office/drawing/2014/main" id="{FC444E05-CD88-4041-ABAF-6CA7C9FADA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/>
              <a:t>A szűrők működése</a:t>
            </a:r>
            <a:endParaRPr lang="de-DE" altLang="hu-HU"/>
          </a:p>
        </p:txBody>
      </p:sp>
      <p:sp>
        <p:nvSpPr>
          <p:cNvPr id="193540" name="Rectangle 3">
            <a:extLst>
              <a:ext uri="{FF2B5EF4-FFF2-40B4-BE49-F238E27FC236}">
                <a16:creationId xmlns:a16="http://schemas.microsoft.com/office/drawing/2014/main" id="{80BF5B87-0DDA-42DE-A93F-8A9FA201C4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09800" y="1524000"/>
            <a:ext cx="7848600" cy="5334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de-DE" altLang="hu-HU" b="1" dirty="0" err="1"/>
              <a:t>Szelektív</a:t>
            </a:r>
            <a:r>
              <a:rPr lang="de-DE" altLang="hu-HU" b="1" dirty="0"/>
              <a:t> </a:t>
            </a:r>
            <a:r>
              <a:rPr lang="de-DE" altLang="hu-HU" b="1" dirty="0" err="1"/>
              <a:t>megértés</a:t>
            </a:r>
            <a:r>
              <a:rPr lang="de-DE" altLang="hu-HU" dirty="0"/>
              <a:t>: </a:t>
            </a:r>
            <a:r>
              <a:rPr lang="de-DE" altLang="hu-HU" dirty="0" err="1"/>
              <a:t>bár</a:t>
            </a:r>
            <a:r>
              <a:rPr lang="de-DE" altLang="hu-HU" dirty="0"/>
              <a:t> </a:t>
            </a:r>
            <a:r>
              <a:rPr lang="de-DE" altLang="hu-HU" dirty="0" err="1"/>
              <a:t>kitesszük</a:t>
            </a:r>
            <a:r>
              <a:rPr lang="de-DE" altLang="hu-HU" dirty="0"/>
              <a:t> </a:t>
            </a:r>
            <a:r>
              <a:rPr lang="de-DE" altLang="hu-HU" dirty="0" err="1"/>
              <a:t>magunkat</a:t>
            </a:r>
            <a:r>
              <a:rPr lang="de-DE" altLang="hu-HU" dirty="0"/>
              <a:t> </a:t>
            </a:r>
            <a:r>
              <a:rPr lang="de-DE" altLang="hu-HU" dirty="0" err="1"/>
              <a:t>az</a:t>
            </a:r>
            <a:r>
              <a:rPr lang="de-DE" altLang="hu-HU" dirty="0"/>
              <a:t> </a:t>
            </a:r>
            <a:r>
              <a:rPr lang="de-DE" altLang="hu-HU" dirty="0" err="1"/>
              <a:t>üzenetnek</a:t>
            </a:r>
            <a:r>
              <a:rPr lang="de-DE" altLang="hu-HU" dirty="0"/>
              <a:t>, </a:t>
            </a:r>
            <a:r>
              <a:rPr lang="de-DE" altLang="hu-HU" dirty="0" err="1"/>
              <a:t>figyelünk</a:t>
            </a:r>
            <a:r>
              <a:rPr lang="de-DE" altLang="hu-HU" dirty="0"/>
              <a:t> </a:t>
            </a:r>
            <a:r>
              <a:rPr lang="de-DE" altLang="hu-HU" dirty="0" err="1"/>
              <a:t>is</a:t>
            </a:r>
            <a:r>
              <a:rPr lang="de-DE" altLang="hu-HU" dirty="0"/>
              <a:t>, de </a:t>
            </a:r>
            <a:r>
              <a:rPr lang="de-DE" altLang="hu-HU" dirty="0" err="1"/>
              <a:t>mégsem</a:t>
            </a:r>
            <a:r>
              <a:rPr lang="de-DE" altLang="hu-HU" dirty="0"/>
              <a:t> </a:t>
            </a:r>
            <a:r>
              <a:rPr lang="de-DE" altLang="hu-HU" dirty="0" err="1"/>
              <a:t>értjük</a:t>
            </a:r>
            <a:r>
              <a:rPr lang="de-DE" altLang="hu-HU" dirty="0"/>
              <a:t>, </a:t>
            </a:r>
            <a:r>
              <a:rPr lang="de-DE" altLang="hu-HU" dirty="0" err="1"/>
              <a:t>vagy</a:t>
            </a:r>
            <a:r>
              <a:rPr lang="de-DE" altLang="hu-HU" dirty="0"/>
              <a:t> </a:t>
            </a:r>
            <a:r>
              <a:rPr lang="de-DE" altLang="hu-HU" dirty="0" err="1"/>
              <a:t>félreértjük</a:t>
            </a:r>
            <a:r>
              <a:rPr lang="de-DE" altLang="hu-HU" dirty="0"/>
              <a:t> </a:t>
            </a:r>
            <a:r>
              <a:rPr lang="de-DE" altLang="hu-HU" dirty="0" err="1"/>
              <a:t>azt</a:t>
            </a:r>
            <a:r>
              <a:rPr lang="de-DE" altLang="hu-HU" dirty="0"/>
              <a:t>. </a:t>
            </a:r>
            <a:r>
              <a:rPr lang="de-DE" altLang="hu-HU" dirty="0" err="1"/>
              <a:t>Vegyünk</a:t>
            </a:r>
            <a:r>
              <a:rPr lang="de-DE" altLang="hu-HU" dirty="0"/>
              <a:t> </a:t>
            </a:r>
            <a:r>
              <a:rPr lang="de-DE" altLang="hu-HU" dirty="0" err="1"/>
              <a:t>például</a:t>
            </a:r>
            <a:r>
              <a:rPr lang="de-DE" altLang="hu-HU" dirty="0"/>
              <a:t> </a:t>
            </a:r>
            <a:r>
              <a:rPr lang="de-DE" altLang="hu-HU" dirty="0" err="1"/>
              <a:t>egy</a:t>
            </a:r>
            <a:r>
              <a:rPr lang="de-DE" altLang="hu-HU" dirty="0"/>
              <a:t> </a:t>
            </a:r>
            <a:r>
              <a:rPr lang="de-DE" altLang="hu-HU" dirty="0" err="1"/>
              <a:t>ügyvédi</a:t>
            </a:r>
            <a:r>
              <a:rPr lang="de-DE" altLang="hu-HU" dirty="0"/>
              <a:t> </a:t>
            </a:r>
            <a:r>
              <a:rPr lang="de-DE" altLang="hu-HU" dirty="0" err="1"/>
              <a:t>fogalmazványt</a:t>
            </a:r>
            <a:r>
              <a:rPr lang="de-DE" altLang="hu-HU" dirty="0"/>
              <a:t>, </a:t>
            </a:r>
            <a:r>
              <a:rPr lang="de-DE" altLang="hu-HU" dirty="0" err="1"/>
              <a:t>amit</a:t>
            </a:r>
            <a:r>
              <a:rPr lang="de-DE" altLang="hu-HU" dirty="0"/>
              <a:t> </a:t>
            </a:r>
            <a:r>
              <a:rPr lang="de-DE" altLang="hu-HU" dirty="0" err="1"/>
              <a:t>minimum</a:t>
            </a:r>
            <a:r>
              <a:rPr lang="de-DE" altLang="hu-HU" dirty="0"/>
              <a:t> </a:t>
            </a:r>
            <a:r>
              <a:rPr lang="de-DE" altLang="hu-HU" dirty="0" err="1"/>
              <a:t>kétszer</a:t>
            </a:r>
            <a:r>
              <a:rPr lang="de-DE" altLang="hu-HU" dirty="0"/>
              <a:t> </a:t>
            </a:r>
            <a:r>
              <a:rPr lang="de-DE" altLang="hu-HU" dirty="0" err="1"/>
              <a:t>kell</a:t>
            </a:r>
            <a:r>
              <a:rPr lang="de-DE" altLang="hu-HU" dirty="0"/>
              <a:t> </a:t>
            </a:r>
            <a:r>
              <a:rPr lang="de-DE" altLang="hu-HU" dirty="0" err="1"/>
              <a:t>elolvasni</a:t>
            </a:r>
            <a:r>
              <a:rPr lang="de-DE" altLang="hu-HU" dirty="0"/>
              <a:t>, </a:t>
            </a:r>
            <a:r>
              <a:rPr lang="de-DE" altLang="hu-HU" dirty="0" err="1"/>
              <a:t>hogy</a:t>
            </a:r>
            <a:r>
              <a:rPr lang="de-DE" altLang="hu-HU" dirty="0"/>
              <a:t> </a:t>
            </a:r>
            <a:r>
              <a:rPr lang="de-DE" altLang="hu-HU" dirty="0" err="1"/>
              <a:t>egyáltalán</a:t>
            </a:r>
            <a:r>
              <a:rPr lang="de-DE" altLang="hu-HU" dirty="0"/>
              <a:t> </a:t>
            </a:r>
            <a:r>
              <a:rPr lang="de-DE" altLang="hu-HU" dirty="0" err="1"/>
              <a:t>sejtsük</a:t>
            </a:r>
            <a:r>
              <a:rPr lang="de-DE" altLang="hu-HU" dirty="0"/>
              <a:t> </a:t>
            </a:r>
            <a:r>
              <a:rPr lang="de-DE" altLang="hu-HU" dirty="0" err="1"/>
              <a:t>miről</a:t>
            </a:r>
            <a:r>
              <a:rPr lang="de-DE" altLang="hu-HU" dirty="0"/>
              <a:t> </a:t>
            </a:r>
            <a:r>
              <a:rPr lang="de-DE" altLang="hu-HU" dirty="0" err="1"/>
              <a:t>is</a:t>
            </a:r>
            <a:r>
              <a:rPr lang="de-DE" altLang="hu-HU" dirty="0"/>
              <a:t> </a:t>
            </a:r>
            <a:r>
              <a:rPr lang="de-DE" altLang="hu-HU" dirty="0" err="1"/>
              <a:t>szól</a:t>
            </a:r>
            <a:r>
              <a:rPr lang="de-DE" altLang="hu-HU" dirty="0"/>
              <a:t>, </a:t>
            </a:r>
            <a:r>
              <a:rPr lang="de-DE" altLang="hu-HU" dirty="0" err="1"/>
              <a:t>pedig</a:t>
            </a:r>
            <a:r>
              <a:rPr lang="de-DE" altLang="hu-HU" dirty="0"/>
              <a:t> </a:t>
            </a:r>
            <a:r>
              <a:rPr lang="de-DE" altLang="hu-HU" dirty="0" err="1"/>
              <a:t>azokat</a:t>
            </a:r>
            <a:r>
              <a:rPr lang="de-DE" altLang="hu-HU" dirty="0"/>
              <a:t> a </a:t>
            </a:r>
            <a:r>
              <a:rPr lang="de-DE" altLang="hu-HU" dirty="0" err="1"/>
              <a:t>szavakat</a:t>
            </a:r>
            <a:r>
              <a:rPr lang="de-DE" altLang="hu-HU" dirty="0"/>
              <a:t> </a:t>
            </a:r>
            <a:r>
              <a:rPr lang="de-DE" altLang="hu-HU" dirty="0" err="1"/>
              <a:t>használja</a:t>
            </a:r>
            <a:r>
              <a:rPr lang="de-DE" altLang="hu-HU" dirty="0"/>
              <a:t> </a:t>
            </a:r>
            <a:r>
              <a:rPr lang="de-DE" altLang="hu-HU" dirty="0" err="1"/>
              <a:t>amiket</a:t>
            </a:r>
            <a:r>
              <a:rPr lang="de-DE" altLang="hu-HU" dirty="0"/>
              <a:t> </a:t>
            </a:r>
            <a:r>
              <a:rPr lang="de-DE" altLang="hu-HU" dirty="0" err="1"/>
              <a:t>ismerünk</a:t>
            </a:r>
            <a:r>
              <a:rPr lang="de-DE" altLang="hu-HU" dirty="0"/>
              <a:t>. </a:t>
            </a:r>
            <a:r>
              <a:rPr lang="de-DE" altLang="hu-HU" dirty="0" err="1"/>
              <a:t>Viszont</a:t>
            </a:r>
            <a:r>
              <a:rPr lang="de-DE" altLang="hu-HU" dirty="0"/>
              <a:t> </a:t>
            </a:r>
            <a:r>
              <a:rPr lang="de-DE" altLang="hu-HU" dirty="0" err="1"/>
              <a:t>abban</a:t>
            </a:r>
            <a:r>
              <a:rPr lang="de-DE" altLang="hu-HU" dirty="0"/>
              <a:t> </a:t>
            </a:r>
            <a:r>
              <a:rPr lang="de-DE" altLang="hu-HU" dirty="0" err="1"/>
              <a:t>az</a:t>
            </a:r>
            <a:r>
              <a:rPr lang="de-DE" altLang="hu-HU" dirty="0"/>
              <a:t> </a:t>
            </a:r>
            <a:r>
              <a:rPr lang="de-DE" altLang="hu-HU" dirty="0" err="1"/>
              <a:t>összefüggésben</a:t>
            </a:r>
            <a:r>
              <a:rPr lang="de-DE" altLang="hu-HU" dirty="0"/>
              <a:t>, </a:t>
            </a:r>
            <a:r>
              <a:rPr lang="de-DE" altLang="hu-HU" dirty="0" err="1"/>
              <a:t>ahogy</a:t>
            </a:r>
            <a:r>
              <a:rPr lang="de-DE" altLang="hu-HU" dirty="0"/>
              <a:t> </a:t>
            </a:r>
            <a:r>
              <a:rPr lang="de-DE" altLang="hu-HU" dirty="0" err="1"/>
              <a:t>használja</a:t>
            </a:r>
            <a:r>
              <a:rPr lang="de-DE" altLang="hu-HU" dirty="0"/>
              <a:t> </a:t>
            </a:r>
            <a:r>
              <a:rPr lang="de-DE" altLang="hu-HU" dirty="0" err="1"/>
              <a:t>nem</a:t>
            </a:r>
            <a:r>
              <a:rPr lang="de-DE" altLang="hu-HU" dirty="0"/>
              <a:t> </a:t>
            </a:r>
            <a:r>
              <a:rPr lang="de-DE" altLang="hu-HU" dirty="0" err="1"/>
              <a:t>értjük</a:t>
            </a:r>
            <a:r>
              <a:rPr lang="de-DE" altLang="hu-HU" dirty="0"/>
              <a:t>, </a:t>
            </a:r>
            <a:r>
              <a:rPr lang="de-DE" altLang="hu-HU" dirty="0" err="1"/>
              <a:t>mert</a:t>
            </a:r>
            <a:r>
              <a:rPr lang="de-DE" altLang="hu-HU" dirty="0"/>
              <a:t> </a:t>
            </a:r>
            <a:r>
              <a:rPr lang="de-DE" altLang="hu-HU" dirty="0" err="1"/>
              <a:t>az</a:t>
            </a:r>
            <a:r>
              <a:rPr lang="de-DE" altLang="hu-HU" dirty="0"/>
              <a:t> </a:t>
            </a:r>
            <a:r>
              <a:rPr lang="de-DE" altLang="hu-HU" dirty="0" err="1"/>
              <a:t>egy</a:t>
            </a:r>
            <a:r>
              <a:rPr lang="de-DE" altLang="hu-HU" dirty="0"/>
              <a:t> </a:t>
            </a:r>
            <a:r>
              <a:rPr lang="de-DE" altLang="hu-HU" dirty="0" err="1"/>
              <a:t>sajátosan</a:t>
            </a:r>
            <a:r>
              <a:rPr lang="de-DE" altLang="hu-HU" dirty="0"/>
              <a:t> </a:t>
            </a:r>
            <a:r>
              <a:rPr lang="de-DE" altLang="hu-HU" dirty="0" err="1"/>
              <a:t>kialakult</a:t>
            </a:r>
            <a:r>
              <a:rPr lang="de-DE" altLang="hu-HU" dirty="0"/>
              <a:t> </a:t>
            </a:r>
            <a:r>
              <a:rPr lang="de-DE" altLang="hu-HU" dirty="0" err="1"/>
              <a:t>nyelvezet</a:t>
            </a:r>
            <a:r>
              <a:rPr lang="de-DE" altLang="hu-HU" dirty="0"/>
              <a:t>. </a:t>
            </a:r>
            <a:br>
              <a:rPr lang="de-DE" altLang="hu-HU" dirty="0"/>
            </a:br>
            <a:endParaRPr lang="hu-HU" altLang="hu-HU" dirty="0"/>
          </a:p>
          <a:p>
            <a:pPr>
              <a:lnSpc>
                <a:spcPct val="80000"/>
              </a:lnSpc>
            </a:pPr>
            <a:r>
              <a:rPr lang="de-DE" altLang="hu-HU" b="1" dirty="0" err="1"/>
              <a:t>Szelektív</a:t>
            </a:r>
            <a:r>
              <a:rPr lang="de-DE" altLang="hu-HU" b="1" dirty="0"/>
              <a:t> </a:t>
            </a:r>
            <a:r>
              <a:rPr lang="de-DE" altLang="hu-HU" b="1" dirty="0" err="1"/>
              <a:t>befogadás</a:t>
            </a:r>
            <a:r>
              <a:rPr lang="de-DE" altLang="hu-HU" b="1" dirty="0"/>
              <a:t>: </a:t>
            </a:r>
            <a:r>
              <a:rPr lang="de-DE" altLang="hu-HU" dirty="0" err="1"/>
              <a:t>kitettük</a:t>
            </a:r>
            <a:r>
              <a:rPr lang="de-DE" altLang="hu-HU" dirty="0"/>
              <a:t> </a:t>
            </a:r>
            <a:r>
              <a:rPr lang="de-DE" altLang="hu-HU" dirty="0" err="1"/>
              <a:t>magunkat</a:t>
            </a:r>
            <a:r>
              <a:rPr lang="de-DE" altLang="hu-HU" dirty="0"/>
              <a:t> </a:t>
            </a:r>
            <a:r>
              <a:rPr lang="de-DE" altLang="hu-HU" dirty="0" err="1"/>
              <a:t>az</a:t>
            </a:r>
            <a:r>
              <a:rPr lang="de-DE" altLang="hu-HU" dirty="0"/>
              <a:t> </a:t>
            </a:r>
            <a:r>
              <a:rPr lang="de-DE" altLang="hu-HU" dirty="0" err="1"/>
              <a:t>üzenetnek</a:t>
            </a:r>
            <a:r>
              <a:rPr lang="de-DE" altLang="hu-HU" dirty="0"/>
              <a:t>, </a:t>
            </a:r>
            <a:r>
              <a:rPr lang="de-DE" altLang="hu-HU" dirty="0" err="1"/>
              <a:t>figyelünk</a:t>
            </a:r>
            <a:r>
              <a:rPr lang="de-DE" altLang="hu-HU" dirty="0"/>
              <a:t> </a:t>
            </a:r>
            <a:r>
              <a:rPr lang="de-DE" altLang="hu-HU" dirty="0" err="1"/>
              <a:t>és</a:t>
            </a:r>
            <a:r>
              <a:rPr lang="de-DE" altLang="hu-HU" dirty="0"/>
              <a:t> </a:t>
            </a:r>
            <a:r>
              <a:rPr lang="de-DE" altLang="hu-HU" dirty="0" err="1"/>
              <a:t>értjük</a:t>
            </a:r>
            <a:r>
              <a:rPr lang="de-DE" altLang="hu-HU" dirty="0"/>
              <a:t> </a:t>
            </a:r>
            <a:r>
              <a:rPr lang="de-DE" altLang="hu-HU" dirty="0" err="1"/>
              <a:t>is</a:t>
            </a:r>
            <a:r>
              <a:rPr lang="de-DE" altLang="hu-HU" dirty="0"/>
              <a:t>, de </a:t>
            </a:r>
            <a:r>
              <a:rPr lang="de-DE" altLang="hu-HU" dirty="0" err="1"/>
              <a:t>mégsem</a:t>
            </a:r>
            <a:r>
              <a:rPr lang="de-DE" altLang="hu-HU" dirty="0"/>
              <a:t> </a:t>
            </a:r>
            <a:r>
              <a:rPr lang="de-DE" altLang="hu-HU" dirty="0" err="1"/>
              <a:t>fogadjuk</a:t>
            </a:r>
            <a:r>
              <a:rPr lang="de-DE" altLang="hu-HU" dirty="0"/>
              <a:t> </a:t>
            </a:r>
            <a:r>
              <a:rPr lang="de-DE" altLang="hu-HU" dirty="0" err="1"/>
              <a:t>el</a:t>
            </a:r>
            <a:r>
              <a:rPr lang="de-DE" altLang="hu-HU" dirty="0"/>
              <a:t>. </a:t>
            </a:r>
            <a:r>
              <a:rPr lang="de-DE" altLang="hu-HU" dirty="0" err="1"/>
              <a:t>Kritizáljuk</a:t>
            </a:r>
            <a:r>
              <a:rPr lang="de-DE" altLang="hu-HU" dirty="0"/>
              <a:t> </a:t>
            </a:r>
            <a:r>
              <a:rPr lang="de-DE" altLang="hu-HU" dirty="0" err="1"/>
              <a:t>az</a:t>
            </a:r>
            <a:r>
              <a:rPr lang="de-DE" altLang="hu-HU" dirty="0"/>
              <a:t> </a:t>
            </a:r>
            <a:r>
              <a:rPr lang="de-DE" altLang="hu-HU" dirty="0" err="1"/>
              <a:t>üzenetet</a:t>
            </a:r>
            <a:r>
              <a:rPr lang="de-DE" altLang="hu-HU" dirty="0"/>
              <a:t>, </a:t>
            </a:r>
            <a:r>
              <a:rPr lang="de-DE" altLang="hu-HU" dirty="0" err="1"/>
              <a:t>mert</a:t>
            </a:r>
            <a:r>
              <a:rPr lang="de-DE" altLang="hu-HU" dirty="0"/>
              <a:t> </a:t>
            </a:r>
            <a:r>
              <a:rPr lang="de-DE" altLang="hu-HU" dirty="0" err="1"/>
              <a:t>nem</a:t>
            </a:r>
            <a:r>
              <a:rPr lang="de-DE" altLang="hu-HU" dirty="0"/>
              <a:t> </a:t>
            </a:r>
            <a:r>
              <a:rPr lang="de-DE" altLang="hu-HU" dirty="0" err="1"/>
              <a:t>egyezik</a:t>
            </a:r>
            <a:r>
              <a:rPr lang="de-DE" altLang="hu-HU" dirty="0"/>
              <a:t> </a:t>
            </a:r>
            <a:r>
              <a:rPr lang="de-DE" altLang="hu-HU" dirty="0" err="1"/>
              <a:t>meg</a:t>
            </a:r>
            <a:r>
              <a:rPr lang="de-DE" altLang="hu-HU" dirty="0"/>
              <a:t> a </a:t>
            </a:r>
            <a:r>
              <a:rPr lang="de-DE" altLang="hu-HU" dirty="0" err="1"/>
              <a:t>világnézetünkkel</a:t>
            </a:r>
            <a:r>
              <a:rPr lang="de-DE" altLang="hu-HU" dirty="0"/>
              <a:t>, </a:t>
            </a:r>
            <a:r>
              <a:rPr lang="de-DE" altLang="hu-HU" dirty="0" err="1"/>
              <a:t>tapasztalatainkkal</a:t>
            </a:r>
            <a:r>
              <a:rPr lang="de-DE" altLang="hu-HU" dirty="0"/>
              <a:t>, </a:t>
            </a:r>
            <a:r>
              <a:rPr lang="de-DE" altLang="hu-HU" dirty="0" err="1"/>
              <a:t>hitrendszerünkkel</a:t>
            </a:r>
            <a:r>
              <a:rPr lang="de-DE" altLang="hu-HU" dirty="0"/>
              <a:t>, </a:t>
            </a:r>
            <a:r>
              <a:rPr lang="de-DE" altLang="hu-HU" dirty="0" err="1"/>
              <a:t>személyiségünkkel</a:t>
            </a:r>
            <a:r>
              <a:rPr lang="de-DE" altLang="hu-HU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816215704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Dia számának helye 5">
            <a:extLst>
              <a:ext uri="{FF2B5EF4-FFF2-40B4-BE49-F238E27FC236}">
                <a16:creationId xmlns:a16="http://schemas.microsoft.com/office/drawing/2014/main" id="{744E619E-F5B5-4B01-9D92-01A5996D5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557695E-C00A-4E01-9118-208AB9D73F54}" type="slidenum">
              <a:rPr lang="en-US" altLang="hu-HU">
                <a:solidFill>
                  <a:schemeClr val="bg1"/>
                </a:solidFill>
              </a:rPr>
              <a:pPr eaLnBrk="1" hangingPunct="1"/>
              <a:t>115</a:t>
            </a:fld>
            <a:endParaRPr lang="en-US" altLang="hu-HU">
              <a:solidFill>
                <a:schemeClr val="bg1"/>
              </a:solidFill>
            </a:endParaRPr>
          </a:p>
        </p:txBody>
      </p:sp>
      <p:sp>
        <p:nvSpPr>
          <p:cNvPr id="194563" name="Rectangle 2">
            <a:extLst>
              <a:ext uri="{FF2B5EF4-FFF2-40B4-BE49-F238E27FC236}">
                <a16:creationId xmlns:a16="http://schemas.microsoft.com/office/drawing/2014/main" id="{F2EC6470-FAEB-42A9-ABF9-9A3B1169FC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/>
              <a:t>Igaz-e az állítás</a:t>
            </a:r>
            <a:endParaRPr lang="de-DE" altLang="hu-HU"/>
          </a:p>
        </p:txBody>
      </p:sp>
      <p:sp>
        <p:nvSpPr>
          <p:cNvPr id="194564" name="Rectangle 3">
            <a:extLst>
              <a:ext uri="{FF2B5EF4-FFF2-40B4-BE49-F238E27FC236}">
                <a16:creationId xmlns:a16="http://schemas.microsoft.com/office/drawing/2014/main" id="{35FDA1FD-008B-4AB1-805E-91B19450E7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ctr">
              <a:buFont typeface="Wingdings" panose="05000000000000000000" pitchFamily="2" charset="2"/>
              <a:buNone/>
            </a:pPr>
            <a:r>
              <a:rPr lang="de-DE" altLang="hu-HU" dirty="0"/>
              <a:t>"</a:t>
            </a:r>
            <a:r>
              <a:rPr lang="de-DE" altLang="hu-HU" dirty="0" err="1"/>
              <a:t>Naív</a:t>
            </a:r>
            <a:r>
              <a:rPr lang="de-DE" altLang="hu-HU" dirty="0"/>
              <a:t> </a:t>
            </a:r>
            <a:r>
              <a:rPr lang="de-DE" altLang="hu-HU" dirty="0" err="1"/>
              <a:t>dolog</a:t>
            </a:r>
            <a:r>
              <a:rPr lang="de-DE" altLang="hu-HU" dirty="0"/>
              <a:t> </a:t>
            </a:r>
            <a:r>
              <a:rPr lang="de-DE" altLang="hu-HU" dirty="0" err="1"/>
              <a:t>azt</a:t>
            </a:r>
            <a:r>
              <a:rPr lang="de-DE" altLang="hu-HU" dirty="0"/>
              <a:t> </a:t>
            </a:r>
            <a:r>
              <a:rPr lang="de-DE" altLang="hu-HU" dirty="0" err="1"/>
              <a:t>hinni</a:t>
            </a:r>
            <a:r>
              <a:rPr lang="de-DE" altLang="hu-HU" dirty="0"/>
              <a:t>, </a:t>
            </a:r>
            <a:r>
              <a:rPr lang="de-DE" altLang="hu-HU" dirty="0" err="1"/>
              <a:t>hogy</a:t>
            </a:r>
            <a:r>
              <a:rPr lang="de-DE" altLang="hu-HU" dirty="0"/>
              <a:t> </a:t>
            </a:r>
            <a:r>
              <a:rPr lang="de-DE" altLang="hu-HU" dirty="0" err="1"/>
              <a:t>az</a:t>
            </a:r>
            <a:r>
              <a:rPr lang="de-DE" altLang="hu-HU" dirty="0"/>
              <a:t> </a:t>
            </a:r>
            <a:r>
              <a:rPr lang="de-DE" altLang="hu-HU" dirty="0" err="1"/>
              <a:t>emberek</a:t>
            </a:r>
            <a:r>
              <a:rPr lang="de-DE" altLang="hu-HU" dirty="0"/>
              <a:t> a </a:t>
            </a:r>
            <a:r>
              <a:rPr lang="de-DE" altLang="hu-HU" dirty="0" err="1"/>
              <a:t>valósághoz</a:t>
            </a:r>
            <a:r>
              <a:rPr lang="de-DE" altLang="hu-HU" dirty="0"/>
              <a:t> a </a:t>
            </a:r>
            <a:r>
              <a:rPr lang="de-DE" altLang="hu-HU" dirty="0" err="1"/>
              <a:t>nyelv</a:t>
            </a:r>
            <a:r>
              <a:rPr lang="de-DE" altLang="hu-HU" dirty="0"/>
              <a:t> </a:t>
            </a:r>
            <a:r>
              <a:rPr lang="de-DE" altLang="hu-HU" dirty="0" err="1"/>
              <a:t>nélkül</a:t>
            </a:r>
            <a:r>
              <a:rPr lang="de-DE" altLang="hu-HU" dirty="0"/>
              <a:t> </a:t>
            </a:r>
            <a:r>
              <a:rPr lang="de-DE" altLang="hu-HU" dirty="0" err="1"/>
              <a:t>viszonyulnak</a:t>
            </a:r>
            <a:r>
              <a:rPr lang="de-DE" altLang="hu-HU" dirty="0"/>
              <a:t>, s </a:t>
            </a:r>
            <a:r>
              <a:rPr lang="de-DE" altLang="hu-HU" dirty="0" err="1"/>
              <a:t>hogy</a:t>
            </a:r>
            <a:r>
              <a:rPr lang="de-DE" altLang="hu-HU" dirty="0"/>
              <a:t> a </a:t>
            </a:r>
            <a:r>
              <a:rPr lang="de-DE" altLang="hu-HU" dirty="0" err="1"/>
              <a:t>nyelv</a:t>
            </a:r>
            <a:r>
              <a:rPr lang="de-DE" altLang="hu-HU" dirty="0"/>
              <a:t> </a:t>
            </a:r>
            <a:r>
              <a:rPr lang="de-DE" altLang="hu-HU" dirty="0" err="1"/>
              <a:t>csupán</a:t>
            </a:r>
            <a:r>
              <a:rPr lang="de-DE" altLang="hu-HU" dirty="0"/>
              <a:t> a </a:t>
            </a:r>
            <a:r>
              <a:rPr lang="de-DE" altLang="hu-HU" dirty="0" err="1"/>
              <a:t>kommunikáció</a:t>
            </a:r>
            <a:r>
              <a:rPr lang="de-DE" altLang="hu-HU" dirty="0"/>
              <a:t> </a:t>
            </a:r>
            <a:r>
              <a:rPr lang="de-DE" altLang="hu-HU" dirty="0" err="1"/>
              <a:t>és</a:t>
            </a:r>
            <a:r>
              <a:rPr lang="de-DE" altLang="hu-HU" dirty="0"/>
              <a:t> a </a:t>
            </a:r>
            <a:r>
              <a:rPr lang="de-DE" altLang="hu-HU" dirty="0" err="1"/>
              <a:t>reflexió</a:t>
            </a:r>
            <a:r>
              <a:rPr lang="de-DE" altLang="hu-HU" dirty="0"/>
              <a:t> </a:t>
            </a:r>
            <a:r>
              <a:rPr lang="de-DE" altLang="hu-HU" dirty="0" err="1"/>
              <a:t>alkalmi</a:t>
            </a:r>
            <a:r>
              <a:rPr lang="de-DE" altLang="hu-HU" dirty="0"/>
              <a:t> </a:t>
            </a:r>
            <a:r>
              <a:rPr lang="de-DE" altLang="hu-HU" dirty="0" err="1"/>
              <a:t>eszköze</a:t>
            </a:r>
            <a:r>
              <a:rPr lang="de-DE" altLang="hu-HU" dirty="0"/>
              <a:t>. </a:t>
            </a:r>
            <a:endParaRPr lang="hu-HU" altLang="hu-HU" dirty="0"/>
          </a:p>
          <a:p>
            <a:pPr algn="ctr">
              <a:buFont typeface="Wingdings" panose="05000000000000000000" pitchFamily="2" charset="2"/>
              <a:buNone/>
            </a:pPr>
            <a:r>
              <a:rPr lang="de-DE" altLang="hu-HU" dirty="0"/>
              <a:t>A </a:t>
            </a:r>
            <a:r>
              <a:rPr lang="de-DE" altLang="hu-HU" dirty="0" err="1"/>
              <a:t>való</a:t>
            </a:r>
            <a:r>
              <a:rPr lang="de-DE" altLang="hu-HU" dirty="0"/>
              <a:t> </a:t>
            </a:r>
            <a:r>
              <a:rPr lang="de-DE" altLang="hu-HU" dirty="0" err="1"/>
              <a:t>helyzet</a:t>
            </a:r>
            <a:r>
              <a:rPr lang="de-DE" altLang="hu-HU" dirty="0"/>
              <a:t> </a:t>
            </a:r>
            <a:r>
              <a:rPr lang="de-DE" altLang="hu-HU" dirty="0" err="1"/>
              <a:t>az</a:t>
            </a:r>
            <a:r>
              <a:rPr lang="de-DE" altLang="hu-HU" dirty="0"/>
              <a:t>, </a:t>
            </a:r>
            <a:r>
              <a:rPr lang="de-DE" altLang="hu-HU" dirty="0" err="1"/>
              <a:t>hogy</a:t>
            </a:r>
            <a:r>
              <a:rPr lang="de-DE" altLang="hu-HU" dirty="0"/>
              <a:t> a </a:t>
            </a:r>
            <a:r>
              <a:rPr lang="de-DE" altLang="hu-HU" dirty="0" err="1"/>
              <a:t>világképet</a:t>
            </a:r>
            <a:r>
              <a:rPr lang="de-DE" altLang="hu-HU" dirty="0"/>
              <a:t> </a:t>
            </a:r>
            <a:r>
              <a:rPr lang="de-DE" altLang="hu-HU" dirty="0" err="1"/>
              <a:t>jelentős</a:t>
            </a:r>
            <a:r>
              <a:rPr lang="de-DE" altLang="hu-HU" dirty="0"/>
              <a:t> </a:t>
            </a:r>
            <a:r>
              <a:rPr lang="de-DE" altLang="hu-HU" dirty="0" err="1"/>
              <a:t>mértékben</a:t>
            </a:r>
            <a:r>
              <a:rPr lang="de-DE" altLang="hu-HU" dirty="0"/>
              <a:t> a </a:t>
            </a:r>
            <a:r>
              <a:rPr lang="de-DE" altLang="hu-HU" dirty="0" err="1"/>
              <a:t>nyelv</a:t>
            </a:r>
            <a:r>
              <a:rPr lang="de-DE" altLang="hu-HU" dirty="0"/>
              <a:t> </a:t>
            </a:r>
            <a:r>
              <a:rPr lang="de-DE" altLang="hu-HU" dirty="0" err="1"/>
              <a:t>határozza</a:t>
            </a:r>
            <a:r>
              <a:rPr lang="de-DE" altLang="hu-HU" dirty="0"/>
              <a:t> </a:t>
            </a:r>
            <a:r>
              <a:rPr lang="de-DE" altLang="hu-HU" dirty="0" err="1"/>
              <a:t>meg</a:t>
            </a:r>
            <a:r>
              <a:rPr lang="de-DE" altLang="hu-HU" dirty="0"/>
              <a:t>. </a:t>
            </a:r>
            <a:endParaRPr lang="hu-HU" altLang="hu-HU" dirty="0"/>
          </a:p>
          <a:p>
            <a:pPr algn="ctr">
              <a:buNone/>
            </a:pPr>
            <a:r>
              <a:rPr lang="de-DE" altLang="hu-HU" dirty="0" err="1"/>
              <a:t>Nincs</a:t>
            </a:r>
            <a:r>
              <a:rPr lang="de-DE" altLang="hu-HU" dirty="0"/>
              <a:t> </a:t>
            </a:r>
            <a:r>
              <a:rPr lang="de-DE" altLang="hu-HU" dirty="0" err="1"/>
              <a:t>két</a:t>
            </a:r>
            <a:r>
              <a:rPr lang="de-DE" altLang="hu-HU" dirty="0"/>
              <a:t> </a:t>
            </a:r>
            <a:r>
              <a:rPr lang="de-DE" altLang="hu-HU" dirty="0" err="1"/>
              <a:t>olyan</a:t>
            </a:r>
            <a:r>
              <a:rPr lang="de-DE" altLang="hu-HU" dirty="0"/>
              <a:t> </a:t>
            </a:r>
            <a:r>
              <a:rPr lang="de-DE" altLang="hu-HU" dirty="0" err="1"/>
              <a:t>nyelv</a:t>
            </a:r>
            <a:r>
              <a:rPr lang="de-DE" altLang="hu-HU" dirty="0"/>
              <a:t>, </a:t>
            </a:r>
            <a:r>
              <a:rPr lang="de-DE" altLang="hu-HU" dirty="0" err="1"/>
              <a:t>mely</a:t>
            </a:r>
            <a:r>
              <a:rPr lang="de-DE" altLang="hu-HU" dirty="0"/>
              <a:t> </a:t>
            </a:r>
            <a:r>
              <a:rPr lang="de-DE" altLang="hu-HU" dirty="0" err="1"/>
              <a:t>ugyannak</a:t>
            </a:r>
            <a:r>
              <a:rPr lang="de-DE" altLang="hu-HU" dirty="0"/>
              <a:t> a </a:t>
            </a:r>
            <a:r>
              <a:rPr lang="de-DE" altLang="hu-HU" dirty="0" err="1"/>
              <a:t>társadalmi</a:t>
            </a:r>
            <a:r>
              <a:rPr lang="de-DE" altLang="hu-HU" dirty="0"/>
              <a:t> </a:t>
            </a:r>
            <a:r>
              <a:rPr lang="de-DE" altLang="hu-HU" dirty="0" err="1"/>
              <a:t>valóságnak</a:t>
            </a:r>
            <a:r>
              <a:rPr lang="de-DE" altLang="hu-HU" dirty="0"/>
              <a:t> a </a:t>
            </a:r>
            <a:r>
              <a:rPr lang="de-DE" altLang="hu-HU" dirty="0" err="1"/>
              <a:t>kifejezője</a:t>
            </a:r>
            <a:r>
              <a:rPr lang="de-DE" altLang="hu-HU" dirty="0"/>
              <a:t> </a:t>
            </a:r>
            <a:r>
              <a:rPr lang="de-DE" altLang="hu-HU" dirty="0" err="1"/>
              <a:t>volna</a:t>
            </a:r>
            <a:r>
              <a:rPr lang="de-DE" altLang="hu-HU" dirty="0"/>
              <a:t>.„</a:t>
            </a:r>
            <a:endParaRPr lang="hu-HU" altLang="hu-HU" dirty="0"/>
          </a:p>
          <a:p>
            <a:pPr algn="ctr">
              <a:buNone/>
            </a:pPr>
            <a:endParaRPr lang="hu-HU" altLang="hu-HU" dirty="0"/>
          </a:p>
          <a:p>
            <a:pPr algn="ctr">
              <a:buNone/>
            </a:pPr>
            <a:endParaRPr lang="hu-HU" altLang="hu-HU" dirty="0"/>
          </a:p>
          <a:p>
            <a:pPr algn="ctr">
              <a:buNone/>
            </a:pPr>
            <a:endParaRPr lang="hu-HU" altLang="hu-HU" dirty="0"/>
          </a:p>
          <a:p>
            <a:pPr algn="ctr">
              <a:buNone/>
            </a:pPr>
            <a:endParaRPr lang="hu-HU" altLang="hu-HU" dirty="0"/>
          </a:p>
          <a:p>
            <a:pPr algn="r">
              <a:buNone/>
            </a:pPr>
            <a:r>
              <a:rPr lang="hu-HU" altLang="hu-HU" sz="1800" dirty="0"/>
              <a:t>Forrás: </a:t>
            </a:r>
            <a:r>
              <a:rPr lang="de-DE" altLang="hu-HU" sz="1800" dirty="0"/>
              <a:t> </a:t>
            </a:r>
            <a:r>
              <a:rPr lang="hu-HU" altLang="hu-HU" sz="1800" b="1" dirty="0"/>
              <a:t>(</a:t>
            </a:r>
            <a:r>
              <a:rPr lang="hu-HU" altLang="hu-HU" sz="1800" b="1" dirty="0">
                <a:hlinkClick r:id="rId2"/>
              </a:rPr>
              <a:t>https://www.thoughtco.com/sapir-whorf-hypothesis-1691924</a:t>
            </a:r>
            <a:r>
              <a:rPr lang="hu-HU" altLang="hu-HU" sz="1800" b="1" dirty="0"/>
              <a:t>  és Horányi (2001) alapján )</a:t>
            </a:r>
          </a:p>
          <a:p>
            <a:pPr algn="ctr">
              <a:buFont typeface="Wingdings" panose="05000000000000000000" pitchFamily="2" charset="2"/>
              <a:buNone/>
            </a:pPr>
            <a:endParaRPr lang="de-DE" altLang="hu-HU" dirty="0"/>
          </a:p>
        </p:txBody>
      </p:sp>
    </p:spTree>
    <p:extLst>
      <p:ext uri="{BB962C8B-B14F-4D97-AF65-F5344CB8AC3E}">
        <p14:creationId xmlns:p14="http://schemas.microsoft.com/office/powerpoint/2010/main" val="1391825068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Dia számának helye 5">
            <a:extLst>
              <a:ext uri="{FF2B5EF4-FFF2-40B4-BE49-F238E27FC236}">
                <a16:creationId xmlns:a16="http://schemas.microsoft.com/office/drawing/2014/main" id="{0C57BED0-2D38-42F4-AE51-1B48EDD5E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6BA0CA5-EC4E-43EE-83C6-9B595D194305}" type="slidenum">
              <a:rPr lang="en-US" altLang="hu-HU">
                <a:solidFill>
                  <a:schemeClr val="bg1"/>
                </a:solidFill>
              </a:rPr>
              <a:pPr eaLnBrk="1" hangingPunct="1"/>
              <a:t>116</a:t>
            </a:fld>
            <a:endParaRPr lang="en-US" altLang="hu-HU">
              <a:solidFill>
                <a:schemeClr val="bg1"/>
              </a:solidFill>
            </a:endParaRPr>
          </a:p>
        </p:txBody>
      </p:sp>
      <p:sp>
        <p:nvSpPr>
          <p:cNvPr id="195587" name="Rectangle 2">
            <a:extLst>
              <a:ext uri="{FF2B5EF4-FFF2-40B4-BE49-F238E27FC236}">
                <a16:creationId xmlns:a16="http://schemas.microsoft.com/office/drawing/2014/main" id="{22142C90-A19F-481E-A188-82060764B7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hu-HU"/>
              <a:t>Sapir–Whorf-hipotézis</a:t>
            </a:r>
          </a:p>
        </p:txBody>
      </p:sp>
      <p:sp>
        <p:nvSpPr>
          <p:cNvPr id="195588" name="Rectangle 3">
            <a:extLst>
              <a:ext uri="{FF2B5EF4-FFF2-40B4-BE49-F238E27FC236}">
                <a16:creationId xmlns:a16="http://schemas.microsoft.com/office/drawing/2014/main" id="{0E42D041-FB86-408F-B029-2A478846AD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hu-HU" altLang="hu-HU"/>
              <a:t>A </a:t>
            </a:r>
            <a:r>
              <a:rPr lang="de-DE" altLang="hu-HU"/>
              <a:t>nyelvi relativizmus </a:t>
            </a:r>
            <a:r>
              <a:rPr lang="hu-HU" altLang="hu-HU"/>
              <a:t>elmélete</a:t>
            </a:r>
            <a:endParaRPr lang="de-DE" altLang="hu-HU"/>
          </a:p>
          <a:p>
            <a:pPr>
              <a:lnSpc>
                <a:spcPct val="90000"/>
              </a:lnSpc>
            </a:pPr>
            <a:r>
              <a:rPr lang="de-DE" altLang="hu-HU"/>
              <a:t>Az elmélet kimondja, hogy az anyanyelv nem csupán a gondolataink formába öntésére szolgáló eszköz, hanem azt is alapvetően meghatározza, hogy milyenné válik a gondolkodásunk. </a:t>
            </a:r>
            <a:endParaRPr lang="hu-HU" altLang="hu-HU"/>
          </a:p>
          <a:p>
            <a:pPr>
              <a:lnSpc>
                <a:spcPct val="90000"/>
              </a:lnSpc>
            </a:pPr>
            <a:r>
              <a:rPr lang="de-DE" altLang="hu-HU"/>
              <a:t>Eszerint a más-más anyanyelvűek másképp szemlélik a világot: mást vesznek észre belőle, másképp elemzik a jelenségeket, másképp érvelnek, egyáltalán más alapokra épül a tudatuk.</a:t>
            </a:r>
          </a:p>
        </p:txBody>
      </p:sp>
    </p:spTree>
    <p:extLst>
      <p:ext uri="{BB962C8B-B14F-4D97-AF65-F5344CB8AC3E}">
        <p14:creationId xmlns:p14="http://schemas.microsoft.com/office/powerpoint/2010/main" val="277922400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Dia számának helye 5">
            <a:extLst>
              <a:ext uri="{FF2B5EF4-FFF2-40B4-BE49-F238E27FC236}">
                <a16:creationId xmlns:a16="http://schemas.microsoft.com/office/drawing/2014/main" id="{7CD3FD18-84B1-46EA-BD0D-5243938F9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F097677-34E7-4DE8-A35F-DDCDA052A7FE}" type="slidenum">
              <a:rPr lang="en-US" altLang="hu-HU">
                <a:solidFill>
                  <a:schemeClr val="bg1"/>
                </a:solidFill>
              </a:rPr>
              <a:pPr eaLnBrk="1" hangingPunct="1"/>
              <a:t>117</a:t>
            </a:fld>
            <a:endParaRPr lang="en-US" altLang="hu-HU">
              <a:solidFill>
                <a:schemeClr val="bg1"/>
              </a:solidFill>
            </a:endParaRPr>
          </a:p>
        </p:txBody>
      </p:sp>
      <p:sp>
        <p:nvSpPr>
          <p:cNvPr id="196611" name="Rectangle 2">
            <a:extLst>
              <a:ext uri="{FF2B5EF4-FFF2-40B4-BE49-F238E27FC236}">
                <a16:creationId xmlns:a16="http://schemas.microsoft.com/office/drawing/2014/main" id="{2C87287C-75E2-4069-BDA5-69D1370DE7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/>
              <a:t>Kísérlet</a:t>
            </a:r>
            <a:endParaRPr lang="de-DE" altLang="hu-HU"/>
          </a:p>
        </p:txBody>
      </p:sp>
      <p:sp>
        <p:nvSpPr>
          <p:cNvPr id="196612" name="Rectangle 3">
            <a:extLst>
              <a:ext uri="{FF2B5EF4-FFF2-40B4-BE49-F238E27FC236}">
                <a16:creationId xmlns:a16="http://schemas.microsoft.com/office/drawing/2014/main" id="{CC3497AD-8C83-43AB-BE25-AC8894B818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altLang="hu-HU"/>
              <a:t>Egy kísérletben kétnyelvű japán nők vettek részt, akikkel egy ugyancsak kétnyelvű kérdezőbiztos készített interjút két egymást követő alkalommal. </a:t>
            </a:r>
            <a:endParaRPr lang="hu-HU" altLang="hu-HU"/>
          </a:p>
          <a:p>
            <a:r>
              <a:rPr lang="de-DE" altLang="hu-HU"/>
              <a:t>A kérdések mindkét esetben azonosak voltak, azzal a különbséggel, hogy egyszer japánul, másszor angolul zajlott az interjú. </a:t>
            </a:r>
            <a:endParaRPr lang="hu-HU" altLang="hu-HU"/>
          </a:p>
          <a:p>
            <a:r>
              <a:rPr lang="de-DE" altLang="hu-HU"/>
              <a:t>Az eltérő nyelvhasználat jelentős változást okozott a vizsgálati személyek gondolkodásmódjában</a:t>
            </a:r>
            <a:r>
              <a:rPr lang="hu-HU" altLang="hu-HU"/>
              <a:t>.</a:t>
            </a:r>
            <a:endParaRPr lang="de-DE" altLang="hu-HU"/>
          </a:p>
        </p:txBody>
      </p:sp>
    </p:spTree>
    <p:extLst>
      <p:ext uri="{BB962C8B-B14F-4D97-AF65-F5344CB8AC3E}">
        <p14:creationId xmlns:p14="http://schemas.microsoft.com/office/powerpoint/2010/main" val="2063473519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Dia számának helye 5">
            <a:extLst>
              <a:ext uri="{FF2B5EF4-FFF2-40B4-BE49-F238E27FC236}">
                <a16:creationId xmlns:a16="http://schemas.microsoft.com/office/drawing/2014/main" id="{F8F9E68E-A043-47DF-A1ED-1CDDA61C7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E6129B7-9A9F-4D63-A9B9-0194E701E758}" type="slidenum">
              <a:rPr lang="en-US" altLang="hu-HU">
                <a:solidFill>
                  <a:schemeClr val="bg1"/>
                </a:solidFill>
              </a:rPr>
              <a:pPr eaLnBrk="1" hangingPunct="1"/>
              <a:t>118</a:t>
            </a:fld>
            <a:endParaRPr lang="en-US" altLang="hu-HU">
              <a:solidFill>
                <a:schemeClr val="bg1"/>
              </a:solidFill>
            </a:endParaRPr>
          </a:p>
        </p:txBody>
      </p:sp>
      <p:sp>
        <p:nvSpPr>
          <p:cNvPr id="197635" name="Rectangle 2">
            <a:extLst>
              <a:ext uri="{FF2B5EF4-FFF2-40B4-BE49-F238E27FC236}">
                <a16:creationId xmlns:a16="http://schemas.microsoft.com/office/drawing/2014/main" id="{7959616E-185D-41DA-94CF-C208D930B8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/>
              <a:t>Kísérlet </a:t>
            </a:r>
            <a:endParaRPr lang="de-DE" altLang="hu-HU"/>
          </a:p>
        </p:txBody>
      </p:sp>
      <p:sp>
        <p:nvSpPr>
          <p:cNvPr id="197636" name="Rectangle 3">
            <a:extLst>
              <a:ext uri="{FF2B5EF4-FFF2-40B4-BE49-F238E27FC236}">
                <a16:creationId xmlns:a16="http://schemas.microsoft.com/office/drawing/2014/main" id="{193D522F-BA9B-44D8-9135-8AAD5731CC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altLang="hu-HU" i="1"/>
              <a:t>Amikor vágyaim összeütközésbe kerülnek családom vágyaival…</a:t>
            </a:r>
            <a:br>
              <a:rPr lang="de-DE" altLang="hu-HU"/>
            </a:br>
            <a:r>
              <a:rPr lang="de-DE" altLang="hu-HU" i="1"/>
              <a:t>…ez nekem boldogtalanságot okoz.</a:t>
            </a:r>
            <a:r>
              <a:rPr lang="de-DE" altLang="hu-HU"/>
              <a:t> (japán)</a:t>
            </a:r>
            <a:br>
              <a:rPr lang="de-DE" altLang="hu-HU"/>
            </a:br>
            <a:r>
              <a:rPr lang="de-DE" altLang="hu-HU" i="1"/>
              <a:t>…megpróbálom valóra váltani vágyaimat.</a:t>
            </a:r>
            <a:r>
              <a:rPr lang="de-DE" altLang="hu-HU"/>
              <a:t> (angol)</a:t>
            </a:r>
            <a:br>
              <a:rPr lang="de-DE" altLang="hu-HU"/>
            </a:br>
            <a:endParaRPr lang="hu-HU" altLang="hu-HU"/>
          </a:p>
          <a:p>
            <a:r>
              <a:rPr lang="de-DE" altLang="hu-HU" i="1"/>
              <a:t>Az igazi barátoknak…</a:t>
            </a:r>
            <a:br>
              <a:rPr lang="de-DE" altLang="hu-HU"/>
            </a:br>
            <a:r>
              <a:rPr lang="de-DE" altLang="hu-HU" i="1"/>
              <a:t>…segíteniük kell egymást.</a:t>
            </a:r>
            <a:r>
              <a:rPr lang="de-DE" altLang="hu-HU"/>
              <a:t> (japán)</a:t>
            </a:r>
            <a:br>
              <a:rPr lang="de-DE" altLang="hu-HU"/>
            </a:br>
            <a:r>
              <a:rPr lang="de-DE" altLang="hu-HU" i="1"/>
              <a:t>…őszintének kell lenniük egymáshoz.</a:t>
            </a:r>
            <a:r>
              <a:rPr lang="de-DE" altLang="hu-HU"/>
              <a:t> (angol) </a:t>
            </a:r>
          </a:p>
        </p:txBody>
      </p:sp>
    </p:spTree>
    <p:extLst>
      <p:ext uri="{BB962C8B-B14F-4D97-AF65-F5344CB8AC3E}">
        <p14:creationId xmlns:p14="http://schemas.microsoft.com/office/powerpoint/2010/main" val="509900551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Dia számának helye 5">
            <a:extLst>
              <a:ext uri="{FF2B5EF4-FFF2-40B4-BE49-F238E27FC236}">
                <a16:creationId xmlns:a16="http://schemas.microsoft.com/office/drawing/2014/main" id="{D37A1591-DAF5-4950-AA8C-450C9361B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D99C2656-B9CD-4505-B42C-688F9AB8F1F4}" type="slidenum">
              <a:rPr lang="en-US" altLang="hu-HU">
                <a:solidFill>
                  <a:schemeClr val="bg1"/>
                </a:solidFill>
              </a:rPr>
              <a:pPr eaLnBrk="1" hangingPunct="1"/>
              <a:t>119</a:t>
            </a:fld>
            <a:endParaRPr lang="en-US" altLang="hu-HU">
              <a:solidFill>
                <a:schemeClr val="bg1"/>
              </a:solidFill>
            </a:endParaRPr>
          </a:p>
        </p:txBody>
      </p:sp>
      <p:sp>
        <p:nvSpPr>
          <p:cNvPr id="198659" name="Rectangle 2">
            <a:extLst>
              <a:ext uri="{FF2B5EF4-FFF2-40B4-BE49-F238E27FC236}">
                <a16:creationId xmlns:a16="http://schemas.microsoft.com/office/drawing/2014/main" id="{74494178-3A7D-4E2A-AE8B-66E2E5350B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/>
              <a:t>A non-verbális kommunikáció</a:t>
            </a:r>
            <a:endParaRPr lang="de-DE" altLang="hu-HU"/>
          </a:p>
        </p:txBody>
      </p:sp>
      <p:sp>
        <p:nvSpPr>
          <p:cNvPr id="198660" name="Rectangle 3">
            <a:extLst>
              <a:ext uri="{FF2B5EF4-FFF2-40B4-BE49-F238E27FC236}">
                <a16:creationId xmlns:a16="http://schemas.microsoft.com/office/drawing/2014/main" id="{1E1D2BA5-E110-41E4-90F0-BE962EC763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de-DE" altLang="hu-HU" b="1" dirty="0"/>
              <a:t>A </a:t>
            </a:r>
            <a:r>
              <a:rPr lang="de-DE" altLang="hu-HU" b="1" dirty="0" err="1"/>
              <a:t>szóbeli</a:t>
            </a:r>
            <a:r>
              <a:rPr lang="de-DE" altLang="hu-HU" b="1" dirty="0"/>
              <a:t> </a:t>
            </a:r>
            <a:r>
              <a:rPr lang="de-DE" altLang="hu-HU" b="1" dirty="0" err="1"/>
              <a:t>üzenetek</a:t>
            </a:r>
            <a:r>
              <a:rPr lang="de-DE" altLang="hu-HU" b="1" dirty="0"/>
              <a:t> a </a:t>
            </a:r>
            <a:r>
              <a:rPr lang="de-DE" altLang="hu-HU" b="1" dirty="0" err="1"/>
              <a:t>személyközi</a:t>
            </a:r>
            <a:r>
              <a:rPr lang="de-DE" altLang="hu-HU" b="1" dirty="0"/>
              <a:t> </a:t>
            </a:r>
            <a:r>
              <a:rPr lang="de-DE" altLang="hu-HU" b="1" dirty="0" err="1"/>
              <a:t>kommunikációnak</a:t>
            </a:r>
            <a:r>
              <a:rPr lang="de-DE" altLang="hu-HU" b="1" dirty="0"/>
              <a:t> </a:t>
            </a:r>
            <a:r>
              <a:rPr lang="de-DE" altLang="hu-HU" b="1" dirty="0" err="1"/>
              <a:t>csak</a:t>
            </a:r>
            <a:r>
              <a:rPr lang="de-DE" altLang="hu-HU" b="1" dirty="0"/>
              <a:t> </a:t>
            </a:r>
            <a:r>
              <a:rPr lang="de-DE" altLang="hu-HU" b="1" dirty="0" err="1"/>
              <a:t>egy</a:t>
            </a:r>
            <a:r>
              <a:rPr lang="de-DE" altLang="hu-HU" b="1" dirty="0"/>
              <a:t> </a:t>
            </a:r>
            <a:r>
              <a:rPr lang="de-DE" altLang="hu-HU" b="1" dirty="0" err="1"/>
              <a:t>kis</a:t>
            </a:r>
            <a:r>
              <a:rPr lang="de-DE" altLang="hu-HU" b="1" dirty="0"/>
              <a:t> </a:t>
            </a:r>
            <a:r>
              <a:rPr lang="de-DE" altLang="hu-HU" b="1" dirty="0" err="1"/>
              <a:t>részét</a:t>
            </a:r>
            <a:r>
              <a:rPr lang="de-DE" altLang="hu-HU" b="1" dirty="0"/>
              <a:t> </a:t>
            </a:r>
            <a:r>
              <a:rPr lang="de-DE" altLang="hu-HU" b="1" dirty="0" err="1"/>
              <a:t>alkotják</a:t>
            </a:r>
            <a:r>
              <a:rPr lang="de-DE" altLang="hu-HU" b="1" dirty="0"/>
              <a:t>. </a:t>
            </a:r>
            <a:endParaRPr lang="hu-HU" altLang="hu-HU" b="1" dirty="0"/>
          </a:p>
          <a:p>
            <a:pPr>
              <a:lnSpc>
                <a:spcPct val="80000"/>
              </a:lnSpc>
            </a:pPr>
            <a:r>
              <a:rPr lang="de-DE" altLang="hu-HU" b="1" dirty="0"/>
              <a:t>A </a:t>
            </a:r>
            <a:r>
              <a:rPr lang="de-DE" altLang="hu-HU" b="1" dirty="0" err="1"/>
              <a:t>szavakat</a:t>
            </a:r>
            <a:r>
              <a:rPr lang="de-DE" altLang="hu-HU" b="1" dirty="0"/>
              <a:t> </a:t>
            </a:r>
            <a:r>
              <a:rPr lang="de-DE" altLang="hu-HU" b="1" dirty="0" err="1"/>
              <a:t>és</a:t>
            </a:r>
            <a:r>
              <a:rPr lang="de-DE" altLang="hu-HU" b="1" dirty="0"/>
              <a:t> a </a:t>
            </a:r>
            <a:r>
              <a:rPr lang="de-DE" altLang="hu-HU" b="1" dirty="0" err="1"/>
              <a:t>mondatokat</a:t>
            </a:r>
            <a:r>
              <a:rPr lang="de-DE" altLang="hu-HU" b="1" dirty="0"/>
              <a:t> </a:t>
            </a:r>
            <a:r>
              <a:rPr lang="de-DE" altLang="hu-HU" b="1" dirty="0" err="1"/>
              <a:t>többnyire</a:t>
            </a:r>
            <a:r>
              <a:rPr lang="de-DE" altLang="hu-HU" b="1" dirty="0"/>
              <a:t> non-</a:t>
            </a:r>
            <a:r>
              <a:rPr lang="de-DE" altLang="hu-HU" b="1" dirty="0" err="1"/>
              <a:t>verbális</a:t>
            </a:r>
            <a:r>
              <a:rPr lang="de-DE" altLang="hu-HU" b="1" dirty="0"/>
              <a:t> </a:t>
            </a:r>
            <a:r>
              <a:rPr lang="de-DE" altLang="hu-HU" b="1" dirty="0" err="1"/>
              <a:t>jelzések</a:t>
            </a:r>
            <a:r>
              <a:rPr lang="de-DE" altLang="hu-HU" b="1" dirty="0"/>
              <a:t> </a:t>
            </a:r>
            <a:r>
              <a:rPr lang="de-DE" altLang="hu-HU" b="1" dirty="0" err="1"/>
              <a:t>gazdag</a:t>
            </a:r>
            <a:r>
              <a:rPr lang="de-DE" altLang="hu-HU" b="1" dirty="0"/>
              <a:t> </a:t>
            </a:r>
            <a:r>
              <a:rPr lang="de-DE" altLang="hu-HU" b="1" dirty="0" err="1"/>
              <a:t>árama</a:t>
            </a:r>
            <a:r>
              <a:rPr lang="de-DE" altLang="hu-HU" b="1" dirty="0"/>
              <a:t> </a:t>
            </a:r>
            <a:r>
              <a:rPr lang="de-DE" altLang="hu-HU" b="1" dirty="0" err="1"/>
              <a:t>kíséri</a:t>
            </a:r>
            <a:r>
              <a:rPr lang="de-DE" altLang="hu-HU" b="1" dirty="0"/>
              <a:t>, </a:t>
            </a:r>
            <a:r>
              <a:rPr lang="de-DE" altLang="hu-HU" b="1" dirty="0" err="1"/>
              <a:t>mely</a:t>
            </a:r>
            <a:r>
              <a:rPr lang="de-DE" altLang="hu-HU" b="1" dirty="0"/>
              <a:t> </a:t>
            </a:r>
            <a:r>
              <a:rPr lang="de-DE" altLang="hu-HU" b="1" dirty="0" err="1"/>
              <a:t>alátámasztja</a:t>
            </a:r>
            <a:r>
              <a:rPr lang="de-DE" altLang="hu-HU" b="1" dirty="0"/>
              <a:t>, </a:t>
            </a:r>
            <a:r>
              <a:rPr lang="de-DE" altLang="hu-HU" b="1" dirty="0" err="1"/>
              <a:t>módosítja</a:t>
            </a:r>
            <a:r>
              <a:rPr lang="de-DE" altLang="hu-HU" b="1" dirty="0"/>
              <a:t>, </a:t>
            </a:r>
            <a:r>
              <a:rPr lang="de-DE" altLang="hu-HU" b="1" dirty="0" err="1"/>
              <a:t>vagy</a:t>
            </a:r>
            <a:r>
              <a:rPr lang="de-DE" altLang="hu-HU" b="1" dirty="0"/>
              <a:t> </a:t>
            </a:r>
            <a:r>
              <a:rPr lang="de-DE" altLang="hu-HU" b="1" dirty="0" err="1"/>
              <a:t>éppen</a:t>
            </a:r>
            <a:r>
              <a:rPr lang="de-DE" altLang="hu-HU" b="1" dirty="0"/>
              <a:t> </a:t>
            </a:r>
            <a:r>
              <a:rPr lang="de-DE" altLang="hu-HU" b="1" dirty="0" err="1"/>
              <a:t>teljesen</a:t>
            </a:r>
            <a:r>
              <a:rPr lang="de-DE" altLang="hu-HU" b="1" dirty="0"/>
              <a:t> </a:t>
            </a:r>
            <a:r>
              <a:rPr lang="de-DE" altLang="hu-HU" b="1" dirty="0" err="1"/>
              <a:t>felváltja</a:t>
            </a:r>
            <a:r>
              <a:rPr lang="de-DE" altLang="hu-HU" b="1" dirty="0"/>
              <a:t> a </a:t>
            </a:r>
            <a:r>
              <a:rPr lang="de-DE" altLang="hu-HU" b="1" dirty="0" err="1"/>
              <a:t>verbális</a:t>
            </a:r>
            <a:r>
              <a:rPr lang="de-DE" altLang="hu-HU" b="1" dirty="0"/>
              <a:t> </a:t>
            </a:r>
            <a:r>
              <a:rPr lang="de-DE" altLang="hu-HU" b="1" dirty="0" err="1"/>
              <a:t>üzenetet</a:t>
            </a:r>
            <a:r>
              <a:rPr lang="de-DE" altLang="hu-HU" b="1" dirty="0"/>
              <a:t>, </a:t>
            </a:r>
            <a:r>
              <a:rPr lang="de-DE" altLang="hu-HU" b="1" dirty="0" err="1"/>
              <a:t>üzeneteket</a:t>
            </a:r>
            <a:r>
              <a:rPr lang="de-DE" altLang="hu-HU" b="1" dirty="0"/>
              <a:t>. </a:t>
            </a:r>
            <a:endParaRPr lang="hu-HU" altLang="hu-HU" b="1" dirty="0"/>
          </a:p>
          <a:p>
            <a:pPr>
              <a:lnSpc>
                <a:spcPct val="80000"/>
              </a:lnSpc>
            </a:pPr>
            <a:r>
              <a:rPr lang="hu-HU" altLang="hu-HU" b="1" dirty="0"/>
              <a:t>A nem verbális jelzések alapfunkciója, hogy közvetítsék azokat az információkat, amelyeket a nyelv segítségével nem tudunk vagy nem akarunk kimondani.</a:t>
            </a:r>
          </a:p>
          <a:p>
            <a:pPr>
              <a:lnSpc>
                <a:spcPct val="80000"/>
              </a:lnSpc>
            </a:pPr>
            <a:endParaRPr lang="hu-HU" altLang="hu-HU" b="1" dirty="0"/>
          </a:p>
          <a:p>
            <a:pPr>
              <a:lnSpc>
                <a:spcPct val="80000"/>
              </a:lnSpc>
            </a:pPr>
            <a:r>
              <a:rPr lang="hu-HU" altLang="hu-HU" b="1" dirty="0" err="1"/>
              <a:t>Pl</a:t>
            </a:r>
            <a:r>
              <a:rPr lang="hu-HU" altLang="hu-HU" b="1" dirty="0"/>
              <a:t>: tekintet, mimika, stb.</a:t>
            </a:r>
          </a:p>
        </p:txBody>
      </p:sp>
    </p:spTree>
    <p:extLst>
      <p:ext uri="{BB962C8B-B14F-4D97-AF65-F5344CB8AC3E}">
        <p14:creationId xmlns:p14="http://schemas.microsoft.com/office/powerpoint/2010/main" val="27426544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2D9E2D4-0AE6-42ED-93CB-BBC588163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Technológia – vállalkozás - innováció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5B94885-7806-4F21-AC4B-1F9EF64F41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hu-HU" dirty="0"/>
              <a:t> az új technológiai fogalma felöleli az új eljárásokat, módszereket, eszközöket és megoldásokat, folyamatokat, amelyek a kereskedelemben és az iparban is hasznosíthatók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dirty="0"/>
              <a:t> az új technológiák jelentik az új cégek alapját, amelyekben </a:t>
            </a:r>
            <a:r>
              <a:rPr lang="hu-HU" b="1" dirty="0">
                <a:solidFill>
                  <a:schemeClr val="accent1">
                    <a:lumMod val="75000"/>
                  </a:schemeClr>
                </a:solidFill>
              </a:rPr>
              <a:t>a vállalkozó sikeresen tudja ötvözni az újszerű technológiai tudást és az egyedi üzleti megoldást </a:t>
            </a:r>
            <a:r>
              <a:rPr lang="hu-HU" dirty="0"/>
              <a:t>a piaci siker érdekében – egyedi utat törve ezzel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dirty="0"/>
              <a:t> ezek a technológiai cégek új, „eladható innovációkat” hoznak létre, amelyek később akár több területen, iparágban alkalmazást nyernek, új trendek épülnek rájuk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8C2D9E39-30F4-46A2-BE2C-34B734A051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1091" y="5129833"/>
            <a:ext cx="2419350" cy="1581150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161A78E6-E0DF-49F5-8138-A9629F1E0B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96" y="5249076"/>
            <a:ext cx="2600325" cy="1466850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B01042BE-A69A-446B-AA64-7B2924E442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0493" y="5034583"/>
            <a:ext cx="268605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574399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Dia számának helye 4">
            <a:extLst>
              <a:ext uri="{FF2B5EF4-FFF2-40B4-BE49-F238E27FC236}">
                <a16:creationId xmlns:a16="http://schemas.microsoft.com/office/drawing/2014/main" id="{3E6A4649-E2E6-4186-AB22-A829434F7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B8B94E0-46D6-43B3-8C1C-D5AE148CD107}" type="slidenum">
              <a:rPr lang="en-US" altLang="hu-HU">
                <a:solidFill>
                  <a:schemeClr val="bg1"/>
                </a:solidFill>
              </a:rPr>
              <a:pPr eaLnBrk="1" hangingPunct="1"/>
              <a:t>120</a:t>
            </a:fld>
            <a:endParaRPr lang="en-US" altLang="hu-HU">
              <a:solidFill>
                <a:schemeClr val="bg1"/>
              </a:solidFill>
            </a:endParaRPr>
          </a:p>
        </p:txBody>
      </p:sp>
      <p:sp>
        <p:nvSpPr>
          <p:cNvPr id="199683" name="Rectangle 4">
            <a:extLst>
              <a:ext uri="{FF2B5EF4-FFF2-40B4-BE49-F238E27FC236}">
                <a16:creationId xmlns:a16="http://schemas.microsoft.com/office/drawing/2014/main" id="{B4A173DC-5EF7-40B0-A1DD-F9ABF8CCC0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/>
              <a:t>Mit jelent?</a:t>
            </a:r>
            <a:endParaRPr lang="de-DE" altLang="hu-HU"/>
          </a:p>
        </p:txBody>
      </p:sp>
      <p:pic>
        <p:nvPicPr>
          <p:cNvPr id="199684" name="Picture 5">
            <a:extLst>
              <a:ext uri="{FF2B5EF4-FFF2-40B4-BE49-F238E27FC236}">
                <a16:creationId xmlns:a16="http://schemas.microsoft.com/office/drawing/2014/main" id="{E069A92D-1250-44E6-8E85-4606C56C5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600201"/>
            <a:ext cx="5410200" cy="451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églalap 1">
            <a:extLst>
              <a:ext uri="{FF2B5EF4-FFF2-40B4-BE49-F238E27FC236}">
                <a16:creationId xmlns:a16="http://schemas.microsoft.com/office/drawing/2014/main" id="{AF8BD5D1-C909-4EF7-AAF2-3927786C7D7C}"/>
              </a:ext>
            </a:extLst>
          </p:cNvPr>
          <p:cNvSpPr/>
          <p:nvPr/>
        </p:nvSpPr>
        <p:spPr>
          <a:xfrm>
            <a:off x="5200356" y="59569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 algn="r"/>
            <a:r>
              <a:rPr lang="hu-HU" altLang="hu-HU" b="1" dirty="0"/>
              <a:t>(</a:t>
            </a:r>
            <a:r>
              <a:rPr lang="hu-HU" altLang="hu-HU" b="1" dirty="0">
                <a:hlinkClick r:id="rId3"/>
              </a:rPr>
              <a:t>https://www.thoughtco.com/sapir-whorf-hypothesis-1691924</a:t>
            </a:r>
            <a:r>
              <a:rPr lang="hu-HU" altLang="hu-HU" b="1" dirty="0"/>
              <a:t>  és Horányi (2001) alapján )</a:t>
            </a:r>
          </a:p>
        </p:txBody>
      </p:sp>
    </p:spTree>
    <p:extLst>
      <p:ext uri="{BB962C8B-B14F-4D97-AF65-F5344CB8AC3E}">
        <p14:creationId xmlns:p14="http://schemas.microsoft.com/office/powerpoint/2010/main" val="3295665982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Dia számának helye 5">
            <a:extLst>
              <a:ext uri="{FF2B5EF4-FFF2-40B4-BE49-F238E27FC236}">
                <a16:creationId xmlns:a16="http://schemas.microsoft.com/office/drawing/2014/main" id="{1630711C-519D-4660-B7D8-9C97EF73D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896DEB5-106C-4E02-B97F-DAB8337E42ED}" type="slidenum">
              <a:rPr lang="en-US" altLang="hu-HU">
                <a:solidFill>
                  <a:schemeClr val="bg1"/>
                </a:solidFill>
              </a:rPr>
              <a:pPr eaLnBrk="1" hangingPunct="1"/>
              <a:t>121</a:t>
            </a:fld>
            <a:endParaRPr lang="en-US" altLang="hu-HU">
              <a:solidFill>
                <a:schemeClr val="bg1"/>
              </a:solidFill>
            </a:endParaRPr>
          </a:p>
        </p:txBody>
      </p:sp>
      <p:sp>
        <p:nvSpPr>
          <p:cNvPr id="200707" name="Rectangle 2">
            <a:extLst>
              <a:ext uri="{FF2B5EF4-FFF2-40B4-BE49-F238E27FC236}">
                <a16:creationId xmlns:a16="http://schemas.microsoft.com/office/drawing/2014/main" id="{D6FE54FD-97F8-4D9B-92A7-668D7AC64E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/>
              <a:t>Az OK jel</a:t>
            </a:r>
            <a:endParaRPr lang="de-DE" altLang="hu-HU"/>
          </a:p>
        </p:txBody>
      </p:sp>
      <p:sp>
        <p:nvSpPr>
          <p:cNvPr id="200708" name="Rectangle 3">
            <a:extLst>
              <a:ext uri="{FF2B5EF4-FFF2-40B4-BE49-F238E27FC236}">
                <a16:creationId xmlns:a16="http://schemas.microsoft.com/office/drawing/2014/main" id="{93ECC9BB-5DC1-4DCC-8E51-0B916DE99A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altLang="hu-HU"/>
              <a:t>USA: OK.</a:t>
            </a:r>
          </a:p>
          <a:p>
            <a:r>
              <a:rPr lang="hu-HU" altLang="hu-HU"/>
              <a:t>Franciaország: nulla, semmi</a:t>
            </a:r>
          </a:p>
          <a:p>
            <a:r>
              <a:rPr lang="hu-HU" altLang="hu-HU"/>
              <a:t>Japán: pénz jele</a:t>
            </a:r>
          </a:p>
          <a:p>
            <a:r>
              <a:rPr lang="hu-HU" altLang="hu-HU"/>
              <a:t>Mediterrán területek: vulgáris jel</a:t>
            </a:r>
            <a:endParaRPr lang="de-DE" altLang="hu-HU"/>
          </a:p>
        </p:txBody>
      </p:sp>
    </p:spTree>
    <p:extLst>
      <p:ext uri="{BB962C8B-B14F-4D97-AF65-F5344CB8AC3E}">
        <p14:creationId xmlns:p14="http://schemas.microsoft.com/office/powerpoint/2010/main" val="3041789788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Dia számának helye 4">
            <a:extLst>
              <a:ext uri="{FF2B5EF4-FFF2-40B4-BE49-F238E27FC236}">
                <a16:creationId xmlns:a16="http://schemas.microsoft.com/office/drawing/2014/main" id="{0AD92B90-1E66-4DE3-9187-4A336D58A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6920D00-305A-4994-BF20-72E90927253F}" type="slidenum">
              <a:rPr lang="en-US" altLang="hu-HU">
                <a:solidFill>
                  <a:schemeClr val="bg1"/>
                </a:solidFill>
              </a:rPr>
              <a:pPr eaLnBrk="1" hangingPunct="1"/>
              <a:t>122</a:t>
            </a:fld>
            <a:endParaRPr lang="en-US" altLang="hu-HU">
              <a:solidFill>
                <a:schemeClr val="bg1"/>
              </a:solidFill>
            </a:endParaRPr>
          </a:p>
        </p:txBody>
      </p:sp>
      <p:sp>
        <p:nvSpPr>
          <p:cNvPr id="201731" name="Rectangle 2">
            <a:extLst>
              <a:ext uri="{FF2B5EF4-FFF2-40B4-BE49-F238E27FC236}">
                <a16:creationId xmlns:a16="http://schemas.microsoft.com/office/drawing/2014/main" id="{BF9856A3-83D6-4A8B-9FDB-B793665090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/>
              <a:t>A testbeszéd változása az életkorral</a:t>
            </a:r>
            <a:endParaRPr lang="de-DE" altLang="hu-HU"/>
          </a:p>
        </p:txBody>
      </p:sp>
      <p:pic>
        <p:nvPicPr>
          <p:cNvPr id="201732" name="Picture 4">
            <a:extLst>
              <a:ext uri="{FF2B5EF4-FFF2-40B4-BE49-F238E27FC236}">
                <a16:creationId xmlns:a16="http://schemas.microsoft.com/office/drawing/2014/main" id="{90D9C12A-1744-4E6D-A8B2-D1395B6C1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678" y="1833358"/>
            <a:ext cx="4661660" cy="5024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églalap 2">
            <a:extLst>
              <a:ext uri="{FF2B5EF4-FFF2-40B4-BE49-F238E27FC236}">
                <a16:creationId xmlns:a16="http://schemas.microsoft.com/office/drawing/2014/main" id="{98D7D232-7AF9-40D6-B1B1-67DA090B795A}"/>
              </a:ext>
            </a:extLst>
          </p:cNvPr>
          <p:cNvSpPr/>
          <p:nvPr/>
        </p:nvSpPr>
        <p:spPr>
          <a:xfrm>
            <a:off x="7999827" y="6344098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200" dirty="0"/>
              <a:t>(https://www.thoughtco.com/sapir-whorf-hypothesis-1691924  </a:t>
            </a:r>
            <a:endParaRPr lang="hu-HU" sz="1200" dirty="0"/>
          </a:p>
          <a:p>
            <a:r>
              <a:rPr lang="pt-BR" sz="1200" dirty="0"/>
              <a:t>és Horányi (2001) alapján )</a:t>
            </a:r>
          </a:p>
        </p:txBody>
      </p:sp>
    </p:spTree>
    <p:extLst>
      <p:ext uri="{BB962C8B-B14F-4D97-AF65-F5344CB8AC3E}">
        <p14:creationId xmlns:p14="http://schemas.microsoft.com/office/powerpoint/2010/main" val="2818385686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>
            <a:extLst>
              <a:ext uri="{FF2B5EF4-FFF2-40B4-BE49-F238E27FC236}">
                <a16:creationId xmlns:a16="http://schemas.microsoft.com/office/drawing/2014/main" id="{74D948A0-3553-4586-B976-60810F349B2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258957" y="1364974"/>
            <a:ext cx="9028043" cy="2216426"/>
          </a:xfrm>
        </p:spPr>
        <p:txBody>
          <a:bodyPr/>
          <a:lstStyle/>
          <a:p>
            <a:r>
              <a:rPr lang="hu-HU" altLang="hu-HU" sz="3600" b="1" dirty="0">
                <a:solidFill>
                  <a:schemeClr val="bg1"/>
                </a:solidFill>
              </a:rPr>
              <a:t>Kommunikáció a szervezetben, a csoportban.</a:t>
            </a:r>
            <a:endParaRPr lang="de-DE" altLang="hu-HU" sz="3600" b="1" dirty="0">
              <a:solidFill>
                <a:schemeClr val="bg1"/>
              </a:solidFill>
            </a:endParaRPr>
          </a:p>
        </p:txBody>
      </p:sp>
      <p:sp>
        <p:nvSpPr>
          <p:cNvPr id="207875" name="Rectangle 3">
            <a:extLst>
              <a:ext uri="{FF2B5EF4-FFF2-40B4-BE49-F238E27FC236}">
                <a16:creationId xmlns:a16="http://schemas.microsoft.com/office/drawing/2014/main" id="{1E9397AB-65F8-4835-B49C-EF2289B05FD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4724400" y="3886200"/>
            <a:ext cx="6400800" cy="685800"/>
          </a:xfrm>
        </p:spPr>
        <p:txBody>
          <a:bodyPr/>
          <a:lstStyle/>
          <a:p>
            <a:r>
              <a:rPr lang="hu-HU" altLang="hu-HU"/>
              <a:t>A konfliktus</a:t>
            </a:r>
            <a:endParaRPr lang="de-DE" altLang="hu-HU"/>
          </a:p>
        </p:txBody>
      </p:sp>
    </p:spTree>
    <p:extLst>
      <p:ext uri="{BB962C8B-B14F-4D97-AF65-F5344CB8AC3E}">
        <p14:creationId xmlns:p14="http://schemas.microsoft.com/office/powerpoint/2010/main" val="613367056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Élőláb helye 4">
            <a:extLst>
              <a:ext uri="{FF2B5EF4-FFF2-40B4-BE49-F238E27FC236}">
                <a16:creationId xmlns:a16="http://schemas.microsoft.com/office/drawing/2014/main" id="{BE7013E6-77D2-4A1D-ADBD-AF8805A64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hu-HU">
                <a:solidFill>
                  <a:schemeClr val="bg1"/>
                </a:solidFill>
              </a:rPr>
              <a:t>www.themegallery.com</a:t>
            </a:r>
          </a:p>
        </p:txBody>
      </p:sp>
      <p:sp>
        <p:nvSpPr>
          <p:cNvPr id="208899" name="Rectangle 2">
            <a:extLst>
              <a:ext uri="{FF2B5EF4-FFF2-40B4-BE49-F238E27FC236}">
                <a16:creationId xmlns:a16="http://schemas.microsoft.com/office/drawing/2014/main" id="{1212A6EB-9F5C-46A5-A812-10414D24EC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/>
              <a:t>A konfliktus és a verseny</a:t>
            </a:r>
            <a:endParaRPr lang="de-DE" altLang="hu-HU"/>
          </a:p>
        </p:txBody>
      </p:sp>
      <p:sp>
        <p:nvSpPr>
          <p:cNvPr id="208900" name="Rectangle 3">
            <a:extLst>
              <a:ext uri="{FF2B5EF4-FFF2-40B4-BE49-F238E27FC236}">
                <a16:creationId xmlns:a16="http://schemas.microsoft.com/office/drawing/2014/main" id="{C7BC51B2-9328-4BF6-ADDC-245D9B60CC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de-DE" altLang="hu-HU" dirty="0"/>
              <a:t>A </a:t>
            </a:r>
            <a:r>
              <a:rPr lang="de-DE" altLang="hu-HU" dirty="0" err="1"/>
              <a:t>konfliktus</a:t>
            </a:r>
            <a:r>
              <a:rPr lang="de-DE" altLang="hu-HU" dirty="0"/>
              <a:t> </a:t>
            </a:r>
            <a:r>
              <a:rPr lang="de-DE" altLang="hu-HU" dirty="0" err="1"/>
              <a:t>akkor</a:t>
            </a:r>
            <a:r>
              <a:rPr lang="de-DE" altLang="hu-HU" dirty="0"/>
              <a:t> </a:t>
            </a:r>
            <a:r>
              <a:rPr lang="de-DE" altLang="hu-HU" dirty="0" err="1"/>
              <a:t>keletkezik</a:t>
            </a:r>
            <a:r>
              <a:rPr lang="de-DE" altLang="hu-HU" dirty="0"/>
              <a:t>, ha </a:t>
            </a:r>
            <a:r>
              <a:rPr lang="de-DE" altLang="hu-HU" dirty="0" err="1"/>
              <a:t>egy</a:t>
            </a:r>
            <a:r>
              <a:rPr lang="de-DE" altLang="hu-HU" dirty="0"/>
              <a:t> </a:t>
            </a:r>
            <a:r>
              <a:rPr lang="de-DE" altLang="hu-HU" dirty="0" err="1"/>
              <a:t>személy</a:t>
            </a:r>
            <a:r>
              <a:rPr lang="de-DE" altLang="hu-HU" dirty="0"/>
              <a:t> </a:t>
            </a:r>
            <a:r>
              <a:rPr lang="de-DE" altLang="hu-HU" dirty="0" err="1"/>
              <a:t>vagy</a:t>
            </a:r>
            <a:r>
              <a:rPr lang="de-DE" altLang="hu-HU" dirty="0"/>
              <a:t> </a:t>
            </a:r>
            <a:r>
              <a:rPr lang="de-DE" altLang="hu-HU" dirty="0" err="1"/>
              <a:t>csoport</a:t>
            </a:r>
            <a:r>
              <a:rPr lang="de-DE" altLang="hu-HU" dirty="0"/>
              <a:t> </a:t>
            </a:r>
            <a:r>
              <a:rPr lang="de-DE" altLang="hu-HU" dirty="0" err="1"/>
              <a:t>úgy</a:t>
            </a:r>
            <a:r>
              <a:rPr lang="de-DE" altLang="hu-HU" dirty="0"/>
              <a:t> </a:t>
            </a:r>
            <a:r>
              <a:rPr lang="de-DE" altLang="hu-HU" dirty="0" err="1"/>
              <a:t>érzi</a:t>
            </a:r>
            <a:r>
              <a:rPr lang="de-DE" altLang="hu-HU" dirty="0"/>
              <a:t>, </a:t>
            </a:r>
            <a:r>
              <a:rPr lang="de-DE" altLang="hu-HU" dirty="0" err="1"/>
              <a:t>hogy</a:t>
            </a:r>
            <a:r>
              <a:rPr lang="de-DE" altLang="hu-HU" dirty="0"/>
              <a:t> </a:t>
            </a:r>
            <a:r>
              <a:rPr lang="de-DE" altLang="hu-HU" dirty="0" err="1"/>
              <a:t>egy</a:t>
            </a:r>
            <a:r>
              <a:rPr lang="de-DE" altLang="hu-HU" dirty="0"/>
              <a:t> </a:t>
            </a:r>
            <a:r>
              <a:rPr lang="de-DE" altLang="hu-HU" dirty="0" err="1"/>
              <a:t>másik</a:t>
            </a:r>
            <a:r>
              <a:rPr lang="de-DE" altLang="hu-HU" dirty="0"/>
              <a:t> </a:t>
            </a:r>
            <a:r>
              <a:rPr lang="de-DE" altLang="hu-HU" dirty="0" err="1"/>
              <a:t>csoport</a:t>
            </a:r>
            <a:r>
              <a:rPr lang="de-DE" altLang="hu-HU" dirty="0"/>
              <a:t> </a:t>
            </a:r>
            <a:r>
              <a:rPr lang="de-DE" altLang="hu-HU" dirty="0" err="1"/>
              <a:t>vagy</a:t>
            </a:r>
            <a:r>
              <a:rPr lang="de-DE" altLang="hu-HU" dirty="0"/>
              <a:t> </a:t>
            </a:r>
            <a:r>
              <a:rPr lang="de-DE" altLang="hu-HU" dirty="0" err="1"/>
              <a:t>személy</a:t>
            </a:r>
            <a:r>
              <a:rPr lang="de-DE" altLang="hu-HU" dirty="0"/>
              <a:t> </a:t>
            </a:r>
            <a:r>
              <a:rPr lang="de-DE" altLang="hu-HU" dirty="0" err="1"/>
              <a:t>egy</a:t>
            </a:r>
            <a:r>
              <a:rPr lang="hu-HU" altLang="hu-HU" dirty="0"/>
              <a:t> </a:t>
            </a:r>
            <a:r>
              <a:rPr lang="de-DE" altLang="hu-HU" dirty="0" err="1"/>
              <a:t>fontos</a:t>
            </a:r>
            <a:r>
              <a:rPr lang="de-DE" altLang="hu-HU" dirty="0"/>
              <a:t> </a:t>
            </a:r>
            <a:r>
              <a:rPr lang="de-DE" altLang="hu-HU" dirty="0" err="1"/>
              <a:t>kérdésben</a:t>
            </a:r>
            <a:r>
              <a:rPr lang="de-DE" altLang="hu-HU" dirty="0"/>
              <a:t> </a:t>
            </a:r>
            <a:r>
              <a:rPr lang="de-DE" altLang="hu-HU" dirty="0" err="1"/>
              <a:t>kifejtett</a:t>
            </a:r>
            <a:r>
              <a:rPr lang="de-DE" altLang="hu-HU" dirty="0"/>
              <a:t> er</a:t>
            </a:r>
            <a:r>
              <a:rPr lang="hu-HU" altLang="hu-HU" dirty="0"/>
              <a:t>ő</a:t>
            </a:r>
            <a:r>
              <a:rPr lang="de-DE" altLang="hu-HU" dirty="0" err="1"/>
              <a:t>feszítéseit</a:t>
            </a:r>
            <a:r>
              <a:rPr lang="de-DE" altLang="hu-HU" dirty="0"/>
              <a:t> </a:t>
            </a:r>
            <a:r>
              <a:rPr lang="de-DE" altLang="hu-HU" dirty="0" err="1"/>
              <a:t>meghi</a:t>
            </a:r>
            <a:r>
              <a:rPr lang="hu-HU" altLang="hu-HU" dirty="0"/>
              <a:t>ú</a:t>
            </a:r>
            <a:r>
              <a:rPr lang="de-DE" altLang="hu-HU" dirty="0" err="1"/>
              <a:t>sítja</a:t>
            </a:r>
            <a:r>
              <a:rPr lang="de-DE" altLang="hu-HU" dirty="0"/>
              <a:t>. </a:t>
            </a:r>
            <a:endParaRPr lang="hu-HU" altLang="hu-HU" dirty="0"/>
          </a:p>
          <a:p>
            <a:pPr>
              <a:lnSpc>
                <a:spcPct val="90000"/>
              </a:lnSpc>
            </a:pPr>
            <a:r>
              <a:rPr lang="de-DE" altLang="hu-HU" dirty="0"/>
              <a:t>A </a:t>
            </a:r>
            <a:r>
              <a:rPr lang="de-DE" altLang="hu-HU" dirty="0" err="1"/>
              <a:t>konfliktusban</a:t>
            </a:r>
            <a:r>
              <a:rPr lang="de-DE" altLang="hu-HU" dirty="0"/>
              <a:t> a </a:t>
            </a:r>
            <a:r>
              <a:rPr lang="de-DE" altLang="hu-HU" dirty="0" err="1"/>
              <a:t>felek</a:t>
            </a:r>
            <a:r>
              <a:rPr lang="de-DE" altLang="hu-HU" dirty="0"/>
              <a:t> </a:t>
            </a:r>
            <a:r>
              <a:rPr lang="de-DE" altLang="hu-HU" dirty="0" err="1"/>
              <a:t>saját</a:t>
            </a:r>
            <a:r>
              <a:rPr lang="de-DE" altLang="hu-HU" dirty="0"/>
              <a:t> </a:t>
            </a:r>
            <a:r>
              <a:rPr lang="de-DE" altLang="hu-HU" dirty="0" err="1"/>
              <a:t>érdekeik</a:t>
            </a:r>
            <a:r>
              <a:rPr lang="de-DE" altLang="hu-HU" dirty="0"/>
              <a:t> </a:t>
            </a:r>
            <a:r>
              <a:rPr lang="de-DE" altLang="hu-HU" dirty="0" err="1"/>
              <a:t>érvényesítésére</a:t>
            </a:r>
            <a:r>
              <a:rPr lang="hu-HU" altLang="hu-HU" dirty="0"/>
              <a:t> </a:t>
            </a:r>
            <a:r>
              <a:rPr lang="de-DE" altLang="hu-HU" dirty="0" err="1"/>
              <a:t>törekedve</a:t>
            </a:r>
            <a:r>
              <a:rPr lang="de-DE" altLang="hu-HU" dirty="0"/>
              <a:t> a </a:t>
            </a:r>
            <a:r>
              <a:rPr lang="de-DE" altLang="hu-HU" dirty="0" err="1"/>
              <a:t>másik</a:t>
            </a:r>
            <a:r>
              <a:rPr lang="de-DE" altLang="hu-HU" dirty="0"/>
              <a:t> </a:t>
            </a:r>
            <a:r>
              <a:rPr lang="de-DE" altLang="hu-HU" dirty="0" err="1"/>
              <a:t>fél</a:t>
            </a:r>
            <a:r>
              <a:rPr lang="de-DE" altLang="hu-HU" dirty="0"/>
              <a:t> </a:t>
            </a:r>
            <a:r>
              <a:rPr lang="de-DE" altLang="hu-HU" dirty="0" err="1"/>
              <a:t>érdekeit</a:t>
            </a:r>
            <a:r>
              <a:rPr lang="de-DE" altLang="hu-HU" dirty="0"/>
              <a:t> </a:t>
            </a:r>
            <a:r>
              <a:rPr lang="de-DE" altLang="hu-HU" dirty="0" err="1"/>
              <a:t>sértik</a:t>
            </a:r>
            <a:r>
              <a:rPr lang="de-DE" altLang="hu-HU" dirty="0"/>
              <a:t>. A </a:t>
            </a:r>
            <a:r>
              <a:rPr lang="de-DE" altLang="hu-HU" dirty="0" err="1"/>
              <a:t>felek</a:t>
            </a:r>
            <a:r>
              <a:rPr lang="de-DE" altLang="hu-HU" dirty="0"/>
              <a:t> </a:t>
            </a:r>
            <a:r>
              <a:rPr lang="de-DE" altLang="hu-HU" dirty="0" err="1"/>
              <a:t>közötti</a:t>
            </a:r>
            <a:r>
              <a:rPr lang="de-DE" altLang="hu-HU" dirty="0"/>
              <a:t> </a:t>
            </a:r>
            <a:r>
              <a:rPr lang="de-DE" altLang="hu-HU" dirty="0" err="1"/>
              <a:t>konfliktus</a:t>
            </a:r>
            <a:r>
              <a:rPr lang="de-DE" altLang="hu-HU" dirty="0"/>
              <a:t> </a:t>
            </a:r>
            <a:r>
              <a:rPr lang="de-DE" altLang="hu-HU" dirty="0" err="1"/>
              <a:t>egymás</a:t>
            </a:r>
            <a:r>
              <a:rPr lang="de-DE" altLang="hu-HU" dirty="0"/>
              <a:t> </a:t>
            </a:r>
            <a:r>
              <a:rPr lang="de-DE" altLang="hu-HU" dirty="0" err="1"/>
              <a:t>ellen</a:t>
            </a:r>
            <a:r>
              <a:rPr lang="de-DE" altLang="hu-HU" dirty="0"/>
              <a:t> </a:t>
            </a:r>
            <a:r>
              <a:rPr lang="de-DE" altLang="hu-HU" dirty="0" err="1"/>
              <a:t>irányul</a:t>
            </a:r>
            <a:r>
              <a:rPr lang="de-DE" altLang="hu-HU" dirty="0"/>
              <a:t>. A </a:t>
            </a:r>
            <a:r>
              <a:rPr lang="de-DE" altLang="hu-HU" dirty="0" err="1"/>
              <a:t>konfliktust</a:t>
            </a:r>
            <a:r>
              <a:rPr lang="de-DE" altLang="hu-HU" dirty="0"/>
              <a:t> a </a:t>
            </a:r>
            <a:r>
              <a:rPr lang="de-DE" altLang="hu-HU" dirty="0" err="1"/>
              <a:t>versenyt</a:t>
            </a:r>
            <a:r>
              <a:rPr lang="hu-HU" altLang="hu-HU" dirty="0"/>
              <a:t>ő</a:t>
            </a:r>
            <a:r>
              <a:rPr lang="de-DE" altLang="hu-HU" dirty="0"/>
              <a:t>l</a:t>
            </a:r>
            <a:r>
              <a:rPr lang="hu-HU" altLang="hu-HU" dirty="0"/>
              <a:t> </a:t>
            </a:r>
            <a:r>
              <a:rPr lang="de-DE" altLang="hu-HU" dirty="0" err="1"/>
              <a:t>ez</a:t>
            </a:r>
            <a:r>
              <a:rPr lang="de-DE" altLang="hu-HU" dirty="0"/>
              <a:t> </a:t>
            </a:r>
            <a:r>
              <a:rPr lang="de-DE" altLang="hu-HU" dirty="0" err="1"/>
              <a:t>az</a:t>
            </a:r>
            <a:r>
              <a:rPr lang="de-DE" altLang="hu-HU" dirty="0"/>
              <a:t> </a:t>
            </a:r>
            <a:r>
              <a:rPr lang="de-DE" altLang="hu-HU" dirty="0" err="1"/>
              <a:t>elem</a:t>
            </a:r>
            <a:r>
              <a:rPr lang="de-DE" altLang="hu-HU" dirty="0"/>
              <a:t> </a:t>
            </a:r>
            <a:r>
              <a:rPr lang="de-DE" altLang="hu-HU" dirty="0" err="1"/>
              <a:t>különbözteti</a:t>
            </a:r>
            <a:r>
              <a:rPr lang="de-DE" altLang="hu-HU" dirty="0"/>
              <a:t> </a:t>
            </a:r>
            <a:r>
              <a:rPr lang="de-DE" altLang="hu-HU" dirty="0" err="1"/>
              <a:t>meg</a:t>
            </a:r>
            <a:r>
              <a:rPr lang="de-DE" altLang="hu-HU" dirty="0"/>
              <a:t>. </a:t>
            </a:r>
            <a:endParaRPr lang="hu-HU" altLang="hu-HU" dirty="0"/>
          </a:p>
          <a:p>
            <a:pPr>
              <a:lnSpc>
                <a:spcPct val="90000"/>
              </a:lnSpc>
            </a:pPr>
            <a:r>
              <a:rPr lang="de-DE" altLang="hu-HU" dirty="0"/>
              <a:t>A </a:t>
            </a:r>
            <a:r>
              <a:rPr lang="de-DE" altLang="hu-HU" dirty="0" err="1"/>
              <a:t>versenyben</a:t>
            </a:r>
            <a:r>
              <a:rPr lang="de-DE" altLang="hu-HU" dirty="0"/>
              <a:t> </a:t>
            </a:r>
            <a:r>
              <a:rPr lang="de-DE" altLang="hu-HU" dirty="0" err="1"/>
              <a:t>az</a:t>
            </a:r>
            <a:r>
              <a:rPr lang="de-DE" altLang="hu-HU" dirty="0"/>
              <a:t> er</a:t>
            </a:r>
            <a:r>
              <a:rPr lang="hu-HU" altLang="hu-HU" dirty="0"/>
              <a:t>ő</a:t>
            </a:r>
            <a:r>
              <a:rPr lang="de-DE" altLang="hu-HU" dirty="0" err="1"/>
              <a:t>feszítések</a:t>
            </a:r>
            <a:r>
              <a:rPr lang="de-DE" altLang="hu-HU" dirty="0"/>
              <a:t> a </a:t>
            </a:r>
            <a:r>
              <a:rPr lang="de-DE" altLang="hu-HU" dirty="0" err="1"/>
              <a:t>kívánatos</a:t>
            </a:r>
            <a:r>
              <a:rPr lang="de-DE" altLang="hu-HU" dirty="0"/>
              <a:t> </a:t>
            </a:r>
            <a:r>
              <a:rPr lang="de-DE" altLang="hu-HU" dirty="0" err="1"/>
              <a:t>cél</a:t>
            </a:r>
            <a:r>
              <a:rPr lang="de-DE" altLang="hu-HU" dirty="0"/>
              <a:t> </a:t>
            </a:r>
            <a:r>
              <a:rPr lang="de-DE" altLang="hu-HU" dirty="0" err="1"/>
              <a:t>elérésére</a:t>
            </a:r>
            <a:r>
              <a:rPr lang="de-DE" altLang="hu-HU" dirty="0"/>
              <a:t> </a:t>
            </a:r>
            <a:r>
              <a:rPr lang="de-DE" altLang="hu-HU" dirty="0" err="1"/>
              <a:t>irányulnak</a:t>
            </a:r>
            <a:r>
              <a:rPr lang="de-DE" altLang="hu-HU" dirty="0"/>
              <a:t>, </a:t>
            </a:r>
            <a:r>
              <a:rPr lang="de-DE" altLang="hu-HU" dirty="0" err="1"/>
              <a:t>nem</a:t>
            </a:r>
            <a:r>
              <a:rPr lang="hu-HU" altLang="hu-HU" dirty="0"/>
              <a:t> </a:t>
            </a:r>
            <a:r>
              <a:rPr lang="de-DE" altLang="hu-HU" dirty="0" err="1"/>
              <a:t>szükségszeren</a:t>
            </a:r>
            <a:r>
              <a:rPr lang="de-DE" altLang="hu-HU" dirty="0"/>
              <a:t> </a:t>
            </a:r>
            <a:r>
              <a:rPr lang="de-DE" altLang="hu-HU" dirty="0" err="1"/>
              <a:t>sértik</a:t>
            </a:r>
            <a:r>
              <a:rPr lang="de-DE" altLang="hu-HU" dirty="0"/>
              <a:t> </a:t>
            </a:r>
            <a:r>
              <a:rPr lang="de-DE" altLang="hu-HU" dirty="0" err="1"/>
              <a:t>mások</a:t>
            </a:r>
            <a:r>
              <a:rPr lang="de-DE" altLang="hu-HU" dirty="0"/>
              <a:t> </a:t>
            </a:r>
            <a:r>
              <a:rPr lang="de-DE" altLang="hu-HU" dirty="0" err="1"/>
              <a:t>érdekeit</a:t>
            </a:r>
            <a:r>
              <a:rPr lang="de-DE" altLang="hu-HU" dirty="0"/>
              <a:t>.</a:t>
            </a:r>
            <a:endParaRPr lang="hu-HU" altLang="hu-HU" dirty="0"/>
          </a:p>
          <a:p>
            <a:pPr>
              <a:lnSpc>
                <a:spcPct val="90000"/>
              </a:lnSpc>
            </a:pPr>
            <a:endParaRPr lang="hu-HU" altLang="hu-HU" dirty="0"/>
          </a:p>
          <a:p>
            <a:pPr algn="r">
              <a:lnSpc>
                <a:spcPct val="90000"/>
              </a:lnSpc>
            </a:pPr>
            <a:r>
              <a:rPr lang="hu-HU" altLang="hu-HU" sz="1800" dirty="0"/>
              <a:t>Forrás: </a:t>
            </a:r>
            <a:r>
              <a:rPr lang="hu-HU" sz="1800" dirty="0"/>
              <a:t>Thomas - </a:t>
            </a:r>
            <a:r>
              <a:rPr lang="hu-HU" sz="1800" dirty="0" err="1"/>
              <a:t>Kilmann</a:t>
            </a:r>
            <a:r>
              <a:rPr lang="hu-HU" sz="1800" dirty="0"/>
              <a:t> teszt alapján</a:t>
            </a:r>
            <a:endParaRPr lang="de-DE" altLang="hu-HU" sz="1800" dirty="0"/>
          </a:p>
        </p:txBody>
      </p:sp>
    </p:spTree>
    <p:extLst>
      <p:ext uri="{BB962C8B-B14F-4D97-AF65-F5344CB8AC3E}">
        <p14:creationId xmlns:p14="http://schemas.microsoft.com/office/powerpoint/2010/main" val="1809429359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Élőláb helye 4">
            <a:extLst>
              <a:ext uri="{FF2B5EF4-FFF2-40B4-BE49-F238E27FC236}">
                <a16:creationId xmlns:a16="http://schemas.microsoft.com/office/drawing/2014/main" id="{ADB2A99D-365E-457F-B760-5FF9487EA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hu-HU" dirty="0">
                <a:solidFill>
                  <a:schemeClr val="bg1"/>
                </a:solidFill>
              </a:rPr>
              <a:t>www.themegallery.com</a:t>
            </a:r>
          </a:p>
        </p:txBody>
      </p:sp>
      <p:sp>
        <p:nvSpPr>
          <p:cNvPr id="209923" name="Rectangle 2">
            <a:extLst>
              <a:ext uri="{FF2B5EF4-FFF2-40B4-BE49-F238E27FC236}">
                <a16:creationId xmlns:a16="http://schemas.microsoft.com/office/drawing/2014/main" id="{8183B160-C74D-43D3-B510-D7875D9AA3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/>
              <a:t>A konfliktusok forrásai</a:t>
            </a:r>
            <a:endParaRPr lang="de-DE" altLang="hu-HU"/>
          </a:p>
        </p:txBody>
      </p:sp>
      <p:sp>
        <p:nvSpPr>
          <p:cNvPr id="209924" name="Rectangle 3">
            <a:extLst>
              <a:ext uri="{FF2B5EF4-FFF2-40B4-BE49-F238E27FC236}">
                <a16:creationId xmlns:a16="http://schemas.microsoft.com/office/drawing/2014/main" id="{BCE14D7B-3FE5-405F-A0AC-F29F74CA3D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533400" indent="-533400">
              <a:lnSpc>
                <a:spcPct val="90000"/>
              </a:lnSpc>
            </a:pPr>
            <a:r>
              <a:rPr lang="hu-HU" altLang="hu-HU" dirty="0"/>
              <a:t>Kommunikáció: Nem megfelelő vagy rossz.</a:t>
            </a:r>
          </a:p>
          <a:p>
            <a:pPr marL="533400" indent="-533400">
              <a:lnSpc>
                <a:spcPct val="90000"/>
              </a:lnSpc>
            </a:pPr>
            <a:r>
              <a:rPr lang="hu-HU" altLang="hu-HU" dirty="0"/>
              <a:t>Strukturális tényezők:</a:t>
            </a:r>
            <a:endParaRPr lang="de-DE" altLang="hu-HU" dirty="0"/>
          </a:p>
          <a:p>
            <a:pPr marL="914400" lvl="1" indent="-457200">
              <a:lnSpc>
                <a:spcPct val="90000"/>
              </a:lnSpc>
            </a:pPr>
            <a:r>
              <a:rPr lang="hu-HU" altLang="hu-HU" sz="2000" b="1" dirty="0"/>
              <a:t>Nagyság, méret</a:t>
            </a:r>
            <a:r>
              <a:rPr lang="hu-HU" altLang="hu-HU" sz="2000" dirty="0"/>
              <a:t>: A nagyobb szervezetek konfliktusérzékenyebbek a kisebb szervezeteknél, kevesebb a lehetőségük asz interakcióra.</a:t>
            </a:r>
          </a:p>
          <a:p>
            <a:pPr marL="914400" lvl="1" indent="-457200">
              <a:lnSpc>
                <a:spcPct val="90000"/>
              </a:lnSpc>
            </a:pPr>
            <a:r>
              <a:rPr lang="hu-HU" altLang="hu-HU" sz="2000" b="1" dirty="0"/>
              <a:t>Heterogén összetétel</a:t>
            </a:r>
            <a:r>
              <a:rPr lang="hu-HU" altLang="hu-HU" sz="2000" dirty="0"/>
              <a:t>: A szervezet tagjainak különböző hatásköre, értékrendje, a dolgozóknál alkotott különböző felfogása. A nézetkülönbségek lehetnek egy innovatív probléma megoldásnak az alapjai is.</a:t>
            </a:r>
          </a:p>
          <a:p>
            <a:pPr marL="914400" lvl="1" indent="-457200">
              <a:lnSpc>
                <a:spcPct val="90000"/>
              </a:lnSpc>
            </a:pPr>
            <a:r>
              <a:rPr lang="hu-HU" altLang="hu-HU" sz="2000" b="1" dirty="0"/>
              <a:t>A javadalmazási rendszer:</a:t>
            </a:r>
            <a:r>
              <a:rPr lang="hu-HU" altLang="hu-HU" sz="2000" dirty="0"/>
              <a:t> A második leggyakoribb forrás.</a:t>
            </a:r>
          </a:p>
          <a:p>
            <a:pPr marL="914400" lvl="1" indent="-457200">
              <a:lnSpc>
                <a:spcPct val="90000"/>
              </a:lnSpc>
            </a:pPr>
            <a:r>
              <a:rPr lang="hu-HU" altLang="hu-HU" sz="2000" b="1" dirty="0"/>
              <a:t>Erőforrások szűkössége</a:t>
            </a:r>
            <a:r>
              <a:rPr lang="hu-HU" altLang="hu-HU" sz="2000" dirty="0"/>
              <a:t>: Anyagi-, tárgyi-, humán erőforrás.</a:t>
            </a:r>
          </a:p>
          <a:p>
            <a:pPr marL="914400" lvl="1" indent="-457200">
              <a:lnSpc>
                <a:spcPct val="90000"/>
              </a:lnSpc>
            </a:pPr>
            <a:r>
              <a:rPr lang="hu-HU" altLang="hu-HU" sz="2000" b="1" dirty="0"/>
              <a:t>Hatalom</a:t>
            </a:r>
            <a:r>
              <a:rPr lang="hu-HU" altLang="hu-HU" sz="2000" dirty="0"/>
              <a:t>: Érintett személyek, vagy csoportok úgy érzik, hogy egy másik csoportnak vagy személynek szükségesnél nagyobb hatalma van</a:t>
            </a:r>
            <a:endParaRPr lang="de-DE" altLang="hu-HU" sz="2000" dirty="0"/>
          </a:p>
          <a:p>
            <a:pPr marL="533400" indent="-533400">
              <a:lnSpc>
                <a:spcPct val="90000"/>
              </a:lnSpc>
            </a:pPr>
            <a:r>
              <a:rPr lang="hu-HU" altLang="hu-HU" dirty="0"/>
              <a:t>Magatartási tényezők: Viselkedés</a:t>
            </a:r>
            <a:endParaRPr lang="de-DE" altLang="hu-HU" dirty="0"/>
          </a:p>
          <a:p>
            <a:pPr marL="533400" indent="-533400">
              <a:lnSpc>
                <a:spcPct val="90000"/>
              </a:lnSpc>
            </a:pPr>
            <a:endParaRPr lang="de-DE" altLang="hu-HU" dirty="0"/>
          </a:p>
        </p:txBody>
      </p:sp>
    </p:spTree>
    <p:extLst>
      <p:ext uri="{BB962C8B-B14F-4D97-AF65-F5344CB8AC3E}">
        <p14:creationId xmlns:p14="http://schemas.microsoft.com/office/powerpoint/2010/main" val="1826404936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Élőláb helye 4">
            <a:extLst>
              <a:ext uri="{FF2B5EF4-FFF2-40B4-BE49-F238E27FC236}">
                <a16:creationId xmlns:a16="http://schemas.microsoft.com/office/drawing/2014/main" id="{24CFF1A2-A84F-4BB4-8063-67261A734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hu-HU">
                <a:solidFill>
                  <a:schemeClr val="bg1"/>
                </a:solidFill>
              </a:rPr>
              <a:t>www.themegallery.com</a:t>
            </a:r>
          </a:p>
        </p:txBody>
      </p:sp>
      <p:sp>
        <p:nvSpPr>
          <p:cNvPr id="210947" name="Rectangle 2">
            <a:extLst>
              <a:ext uri="{FF2B5EF4-FFF2-40B4-BE49-F238E27FC236}">
                <a16:creationId xmlns:a16="http://schemas.microsoft.com/office/drawing/2014/main" id="{280ED99C-B036-4216-9F0E-60FB968B10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/>
              <a:t>Igaz-e az állítás?</a:t>
            </a:r>
            <a:endParaRPr lang="de-DE" altLang="hu-HU"/>
          </a:p>
        </p:txBody>
      </p:sp>
      <p:sp>
        <p:nvSpPr>
          <p:cNvPr id="210948" name="Rectangle 3">
            <a:extLst>
              <a:ext uri="{FF2B5EF4-FFF2-40B4-BE49-F238E27FC236}">
                <a16:creationId xmlns:a16="http://schemas.microsoft.com/office/drawing/2014/main" id="{F9643596-600F-4BE0-8B0E-D14E4A65B3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buFont typeface="Wingdings" panose="05000000000000000000" pitchFamily="2" charset="2"/>
              <a:buNone/>
            </a:pPr>
            <a:endParaRPr lang="hu-HU" altLang="hu-HU"/>
          </a:p>
          <a:p>
            <a:pPr algn="ctr">
              <a:buFont typeface="Wingdings" panose="05000000000000000000" pitchFamily="2" charset="2"/>
              <a:buNone/>
            </a:pPr>
            <a:r>
              <a:rPr lang="hu-HU" altLang="hu-HU" sz="3200" b="1"/>
              <a:t>„A konfliktus bizonyos körülmények között ártalmas, de vannak olyan formái és hatásai is, amelyek segítségünkre vannak a szervezeti célok elérésében, ezért elnyösek.”</a:t>
            </a:r>
            <a:endParaRPr lang="de-DE" altLang="hu-HU" sz="3200" b="1"/>
          </a:p>
        </p:txBody>
      </p:sp>
      <p:sp>
        <p:nvSpPr>
          <p:cNvPr id="2" name="Téglalap 1">
            <a:extLst>
              <a:ext uri="{FF2B5EF4-FFF2-40B4-BE49-F238E27FC236}">
                <a16:creationId xmlns:a16="http://schemas.microsoft.com/office/drawing/2014/main" id="{50B9FE4C-69F3-4790-9090-B53A31710F70}"/>
              </a:ext>
            </a:extLst>
          </p:cNvPr>
          <p:cNvSpPr/>
          <p:nvPr/>
        </p:nvSpPr>
        <p:spPr>
          <a:xfrm>
            <a:off x="6510732" y="6016835"/>
            <a:ext cx="3756605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90000"/>
              </a:lnSpc>
            </a:pPr>
            <a:r>
              <a:rPr lang="hu-HU" altLang="hu-HU" dirty="0"/>
              <a:t>Forrás: </a:t>
            </a:r>
            <a:r>
              <a:rPr lang="hu-HU" dirty="0"/>
              <a:t>Thomas - </a:t>
            </a:r>
            <a:r>
              <a:rPr lang="hu-HU" dirty="0" err="1"/>
              <a:t>Kilmann</a:t>
            </a:r>
            <a:r>
              <a:rPr lang="hu-HU" dirty="0"/>
              <a:t> teszt alapján</a:t>
            </a:r>
            <a:endParaRPr lang="de-DE" altLang="hu-HU" dirty="0"/>
          </a:p>
        </p:txBody>
      </p:sp>
    </p:spTree>
    <p:extLst>
      <p:ext uri="{BB962C8B-B14F-4D97-AF65-F5344CB8AC3E}">
        <p14:creationId xmlns:p14="http://schemas.microsoft.com/office/powerpoint/2010/main" val="60401335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Élőláb helye 4">
            <a:extLst>
              <a:ext uri="{FF2B5EF4-FFF2-40B4-BE49-F238E27FC236}">
                <a16:creationId xmlns:a16="http://schemas.microsoft.com/office/drawing/2014/main" id="{8154B5A9-8A69-4775-B43A-88C1DEA95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hu-HU">
                <a:solidFill>
                  <a:schemeClr val="bg1"/>
                </a:solidFill>
              </a:rPr>
              <a:t>www.themegallery.com</a:t>
            </a:r>
          </a:p>
        </p:txBody>
      </p:sp>
      <p:sp>
        <p:nvSpPr>
          <p:cNvPr id="211971" name="Rectangle 2">
            <a:extLst>
              <a:ext uri="{FF2B5EF4-FFF2-40B4-BE49-F238E27FC236}">
                <a16:creationId xmlns:a16="http://schemas.microsoft.com/office/drawing/2014/main" id="{CEBD8C34-EC9F-4593-940A-70BC078C77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/>
              <a:t>A konfliktusok megítélése</a:t>
            </a:r>
            <a:endParaRPr lang="de-DE" altLang="hu-HU"/>
          </a:p>
        </p:txBody>
      </p:sp>
      <p:sp>
        <p:nvSpPr>
          <p:cNvPr id="211972" name="Rectangle 3">
            <a:extLst>
              <a:ext uri="{FF2B5EF4-FFF2-40B4-BE49-F238E27FC236}">
                <a16:creationId xmlns:a16="http://schemas.microsoft.com/office/drawing/2014/main" id="{8D8221CF-7656-44F2-8586-9F91FAD98D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altLang="hu-HU"/>
              <a:t>A konfliktus megítélése a menedzsment tudomány fejl</a:t>
            </a:r>
            <a:r>
              <a:rPr lang="hu-HU" altLang="hu-HU"/>
              <a:t>ő</a:t>
            </a:r>
            <a:r>
              <a:rPr lang="de-DE" altLang="hu-HU"/>
              <a:t>dése során jelentsen változott. </a:t>
            </a:r>
            <a:endParaRPr lang="hu-HU" altLang="hu-HU"/>
          </a:p>
          <a:p>
            <a:r>
              <a:rPr lang="de-DE" altLang="hu-HU"/>
              <a:t>A klasszikus</a:t>
            </a:r>
            <a:r>
              <a:rPr lang="hu-HU" altLang="hu-HU"/>
              <a:t> </a:t>
            </a:r>
            <a:r>
              <a:rPr lang="de-DE" altLang="hu-HU"/>
              <a:t>menedzsment iskola képvisel</a:t>
            </a:r>
            <a:r>
              <a:rPr lang="hu-HU" altLang="hu-HU"/>
              <a:t>ő</a:t>
            </a:r>
            <a:r>
              <a:rPr lang="de-DE" altLang="hu-HU"/>
              <a:t>i károsnak, az együttmködést veszélyeztet</a:t>
            </a:r>
            <a:r>
              <a:rPr lang="hu-HU" altLang="hu-HU"/>
              <a:t>ő</a:t>
            </a:r>
            <a:r>
              <a:rPr lang="de-DE" altLang="hu-HU"/>
              <a:t> tényeznek tartották. </a:t>
            </a:r>
            <a:endParaRPr lang="hu-HU" altLang="hu-HU"/>
          </a:p>
          <a:p>
            <a:r>
              <a:rPr lang="de-DE" altLang="hu-HU"/>
              <a:t>A</a:t>
            </a:r>
            <a:r>
              <a:rPr lang="hu-HU" altLang="hu-HU"/>
              <a:t> </a:t>
            </a:r>
            <a:r>
              <a:rPr lang="de-DE" altLang="hu-HU"/>
              <a:t>konfliktusoknak már a felmerülését is a menedzsment elégtelenségével asszociálták. </a:t>
            </a:r>
            <a:endParaRPr lang="hu-HU" altLang="hu-HU"/>
          </a:p>
          <a:p>
            <a:r>
              <a:rPr lang="de-DE" altLang="hu-HU"/>
              <a:t>A menedzser feladata ezen</a:t>
            </a:r>
            <a:r>
              <a:rPr lang="hu-HU" altLang="hu-HU"/>
              <a:t> </a:t>
            </a:r>
            <a:r>
              <a:rPr lang="de-DE" altLang="hu-HU"/>
              <a:t>felfogás szerint a harmónia biztosítása a szervezetben, ezért számos módszert fejlesztettek ki a konfliktusok</a:t>
            </a:r>
            <a:r>
              <a:rPr lang="hu-HU" altLang="hu-HU"/>
              <a:t> </a:t>
            </a:r>
            <a:r>
              <a:rPr lang="de-DE" altLang="hu-HU"/>
              <a:t>elkerülésére és radikális megszüntetésére.</a:t>
            </a:r>
          </a:p>
        </p:txBody>
      </p:sp>
    </p:spTree>
    <p:extLst>
      <p:ext uri="{BB962C8B-B14F-4D97-AF65-F5344CB8AC3E}">
        <p14:creationId xmlns:p14="http://schemas.microsoft.com/office/powerpoint/2010/main" val="2306505102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Élőláb helye 4">
            <a:extLst>
              <a:ext uri="{FF2B5EF4-FFF2-40B4-BE49-F238E27FC236}">
                <a16:creationId xmlns:a16="http://schemas.microsoft.com/office/drawing/2014/main" id="{DE007F64-FDBC-4DF1-B521-B87D0BFFD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hu-HU">
                <a:solidFill>
                  <a:schemeClr val="bg1"/>
                </a:solidFill>
              </a:rPr>
              <a:t>www.themegallery.com</a:t>
            </a:r>
          </a:p>
        </p:txBody>
      </p:sp>
      <p:sp>
        <p:nvSpPr>
          <p:cNvPr id="212995" name="Rectangle 2">
            <a:extLst>
              <a:ext uri="{FF2B5EF4-FFF2-40B4-BE49-F238E27FC236}">
                <a16:creationId xmlns:a16="http://schemas.microsoft.com/office/drawing/2014/main" id="{5D6FEA1C-10E3-49F0-A9C4-D47BB4B827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/>
              <a:t>A konfliktusok megítélése</a:t>
            </a:r>
            <a:endParaRPr lang="de-DE" altLang="hu-HU"/>
          </a:p>
        </p:txBody>
      </p:sp>
      <p:sp>
        <p:nvSpPr>
          <p:cNvPr id="212996" name="Rectangle 3">
            <a:extLst>
              <a:ext uri="{FF2B5EF4-FFF2-40B4-BE49-F238E27FC236}">
                <a16:creationId xmlns:a16="http://schemas.microsoft.com/office/drawing/2014/main" id="{05395BD8-AFE4-450B-961F-9DC7F84FEF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altLang="hu-HU"/>
              <a:t>Az elmúlt évtizedekben megváltozott a konfliktusokról alkotott</a:t>
            </a:r>
            <a:r>
              <a:rPr lang="hu-HU" altLang="hu-HU"/>
              <a:t> </a:t>
            </a:r>
            <a:r>
              <a:rPr lang="de-DE" altLang="hu-HU"/>
              <a:t>vélemény. </a:t>
            </a:r>
            <a:endParaRPr lang="hu-HU" altLang="hu-HU"/>
          </a:p>
          <a:p>
            <a:r>
              <a:rPr lang="de-DE" altLang="hu-HU"/>
              <a:t>Ma sem vitatható, hogy a konfliktus bizonyos körülmények között ártalmas, de vannak olyan formái</a:t>
            </a:r>
            <a:r>
              <a:rPr lang="hu-HU" altLang="hu-HU"/>
              <a:t> </a:t>
            </a:r>
            <a:r>
              <a:rPr lang="de-DE" altLang="hu-HU"/>
              <a:t>és hatásai is, amelyek segítségünkre vannak a szervezeti célok elérésében, ezért elnyösek. </a:t>
            </a:r>
            <a:endParaRPr lang="hu-HU" altLang="hu-HU"/>
          </a:p>
          <a:p>
            <a:r>
              <a:rPr lang="de-DE" altLang="hu-HU"/>
              <a:t>A konfliktusok új</a:t>
            </a:r>
            <a:r>
              <a:rPr lang="hu-HU" altLang="hu-HU"/>
              <a:t> </a:t>
            </a:r>
            <a:r>
              <a:rPr lang="de-DE" altLang="hu-HU"/>
              <a:t>stratégiák, megoldási változatok létrejöttét segítik, a stagnálás és az elkényelmesedés egyik ellenszereként</a:t>
            </a:r>
            <a:r>
              <a:rPr lang="hu-HU" altLang="hu-HU"/>
              <a:t> </a:t>
            </a:r>
            <a:r>
              <a:rPr lang="de-DE" altLang="hu-HU"/>
              <a:t>értelmezhetk. </a:t>
            </a:r>
            <a:endParaRPr lang="hu-HU" altLang="hu-HU"/>
          </a:p>
          <a:p>
            <a:r>
              <a:rPr lang="de-DE" altLang="hu-HU"/>
              <a:t>Az igazi kérdés a konfliktusok kapcsán tehát nem az, hogy hogyan szüntessük meg </a:t>
            </a:r>
            <a:r>
              <a:rPr lang="hu-HU" altLang="hu-HU"/>
              <a:t>ő</a:t>
            </a:r>
            <a:r>
              <a:rPr lang="de-DE" altLang="hu-HU"/>
              <a:t>ket, hanem,</a:t>
            </a:r>
            <a:r>
              <a:rPr lang="hu-HU" altLang="hu-HU"/>
              <a:t> </a:t>
            </a:r>
            <a:r>
              <a:rPr lang="de-DE" altLang="hu-HU"/>
              <a:t>hogy hogyan kezeljük.</a:t>
            </a:r>
          </a:p>
        </p:txBody>
      </p:sp>
    </p:spTree>
    <p:extLst>
      <p:ext uri="{BB962C8B-B14F-4D97-AF65-F5344CB8AC3E}">
        <p14:creationId xmlns:p14="http://schemas.microsoft.com/office/powerpoint/2010/main" val="1520908319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Élőláb helye 3">
            <a:extLst>
              <a:ext uri="{FF2B5EF4-FFF2-40B4-BE49-F238E27FC236}">
                <a16:creationId xmlns:a16="http://schemas.microsoft.com/office/drawing/2014/main" id="{E4C1EC92-A0C2-44B2-A845-5FCC77FBC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hu-HU">
                <a:solidFill>
                  <a:schemeClr val="bg1"/>
                </a:solidFill>
              </a:rPr>
              <a:t>www.themegallery.com</a:t>
            </a:r>
          </a:p>
        </p:txBody>
      </p:sp>
      <p:sp>
        <p:nvSpPr>
          <p:cNvPr id="214019" name="Rectangle 2">
            <a:extLst>
              <a:ext uri="{FF2B5EF4-FFF2-40B4-BE49-F238E27FC236}">
                <a16:creationId xmlns:a16="http://schemas.microsoft.com/office/drawing/2014/main" id="{2615747E-67AB-41E3-B203-8C8A4296C6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/>
              <a:t>K</a:t>
            </a:r>
            <a:r>
              <a:rPr lang="de-DE" altLang="hu-HU"/>
              <a:t>onfliktus és a teljesítmény</a:t>
            </a:r>
          </a:p>
        </p:txBody>
      </p:sp>
      <p:pic>
        <p:nvPicPr>
          <p:cNvPr id="214020" name="Picture 4">
            <a:extLst>
              <a:ext uri="{FF2B5EF4-FFF2-40B4-BE49-F238E27FC236}">
                <a16:creationId xmlns:a16="http://schemas.microsoft.com/office/drawing/2014/main" id="{BAE08EDB-ED92-4510-8373-9B991A480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444" y="2060713"/>
            <a:ext cx="7696200" cy="395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églalap 1">
            <a:extLst>
              <a:ext uri="{FF2B5EF4-FFF2-40B4-BE49-F238E27FC236}">
                <a16:creationId xmlns:a16="http://schemas.microsoft.com/office/drawing/2014/main" id="{72DE84E0-68CE-491D-87B8-5113881F8534}"/>
              </a:ext>
            </a:extLst>
          </p:cNvPr>
          <p:cNvSpPr/>
          <p:nvPr/>
        </p:nvSpPr>
        <p:spPr>
          <a:xfrm>
            <a:off x="6876492" y="6213065"/>
            <a:ext cx="3756605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90000"/>
              </a:lnSpc>
            </a:pPr>
            <a:r>
              <a:rPr lang="hu-HU" altLang="hu-HU" dirty="0"/>
              <a:t>Forrás: </a:t>
            </a:r>
            <a:r>
              <a:rPr lang="hu-HU" dirty="0"/>
              <a:t>Thomas - </a:t>
            </a:r>
            <a:r>
              <a:rPr lang="hu-HU" dirty="0" err="1"/>
              <a:t>Kilmann</a:t>
            </a:r>
            <a:r>
              <a:rPr lang="hu-HU" dirty="0"/>
              <a:t> teszt alapján</a:t>
            </a:r>
            <a:endParaRPr lang="de-DE" altLang="hu-HU" dirty="0"/>
          </a:p>
        </p:txBody>
      </p:sp>
    </p:spTree>
    <p:extLst>
      <p:ext uri="{BB962C8B-B14F-4D97-AF65-F5344CB8AC3E}">
        <p14:creationId xmlns:p14="http://schemas.microsoft.com/office/powerpoint/2010/main" val="35168348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862E853-005A-42F0-823C-2AE10D25E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Vállalkozó  </a:t>
            </a:r>
            <a:r>
              <a:rPr lang="hu-HU" dirty="0" err="1"/>
              <a:t>vs</a:t>
            </a:r>
            <a:r>
              <a:rPr lang="hu-HU" dirty="0"/>
              <a:t>. technológiai vállalkozó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CD61048-8C11-479E-952B-A3519A7205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656" y="2011679"/>
            <a:ext cx="10753725" cy="4746929"/>
          </a:xfrm>
        </p:spPr>
        <p:txBody>
          <a:bodyPr>
            <a:normAutofit fontScale="92500" lnSpcReduction="10000"/>
          </a:bodyPr>
          <a:lstStyle/>
          <a:p>
            <a:r>
              <a:rPr lang="hu-HU" sz="2900" dirty="0"/>
              <a:t>- a </a:t>
            </a:r>
            <a:r>
              <a:rPr lang="hu-HU" sz="2900" dirty="0" err="1"/>
              <a:t>techológiai</a:t>
            </a:r>
            <a:r>
              <a:rPr lang="hu-HU" sz="2900" dirty="0"/>
              <a:t> vállalkozó új technológiai és üzleti megoldások sikeres kombinációjaként alkot piacképes terméket, ehhez képes hozzárendelni meglévő és új erőforrásokat megfelelő kombinációban és időben </a:t>
            </a:r>
          </a:p>
          <a:p>
            <a:r>
              <a:rPr lang="hu-HU" sz="2900" dirty="0"/>
              <a:t>- a vállalkozó újszerű folyamatok, kísérletezés (</a:t>
            </a:r>
            <a:r>
              <a:rPr lang="hu-HU" sz="2900" dirty="0" err="1"/>
              <a:t>experimentation</a:t>
            </a:r>
            <a:r>
              <a:rPr lang="hu-HU" sz="2900" dirty="0"/>
              <a:t>) révén jut el új megoldásokhoz, amely technológiai/tudományos értelemben új értéket jelentenek </a:t>
            </a:r>
          </a:p>
          <a:p>
            <a:r>
              <a:rPr lang="hu-HU" sz="2900" dirty="0"/>
              <a:t>- egy </a:t>
            </a:r>
            <a:r>
              <a:rPr lang="hu-HU" sz="2900" dirty="0" err="1"/>
              <a:t>USA-beli</a:t>
            </a:r>
            <a:r>
              <a:rPr lang="hu-HU" sz="2900" dirty="0"/>
              <a:t> felmérés szerint az új technológiai vállalkozások mindössze 33%-a létezik az első 3 év után, DE az ilyen kis cégek felelnek közvetlenül vagy közvetve az összes foglalkoztatás kb. 60%-</a:t>
            </a:r>
            <a:r>
              <a:rPr lang="hu-HU" sz="2900" dirty="0" err="1"/>
              <a:t>áért</a:t>
            </a:r>
            <a:endParaRPr lang="hu-HU" sz="2900" dirty="0"/>
          </a:p>
          <a:p>
            <a:endParaRPr lang="hu-HU" sz="2900" dirty="0"/>
          </a:p>
          <a:p>
            <a:r>
              <a:rPr lang="hu-HU" sz="2900" b="1" dirty="0">
                <a:solidFill>
                  <a:schemeClr val="accent1">
                    <a:lumMod val="75000"/>
                  </a:schemeClr>
                </a:solidFill>
              </a:rPr>
              <a:t>- hazai helyzet?</a:t>
            </a:r>
          </a:p>
          <a:p>
            <a:r>
              <a:rPr lang="hu-HU" sz="2900" b="1" dirty="0">
                <a:solidFill>
                  <a:schemeClr val="accent1">
                    <a:lumMod val="75000"/>
                  </a:schemeClr>
                </a:solidFill>
              </a:rPr>
              <a:t>- melyek lehetnek az okok</a:t>
            </a:r>
            <a:endParaRPr lang="hu-HU" sz="2600" dirty="0">
              <a:highlight>
                <a:srgbClr val="FFFF00"/>
              </a:highlight>
            </a:endParaRPr>
          </a:p>
          <a:p>
            <a:endParaRPr lang="hu-HU" dirty="0">
              <a:highlight>
                <a:srgbClr val="FFFF00"/>
              </a:highlight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478D24B0-05A9-4532-BFE8-D851D723709C}"/>
              </a:ext>
            </a:extLst>
          </p:cNvPr>
          <p:cNvSpPr txBox="1"/>
          <p:nvPr/>
        </p:nvSpPr>
        <p:spPr>
          <a:xfrm>
            <a:off x="9003323" y="5221357"/>
            <a:ext cx="2989095" cy="147732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dirty="0">
                <a:sym typeface="Wingdings" panose="05000000000000000000" pitchFamily="2" charset="2"/>
              </a:rPr>
              <a:t>Vonatkozó, későbbi fejezetekben bemutatandó elméletek:</a:t>
            </a:r>
          </a:p>
          <a:p>
            <a:r>
              <a:rPr lang="hu-HU" dirty="0">
                <a:sym typeface="Wingdings" panose="05000000000000000000" pitchFamily="2" charset="2"/>
              </a:rPr>
              <a:t></a:t>
            </a:r>
            <a:r>
              <a:rPr lang="hu-HU" dirty="0"/>
              <a:t>Idő</a:t>
            </a:r>
          </a:p>
          <a:p>
            <a:r>
              <a:rPr lang="hu-HU" dirty="0">
                <a:sym typeface="Wingdings" panose="05000000000000000000" pitchFamily="2" charset="2"/>
              </a:rPr>
              <a:t> </a:t>
            </a:r>
            <a:r>
              <a:rPr lang="hu-HU" dirty="0"/>
              <a:t>Erőforrások</a:t>
            </a:r>
          </a:p>
        </p:txBody>
      </p:sp>
    </p:spTree>
    <p:extLst>
      <p:ext uri="{BB962C8B-B14F-4D97-AF65-F5344CB8AC3E}">
        <p14:creationId xmlns:p14="http://schemas.microsoft.com/office/powerpoint/2010/main" val="566172594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Élőláb helye 3">
            <a:extLst>
              <a:ext uri="{FF2B5EF4-FFF2-40B4-BE49-F238E27FC236}">
                <a16:creationId xmlns:a16="http://schemas.microsoft.com/office/drawing/2014/main" id="{A75385C2-F646-471C-9DFB-BA6551C97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hu-HU">
                <a:solidFill>
                  <a:schemeClr val="bg1"/>
                </a:solidFill>
              </a:rPr>
              <a:t>www.themegallery.com</a:t>
            </a:r>
          </a:p>
        </p:txBody>
      </p:sp>
      <p:sp>
        <p:nvSpPr>
          <p:cNvPr id="228355" name="Rectangle 2">
            <a:extLst>
              <a:ext uri="{FF2B5EF4-FFF2-40B4-BE49-F238E27FC236}">
                <a16:creationId xmlns:a16="http://schemas.microsoft.com/office/drawing/2014/main" id="{9FD764B5-1C6C-46FC-B73E-06E995F6F0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2400"/>
              <a:t>A </a:t>
            </a:r>
            <a:r>
              <a:rPr lang="de-DE" altLang="hu-HU" sz="2400"/>
              <a:t>K</a:t>
            </a:r>
            <a:r>
              <a:rPr lang="hu-HU" altLang="hu-HU" sz="2400"/>
              <a:t>en</a:t>
            </a:r>
            <a:r>
              <a:rPr lang="de-DE" altLang="hu-HU" sz="2400"/>
              <a:t>-Thomas féle konfliktus-kezelési stílusok</a:t>
            </a:r>
          </a:p>
        </p:txBody>
      </p:sp>
      <p:pic>
        <p:nvPicPr>
          <p:cNvPr id="228356" name="Picture 4">
            <a:extLst>
              <a:ext uri="{FF2B5EF4-FFF2-40B4-BE49-F238E27FC236}">
                <a16:creationId xmlns:a16="http://schemas.microsoft.com/office/drawing/2014/main" id="{0E99D926-BF91-499E-9334-DC61FD693E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011" y="1928192"/>
            <a:ext cx="8077200" cy="421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églalap 1">
            <a:extLst>
              <a:ext uri="{FF2B5EF4-FFF2-40B4-BE49-F238E27FC236}">
                <a16:creationId xmlns:a16="http://schemas.microsoft.com/office/drawing/2014/main" id="{7EF69831-C7CB-4C6E-8852-9BEF2D8AAC73}"/>
              </a:ext>
            </a:extLst>
          </p:cNvPr>
          <p:cNvSpPr/>
          <p:nvPr/>
        </p:nvSpPr>
        <p:spPr>
          <a:xfrm>
            <a:off x="7523606" y="6327365"/>
            <a:ext cx="3756605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90000"/>
              </a:lnSpc>
            </a:pPr>
            <a:r>
              <a:rPr lang="hu-HU" altLang="hu-HU" dirty="0"/>
              <a:t>Forrás: </a:t>
            </a:r>
            <a:r>
              <a:rPr lang="hu-HU" dirty="0"/>
              <a:t>Thomas - </a:t>
            </a:r>
            <a:r>
              <a:rPr lang="hu-HU" dirty="0" err="1"/>
              <a:t>Kilmann</a:t>
            </a:r>
            <a:r>
              <a:rPr lang="hu-HU" dirty="0"/>
              <a:t> teszt alapján</a:t>
            </a:r>
            <a:endParaRPr lang="de-DE" altLang="hu-HU" dirty="0"/>
          </a:p>
        </p:txBody>
      </p:sp>
    </p:spTree>
    <p:extLst>
      <p:ext uri="{BB962C8B-B14F-4D97-AF65-F5344CB8AC3E}">
        <p14:creationId xmlns:p14="http://schemas.microsoft.com/office/powerpoint/2010/main" val="1888820219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Élőláb helye 4">
            <a:extLst>
              <a:ext uri="{FF2B5EF4-FFF2-40B4-BE49-F238E27FC236}">
                <a16:creationId xmlns:a16="http://schemas.microsoft.com/office/drawing/2014/main" id="{9A043EBB-2904-4A4D-8C61-23EB1BDDE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hu-HU">
                <a:solidFill>
                  <a:schemeClr val="bg1"/>
                </a:solidFill>
              </a:rPr>
              <a:t>www.themegallery.com</a:t>
            </a:r>
          </a:p>
        </p:txBody>
      </p:sp>
      <p:sp>
        <p:nvSpPr>
          <p:cNvPr id="229379" name="Rectangle 2">
            <a:extLst>
              <a:ext uri="{FF2B5EF4-FFF2-40B4-BE49-F238E27FC236}">
                <a16:creationId xmlns:a16="http://schemas.microsoft.com/office/drawing/2014/main" id="{92120561-0F26-4FAA-B944-3E747C6CCB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hu-HU" b="0" dirty="0"/>
              <a:t> Thomas - </a:t>
            </a:r>
            <a:r>
              <a:rPr lang="de-DE" altLang="hu-HU" b="0" dirty="0" err="1"/>
              <a:t>Kilman</a:t>
            </a:r>
            <a:endParaRPr lang="de-DE" altLang="hu-HU" dirty="0"/>
          </a:p>
        </p:txBody>
      </p:sp>
      <p:sp>
        <p:nvSpPr>
          <p:cNvPr id="229380" name="Rectangle 3">
            <a:extLst>
              <a:ext uri="{FF2B5EF4-FFF2-40B4-BE49-F238E27FC236}">
                <a16:creationId xmlns:a16="http://schemas.microsoft.com/office/drawing/2014/main" id="{CF72B6FA-0DA6-46D3-A1B8-57FFB6D91C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de-DE" altLang="hu-HU" b="1"/>
              <a:t>Kényszerítés</a:t>
            </a:r>
            <a:r>
              <a:rPr lang="de-DE" altLang="hu-HU"/>
              <a:t>: A stílus azt a magatartást jelöli, mikor valaki a másikra rá akarja kényszeríteni akaratát, akár a</a:t>
            </a:r>
            <a:r>
              <a:rPr lang="hu-HU" altLang="hu-HU"/>
              <a:t> </a:t>
            </a:r>
            <a:r>
              <a:rPr lang="de-DE" altLang="hu-HU"/>
              <a:t>másik fél rovására is. </a:t>
            </a:r>
            <a:endParaRPr lang="hu-HU" altLang="hu-HU"/>
          </a:p>
          <a:p>
            <a:pPr>
              <a:lnSpc>
                <a:spcPct val="80000"/>
              </a:lnSpc>
            </a:pPr>
            <a:r>
              <a:rPr lang="de-DE" altLang="hu-HU" b="1"/>
              <a:t>Alkalmazkodás</a:t>
            </a:r>
            <a:r>
              <a:rPr lang="de-DE" altLang="hu-HU"/>
              <a:t>: A stílus széls</a:t>
            </a:r>
            <a:r>
              <a:rPr lang="hu-HU" altLang="hu-HU"/>
              <a:t>ő</a:t>
            </a:r>
            <a:r>
              <a:rPr lang="de-DE" altLang="hu-HU"/>
              <a:t>séges esetben azt jelenti, hogy az egyik fél egyszer</a:t>
            </a:r>
            <a:r>
              <a:rPr lang="hu-HU" altLang="hu-HU"/>
              <a:t>ű</a:t>
            </a:r>
            <a:r>
              <a:rPr lang="de-DE" altLang="hu-HU"/>
              <a:t>en enged a másik</a:t>
            </a:r>
            <a:r>
              <a:rPr lang="hu-HU" altLang="hu-HU"/>
              <a:t> </a:t>
            </a:r>
            <a:r>
              <a:rPr lang="de-DE" altLang="hu-HU"/>
              <a:t>akaratának. </a:t>
            </a:r>
            <a:endParaRPr lang="hu-HU" altLang="hu-HU"/>
          </a:p>
          <a:p>
            <a:pPr>
              <a:lnSpc>
                <a:spcPct val="80000"/>
              </a:lnSpc>
            </a:pPr>
            <a:r>
              <a:rPr lang="de-DE" altLang="hu-HU" b="1"/>
              <a:t>Elkerülés</a:t>
            </a:r>
            <a:r>
              <a:rPr lang="de-DE" altLang="hu-HU"/>
              <a:t>: Az emberek a konfliktusok megoldása helyett gyakran alkalmazzák a konfliktusból való kilépést,</a:t>
            </a:r>
            <a:r>
              <a:rPr lang="hu-HU" altLang="hu-HU"/>
              <a:t> </a:t>
            </a:r>
            <a:r>
              <a:rPr lang="de-DE" altLang="hu-HU"/>
              <a:t>annak elkerülését. </a:t>
            </a:r>
            <a:endParaRPr lang="hu-HU" altLang="hu-HU"/>
          </a:p>
          <a:p>
            <a:pPr>
              <a:lnSpc>
                <a:spcPct val="80000"/>
              </a:lnSpc>
            </a:pPr>
            <a:r>
              <a:rPr lang="de-DE" altLang="hu-HU" b="1"/>
              <a:t>Problémamegoldás</a:t>
            </a:r>
            <a:r>
              <a:rPr lang="de-DE" altLang="hu-HU"/>
              <a:t>: Az együttm</a:t>
            </a:r>
            <a:r>
              <a:rPr lang="hu-HU" altLang="hu-HU"/>
              <a:t>ű</a:t>
            </a:r>
            <a:r>
              <a:rPr lang="de-DE" altLang="hu-HU"/>
              <a:t>ködésben történ</a:t>
            </a:r>
            <a:r>
              <a:rPr lang="hu-HU" altLang="hu-HU"/>
              <a:t>ő</a:t>
            </a:r>
            <a:r>
              <a:rPr lang="de-DE" altLang="hu-HU"/>
              <a:t> problémamegoldás mindkét érdek együttes teljesülését</a:t>
            </a:r>
            <a:r>
              <a:rPr lang="hu-HU" altLang="hu-HU"/>
              <a:t> </a:t>
            </a:r>
            <a:r>
              <a:rPr lang="de-DE" altLang="hu-HU"/>
              <a:t>jelenti. </a:t>
            </a:r>
            <a:endParaRPr lang="hu-HU" altLang="hu-HU"/>
          </a:p>
          <a:p>
            <a:pPr>
              <a:lnSpc>
                <a:spcPct val="80000"/>
              </a:lnSpc>
            </a:pPr>
            <a:r>
              <a:rPr lang="de-DE" altLang="hu-HU" b="1"/>
              <a:t>Kompromisszum</a:t>
            </a:r>
            <a:r>
              <a:rPr lang="de-DE" altLang="hu-HU"/>
              <a:t>: Az "arany középút" megtalálására épít magatartás. Ez esetben mindkét félnek engednie</a:t>
            </a:r>
            <a:r>
              <a:rPr lang="hu-HU" altLang="hu-HU"/>
              <a:t> </a:t>
            </a:r>
            <a:r>
              <a:rPr lang="de-DE" altLang="hu-HU"/>
              <a:t>kell.</a:t>
            </a:r>
          </a:p>
        </p:txBody>
      </p:sp>
    </p:spTree>
    <p:extLst>
      <p:ext uri="{BB962C8B-B14F-4D97-AF65-F5344CB8AC3E}">
        <p14:creationId xmlns:p14="http://schemas.microsoft.com/office/powerpoint/2010/main" val="830980631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A97F6A-9688-4082-836D-44CD2CE97E8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20840" y="0"/>
            <a:ext cx="5471160" cy="6858000"/>
          </a:xfrm>
          <a:prstGeom prst="rect">
            <a:avLst/>
          </a:prstGeom>
          <a:solidFill>
            <a:schemeClr val="bg1">
              <a:lumMod val="8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2DC0516F-BA46-4558-B59F-3CA6F8F445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192" y="1224619"/>
            <a:ext cx="5451627" cy="408872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93783765-3769-4919-A67E-D1EBABCA3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7213" y="499533"/>
            <a:ext cx="4345858" cy="165819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>
                <a:solidFill>
                  <a:schemeClr val="accent1"/>
                </a:solidFill>
              </a:rPr>
              <a:t>Csapatszabályok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193EB44F-009E-4C72-A244-4DDB194B86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97213" y="2011680"/>
            <a:ext cx="4345858" cy="3864732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85000"/>
              </a:lnSpc>
              <a:buFont typeface="Arial" pitchFamily="34" charset="0"/>
              <a:buChar char=" "/>
            </a:pPr>
            <a:r>
              <a:rPr lang="hu-H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- egyéni szerep</a:t>
            </a:r>
          </a:p>
          <a:p>
            <a:pPr>
              <a:lnSpc>
                <a:spcPct val="85000"/>
              </a:lnSpc>
              <a:buFont typeface="Arial" pitchFamily="34" charset="0"/>
              <a:buChar char=" "/>
            </a:pPr>
            <a:r>
              <a:rPr lang="hu-H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- egymás kontrollja/motiválása</a:t>
            </a:r>
          </a:p>
          <a:p>
            <a:pPr>
              <a:lnSpc>
                <a:spcPct val="85000"/>
              </a:lnSpc>
              <a:buFont typeface="Arial" pitchFamily="34" charset="0"/>
              <a:buChar char=" "/>
            </a:pPr>
            <a:r>
              <a:rPr lang="hu-H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- közös felelősség a teljesítményért</a:t>
            </a:r>
          </a:p>
          <a:p>
            <a:pPr>
              <a:lnSpc>
                <a:spcPct val="85000"/>
              </a:lnSpc>
              <a:buFont typeface="Arial" pitchFamily="34" charset="0"/>
              <a:buChar char=" "/>
            </a:pPr>
            <a:r>
              <a:rPr lang="hu-H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- hozzájárul az ismeretek elmélyítéséhez és gyakorlati tapasztalatot ad</a:t>
            </a:r>
          </a:p>
          <a:p>
            <a:pPr>
              <a:lnSpc>
                <a:spcPct val="85000"/>
              </a:lnSpc>
              <a:buFont typeface="Arial" pitchFamily="34" charset="0"/>
              <a:buChar char=" "/>
            </a:pPr>
            <a:r>
              <a:rPr lang="hu-H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- írott változatra is szükség van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694599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D506524-428B-4759-B0E9-F127E76B4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SZEMINÁRIUM: 1. Csapatmunka 10/40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7F12E37-F18F-47DE-9E80-A6575E38A54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u-HU" dirty="0"/>
              <a:t>- a csapat válasszon egy tetszőleges céget, amely innovációs/technológiai területen jelentős sikereket ért el</a:t>
            </a:r>
          </a:p>
          <a:p>
            <a:r>
              <a:rPr lang="hu-HU" dirty="0"/>
              <a:t>- néhány sorban összegezzük a cég célkitűzéseit, működési területét</a:t>
            </a:r>
          </a:p>
          <a:p>
            <a:r>
              <a:rPr lang="hu-HU" dirty="0"/>
              <a:t>- határozzuk meg a cég kompetitív környezetét és annak tényezőit</a:t>
            </a:r>
          </a:p>
          <a:p>
            <a:r>
              <a:rPr lang="hu-HU" dirty="0"/>
              <a:t>- azonosítsuk a legfontosabb kockázati és bizonytalansági tényezőket</a:t>
            </a:r>
          </a:p>
          <a:p>
            <a:r>
              <a:rPr lang="hu-HU" dirty="0"/>
              <a:t>- van-e olyan ismert eset a vállalkozás történetében, amelynek kapcsán a vezetőség csökkenteni tudta a kockázatokat? Hogyan?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06599540-DDE1-4A5B-8560-B10617EE644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u-HU" dirty="0"/>
              <a:t>- PESTEL és SWOT elemzés</a:t>
            </a:r>
          </a:p>
          <a:p>
            <a:r>
              <a:rPr lang="hu-HU" dirty="0"/>
              <a:t>- a vállalkozásban a csapat jelentősége, legfontosabb tulajdonságok</a:t>
            </a:r>
          </a:p>
        </p:txBody>
      </p:sp>
    </p:spTree>
    <p:extLst>
      <p:ext uri="{BB962C8B-B14F-4D97-AF65-F5344CB8AC3E}">
        <p14:creationId xmlns:p14="http://schemas.microsoft.com/office/powerpoint/2010/main" val="3529892701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B7CAA96-3D68-40CE-B322-50ECE948206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/>
              <a:t>Innovatív vállalkozás menedzsment (2.) 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93DAB726-5F0C-4B31-9421-47C6CFBE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08346" y="4935745"/>
            <a:ext cx="9228201" cy="1645920"/>
          </a:xfrm>
        </p:spPr>
        <p:txBody>
          <a:bodyPr>
            <a:normAutofit/>
          </a:bodyPr>
          <a:lstStyle/>
          <a:p>
            <a:pPr algn="r"/>
            <a:r>
              <a:rPr lang="hu-HU" sz="2000" dirty="0"/>
              <a:t>Szombathely, 2017. október 20.</a:t>
            </a:r>
          </a:p>
          <a:p>
            <a:pPr algn="r"/>
            <a:r>
              <a:rPr lang="hu-HU" sz="2000" dirty="0"/>
              <a:t>Dr. Hegyi  Barbara</a:t>
            </a:r>
          </a:p>
          <a:p>
            <a:pPr algn="r"/>
            <a:r>
              <a:rPr lang="hu-HU" sz="2000" dirty="0"/>
              <a:t>bhegyi@inf.elte.hu</a:t>
            </a:r>
          </a:p>
        </p:txBody>
      </p:sp>
    </p:spTree>
    <p:extLst>
      <p:ext uri="{BB962C8B-B14F-4D97-AF65-F5344CB8AC3E}">
        <p14:creationId xmlns:p14="http://schemas.microsoft.com/office/powerpoint/2010/main" val="1725268717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15979A9-3AC0-4A06-8CF8-5915513F1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343" y="97364"/>
            <a:ext cx="10772775" cy="1658198"/>
          </a:xfrm>
        </p:spPr>
        <p:txBody>
          <a:bodyPr>
            <a:normAutofit/>
          </a:bodyPr>
          <a:lstStyle/>
          <a:p>
            <a:r>
              <a:rPr lang="hu-HU" sz="4800" dirty="0"/>
              <a:t>Mai elméletek és feladatok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8AE39AD-EBD9-43BC-AFB9-120CE41D3F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656" y="2011680"/>
            <a:ext cx="10753725" cy="4256598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hu-HU" dirty="0"/>
              <a:t>A vállalkozás érintettjei és az érintettek irányába zajló kommunikáció jelentősége; Az érdekelti csoportok projektszempontú elemzése, </a:t>
            </a:r>
            <a:r>
              <a:rPr lang="hu-HU" dirty="0" err="1"/>
              <a:t>Externáliák</a:t>
            </a:r>
            <a:r>
              <a:rPr lang="hu-HU" dirty="0"/>
              <a:t> definiálása a vállalkozás környezetében, </a:t>
            </a:r>
            <a:r>
              <a:rPr lang="hu-HU" dirty="0" err="1"/>
              <a:t>Venn</a:t>
            </a:r>
            <a:r>
              <a:rPr lang="hu-HU" dirty="0"/>
              <a:t>-diagram, Tulajdonosi értékelmélet vagy érdekelt-elmélet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dirty="0"/>
              <a:t> A vállalkozás erőforrásai és a vállalatok értékalapú folyamatai, induló innovatív vállalkozások erőforrásai, </a:t>
            </a:r>
            <a:r>
              <a:rPr lang="hu-HU" dirty="0" err="1"/>
              <a:t>Porter</a:t>
            </a:r>
            <a:r>
              <a:rPr lang="hu-HU" dirty="0"/>
              <a:t> értéklánc modellje, az </a:t>
            </a:r>
            <a:r>
              <a:rPr lang="hu-HU" dirty="0" err="1"/>
              <a:t>outsourcing</a:t>
            </a:r>
            <a:r>
              <a:rPr lang="hu-HU" dirty="0"/>
              <a:t> jelentése és jelentősége, A kompetencia jelentése és szerepe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dirty="0"/>
              <a:t> A vállalkozás célrendszere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dirty="0"/>
              <a:t>Menedzsment, vezetés, </a:t>
            </a:r>
            <a:r>
              <a:rPr lang="hu-HU" dirty="0" err="1"/>
              <a:t>leadership</a:t>
            </a:r>
            <a:r>
              <a:rPr lang="hu-HU" dirty="0"/>
              <a:t> fogalmak – A különböző szerepek összehangolásának képessége induló vállalkozás esetén, A csapat motiválásának képessége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dirty="0"/>
              <a:t>Vezetési funkciók és feladatok, vezetési stílusok; A vezetői stílus és magatartás összefüggései, Delegálás fogalma és szerepe a menedzsmentben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dirty="0"/>
              <a:t>Vezetői döntéshozatal, problémák azonosítása, egyéni és csoportos döntés, a vezetői hatalom alapjai; Felelősség és hatáskör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dirty="0"/>
              <a:t>SZEMINÁRIUM: Esettanulmány egy hazai cementgyár projektkommunikációs tevékenysége alapján</a:t>
            </a:r>
          </a:p>
          <a:p>
            <a:pPr marL="0" indent="0">
              <a:buNone/>
            </a:pPr>
            <a:r>
              <a:rPr lang="hu-HU" dirty="0"/>
              <a:t>- Két technológiamegújítási projekt vonatkozásában -</a:t>
            </a:r>
          </a:p>
        </p:txBody>
      </p:sp>
    </p:spTree>
    <p:extLst>
      <p:ext uri="{BB962C8B-B14F-4D97-AF65-F5344CB8AC3E}">
        <p14:creationId xmlns:p14="http://schemas.microsoft.com/office/powerpoint/2010/main" val="3723493277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 descr="A képen szöveg, térkép látható&#10;&#10;A leírás teljesen megbízható">
            <a:extLst>
              <a:ext uri="{FF2B5EF4-FFF2-40B4-BE49-F238E27FC236}">
                <a16:creationId xmlns:a16="http://schemas.microsoft.com/office/drawing/2014/main" id="{0AEFD27E-3943-428B-AEA2-2229FFA3E5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638" r="-1" b="-1"/>
          <a:stretch/>
        </p:blipFill>
        <p:spPr>
          <a:xfrm>
            <a:off x="6096000" y="629265"/>
            <a:ext cx="5452536" cy="5585271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D1AF4F32-99CD-411E-AB85-5785E5A65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770467"/>
            <a:ext cx="4205568" cy="33528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200">
                <a:solidFill>
                  <a:srgbClr val="FFFFFF"/>
                </a:solidFill>
              </a:rPr>
              <a:t>A vállalkozás érintettjei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0C0DEE2B-BC08-4500-9FD1-DAACD01EA3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7512" y="4206876"/>
            <a:ext cx="4141559" cy="164592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hu-HU" sz="2800" dirty="0" err="1">
                <a:solidFill>
                  <a:srgbClr val="FF0000"/>
                </a:solidFill>
              </a:rPr>
              <a:t>Stakeholder</a:t>
            </a:r>
            <a:r>
              <a:rPr lang="hu-HU" sz="2800" dirty="0">
                <a:solidFill>
                  <a:srgbClr val="FF0000"/>
                </a:solidFill>
              </a:rPr>
              <a:t> - Érintett  - Érdekelt </a:t>
            </a:r>
            <a:endParaRPr lang="en-US" sz="2800" dirty="0">
              <a:solidFill>
                <a:srgbClr val="FF0000"/>
              </a:solidFill>
            </a:endParaRPr>
          </a:p>
        </p:txBody>
      </p:sp>
      <p:grpSp>
        <p:nvGrpSpPr>
          <p:cNvPr id="6" name="Csoportba foglalás 5">
            <a:extLst>
              <a:ext uri="{FF2B5EF4-FFF2-40B4-BE49-F238E27FC236}">
                <a16:creationId xmlns:a16="http://schemas.microsoft.com/office/drawing/2014/main" id="{EDF32BAB-FA60-42E3-943F-17D6BAA68F06}"/>
              </a:ext>
            </a:extLst>
          </p:cNvPr>
          <p:cNvGrpSpPr/>
          <p:nvPr/>
        </p:nvGrpSpPr>
        <p:grpSpPr>
          <a:xfrm>
            <a:off x="492724" y="5993067"/>
            <a:ext cx="6254724" cy="610156"/>
            <a:chOff x="0" y="4881922"/>
            <a:chExt cx="6254724" cy="610156"/>
          </a:xfrm>
        </p:grpSpPr>
        <p:sp>
          <p:nvSpPr>
            <p:cNvPr id="7" name="Téglalap 6">
              <a:extLst>
                <a:ext uri="{FF2B5EF4-FFF2-40B4-BE49-F238E27FC236}">
                  <a16:creationId xmlns:a16="http://schemas.microsoft.com/office/drawing/2014/main" id="{5DF2AD24-E01F-47B7-A9C5-EEE078001422}"/>
                </a:ext>
              </a:extLst>
            </p:cNvPr>
            <p:cNvSpPr/>
            <p:nvPr/>
          </p:nvSpPr>
          <p:spPr>
            <a:xfrm>
              <a:off x="0" y="4881922"/>
              <a:ext cx="6254724" cy="610156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Szövegdoboz 7">
              <a:extLst>
                <a:ext uri="{FF2B5EF4-FFF2-40B4-BE49-F238E27FC236}">
                  <a16:creationId xmlns:a16="http://schemas.microsoft.com/office/drawing/2014/main" id="{AEC46D53-CC67-4EC2-B504-04305B7F541C}"/>
                </a:ext>
              </a:extLst>
            </p:cNvPr>
            <p:cNvSpPr txBox="1"/>
            <p:nvPr/>
          </p:nvSpPr>
          <p:spPr>
            <a:xfrm>
              <a:off x="0" y="4881922"/>
              <a:ext cx="6254724" cy="61015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45720" rIns="45720" bIns="45720" numCol="1" spcCol="1270" anchor="t" anchorCtr="0">
              <a:noAutofit/>
            </a:bodyPr>
            <a:lstStyle/>
            <a:p>
              <a:pPr marL="0" lvl="0" indent="0" algn="l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hu-HU" sz="1200" kern="1200" dirty="0"/>
                <a:t>Forrás: </a:t>
              </a:r>
              <a:r>
                <a:rPr lang="hu-HU" sz="1200" kern="1200" dirty="0" err="1"/>
                <a:t>Chikán</a:t>
              </a:r>
              <a:r>
                <a:rPr lang="hu-HU" sz="1200" kern="1200" dirty="0"/>
                <a:t> Attila: Vállalatgazdaságtan, Aula Kiadó, Budapest, 2006.</a:t>
              </a:r>
              <a:endParaRPr lang="en-US" sz="12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184132365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43" name="Rectangle 3">
            <a:extLst>
              <a:ext uri="{FF2B5EF4-FFF2-40B4-BE49-F238E27FC236}">
                <a16:creationId xmlns:a16="http://schemas.microsoft.com/office/drawing/2014/main" id="{C731A7EF-B2F1-4628-A28C-3749782332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0563" y="2852738"/>
            <a:ext cx="8270875" cy="371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Milyen csoportokat érint a cég működése, és kik érdekeltek a működésében?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9844" name="Text Box 4">
            <a:extLst>
              <a:ext uri="{FF2B5EF4-FFF2-40B4-BE49-F238E27FC236}">
                <a16:creationId xmlns:a16="http://schemas.microsoft.com/office/drawing/2014/main" id="{4C457505-0355-4197-8790-ADEAC1AB73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5300" y="2420938"/>
            <a:ext cx="6121400" cy="95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RÉSZTVEVŐK ÉS ÉRINTETTEK - STAKEHOLDEREK</a:t>
            </a:r>
          </a:p>
        </p:txBody>
      </p:sp>
    </p:spTree>
    <p:extLst>
      <p:ext uri="{BB962C8B-B14F-4D97-AF65-F5344CB8AC3E}">
        <p14:creationId xmlns:p14="http://schemas.microsoft.com/office/powerpoint/2010/main" val="3282009589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ím 1">
            <a:extLst>
              <a:ext uri="{FF2B5EF4-FFF2-40B4-BE49-F238E27FC236}">
                <a16:creationId xmlns:a16="http://schemas.microsoft.com/office/drawing/2014/main" id="{06A7F843-04DD-4CCD-871B-02D9C77A4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hu-HU"/>
              <a:t>Stakeholder – érintett 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2C56A0B-D490-47B7-885B-69089736F3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u-HU" dirty="0"/>
              <a:t>Egy vállalat </a:t>
            </a:r>
            <a:r>
              <a:rPr lang="hu-HU" b="1" dirty="0"/>
              <a:t>érintett</a:t>
            </a:r>
            <a:r>
              <a:rPr lang="hu-HU" dirty="0"/>
              <a:t>jeinek (angolul </a:t>
            </a:r>
            <a:r>
              <a:rPr lang="hu-HU" dirty="0" err="1"/>
              <a:t>stakeholdernek</a:t>
            </a:r>
            <a:r>
              <a:rPr lang="hu-HU" dirty="0"/>
              <a:t>) nevezünk minden olyan személyt, vagy csoportot, amely lényeges, tartós és kölcsönös kapcsolatban áll a vállalat működésével. Egy érintett egyszerre több szerepben is megjelenhet, vagyis több érdek hordozója is lehet.</a:t>
            </a:r>
            <a:br>
              <a:rPr lang="hu-HU" dirty="0"/>
            </a:br>
            <a:br>
              <a:rPr lang="hu-HU" dirty="0"/>
            </a:br>
            <a:r>
              <a:rPr lang="hu-HU" b="1" dirty="0"/>
              <a:t>Érintettek típusai:</a:t>
            </a:r>
            <a:endParaRPr lang="hu-HU" dirty="0"/>
          </a:p>
          <a:p>
            <a:pPr eaLnBrk="1" hangingPunct="1">
              <a:defRPr/>
            </a:pPr>
            <a:r>
              <a:rPr lang="hu-HU" dirty="0"/>
              <a:t>belső érintettek</a:t>
            </a:r>
          </a:p>
          <a:p>
            <a:pPr eaLnBrk="1" hangingPunct="1">
              <a:defRPr/>
            </a:pPr>
            <a:r>
              <a:rPr lang="hu-HU" dirty="0"/>
              <a:t>külső érintettek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br>
              <a:rPr lang="hu-HU" dirty="0"/>
            </a:br>
            <a:endParaRPr lang="hu-HU" dirty="0"/>
          </a:p>
        </p:txBody>
      </p:sp>
      <p:grpSp>
        <p:nvGrpSpPr>
          <p:cNvPr id="4" name="Csoportba foglalás 3">
            <a:extLst>
              <a:ext uri="{FF2B5EF4-FFF2-40B4-BE49-F238E27FC236}">
                <a16:creationId xmlns:a16="http://schemas.microsoft.com/office/drawing/2014/main" id="{099197CD-D4C6-40F9-8805-55639F8C0849}"/>
              </a:ext>
            </a:extLst>
          </p:cNvPr>
          <p:cNvGrpSpPr/>
          <p:nvPr/>
        </p:nvGrpSpPr>
        <p:grpSpPr>
          <a:xfrm>
            <a:off x="2968638" y="3123922"/>
            <a:ext cx="8575893" cy="3635096"/>
            <a:chOff x="0" y="4881922"/>
            <a:chExt cx="8575893" cy="3635096"/>
          </a:xfrm>
        </p:grpSpPr>
        <p:sp>
          <p:nvSpPr>
            <p:cNvPr id="5" name="Téglalap 4">
              <a:extLst>
                <a:ext uri="{FF2B5EF4-FFF2-40B4-BE49-F238E27FC236}">
                  <a16:creationId xmlns:a16="http://schemas.microsoft.com/office/drawing/2014/main" id="{90D68AE9-6748-4F13-A56A-5BE568AF696F}"/>
                </a:ext>
              </a:extLst>
            </p:cNvPr>
            <p:cNvSpPr/>
            <p:nvPr/>
          </p:nvSpPr>
          <p:spPr>
            <a:xfrm>
              <a:off x="0" y="4881922"/>
              <a:ext cx="6254724" cy="610156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" name="Szövegdoboz 5">
              <a:extLst>
                <a:ext uri="{FF2B5EF4-FFF2-40B4-BE49-F238E27FC236}">
                  <a16:creationId xmlns:a16="http://schemas.microsoft.com/office/drawing/2014/main" id="{CD792D09-2029-4D42-BA97-E81EBA72AF80}"/>
                </a:ext>
              </a:extLst>
            </p:cNvPr>
            <p:cNvSpPr txBox="1"/>
            <p:nvPr/>
          </p:nvSpPr>
          <p:spPr>
            <a:xfrm>
              <a:off x="2321169" y="7906862"/>
              <a:ext cx="6254724" cy="61015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45720" rIns="45720" bIns="45720" numCol="1" spcCol="1270" anchor="t" anchorCtr="0">
              <a:noAutofit/>
            </a:bodyPr>
            <a:lstStyle/>
            <a:p>
              <a:pPr marL="0" lvl="0" indent="0" algn="l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hu-HU" sz="1200" kern="1200" dirty="0"/>
                <a:t>Forrás: </a:t>
              </a:r>
              <a:r>
                <a:rPr lang="hu-HU" sz="1200" kern="1200" dirty="0" err="1"/>
                <a:t>Chikán</a:t>
              </a:r>
              <a:r>
                <a:rPr lang="hu-HU" sz="1200" kern="1200" dirty="0"/>
                <a:t> Attila: Vállalatgazdaságtan, Aula Kiadó, Budapest, 2006.</a:t>
              </a:r>
              <a:endParaRPr lang="en-US" sz="12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85157176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Cím 1">
            <a:extLst>
              <a:ext uri="{FF2B5EF4-FFF2-40B4-BE49-F238E27FC236}">
                <a16:creationId xmlns:a16="http://schemas.microsoft.com/office/drawing/2014/main" id="{F558D30F-C7AD-4BD2-B686-4AF0C24F3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298" y="639763"/>
            <a:ext cx="3997693" cy="5492750"/>
          </a:xfrm>
        </p:spPr>
        <p:txBody>
          <a:bodyPr>
            <a:normAutofit/>
          </a:bodyPr>
          <a:lstStyle/>
          <a:p>
            <a:pPr eaLnBrk="1" hangingPunct="1"/>
            <a:r>
              <a:rPr lang="hu-HU" altLang="hu-HU" sz="6000">
                <a:solidFill>
                  <a:srgbClr val="FFFFFF"/>
                </a:solidFill>
              </a:rPr>
              <a:t>Belső érintettek</a:t>
            </a:r>
          </a:p>
        </p:txBody>
      </p:sp>
      <p:graphicFrame>
        <p:nvGraphicFramePr>
          <p:cNvPr id="6148" name="Tartalom helye 2"/>
          <p:cNvGraphicFramePr>
            <a:graphicFrameLocks noGrp="1"/>
          </p:cNvGraphicFramePr>
          <p:nvPr>
            <p:ph idx="1"/>
            <p:extLst/>
          </p:nvPr>
        </p:nvGraphicFramePr>
        <p:xfrm>
          <a:off x="5288347" y="639763"/>
          <a:ext cx="6254724" cy="5492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4" name="Csoportba foglalás 3">
            <a:extLst>
              <a:ext uri="{FF2B5EF4-FFF2-40B4-BE49-F238E27FC236}">
                <a16:creationId xmlns:a16="http://schemas.microsoft.com/office/drawing/2014/main" id="{3BE05A6A-41AE-4A62-BBDA-F06B1230D9F4}"/>
              </a:ext>
            </a:extLst>
          </p:cNvPr>
          <p:cNvGrpSpPr/>
          <p:nvPr/>
        </p:nvGrpSpPr>
        <p:grpSpPr>
          <a:xfrm>
            <a:off x="6823185" y="6415762"/>
            <a:ext cx="6254724" cy="610156"/>
            <a:chOff x="0" y="4881922"/>
            <a:chExt cx="6254724" cy="610156"/>
          </a:xfrm>
        </p:grpSpPr>
        <p:sp>
          <p:nvSpPr>
            <p:cNvPr id="5" name="Téglalap 4">
              <a:extLst>
                <a:ext uri="{FF2B5EF4-FFF2-40B4-BE49-F238E27FC236}">
                  <a16:creationId xmlns:a16="http://schemas.microsoft.com/office/drawing/2014/main" id="{5612F049-7B54-4E2E-A084-09D1EF9E27CC}"/>
                </a:ext>
              </a:extLst>
            </p:cNvPr>
            <p:cNvSpPr/>
            <p:nvPr/>
          </p:nvSpPr>
          <p:spPr>
            <a:xfrm>
              <a:off x="0" y="4881922"/>
              <a:ext cx="6254724" cy="610156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" name="Szövegdoboz 5">
              <a:extLst>
                <a:ext uri="{FF2B5EF4-FFF2-40B4-BE49-F238E27FC236}">
                  <a16:creationId xmlns:a16="http://schemas.microsoft.com/office/drawing/2014/main" id="{A7914118-0B0E-4E4F-9224-73339197CF2D}"/>
                </a:ext>
              </a:extLst>
            </p:cNvPr>
            <p:cNvSpPr txBox="1"/>
            <p:nvPr/>
          </p:nvSpPr>
          <p:spPr>
            <a:xfrm>
              <a:off x="0" y="4881922"/>
              <a:ext cx="6254724" cy="61015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45720" rIns="45720" bIns="45720" numCol="1" spcCol="1270" anchor="t" anchorCtr="0">
              <a:noAutofit/>
            </a:bodyPr>
            <a:lstStyle/>
            <a:p>
              <a:pPr marL="0" lvl="0" indent="0" algn="l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hu-HU" sz="1200" kern="1200" dirty="0"/>
                <a:t>Forrás: </a:t>
              </a:r>
              <a:r>
                <a:rPr lang="hu-HU" sz="1200" kern="1200" dirty="0" err="1"/>
                <a:t>Chikán</a:t>
              </a:r>
              <a:r>
                <a:rPr lang="hu-HU" sz="1200" kern="1200" dirty="0"/>
                <a:t> Attila: Vállalatgazdaságtan, Aula Kiadó, Budapest, 2006.</a:t>
              </a:r>
              <a:endParaRPr lang="en-US" sz="12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6037519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3FBFD8A-FC4C-4D3E-AB82-9596AF9B1E9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164378"/>
            <a:ext cx="4027471" cy="2693622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BBA0D348-C862-4BA0-9F7B-F28499B855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67" r="20522" b="-2"/>
          <a:stretch/>
        </p:blipFill>
        <p:spPr>
          <a:xfrm>
            <a:off x="20" y="11"/>
            <a:ext cx="4029863" cy="3993279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A72C1808-AED6-41B1-8BF7-7BBCCC9859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593" r="-2" b="11756"/>
          <a:stretch/>
        </p:blipFill>
        <p:spPr>
          <a:xfrm>
            <a:off x="4177307" y="2835800"/>
            <a:ext cx="2876690" cy="40221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0A5332F-58E2-4D45-9B53-FD5A0F0AF5A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77309" y="1"/>
            <a:ext cx="2876689" cy="267494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1DB419B1-16F9-41CC-B2DC-24C288A76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6132" y="499533"/>
            <a:ext cx="4103873" cy="1512147"/>
          </a:xfrm>
        </p:spPr>
        <p:txBody>
          <a:bodyPr anchor="b">
            <a:normAutofit/>
          </a:bodyPr>
          <a:lstStyle/>
          <a:p>
            <a:r>
              <a:rPr lang="hu-HU" sz="4000" dirty="0"/>
              <a:t>A sikeres vállalkozó karakterisztikája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9EBD47E-672F-400B-A201-6C05A2366E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86133" y="2011680"/>
            <a:ext cx="4103872" cy="400812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hu-HU" sz="1800" dirty="0"/>
              <a:t> Mi a közös jellemzője a sikeres vállalkozóknak?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sz="1800" dirty="0"/>
              <a:t> Teljesen különböző szakmai háttér, képzettség és tapasztalat, eltérő szakasz a karrierben, különböző életkor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sz="1800" dirty="0"/>
              <a:t> a legjellemzőbb a 19 és 42 éves kor közötti vállalkozás alapítás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sz="1800" dirty="0"/>
              <a:t> </a:t>
            </a:r>
            <a:r>
              <a:rPr lang="hu-HU" sz="1800" b="1" dirty="0">
                <a:solidFill>
                  <a:schemeClr val="accent1">
                    <a:lumMod val="75000"/>
                  </a:schemeClr>
                </a:solidFill>
              </a:rPr>
              <a:t>MIÉRT?</a:t>
            </a:r>
          </a:p>
          <a:p>
            <a:pPr marL="0" indent="0">
              <a:buNone/>
            </a:pPr>
            <a:endParaRPr lang="hu-HU" sz="1800" dirty="0"/>
          </a:p>
        </p:txBody>
      </p:sp>
    </p:spTree>
    <p:extLst>
      <p:ext uri="{BB962C8B-B14F-4D97-AF65-F5344CB8AC3E}">
        <p14:creationId xmlns:p14="http://schemas.microsoft.com/office/powerpoint/2010/main" val="3830492469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Cím 1">
            <a:extLst>
              <a:ext uri="{FF2B5EF4-FFF2-40B4-BE49-F238E27FC236}">
                <a16:creationId xmlns:a16="http://schemas.microsoft.com/office/drawing/2014/main" id="{95339DD1-74FA-48D1-A698-CFB4C20EA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298" y="639763"/>
            <a:ext cx="3997693" cy="5492750"/>
          </a:xfrm>
        </p:spPr>
        <p:txBody>
          <a:bodyPr>
            <a:normAutofit/>
          </a:bodyPr>
          <a:lstStyle/>
          <a:p>
            <a:pPr eaLnBrk="1" hangingPunct="1"/>
            <a:r>
              <a:rPr lang="hu-HU" altLang="hu-HU" sz="6000">
                <a:solidFill>
                  <a:srgbClr val="FFFFFF"/>
                </a:solidFill>
              </a:rPr>
              <a:t>Külső érintettek</a:t>
            </a:r>
          </a:p>
        </p:txBody>
      </p:sp>
      <p:graphicFrame>
        <p:nvGraphicFramePr>
          <p:cNvPr id="7172" name="Tartalom helye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97766760"/>
              </p:ext>
            </p:extLst>
          </p:nvPr>
        </p:nvGraphicFramePr>
        <p:xfrm>
          <a:off x="5288347" y="639763"/>
          <a:ext cx="6254724" cy="5492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4" name="Csoportba foglalás 3">
            <a:extLst>
              <a:ext uri="{FF2B5EF4-FFF2-40B4-BE49-F238E27FC236}">
                <a16:creationId xmlns:a16="http://schemas.microsoft.com/office/drawing/2014/main" id="{24051231-ED1B-4600-B40E-4AF6FE92D40E}"/>
              </a:ext>
            </a:extLst>
          </p:cNvPr>
          <p:cNvGrpSpPr/>
          <p:nvPr/>
        </p:nvGrpSpPr>
        <p:grpSpPr>
          <a:xfrm>
            <a:off x="7174878" y="6387627"/>
            <a:ext cx="6254724" cy="610156"/>
            <a:chOff x="0" y="4881922"/>
            <a:chExt cx="6254724" cy="610156"/>
          </a:xfrm>
        </p:grpSpPr>
        <p:sp>
          <p:nvSpPr>
            <p:cNvPr id="5" name="Téglalap 4">
              <a:extLst>
                <a:ext uri="{FF2B5EF4-FFF2-40B4-BE49-F238E27FC236}">
                  <a16:creationId xmlns:a16="http://schemas.microsoft.com/office/drawing/2014/main" id="{463BB25F-5C0C-4E78-B8B8-7C64EB083B01}"/>
                </a:ext>
              </a:extLst>
            </p:cNvPr>
            <p:cNvSpPr/>
            <p:nvPr/>
          </p:nvSpPr>
          <p:spPr>
            <a:xfrm>
              <a:off x="0" y="4881922"/>
              <a:ext cx="6254724" cy="610156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" name="Szövegdoboz 5">
              <a:extLst>
                <a:ext uri="{FF2B5EF4-FFF2-40B4-BE49-F238E27FC236}">
                  <a16:creationId xmlns:a16="http://schemas.microsoft.com/office/drawing/2014/main" id="{E08D849E-78F9-474D-83EF-091BED7E9702}"/>
                </a:ext>
              </a:extLst>
            </p:cNvPr>
            <p:cNvSpPr txBox="1"/>
            <p:nvPr/>
          </p:nvSpPr>
          <p:spPr>
            <a:xfrm>
              <a:off x="0" y="4881922"/>
              <a:ext cx="6254724" cy="61015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45720" rIns="45720" bIns="45720" numCol="1" spcCol="1270" anchor="t" anchorCtr="0">
              <a:noAutofit/>
            </a:bodyPr>
            <a:lstStyle/>
            <a:p>
              <a:pPr marL="0" lvl="0" indent="0" algn="l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hu-HU" sz="1200" kern="1200" dirty="0"/>
                <a:t>Forrás: </a:t>
              </a:r>
              <a:r>
                <a:rPr lang="hu-HU" sz="1200" kern="1200" dirty="0" err="1"/>
                <a:t>Chikán</a:t>
              </a:r>
              <a:r>
                <a:rPr lang="hu-HU" sz="1200" kern="1200" dirty="0"/>
                <a:t> Attila: Vállalatgazdaságtan, Aula Kiadó, Budapest, 2006.</a:t>
              </a:r>
              <a:endParaRPr lang="en-US" sz="12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818977976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48574295-30D7-49F4-8F5D-8E3272BF4E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hu-HU"/>
              <a:t>Érdekeltek elemzése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4B05B3E4-0899-4E5D-B9F1-7B1089019076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hu-HU" altLang="hu-HU" dirty="0"/>
              <a:t>Azon civil csoportok, közintézmények, vállaltok feltérképezése és elemzése, amelyeknek valamilyen érdeke fűződik </a:t>
            </a:r>
            <a:r>
              <a:rPr lang="hu-HU" altLang="hu-HU" dirty="0">
                <a:solidFill>
                  <a:srgbClr val="FF0000"/>
                </a:solidFill>
              </a:rPr>
              <a:t>a cég sikeréhez vagy bukásához.</a:t>
            </a:r>
          </a:p>
          <a:p>
            <a:pPr eaLnBrk="1" hangingPunct="1"/>
            <a:r>
              <a:rPr lang="hu-HU" altLang="hu-HU" dirty="0"/>
              <a:t>A különböző érdekeltek azonosítása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hu-HU" altLang="hu-HU" dirty="0"/>
              <a:t>Érinti a projekt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hu-HU" altLang="hu-HU" dirty="0"/>
              <a:t>Befolyásolhatja a projektet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hu-HU" altLang="hu-HU" dirty="0"/>
              <a:t>Lehetséges projekt partner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hu-HU" altLang="hu-HU" dirty="0"/>
              <a:t>„Konfliktusos” szereplők</a:t>
            </a:r>
          </a:p>
        </p:txBody>
      </p:sp>
    </p:spTree>
    <p:extLst>
      <p:ext uri="{BB962C8B-B14F-4D97-AF65-F5344CB8AC3E}">
        <p14:creationId xmlns:p14="http://schemas.microsoft.com/office/powerpoint/2010/main" val="1895810595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3E602108-CF8E-48AA-BB5A-BD663EA7FA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hu-HU" altLang="hu-HU" dirty="0"/>
              <a:t>Érdekeltek csoportjai – projektszempontú megközelítés </a:t>
            </a:r>
            <a:r>
              <a:rPr lang="hu-HU" altLang="hu-HU" sz="2000" dirty="0"/>
              <a:t>(Forrás: HEFOP 3.3.1.)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29B17094-69CB-4B6E-B9CB-971EE1BB63E7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u-HU" altLang="hu-HU" b="1" dirty="0"/>
              <a:t>Kedvezményezettek:</a:t>
            </a:r>
            <a:r>
              <a:rPr lang="hu-HU" altLang="hu-HU" dirty="0"/>
              <a:t> azon szereplők, akik valamilyen formában részesednek a projekt, a cég eredményeiből.</a:t>
            </a:r>
          </a:p>
          <a:p>
            <a:pPr lvl="1" eaLnBrk="1" hangingPunct="1">
              <a:defRPr/>
            </a:pPr>
            <a:r>
              <a:rPr lang="hu-HU" altLang="hu-HU" b="1" dirty="0"/>
              <a:t>Célcsoport:</a:t>
            </a:r>
            <a:r>
              <a:rPr lang="hu-HU" altLang="hu-HU" dirty="0"/>
              <a:t> akikre a projekt közvetlen pozitív hatással van</a:t>
            </a:r>
          </a:p>
          <a:p>
            <a:pPr lvl="1" eaLnBrk="1" hangingPunct="1">
              <a:defRPr/>
            </a:pPr>
            <a:r>
              <a:rPr lang="hu-HU" altLang="hu-HU" b="1" dirty="0"/>
              <a:t>Végső kedvezményezettek:</a:t>
            </a:r>
            <a:r>
              <a:rPr lang="hu-HU" altLang="hu-HU" dirty="0"/>
              <a:t> akik számára a projektből hosszú távon származnak előnyök</a:t>
            </a:r>
          </a:p>
          <a:p>
            <a:pPr lvl="1" eaLnBrk="1" hangingPunct="1">
              <a:defRPr/>
            </a:pPr>
            <a:r>
              <a:rPr lang="hu-HU" altLang="hu-HU" b="1" dirty="0"/>
              <a:t>Pozitív és negatív </a:t>
            </a:r>
            <a:r>
              <a:rPr lang="hu-HU" altLang="hu-HU" b="1" dirty="0" err="1"/>
              <a:t>externáliák</a:t>
            </a:r>
            <a:endParaRPr lang="hu-HU" altLang="hu-HU" b="1" dirty="0"/>
          </a:p>
          <a:p>
            <a:pPr eaLnBrk="1" hangingPunct="1">
              <a:defRPr/>
            </a:pPr>
            <a:r>
              <a:rPr lang="hu-HU" altLang="hu-HU" b="1" dirty="0"/>
              <a:t>Partnerek: </a:t>
            </a:r>
            <a:r>
              <a:rPr lang="hu-HU" altLang="hu-HU" dirty="0"/>
              <a:t>akik a projektet megvalósítják, és az eredményeket elérik.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hu-HU" altLang="hu-HU" dirty="0"/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E2730D58-3D8C-456C-82C9-5CADE9898C0C}"/>
              </a:ext>
            </a:extLst>
          </p:cNvPr>
          <p:cNvSpPr txBox="1"/>
          <p:nvPr/>
        </p:nvSpPr>
        <p:spPr>
          <a:xfrm>
            <a:off x="8799443" y="5883965"/>
            <a:ext cx="2040835" cy="92333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dirty="0" err="1"/>
              <a:t>Externáliák</a:t>
            </a:r>
            <a:r>
              <a:rPr lang="hu-HU" dirty="0"/>
              <a:t> fogalom magyarázata a következő dián! </a:t>
            </a:r>
          </a:p>
        </p:txBody>
      </p:sp>
    </p:spTree>
    <p:extLst>
      <p:ext uri="{BB962C8B-B14F-4D97-AF65-F5344CB8AC3E}">
        <p14:creationId xmlns:p14="http://schemas.microsoft.com/office/powerpoint/2010/main" val="744730941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5301C87D-7750-46B3-AA67-411E70681C79}"/>
              </a:ext>
            </a:extLst>
          </p:cNvPr>
          <p:cNvSpPr txBox="1"/>
          <p:nvPr/>
        </p:nvSpPr>
        <p:spPr>
          <a:xfrm>
            <a:off x="914400" y="795130"/>
            <a:ext cx="9422296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dirty="0" err="1">
                <a:solidFill>
                  <a:srgbClr val="C00000"/>
                </a:solidFill>
              </a:rPr>
              <a:t>Externáliák</a:t>
            </a:r>
            <a:endParaRPr lang="hu-HU" sz="4400" dirty="0">
              <a:solidFill>
                <a:srgbClr val="C00000"/>
              </a:solidFill>
            </a:endParaRPr>
          </a:p>
          <a:p>
            <a:endParaRPr lang="hu-HU" dirty="0"/>
          </a:p>
          <a:p>
            <a:endParaRPr lang="hu-HU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dirty="0"/>
              <a:t>Egy gazdasági tevékenység normális piaci adás-vétel tárgyát képezi egy termelő és fogyasztó között, akik a piacon keresztül szerződésben állnak egymással.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dirty="0"/>
              <a:t>Ha az adott tevékenység hatására a szerződő feleken kívül egy harmadlagos szereplőre olyan váratlan költségek hárulnak, vagy olyan haszontöbblete keletkezik, amelyre az nincs befolyással </a:t>
            </a:r>
            <a:r>
              <a:rPr lang="hu-HU" dirty="0" err="1"/>
              <a:t>externáliáról</a:t>
            </a:r>
            <a:r>
              <a:rPr lang="hu-HU" dirty="0"/>
              <a:t>, vagy külső hatásról beszélünk.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dirty="0"/>
              <a:t>Egy piaci adásvétel esetében az adott ügyleten </a:t>
            </a:r>
            <a:r>
              <a:rPr lang="hu-HU" b="1" dirty="0"/>
              <a:t>kívülálló szereplő(k) környezetét befolyásoló, nem szándékolt hatásokat külső gazdasági hatásnak, </a:t>
            </a:r>
            <a:r>
              <a:rPr lang="hu-HU" b="1" dirty="0" err="1"/>
              <a:t>externáliának</a:t>
            </a:r>
            <a:r>
              <a:rPr lang="hu-HU" b="1" dirty="0"/>
              <a:t> nevezzük.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hu-HU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dirty="0"/>
              <a:t>Az alaptevékenységet az </a:t>
            </a:r>
            <a:r>
              <a:rPr lang="hu-HU" dirty="0" err="1"/>
              <a:t>externália</a:t>
            </a:r>
            <a:r>
              <a:rPr lang="hu-HU" dirty="0"/>
              <a:t> forrásának, az érintett tevékenységet az </a:t>
            </a:r>
            <a:r>
              <a:rPr lang="hu-HU" dirty="0" err="1"/>
              <a:t>externália</a:t>
            </a:r>
            <a:r>
              <a:rPr lang="hu-HU" dirty="0"/>
              <a:t> tárgyának nevezzük.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dirty="0"/>
              <a:t>Ilyen </a:t>
            </a:r>
            <a:r>
              <a:rPr lang="hu-HU" dirty="0" err="1"/>
              <a:t>externáliát</a:t>
            </a:r>
            <a:r>
              <a:rPr lang="hu-HU" dirty="0"/>
              <a:t> tartalmaz egy környezetszennyező gyár, vagy egy gyümölcsös mellett létrehozott méhtelep, amely növeli a termőképességet.</a:t>
            </a:r>
          </a:p>
          <a:p>
            <a:endParaRPr lang="hu-HU" dirty="0"/>
          </a:p>
          <a:p>
            <a:r>
              <a:rPr lang="hu-HU" dirty="0"/>
              <a:t> </a:t>
            </a:r>
          </a:p>
        </p:txBody>
      </p:sp>
      <p:grpSp>
        <p:nvGrpSpPr>
          <p:cNvPr id="3" name="Csoportba foglalás 2">
            <a:extLst>
              <a:ext uri="{FF2B5EF4-FFF2-40B4-BE49-F238E27FC236}">
                <a16:creationId xmlns:a16="http://schemas.microsoft.com/office/drawing/2014/main" id="{2388AB8D-CDBF-43BA-A59B-0AB35BE5BCD3}"/>
              </a:ext>
            </a:extLst>
          </p:cNvPr>
          <p:cNvGrpSpPr/>
          <p:nvPr/>
        </p:nvGrpSpPr>
        <p:grpSpPr>
          <a:xfrm>
            <a:off x="6640306" y="6247844"/>
            <a:ext cx="6254724" cy="610156"/>
            <a:chOff x="0" y="4881922"/>
            <a:chExt cx="6254724" cy="610156"/>
          </a:xfrm>
        </p:grpSpPr>
        <p:sp>
          <p:nvSpPr>
            <p:cNvPr id="4" name="Téglalap 3">
              <a:extLst>
                <a:ext uri="{FF2B5EF4-FFF2-40B4-BE49-F238E27FC236}">
                  <a16:creationId xmlns:a16="http://schemas.microsoft.com/office/drawing/2014/main" id="{064F1A85-6E71-462A-962E-36121BCA6735}"/>
                </a:ext>
              </a:extLst>
            </p:cNvPr>
            <p:cNvSpPr/>
            <p:nvPr/>
          </p:nvSpPr>
          <p:spPr>
            <a:xfrm>
              <a:off x="0" y="4881922"/>
              <a:ext cx="6254724" cy="610156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" name="Szövegdoboz 4">
              <a:extLst>
                <a:ext uri="{FF2B5EF4-FFF2-40B4-BE49-F238E27FC236}">
                  <a16:creationId xmlns:a16="http://schemas.microsoft.com/office/drawing/2014/main" id="{D11FF2DE-7F32-422B-854B-CDDC0DF949D9}"/>
                </a:ext>
              </a:extLst>
            </p:cNvPr>
            <p:cNvSpPr txBox="1"/>
            <p:nvPr/>
          </p:nvSpPr>
          <p:spPr>
            <a:xfrm>
              <a:off x="0" y="4881922"/>
              <a:ext cx="6254724" cy="61015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45720" rIns="45720" bIns="45720" numCol="1" spcCol="1270" anchor="t" anchorCtr="0">
              <a:noAutofit/>
            </a:bodyPr>
            <a:lstStyle/>
            <a:p>
              <a:pPr marL="0" lvl="0" indent="0" algn="l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hu-HU" sz="1200" kern="1200" dirty="0"/>
                <a:t>Forrás: </a:t>
              </a:r>
              <a:r>
                <a:rPr lang="hu-HU" sz="1200" kern="1200" dirty="0" err="1"/>
                <a:t>Chikán</a:t>
              </a:r>
              <a:r>
                <a:rPr lang="hu-HU" sz="1200" kern="1200" dirty="0"/>
                <a:t> Attila: Vállalatgazdaságtan, Aula Kiadó, Budapest, 2006.</a:t>
              </a:r>
              <a:endParaRPr lang="en-US" sz="12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046922439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D5415076-D1BF-419F-A9D9-3A167A0DED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hu-HU"/>
              <a:t>Érdekeltek elemzése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B5023857-83BD-4C57-939B-A122511341B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hu-HU" altLang="hu-HU" b="1" dirty="0"/>
              <a:t>Elsődleges érdekeltek</a:t>
            </a:r>
            <a:r>
              <a:rPr lang="hu-HU" altLang="hu-HU" dirty="0"/>
              <a:t>: közvetlen hatásuk van, vagy közvetlenül érintettek, akik nélkül kétséges a projekt végrehajthatósága</a:t>
            </a:r>
          </a:p>
          <a:p>
            <a:pPr eaLnBrk="1" hangingPunct="1"/>
            <a:r>
              <a:rPr lang="hu-HU" altLang="hu-HU" b="1" dirty="0"/>
              <a:t>Másodlagos érdekeltek: </a:t>
            </a:r>
            <a:r>
              <a:rPr lang="hu-HU" altLang="hu-HU" dirty="0"/>
              <a:t>közvetetten vagy kisebb mértékben lehetnek hatással, illetve lehetnek érintettek. Az ő bevonásuk a projektbe szakaszosan szükséges, de folyamatosan nem.</a:t>
            </a:r>
          </a:p>
          <a:p>
            <a:pPr eaLnBrk="1" hangingPunct="1"/>
            <a:r>
              <a:rPr lang="hu-HU" altLang="hu-HU" b="1" dirty="0"/>
              <a:t>Ellenzők</a:t>
            </a:r>
          </a:p>
        </p:txBody>
      </p:sp>
    </p:spTree>
    <p:extLst>
      <p:ext uri="{BB962C8B-B14F-4D97-AF65-F5344CB8AC3E}">
        <p14:creationId xmlns:p14="http://schemas.microsoft.com/office/powerpoint/2010/main" val="1015351674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EA42D95E-EBC4-4376-92F9-C48639D0AC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hu-HU"/>
              <a:t>Érdekeltek elemzése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F7E3317B-EA10-479F-9CA8-BBE57A56F9C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hu-HU" altLang="hu-HU" b="1" dirty="0"/>
              <a:t>Hátrányos helyzetűek</a:t>
            </a:r>
            <a:r>
              <a:rPr lang="hu-HU" altLang="hu-HU" dirty="0"/>
              <a:t>: nők, kisebbségek, fogyatékkal élők, stb. akik a projektben önerejükből nem biztos, hogy jelentőségüknek megfelelő módon részt tudnak venni.</a:t>
            </a:r>
          </a:p>
          <a:p>
            <a:pPr eaLnBrk="1" hangingPunct="1"/>
            <a:r>
              <a:rPr lang="hu-HU" altLang="hu-HU" b="1" dirty="0"/>
              <a:t>Érdekek</a:t>
            </a:r>
            <a:r>
              <a:rPr lang="hu-HU" altLang="hu-HU" dirty="0"/>
              <a:t>: milyen módon kapcsolódnak? pl.: megélhetés, kulturális értékek, stb.</a:t>
            </a:r>
          </a:p>
          <a:p>
            <a:pPr eaLnBrk="1" hangingPunct="1"/>
            <a:r>
              <a:rPr lang="hu-HU" altLang="hu-HU" b="1" dirty="0"/>
              <a:t>Érdekforrás: </a:t>
            </a:r>
            <a:r>
              <a:rPr lang="hu-HU" altLang="hu-HU" dirty="0"/>
              <a:t>mire alapul az érdekük? pl.: tulajdonosok, gazdálkodók, törvényi előírások</a:t>
            </a:r>
          </a:p>
        </p:txBody>
      </p:sp>
    </p:spTree>
    <p:extLst>
      <p:ext uri="{BB962C8B-B14F-4D97-AF65-F5344CB8AC3E}">
        <p14:creationId xmlns:p14="http://schemas.microsoft.com/office/powerpoint/2010/main" val="3234906170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3A0C82B7-64F9-44F0-A30E-0858BE96A8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hu-HU"/>
              <a:t>Érdekeltek elemzése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352B7141-DDE5-4F78-AA42-0EA4F649FE27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hu-HU" altLang="hu-HU" b="1" dirty="0"/>
              <a:t>Erőforrások: </a:t>
            </a:r>
            <a:r>
              <a:rPr lang="hu-HU" altLang="hu-HU" dirty="0"/>
              <a:t>pénz, emberi erőforrások, infrastruktúra, információ stb.</a:t>
            </a:r>
          </a:p>
          <a:p>
            <a:pPr eaLnBrk="1" hangingPunct="1"/>
            <a:r>
              <a:rPr lang="hu-HU" altLang="hu-HU" b="1" dirty="0"/>
              <a:t>Szerepkör:</a:t>
            </a:r>
            <a:r>
              <a:rPr lang="hu-HU" altLang="hu-HU" dirty="0"/>
              <a:t> együttműködő (konzorciumi partner) alvállalkozó, célcsoport, támogató szervezet, ellenőrző szervezet</a:t>
            </a:r>
          </a:p>
          <a:p>
            <a:pPr eaLnBrk="1" hangingPunct="1"/>
            <a:r>
              <a:rPr lang="hu-HU" altLang="hu-HU" b="1" dirty="0"/>
              <a:t>Hiányosságok: </a:t>
            </a:r>
            <a:r>
              <a:rPr lang="hu-HU" altLang="hu-HU" dirty="0"/>
              <a:t>azon </a:t>
            </a:r>
            <a:r>
              <a:rPr lang="hu-HU" altLang="hu-HU" dirty="0" err="1"/>
              <a:t>képességbeli</a:t>
            </a:r>
            <a:r>
              <a:rPr lang="hu-HU" altLang="hu-HU" dirty="0"/>
              <a:t> hiányosságok, amelyek a projekt résztvevőket megakadályozhatják a szerepkörük betöltésében</a:t>
            </a:r>
          </a:p>
        </p:txBody>
      </p:sp>
    </p:spTree>
    <p:extLst>
      <p:ext uri="{BB962C8B-B14F-4D97-AF65-F5344CB8AC3E}">
        <p14:creationId xmlns:p14="http://schemas.microsoft.com/office/powerpoint/2010/main" val="1690141032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66" name="Rectangle 22">
            <a:extLst>
              <a:ext uri="{FF2B5EF4-FFF2-40B4-BE49-F238E27FC236}">
                <a16:creationId xmlns:a16="http://schemas.microsoft.com/office/drawing/2014/main" id="{888B5D73-DCCE-4C6D-A63B-9302F2F5F3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1313" y="401638"/>
            <a:ext cx="381317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VENN DIAGRAM </a:t>
            </a:r>
          </a:p>
        </p:txBody>
      </p:sp>
      <p:grpSp>
        <p:nvGrpSpPr>
          <p:cNvPr id="24" name="Diagram 22">
            <a:extLst>
              <a:ext uri="{FF2B5EF4-FFF2-40B4-BE49-F238E27FC236}">
                <a16:creationId xmlns:a16="http://schemas.microsoft.com/office/drawing/2014/main" id="{DA3A3B77-14E3-461B-903F-4AA07AACD35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619250" y="1584325"/>
            <a:ext cx="5443538" cy="3189288"/>
            <a:chOff x="2048" y="5215"/>
            <a:chExt cx="6637" cy="6221"/>
          </a:xfrm>
        </p:grpSpPr>
        <p:sp>
          <p:nvSpPr>
            <p:cNvPr id="15368" name="Text Box 24">
              <a:extLst>
                <a:ext uri="{FF2B5EF4-FFF2-40B4-BE49-F238E27FC236}">
                  <a16:creationId xmlns:a16="http://schemas.microsoft.com/office/drawing/2014/main" id="{52251F66-5AE6-408D-838C-DB9AC72833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22" y="6566"/>
              <a:ext cx="1260" cy="172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Fejlesztési elképzelés</a:t>
              </a:r>
              <a:endParaRPr kumimoji="0" lang="hu-HU" altLang="hu-HU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369" name="_s1303">
              <a:extLst>
                <a:ext uri="{FF2B5EF4-FFF2-40B4-BE49-F238E27FC236}">
                  <a16:creationId xmlns:a16="http://schemas.microsoft.com/office/drawing/2014/main" id="{0ECCF70D-0F98-41ED-B3C8-F1D490D3535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554902">
              <a:off x="2674" y="6521"/>
              <a:ext cx="5872" cy="3259"/>
            </a:xfrm>
            <a:prstGeom prst="ellipse">
              <a:avLst/>
            </a:prstGeom>
            <a:solidFill>
              <a:srgbClr val="FF9900">
                <a:alpha val="50195"/>
              </a:srgbClr>
            </a:solidFill>
            <a:ln w="4699">
              <a:solidFill>
                <a:srgbClr val="99CC00"/>
              </a:solidFill>
              <a:round/>
              <a:headEnd/>
              <a:tailEnd/>
            </a:ln>
          </p:spPr>
          <p:txBody>
            <a:bodyPr lIns="0" tIns="0" rIns="0" bIns="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hu-H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5370" name="Oval 26">
              <a:extLst>
                <a:ext uri="{FF2B5EF4-FFF2-40B4-BE49-F238E27FC236}">
                  <a16:creationId xmlns:a16="http://schemas.microsoft.com/office/drawing/2014/main" id="{EF8F75F7-CB7A-473B-9EAF-1742570652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85" y="10053"/>
              <a:ext cx="1980" cy="1383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hu-H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5371" name="Oval 27">
              <a:extLst>
                <a:ext uri="{FF2B5EF4-FFF2-40B4-BE49-F238E27FC236}">
                  <a16:creationId xmlns:a16="http://schemas.microsoft.com/office/drawing/2014/main" id="{A77A35D6-AD6A-4C8F-92A9-1169C588457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086784">
              <a:off x="2916" y="8909"/>
              <a:ext cx="2880" cy="1728"/>
            </a:xfrm>
            <a:prstGeom prst="ellipse">
              <a:avLst/>
            </a:prstGeom>
            <a:solidFill>
              <a:srgbClr val="FF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hu-H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5372" name="Oval 28">
              <a:extLst>
                <a:ext uri="{FF2B5EF4-FFF2-40B4-BE49-F238E27FC236}">
                  <a16:creationId xmlns:a16="http://schemas.microsoft.com/office/drawing/2014/main" id="{CD3964DF-4099-4DD3-9C63-979D2F7515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5" y="6252"/>
              <a:ext cx="720" cy="1382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hu-H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5373" name="Text Box 29">
              <a:extLst>
                <a:ext uri="{FF2B5EF4-FFF2-40B4-BE49-F238E27FC236}">
                  <a16:creationId xmlns:a16="http://schemas.microsoft.com/office/drawing/2014/main" id="{40335884-9801-4D47-94EF-C390DD460E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05" y="6597"/>
              <a:ext cx="360" cy="691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1</a:t>
              </a:r>
              <a:endParaRPr kumimoji="0" lang="hu-HU" altLang="hu-HU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374" name="Text Box 31">
              <a:extLst>
                <a:ext uri="{FF2B5EF4-FFF2-40B4-BE49-F238E27FC236}">
                  <a16:creationId xmlns:a16="http://schemas.microsoft.com/office/drawing/2014/main" id="{303A10F4-E343-4A92-9FC6-EE429808B9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66" y="9656"/>
              <a:ext cx="540" cy="691"/>
            </a:xfrm>
            <a:prstGeom prst="rect">
              <a:avLst/>
            </a:prstGeom>
            <a:solidFill>
              <a:srgbClr val="FF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4</a:t>
              </a:r>
              <a:endParaRPr kumimoji="0" lang="hu-HU" altLang="hu-HU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375" name="Text Box 34">
              <a:extLst>
                <a:ext uri="{FF2B5EF4-FFF2-40B4-BE49-F238E27FC236}">
                  <a16:creationId xmlns:a16="http://schemas.microsoft.com/office/drawing/2014/main" id="{46550EE3-D238-4D56-945C-24DEBDBEA8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45" y="10399"/>
              <a:ext cx="360" cy="691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3</a:t>
              </a:r>
              <a:endParaRPr kumimoji="0" lang="hu-HU" altLang="hu-HU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376" name="Oval 35">
              <a:extLst>
                <a:ext uri="{FF2B5EF4-FFF2-40B4-BE49-F238E27FC236}">
                  <a16:creationId xmlns:a16="http://schemas.microsoft.com/office/drawing/2014/main" id="{20DC660D-A05B-4FD1-B0BA-35C61B1131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65" y="5906"/>
              <a:ext cx="720" cy="1382"/>
            </a:xfrm>
            <a:prstGeom prst="ellipse">
              <a:avLst/>
            </a:prstGeom>
            <a:solidFill>
              <a:srgbClr val="CCFFCC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hu-H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5377" name="Text Box 36">
              <a:extLst>
                <a:ext uri="{FF2B5EF4-FFF2-40B4-BE49-F238E27FC236}">
                  <a16:creationId xmlns:a16="http://schemas.microsoft.com/office/drawing/2014/main" id="{5BEC0F77-4638-4C19-9962-2AF338A596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45" y="6252"/>
              <a:ext cx="360" cy="691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2</a:t>
              </a:r>
              <a:endParaRPr kumimoji="0" lang="hu-HU" altLang="hu-HU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378" name="Line 38">
              <a:extLst>
                <a:ext uri="{FF2B5EF4-FFF2-40B4-BE49-F238E27FC236}">
                  <a16:creationId xmlns:a16="http://schemas.microsoft.com/office/drawing/2014/main" id="{DB76B773-A5B9-40C4-8E16-803743B4A2D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785" y="5906"/>
              <a:ext cx="360" cy="34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5379" name="Line 39">
              <a:extLst>
                <a:ext uri="{FF2B5EF4-FFF2-40B4-BE49-F238E27FC236}">
                  <a16:creationId xmlns:a16="http://schemas.microsoft.com/office/drawing/2014/main" id="{657B78A6-E4C9-43F0-A60B-2A84D811DE1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65" y="10744"/>
              <a:ext cx="540" cy="69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5380" name="Line 40">
              <a:extLst>
                <a:ext uri="{FF2B5EF4-FFF2-40B4-BE49-F238E27FC236}">
                  <a16:creationId xmlns:a16="http://schemas.microsoft.com/office/drawing/2014/main" id="{EB2B05F3-93B5-4C8E-83BE-27A24C9F63C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7965" y="10744"/>
              <a:ext cx="720" cy="69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5381" name="Line 41">
              <a:extLst>
                <a:ext uri="{FF2B5EF4-FFF2-40B4-BE49-F238E27FC236}">
                  <a16:creationId xmlns:a16="http://schemas.microsoft.com/office/drawing/2014/main" id="{29169D63-504C-4C7B-8A9A-BFB1099455B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48" y="6566"/>
              <a:ext cx="900" cy="34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5364" name="Szövegdoboz 22">
            <a:extLst>
              <a:ext uri="{FF2B5EF4-FFF2-40B4-BE49-F238E27FC236}">
                <a16:creationId xmlns:a16="http://schemas.microsoft.com/office/drawing/2014/main" id="{C483A68D-0D1D-4920-A34B-9B2900AC78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9013" y="1133475"/>
            <a:ext cx="12477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Nem érintett célcsoport</a:t>
            </a:r>
          </a:p>
        </p:txBody>
      </p:sp>
      <p:sp>
        <p:nvSpPr>
          <p:cNvPr id="15365" name="Szövegdoboz 26">
            <a:extLst>
              <a:ext uri="{FF2B5EF4-FFF2-40B4-BE49-F238E27FC236}">
                <a16:creationId xmlns:a16="http://schemas.microsoft.com/office/drawing/2014/main" id="{3A44D0A0-828F-4636-8FBC-2971D476AC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1413" y="4364038"/>
            <a:ext cx="124777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Erőteljesen érintett célcsoport</a:t>
            </a:r>
          </a:p>
        </p:txBody>
      </p:sp>
      <p:sp>
        <p:nvSpPr>
          <p:cNvPr id="15366" name="Szövegdoboz 27">
            <a:extLst>
              <a:ext uri="{FF2B5EF4-FFF2-40B4-BE49-F238E27FC236}">
                <a16:creationId xmlns:a16="http://schemas.microsoft.com/office/drawing/2014/main" id="{7697443D-2A37-47DF-9A81-D7CECFD584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5175" y="4516438"/>
            <a:ext cx="1247775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Kis mértékben/nem közömbös érintett célcsoport</a:t>
            </a:r>
          </a:p>
        </p:txBody>
      </p:sp>
      <p:sp>
        <p:nvSpPr>
          <p:cNvPr id="15367" name="Szövegdoboz 28">
            <a:extLst>
              <a:ext uri="{FF2B5EF4-FFF2-40B4-BE49-F238E27FC236}">
                <a16:creationId xmlns:a16="http://schemas.microsoft.com/office/drawing/2014/main" id="{90E8F346-A11D-4657-9513-9FD2A3A9E3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0513" y="1595438"/>
            <a:ext cx="12477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Közömbös célcsoport</a:t>
            </a:r>
          </a:p>
        </p:txBody>
      </p:sp>
      <p:grpSp>
        <p:nvGrpSpPr>
          <p:cNvPr id="22" name="Csoportba foglalás 21">
            <a:extLst>
              <a:ext uri="{FF2B5EF4-FFF2-40B4-BE49-F238E27FC236}">
                <a16:creationId xmlns:a16="http://schemas.microsoft.com/office/drawing/2014/main" id="{556E6D68-D3C0-4502-8F7F-459285A8F548}"/>
              </a:ext>
            </a:extLst>
          </p:cNvPr>
          <p:cNvGrpSpPr/>
          <p:nvPr/>
        </p:nvGrpSpPr>
        <p:grpSpPr>
          <a:xfrm>
            <a:off x="5500822" y="6417175"/>
            <a:ext cx="6254724" cy="610156"/>
            <a:chOff x="0" y="4881922"/>
            <a:chExt cx="6254724" cy="610156"/>
          </a:xfrm>
        </p:grpSpPr>
        <p:sp>
          <p:nvSpPr>
            <p:cNvPr id="23" name="Téglalap 22">
              <a:extLst>
                <a:ext uri="{FF2B5EF4-FFF2-40B4-BE49-F238E27FC236}">
                  <a16:creationId xmlns:a16="http://schemas.microsoft.com/office/drawing/2014/main" id="{DEE9CEB1-073B-4D22-ABCA-51AC5A57F909}"/>
                </a:ext>
              </a:extLst>
            </p:cNvPr>
            <p:cNvSpPr/>
            <p:nvPr/>
          </p:nvSpPr>
          <p:spPr>
            <a:xfrm>
              <a:off x="0" y="4881922"/>
              <a:ext cx="6254724" cy="610156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Szövegdoboz 24">
              <a:extLst>
                <a:ext uri="{FF2B5EF4-FFF2-40B4-BE49-F238E27FC236}">
                  <a16:creationId xmlns:a16="http://schemas.microsoft.com/office/drawing/2014/main" id="{5D26D041-DEAA-4D8D-9F24-A5F56520D0B5}"/>
                </a:ext>
              </a:extLst>
            </p:cNvPr>
            <p:cNvSpPr txBox="1"/>
            <p:nvPr/>
          </p:nvSpPr>
          <p:spPr>
            <a:xfrm>
              <a:off x="0" y="4881922"/>
              <a:ext cx="6254724" cy="61015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45720" rIns="45720" bIns="45720" numCol="1" spcCol="1270" anchor="t" anchorCtr="0">
              <a:noAutofit/>
            </a:bodyPr>
            <a:lstStyle/>
            <a:p>
              <a:pPr marL="0" lvl="0" indent="0" algn="l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hu-HU" sz="1200" kern="1200" dirty="0"/>
                <a:t>Forrás: </a:t>
              </a:r>
              <a:r>
                <a:rPr lang="hu-HU" sz="1200" kern="1200" dirty="0" err="1"/>
                <a:t>Chikán</a:t>
              </a:r>
              <a:r>
                <a:rPr lang="hu-HU" sz="1200" kern="1200" dirty="0"/>
                <a:t> Attila: Vállalatgazdaságtan, Aula Kiadó, Budapest, 2006.</a:t>
              </a:r>
              <a:endParaRPr lang="en-US" sz="12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3086802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6" name="Rectangle 2">
            <a:extLst>
              <a:ext uri="{FF2B5EF4-FFF2-40B4-BE49-F238E27FC236}">
                <a16:creationId xmlns:a16="http://schemas.microsoft.com/office/drawing/2014/main" id="{173F93F7-FCB9-49EB-BA07-F7918A3CAD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0013" y="692150"/>
            <a:ext cx="728345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33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STAKEHOLDER ANALÍZIS</a:t>
            </a:r>
            <a:endParaRPr kumimoji="0" lang="hu-HU" alt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420867" name="Rectangle 3">
            <a:extLst>
              <a:ext uri="{FF2B5EF4-FFF2-40B4-BE49-F238E27FC236}">
                <a16:creationId xmlns:a16="http://schemas.microsoft.com/office/drawing/2014/main" id="{1E831A74-5C66-4984-AB69-B331F0AF8B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4225" y="2276475"/>
            <a:ext cx="8083550" cy="364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Érdekelt, aki</a:t>
            </a:r>
            <a:endParaRPr kumimoji="0" lang="hu-HU" alt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Pct val="55000"/>
              <a:buFont typeface="Wingdings" panose="05000000000000000000" pitchFamily="2" charset="2"/>
              <a:buChar char="l"/>
              <a:tabLst/>
              <a:defRPr/>
            </a:pP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részt vesz a projektben</a:t>
            </a:r>
          </a:p>
          <a:p>
            <a:pPr marL="457200" marR="0" lvl="1" indent="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Pct val="55000"/>
              <a:buFont typeface="Wingdings" panose="05000000000000000000" pitchFamily="2" charset="2"/>
              <a:buChar char="l"/>
              <a:tabLst/>
              <a:defRPr/>
            </a:pP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hatással van a projektre</a:t>
            </a:r>
          </a:p>
          <a:p>
            <a:pPr marL="457200" marR="0" lvl="1" indent="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Pct val="55000"/>
              <a:buFont typeface="Wingdings" panose="05000000000000000000" pitchFamily="2" charset="2"/>
              <a:buChar char="l"/>
              <a:tabLst/>
              <a:defRPr/>
            </a:pP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érdekelt az eredményben </a:t>
            </a:r>
          </a:p>
          <a:p>
            <a:pPr marL="0" marR="0" lvl="0" indent="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Az elemzés lépései</a:t>
            </a:r>
            <a:endParaRPr kumimoji="0" lang="hu-HU" alt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Pct val="55000"/>
              <a:buFont typeface="Wingdings" panose="05000000000000000000" pitchFamily="2" charset="2"/>
              <a:buChar char="l"/>
              <a:tabLst/>
              <a:defRPr/>
            </a:pP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Az érdekeltek felsorolása, csoportosítása</a:t>
            </a:r>
            <a:b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(külső, belső)</a:t>
            </a:r>
          </a:p>
          <a:p>
            <a:pPr marL="457200" marR="0" lvl="1" indent="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Pct val="55000"/>
              <a:buFont typeface="Wingdings" panose="05000000000000000000" pitchFamily="2" charset="2"/>
              <a:buChar char="l"/>
              <a:tabLst/>
              <a:defRPr/>
            </a:pP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Rangsorolás</a:t>
            </a:r>
          </a:p>
          <a:p>
            <a:pPr marL="457200" marR="0" lvl="1" indent="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Pct val="55000"/>
              <a:buFont typeface="Wingdings" panose="05000000000000000000" pitchFamily="2" charset="2"/>
              <a:buChar char="l"/>
              <a:tabLst/>
              <a:defRPr/>
            </a:pP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Sikerkritériumaik meghatározása</a:t>
            </a:r>
          </a:p>
        </p:txBody>
      </p:sp>
    </p:spTree>
    <p:extLst>
      <p:ext uri="{BB962C8B-B14F-4D97-AF65-F5344CB8AC3E}">
        <p14:creationId xmlns:p14="http://schemas.microsoft.com/office/powerpoint/2010/main" val="663656966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E84F5D22-7CDD-4A01-9F09-95D515108F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762000" eaLnBrk="1" hangingPunct="1"/>
            <a:r>
              <a:rPr lang="hu-HU" altLang="hu-HU" sz="3200"/>
              <a:t>AZ ÉRINTETT ÉRDEKCSOPORTOK LEHETSÉGES ÉRDEKEI 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4AE41FCA-C1CF-4FE3-96B8-7F559B636C6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063750" y="1628775"/>
            <a:ext cx="7772400" cy="4679950"/>
          </a:xfrm>
        </p:spPr>
        <p:txBody>
          <a:bodyPr/>
          <a:lstStyle/>
          <a:p>
            <a:pPr defTabSz="762000" eaLnBrk="1" hangingPunct="1">
              <a:buFont typeface="Arial" panose="020B0604020202020204" pitchFamily="34" charset="0"/>
              <a:buChar char="•"/>
            </a:pPr>
            <a:r>
              <a:rPr lang="hu-HU" altLang="hu-HU" sz="3000" dirty="0"/>
              <a:t>gazdasági érdek </a:t>
            </a:r>
          </a:p>
          <a:p>
            <a:pPr defTabSz="762000" eaLnBrk="1" hangingPunct="1">
              <a:buFont typeface="Arial" panose="020B0604020202020204" pitchFamily="34" charset="0"/>
              <a:buChar char="•"/>
            </a:pPr>
            <a:r>
              <a:rPr lang="hu-HU" altLang="hu-HU" sz="3000" dirty="0"/>
              <a:t>törvényben szabályozott jogokhoz fűződő érdek </a:t>
            </a:r>
          </a:p>
          <a:p>
            <a:pPr defTabSz="762000" eaLnBrk="1" hangingPunct="1">
              <a:buFont typeface="Arial" panose="020B0604020202020204" pitchFamily="34" charset="0"/>
              <a:buChar char="•"/>
            </a:pPr>
            <a:r>
              <a:rPr lang="hu-HU" altLang="hu-HU" sz="3000" dirty="0"/>
              <a:t>küldetést érintő érdek </a:t>
            </a:r>
          </a:p>
          <a:p>
            <a:pPr defTabSz="762000" eaLnBrk="1" hangingPunct="1">
              <a:buFont typeface="Arial" panose="020B0604020202020204" pitchFamily="34" charset="0"/>
              <a:buChar char="•"/>
            </a:pPr>
            <a:r>
              <a:rPr lang="hu-HU" altLang="hu-HU" sz="3000" dirty="0"/>
              <a:t>biztonsághoz fűződő érdek </a:t>
            </a:r>
          </a:p>
          <a:p>
            <a:pPr defTabSz="762000" eaLnBrk="1" hangingPunct="1">
              <a:buFont typeface="Arial" panose="020B0604020202020204" pitchFamily="34" charset="0"/>
              <a:buChar char="•"/>
            </a:pPr>
            <a:r>
              <a:rPr lang="hu-HU" altLang="hu-HU" sz="3000" dirty="0"/>
              <a:t>életminőséghez fűződő érdek </a:t>
            </a:r>
          </a:p>
          <a:p>
            <a:pPr defTabSz="762000" eaLnBrk="1" hangingPunct="1">
              <a:buFont typeface="Arial" panose="020B0604020202020204" pitchFamily="34" charset="0"/>
              <a:buChar char="•"/>
            </a:pPr>
            <a:r>
              <a:rPr lang="hu-HU" altLang="hu-HU" sz="3000" dirty="0"/>
              <a:t>előnyszerzés </a:t>
            </a:r>
            <a:r>
              <a:rPr lang="hu-HU" altLang="hu-HU" sz="3000" dirty="0" err="1"/>
              <a:t>lehetősének</a:t>
            </a:r>
            <a:r>
              <a:rPr lang="hu-HU" altLang="hu-HU" sz="3000" dirty="0"/>
              <a:t> az érdeke </a:t>
            </a:r>
          </a:p>
          <a:p>
            <a:pPr defTabSz="762000" eaLnBrk="1" hangingPunct="1">
              <a:buFont typeface="Arial" panose="020B0604020202020204" pitchFamily="34" charset="0"/>
              <a:buChar char="•"/>
            </a:pPr>
            <a:r>
              <a:rPr lang="hu-HU" altLang="hu-HU" sz="3000" dirty="0"/>
              <a:t>fennmaradás vagy politikai támogatás biztosításának érdeke </a:t>
            </a:r>
          </a:p>
        </p:txBody>
      </p:sp>
    </p:spTree>
    <p:extLst>
      <p:ext uri="{BB962C8B-B14F-4D97-AF65-F5344CB8AC3E}">
        <p14:creationId xmlns:p14="http://schemas.microsoft.com/office/powerpoint/2010/main" val="709976534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07A7C79-E1E3-40B3-9DF5-00614C364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sikeres vállalkozó karakterisztikája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68623F5-798F-4EAB-AE0B-09751A81AD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656" y="2011680"/>
            <a:ext cx="10753725" cy="4415624"/>
          </a:xfrm>
        </p:spPr>
        <p:txBody>
          <a:bodyPr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hu-HU" dirty="0"/>
              <a:t> A sikeres vállalkozó folyamatosan keresi a VÁLTOZÁST, arra lehetőségként teremt és kiaknázza azt.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dirty="0"/>
              <a:t> A sikeres vállalkozó egyik jellemzője, hogy az azonosított problémára megoldást keres, a felmerült problémákban lehetőséget lát és a kihívásban új utakat fedez fel.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dirty="0"/>
              <a:t>  </a:t>
            </a:r>
            <a:r>
              <a:rPr lang="hu-HU" b="1" dirty="0"/>
              <a:t>Személyes jellemzők </a:t>
            </a:r>
            <a:r>
              <a:rPr lang="hu-HU" dirty="0"/>
              <a:t>közül a legfontosabbak 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u-HU" dirty="0"/>
              <a:t>a kiemelkedő tudás és érdeklődés a megcélzott területen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u-HU" dirty="0"/>
              <a:t>Eredmény-orientált, magabiztos, hatékony, bevállalja az elsőre nehéznek tűnő problémák megoldását is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u-HU" dirty="0"/>
              <a:t>Kreatív és gyors döntéshozó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u-HU" dirty="0"/>
              <a:t>Képes változó körülmények és potenciális kockázatok közepette megfelelő stratégiai akciókat tenni, alkalmazkodik a változásokhoz és kihasználja azokat</a:t>
            </a:r>
          </a:p>
          <a:p>
            <a:pPr marL="4572" lvl="1" indent="0">
              <a:buNone/>
            </a:pPr>
            <a:endParaRPr lang="hu-HU" dirty="0"/>
          </a:p>
          <a:p>
            <a:pPr marL="4572" lvl="1" indent="0">
              <a:buNone/>
            </a:pPr>
            <a:endParaRPr lang="hu-HU" dirty="0"/>
          </a:p>
          <a:p>
            <a:pPr marL="4572" lvl="1" indent="0" algn="r">
              <a:buNone/>
            </a:pPr>
            <a:r>
              <a:rPr lang="hu-HU" sz="1300" dirty="0"/>
              <a:t>Forrás: </a:t>
            </a:r>
            <a:r>
              <a:rPr lang="hu-HU" sz="1300" dirty="0" err="1"/>
              <a:t>CBinsight</a:t>
            </a:r>
            <a:r>
              <a:rPr lang="hu-HU" sz="1300" dirty="0"/>
              <a:t> alapján </a:t>
            </a:r>
          </a:p>
          <a:p>
            <a:pPr lvl="1">
              <a:buFont typeface="Arial" panose="020B0604020202020204" pitchFamily="34" charset="0"/>
              <a:buChar char="•"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952413333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641C905-C0F8-48E4-81EE-66DA74183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426" y="929493"/>
            <a:ext cx="5916566" cy="335280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4800" dirty="0">
                <a:solidFill>
                  <a:srgbClr val="C00000"/>
                </a:solidFill>
              </a:rPr>
              <a:t>A </a:t>
            </a:r>
            <a:r>
              <a:rPr lang="en-US" sz="4800" dirty="0" err="1">
                <a:solidFill>
                  <a:srgbClr val="C00000"/>
                </a:solidFill>
              </a:rPr>
              <a:t>vállalkozás</a:t>
            </a:r>
            <a:r>
              <a:rPr lang="en-US" sz="4800" dirty="0">
                <a:solidFill>
                  <a:srgbClr val="C00000"/>
                </a:solidFill>
              </a:rPr>
              <a:t> </a:t>
            </a:r>
            <a:r>
              <a:rPr lang="en-US" sz="4800" dirty="0" err="1">
                <a:solidFill>
                  <a:srgbClr val="C00000"/>
                </a:solidFill>
              </a:rPr>
              <a:t>érintettjei</a:t>
            </a:r>
            <a:r>
              <a:rPr lang="en-US" sz="4800" dirty="0">
                <a:solidFill>
                  <a:srgbClr val="C00000"/>
                </a:solidFill>
              </a:rPr>
              <a:t>/</a:t>
            </a:r>
            <a:r>
              <a:rPr lang="en-US" sz="4800" dirty="0" err="1">
                <a:solidFill>
                  <a:srgbClr val="C00000"/>
                </a:solidFill>
              </a:rPr>
              <a:t>stakeholderei</a:t>
            </a:r>
            <a:endParaRPr lang="en-US" sz="4800" dirty="0">
              <a:solidFill>
                <a:srgbClr val="C00000"/>
              </a:solidFill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AD09F3A6-3FEE-40A2-A513-38675FE8B259}"/>
              </a:ext>
            </a:extLst>
          </p:cNvPr>
          <p:cNvSpPr txBox="1"/>
          <p:nvPr/>
        </p:nvSpPr>
        <p:spPr>
          <a:xfrm>
            <a:off x="7053943" y="638629"/>
            <a:ext cx="5950857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/>
              <a:t>Belső érintettek: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 dirty="0"/>
              <a:t>Tulajdonosok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 dirty="0"/>
              <a:t>Menedzserek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 dirty="0"/>
              <a:t>Munkavállalók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2800" dirty="0"/>
          </a:p>
          <a:p>
            <a:r>
              <a:rPr lang="hu-HU" sz="2800" b="1" dirty="0"/>
              <a:t>Külső érintettek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 dirty="0"/>
              <a:t>Vevők és fogyasztók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 dirty="0"/>
              <a:t>Beszállítók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 dirty="0"/>
              <a:t>Versenytársak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 dirty="0"/>
              <a:t>Stratégiai partnerek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 dirty="0"/>
              <a:t>Állami intézmények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 dirty="0"/>
              <a:t>Állampolgári szerveződések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 dirty="0"/>
              <a:t>Természeti környezet</a:t>
            </a:r>
          </a:p>
        </p:txBody>
      </p:sp>
    </p:spTree>
    <p:extLst>
      <p:ext uri="{BB962C8B-B14F-4D97-AF65-F5344CB8AC3E}">
        <p14:creationId xmlns:p14="http://schemas.microsoft.com/office/powerpoint/2010/main" val="704692215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2">
            <a:extLst>
              <a:ext uri="{FF2B5EF4-FFF2-40B4-BE49-F238E27FC236}">
                <a16:creationId xmlns:a16="http://schemas.microsoft.com/office/drawing/2014/main" id="{6935ABE7-3853-4F96-81BB-124C250A79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4275" y="692150"/>
            <a:ext cx="728345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33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STAKEHOLDER ANALÍZIS</a:t>
            </a:r>
            <a:endParaRPr kumimoji="0" lang="hu-HU" altLang="hu-HU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8435" name="Text Box 3">
            <a:extLst>
              <a:ext uri="{FF2B5EF4-FFF2-40B4-BE49-F238E27FC236}">
                <a16:creationId xmlns:a16="http://schemas.microsoft.com/office/drawing/2014/main" id="{1296656B-0E27-4EAA-BF1C-4232944D02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2175" y="5589588"/>
            <a:ext cx="5327650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KÖZVETLEN ÉS KÖZVETETT CÉLCSOPORT</a:t>
            </a:r>
          </a:p>
        </p:txBody>
      </p:sp>
      <p:graphicFrame>
        <p:nvGraphicFramePr>
          <p:cNvPr id="421922" name="Group 34">
            <a:extLst>
              <a:ext uri="{FF2B5EF4-FFF2-40B4-BE49-F238E27FC236}">
                <a16:creationId xmlns:a16="http://schemas.microsoft.com/office/drawing/2014/main" id="{BBA8B66A-F84C-4AEA-AA6C-8C7C6E9128F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174945" y="1647487"/>
          <a:ext cx="8281986" cy="3133408"/>
        </p:xfrm>
        <a:graphic>
          <a:graphicData uri="http://schemas.openxmlformats.org/drawingml/2006/table">
            <a:tbl>
              <a:tblPr/>
              <a:tblGrid>
                <a:gridCol w="1008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29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29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02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43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116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11601">
                  <a:extLst>
                    <a:ext uri="{9D8B030D-6E8A-4147-A177-3AD203B41FA5}">
                      <a16:colId xmlns:a16="http://schemas.microsoft.com/office/drawing/2014/main" val="760900740"/>
                    </a:ext>
                  </a:extLst>
                </a:gridCol>
              </a:tblGrid>
              <a:tr h="6223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Érdekeltek</a:t>
                      </a:r>
                      <a:endParaRPr kumimoji="0" lang="hu-HU" altLang="hu-HU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Jellemzők</a:t>
                      </a:r>
                      <a:endParaRPr kumimoji="0" lang="hu-HU" altLang="hu-H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Közvetlen hatás</a:t>
                      </a:r>
                      <a:endParaRPr kumimoji="0" lang="hu-HU" altLang="hu-H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Közvetett hatás</a:t>
                      </a:r>
                      <a:endParaRPr kumimoji="0" lang="hu-HU" altLang="hu-HU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Érdek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Ellenérdek</a:t>
                      </a:r>
                      <a:endParaRPr kumimoji="0" lang="hu-HU" altLang="hu-H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Lehetséges hatás a projektre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001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Külső érdekeltek</a:t>
                      </a:r>
                      <a:endParaRPr kumimoji="0" lang="hu-HU" altLang="hu-HU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vert="eaVert"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altLang="hu-HU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altLang="hu-HU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altLang="hu-HU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altLang="hu-H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altLang="hu-H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altLang="hu-H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017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Belső érdekeltek</a:t>
                      </a:r>
                      <a:endParaRPr kumimoji="0" lang="hu-HU" altLang="hu-HU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vert="eaVert"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altLang="hu-HU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altLang="hu-H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altLang="hu-HU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altLang="hu-HU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altLang="hu-H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altLang="hu-H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Szövegdoboz 5">
            <a:extLst>
              <a:ext uri="{FF2B5EF4-FFF2-40B4-BE49-F238E27FC236}">
                <a16:creationId xmlns:a16="http://schemas.microsoft.com/office/drawing/2014/main" id="{8BD2AE40-3054-4175-91D2-CF5C5AE077C4}"/>
              </a:ext>
            </a:extLst>
          </p:cNvPr>
          <p:cNvSpPr txBox="1"/>
          <p:nvPr/>
        </p:nvSpPr>
        <p:spPr>
          <a:xfrm>
            <a:off x="1534527" y="4977646"/>
            <a:ext cx="4518991" cy="160043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hu-HU" sz="1400" b="1" dirty="0"/>
              <a:t>Nézzünk két példát - projektek:</a:t>
            </a:r>
          </a:p>
          <a:p>
            <a:pPr marL="285750" indent="-285750">
              <a:buFontTx/>
              <a:buChar char="-"/>
            </a:pPr>
            <a:r>
              <a:rPr lang="hu-HU" sz="1400" dirty="0"/>
              <a:t>Autógyártó cég saját forrásából új autópálya lehajtót épít ki</a:t>
            </a:r>
          </a:p>
          <a:p>
            <a:pPr marL="285750" indent="-285750">
              <a:buFontTx/>
              <a:buChar char="-"/>
            </a:pPr>
            <a:r>
              <a:rPr lang="hu-HU" sz="1400" dirty="0"/>
              <a:t>Az iskolába egy cég térítésmentesen szállítja két hónapig megbízható, ellenőrzött minőségű ételeit, amelyek megoldást jelenthetnek nemcsak az egészséges étkeztetésre, de a különböző diétákra is 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AFB5C819-AEC7-4350-8426-0D473D1C950A}"/>
              </a:ext>
            </a:extLst>
          </p:cNvPr>
          <p:cNvSpPr txBox="1"/>
          <p:nvPr/>
        </p:nvSpPr>
        <p:spPr>
          <a:xfrm>
            <a:off x="6500329" y="4977646"/>
            <a:ext cx="4518991" cy="116955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hu-HU" sz="1400" b="1" dirty="0"/>
              <a:t>Speciális csoportok, szempontok:</a:t>
            </a:r>
          </a:p>
          <a:p>
            <a:pPr marL="285750" indent="-285750">
              <a:buFontTx/>
              <a:buChar char="-"/>
            </a:pPr>
            <a:r>
              <a:rPr lang="hu-HU" sz="1400" dirty="0"/>
              <a:t>Hátrányos helyzetűek, esélyegyenlőség</a:t>
            </a:r>
          </a:p>
          <a:p>
            <a:pPr marL="285750" indent="-285750">
              <a:buFontTx/>
              <a:buChar char="-"/>
            </a:pPr>
            <a:r>
              <a:rPr lang="hu-HU" sz="1400" dirty="0"/>
              <a:t>Ellenérdek, hosszabb távú fenntarthatóság</a:t>
            </a:r>
          </a:p>
          <a:p>
            <a:pPr marL="285750" indent="-285750">
              <a:buFontTx/>
              <a:buChar char="-"/>
            </a:pPr>
            <a:r>
              <a:rPr lang="hu-HU" sz="1400" dirty="0" err="1"/>
              <a:t>externáliák</a:t>
            </a:r>
            <a:endParaRPr lang="hu-HU" sz="1400" dirty="0"/>
          </a:p>
          <a:p>
            <a:pPr marL="285750" indent="-285750">
              <a:buFontTx/>
              <a:buChar char="-"/>
            </a:pPr>
            <a:endParaRPr lang="hu-HU" sz="1400" dirty="0"/>
          </a:p>
        </p:txBody>
      </p:sp>
      <p:grpSp>
        <p:nvGrpSpPr>
          <p:cNvPr id="8" name="Csoportba foglalás 7">
            <a:extLst>
              <a:ext uri="{FF2B5EF4-FFF2-40B4-BE49-F238E27FC236}">
                <a16:creationId xmlns:a16="http://schemas.microsoft.com/office/drawing/2014/main" id="{CB62D9F8-B8A1-4394-8E23-07B81DE4F070}"/>
              </a:ext>
            </a:extLst>
          </p:cNvPr>
          <p:cNvGrpSpPr/>
          <p:nvPr/>
        </p:nvGrpSpPr>
        <p:grpSpPr>
          <a:xfrm>
            <a:off x="5937276" y="6409333"/>
            <a:ext cx="6817777" cy="654884"/>
            <a:chOff x="-563053" y="4837194"/>
            <a:chExt cx="6817777" cy="654884"/>
          </a:xfrm>
        </p:grpSpPr>
        <p:sp>
          <p:nvSpPr>
            <p:cNvPr id="9" name="Téglalap 8">
              <a:extLst>
                <a:ext uri="{FF2B5EF4-FFF2-40B4-BE49-F238E27FC236}">
                  <a16:creationId xmlns:a16="http://schemas.microsoft.com/office/drawing/2014/main" id="{7BDD192B-8A13-4CC6-AB3E-030DADA9A565}"/>
                </a:ext>
              </a:extLst>
            </p:cNvPr>
            <p:cNvSpPr/>
            <p:nvPr/>
          </p:nvSpPr>
          <p:spPr>
            <a:xfrm>
              <a:off x="0" y="4881922"/>
              <a:ext cx="6254724" cy="610156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Szövegdoboz 9">
              <a:extLst>
                <a:ext uri="{FF2B5EF4-FFF2-40B4-BE49-F238E27FC236}">
                  <a16:creationId xmlns:a16="http://schemas.microsoft.com/office/drawing/2014/main" id="{49802AA2-A42A-4637-92DB-BF05AA868583}"/>
                </a:ext>
              </a:extLst>
            </p:cNvPr>
            <p:cNvSpPr txBox="1"/>
            <p:nvPr/>
          </p:nvSpPr>
          <p:spPr>
            <a:xfrm>
              <a:off x="-563053" y="4837194"/>
              <a:ext cx="6254724" cy="61015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45720" rIns="45720" bIns="45720" numCol="1" spcCol="1270" anchor="t" anchorCtr="0">
              <a:noAutofit/>
            </a:bodyPr>
            <a:lstStyle/>
            <a:p>
              <a:pPr marL="0" lvl="0" indent="0" algn="l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hu-HU" sz="1200" kern="1200" dirty="0"/>
                <a:t>Forrás: </a:t>
              </a:r>
              <a:r>
                <a:rPr lang="hu-HU" sz="1200" kern="1200" dirty="0" err="1"/>
                <a:t>Chikán</a:t>
              </a:r>
              <a:r>
                <a:rPr lang="hu-HU" sz="1200" kern="1200" dirty="0"/>
                <a:t> Attila: Vállalatgazdaságtan, Aula Kiadó, Budapest, 2006. alapján saját szerkesztés</a:t>
              </a:r>
              <a:endParaRPr lang="en-US" sz="12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32971007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Cím 1">
            <a:extLst>
              <a:ext uri="{FF2B5EF4-FFF2-40B4-BE49-F238E27FC236}">
                <a16:creationId xmlns:a16="http://schemas.microsoft.com/office/drawing/2014/main" id="{E768A1BF-32A5-4133-BCC2-E32F1DB32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br>
              <a:rPr lang="hu-HU" altLang="hu-HU" b="1" dirty="0">
                <a:solidFill>
                  <a:srgbClr val="FF0000"/>
                </a:solidFill>
              </a:rPr>
            </a:br>
            <a:br>
              <a:rPr lang="hu-HU" altLang="hu-HU" b="1" dirty="0">
                <a:solidFill>
                  <a:srgbClr val="FF0000"/>
                </a:solidFill>
              </a:rPr>
            </a:br>
            <a:r>
              <a:rPr lang="hu-HU" altLang="hu-HU" b="1" dirty="0">
                <a:solidFill>
                  <a:srgbClr val="FF0000"/>
                </a:solidFill>
              </a:rPr>
              <a:t>Tulajdonosi értékelmélet vagy érintett-elmélet</a:t>
            </a:r>
            <a:r>
              <a:rPr lang="hu-HU" altLang="hu-HU" dirty="0"/>
              <a:t>?</a:t>
            </a:r>
            <a:br>
              <a:rPr lang="hu-HU" altLang="hu-HU" dirty="0"/>
            </a:br>
            <a:br>
              <a:rPr lang="hu-HU" altLang="hu-HU" b="1" dirty="0"/>
            </a:br>
            <a:endParaRPr lang="hu-HU" altLang="hu-HU" dirty="0"/>
          </a:p>
        </p:txBody>
      </p:sp>
      <p:sp>
        <p:nvSpPr>
          <p:cNvPr id="20483" name="Tartalom helye 2">
            <a:extLst>
              <a:ext uri="{FF2B5EF4-FFF2-40B4-BE49-F238E27FC236}">
                <a16:creationId xmlns:a16="http://schemas.microsoft.com/office/drawing/2014/main" id="{9462B384-D7D3-400B-A594-0A144E57DB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hu-HU" altLang="hu-HU" sz="2000" dirty="0"/>
              <a:t>Mi a vállalat célja? Milyen elvárásokat támasszunk a felső vezetőkkel szemben? A vállalat elméletek, és szervezetelméletek egy része megpróbál ezekre a kérdésekre valamilyen választ adni, mialatt a többi elmélet hátterében valamilyen implicit feltevés áll. </a:t>
            </a:r>
          </a:p>
          <a:p>
            <a:pPr eaLnBrk="1" hangingPunct="1"/>
            <a:r>
              <a:rPr lang="hu-HU" altLang="hu-HU" sz="2000" dirty="0"/>
              <a:t>Két markáns irányzat különíthető el. Egyik az érintett-elmélet, amely "a vállalatot olyan szervezetnek tekinti, amelynek segítségével számos </a:t>
            </a:r>
            <a:r>
              <a:rPr lang="hu-HU" altLang="hu-HU" sz="2000" b="1" dirty="0"/>
              <a:t>különböző résztvevő elérheti sokrétű és nem minden esetben egybevágó (kongruens) céljait." </a:t>
            </a:r>
          </a:p>
          <a:p>
            <a:pPr eaLnBrk="1" hangingPunct="1"/>
            <a:r>
              <a:rPr lang="hu-HU" altLang="hu-HU" sz="2000" dirty="0"/>
              <a:t>Ezzel szemben a tulajdonosi értékelmélet azt hangsúlyozza, hogy "az üzleti vállalkozásnak egyetlen egy társadalmi felelőssége van a magántulajdont elismerő piacgazdaságokban: </a:t>
            </a:r>
            <a:r>
              <a:rPr lang="hu-HU" altLang="hu-HU" sz="2000" b="1" dirty="0"/>
              <a:t>tulajdonosi értéket teremteni törvényes és tisztességes módszerekkel</a:t>
            </a:r>
            <a:r>
              <a:rPr lang="hu-HU" altLang="hu-HU" sz="2000" dirty="0"/>
              <a:t>."</a:t>
            </a:r>
          </a:p>
          <a:p>
            <a:pPr eaLnBrk="1" hangingPunct="1"/>
            <a:endParaRPr lang="hu-HU" altLang="hu-HU" dirty="0"/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A723E03B-D45D-4CC8-A552-2651DC279390}"/>
              </a:ext>
            </a:extLst>
          </p:cNvPr>
          <p:cNvSpPr txBox="1"/>
          <p:nvPr/>
        </p:nvSpPr>
        <p:spPr>
          <a:xfrm>
            <a:off x="8693426" y="5605670"/>
            <a:ext cx="303474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hu-HU" dirty="0"/>
              <a:t>Ti mit gondoltok?</a:t>
            </a:r>
          </a:p>
        </p:txBody>
      </p:sp>
      <p:grpSp>
        <p:nvGrpSpPr>
          <p:cNvPr id="5" name="Csoportba foglalás 4">
            <a:extLst>
              <a:ext uri="{FF2B5EF4-FFF2-40B4-BE49-F238E27FC236}">
                <a16:creationId xmlns:a16="http://schemas.microsoft.com/office/drawing/2014/main" id="{7E574A38-6805-483B-9483-9D01BE26A4CE}"/>
              </a:ext>
            </a:extLst>
          </p:cNvPr>
          <p:cNvGrpSpPr/>
          <p:nvPr/>
        </p:nvGrpSpPr>
        <p:grpSpPr>
          <a:xfrm>
            <a:off x="6387087" y="6552922"/>
            <a:ext cx="6254724" cy="610156"/>
            <a:chOff x="0" y="4881922"/>
            <a:chExt cx="6254724" cy="610156"/>
          </a:xfrm>
        </p:grpSpPr>
        <p:sp>
          <p:nvSpPr>
            <p:cNvPr id="6" name="Téglalap 5">
              <a:extLst>
                <a:ext uri="{FF2B5EF4-FFF2-40B4-BE49-F238E27FC236}">
                  <a16:creationId xmlns:a16="http://schemas.microsoft.com/office/drawing/2014/main" id="{E482B95E-97F9-4E2E-8FB8-C96DA115BD09}"/>
                </a:ext>
              </a:extLst>
            </p:cNvPr>
            <p:cNvSpPr/>
            <p:nvPr/>
          </p:nvSpPr>
          <p:spPr>
            <a:xfrm>
              <a:off x="0" y="4881922"/>
              <a:ext cx="6254724" cy="610156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Szövegdoboz 6">
              <a:extLst>
                <a:ext uri="{FF2B5EF4-FFF2-40B4-BE49-F238E27FC236}">
                  <a16:creationId xmlns:a16="http://schemas.microsoft.com/office/drawing/2014/main" id="{B33EF181-391D-451F-B28D-C4FEFACC6708}"/>
                </a:ext>
              </a:extLst>
            </p:cNvPr>
            <p:cNvSpPr txBox="1"/>
            <p:nvPr/>
          </p:nvSpPr>
          <p:spPr>
            <a:xfrm>
              <a:off x="0" y="4881922"/>
              <a:ext cx="6254724" cy="61015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45720" rIns="45720" bIns="45720" numCol="1" spcCol="1270" anchor="t" anchorCtr="0">
              <a:noAutofit/>
            </a:bodyPr>
            <a:lstStyle/>
            <a:p>
              <a:pPr marL="0" lvl="0" indent="0" algn="l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hu-HU" sz="1200" kern="1200" dirty="0"/>
                <a:t>Forrás: Ónodi Annamária (2004): Kell-e választani?,  Vezetéstudomány, 60-72.o.</a:t>
              </a:r>
              <a:endParaRPr lang="en-US" sz="12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681854504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AA2D9EF8-38D5-4F6D-B3EC-244BD219F52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hu-HU" altLang="hu-HU" dirty="0"/>
              <a:t>Erőforrások elemzése és a vállalat/vállalkozás értékalapú folyamatai</a:t>
            </a:r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55C68CAB-A7B5-4999-8F0D-E3C8A5AB6D25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marL="457200" indent="-457200">
              <a:buFontTx/>
              <a:buChar char="-"/>
            </a:pPr>
            <a:r>
              <a:rPr lang="hu-HU" altLang="hu-HU" dirty="0"/>
              <a:t>Két különböző megközelítés </a:t>
            </a:r>
          </a:p>
          <a:p>
            <a:pPr marL="457200" indent="-457200">
              <a:buFontTx/>
              <a:buChar char="-"/>
            </a:pPr>
            <a:r>
              <a:rPr lang="hu-HU" altLang="hu-HU" dirty="0"/>
              <a:t>Vállalat </a:t>
            </a:r>
            <a:r>
              <a:rPr lang="hu-HU" altLang="hu-HU" dirty="0" err="1"/>
              <a:t>vs</a:t>
            </a:r>
            <a:r>
              <a:rPr lang="hu-HU" altLang="hu-HU" dirty="0"/>
              <a:t>. technológiai vállalkozás</a:t>
            </a:r>
          </a:p>
        </p:txBody>
      </p:sp>
    </p:spTree>
    <p:extLst>
      <p:ext uri="{BB962C8B-B14F-4D97-AF65-F5344CB8AC3E}">
        <p14:creationId xmlns:p14="http://schemas.microsoft.com/office/powerpoint/2010/main" val="2156803778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22DCD5A-3648-42FB-B9C3-497EEFA77A0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500063"/>
            <a:ext cx="10772775" cy="165735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hu-HU" sz="4000" dirty="0"/>
              <a:t>Erőforrások - </a:t>
            </a:r>
            <a:r>
              <a:rPr lang="hu-HU" sz="2500" dirty="0"/>
              <a:t>szükséges feltételek</a:t>
            </a:r>
          </a:p>
        </p:txBody>
      </p:sp>
      <p:graphicFrame>
        <p:nvGraphicFramePr>
          <p:cNvPr id="23599" name="Group 47">
            <a:extLst>
              <a:ext uri="{FF2B5EF4-FFF2-40B4-BE49-F238E27FC236}">
                <a16:creationId xmlns:a16="http://schemas.microsoft.com/office/drawing/2014/main" id="{C129F4B9-5F35-4F79-A692-2233D9236391}"/>
              </a:ext>
            </a:extLst>
          </p:cNvPr>
          <p:cNvGraphicFramePr>
            <a:graphicFrameLocks noGrp="1"/>
          </p:cNvGraphicFramePr>
          <p:nvPr>
            <p:ph idx="4294967295"/>
            <p:extLst/>
          </p:nvPr>
        </p:nvGraphicFramePr>
        <p:xfrm>
          <a:off x="1022350" y="1695450"/>
          <a:ext cx="11169651" cy="4665661"/>
        </p:xfrm>
        <a:graphic>
          <a:graphicData uri="http://schemas.openxmlformats.org/drawingml/2006/table">
            <a:tbl>
              <a:tblPr/>
              <a:tblGrid>
                <a:gridCol w="17487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33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853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833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8539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8338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0652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hu-HU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Anyagok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hu-HU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Emberi Erőforrás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hu-HU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Technológiai Erőforrás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hu-HU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Pénzügyi Erőforrás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hu-HU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Információs Erőforrás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hu-HU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Immateriális javak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52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</a:rPr>
                        <a:t>Nyersanyag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</a:rPr>
                        <a:t>logisztikus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</a:rPr>
                        <a:t>Szerszámok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</a:rPr>
                        <a:t>Hitel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</a:rPr>
                        <a:t>Adatbázisok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</a:rPr>
                        <a:t>Vállalat hírneve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52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</a:rPr>
                        <a:t>Tisztítószer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</a:rPr>
                        <a:t>Osztályvezető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</a:rPr>
                        <a:t>Gyártóeszközök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</a:rPr>
                        <a:t>Visszatartott osztalék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</a:rPr>
                        <a:t>Statisztikák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</a:rPr>
                        <a:t>Termék minősége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7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</a:rPr>
                        <a:t>Csomagolóanyagok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</a:rPr>
                        <a:t>Mérnök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</a:rPr>
                        <a:t>Energia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</a:rPr>
                        <a:t>Befektetői tőke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</a:rPr>
                        <a:t>Piackutatás eredménye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</a:rPr>
                        <a:t>Vevői kapcsolatok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24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</a:rPr>
                        <a:t>Félkész termékek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</a:rPr>
                        <a:t>Beszerző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</a:rPr>
                        <a:t>Szoftverek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</a:rPr>
                        <a:t>Adózott eredmény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</a:rPr>
                        <a:t>Versenytársak-ról szerzett információk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</a:rPr>
                        <a:t>Szállítói kapcsolatok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Szövegdoboz 3">
            <a:extLst>
              <a:ext uri="{FF2B5EF4-FFF2-40B4-BE49-F238E27FC236}">
                <a16:creationId xmlns:a16="http://schemas.microsoft.com/office/drawing/2014/main" id="{09D96691-C3FE-471E-9BAB-40BEC5DFC79A}"/>
              </a:ext>
            </a:extLst>
          </p:cNvPr>
          <p:cNvSpPr txBox="1"/>
          <p:nvPr/>
        </p:nvSpPr>
        <p:spPr>
          <a:xfrm flipH="1">
            <a:off x="8271803" y="6357937"/>
            <a:ext cx="3920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Forrás: </a:t>
            </a:r>
            <a:r>
              <a:rPr lang="hu-HU" dirty="0" err="1"/>
              <a:t>Kövesi</a:t>
            </a:r>
            <a:r>
              <a:rPr lang="hu-HU" dirty="0"/>
              <a:t> 2015 és </a:t>
            </a:r>
            <a:r>
              <a:rPr lang="hu-HU" dirty="0" err="1"/>
              <a:t>Porter</a:t>
            </a:r>
            <a:r>
              <a:rPr lang="hu-HU" dirty="0"/>
              <a:t> 2006 </a:t>
            </a:r>
          </a:p>
        </p:txBody>
      </p:sp>
    </p:spTree>
    <p:extLst>
      <p:ext uri="{BB962C8B-B14F-4D97-AF65-F5344CB8AC3E}">
        <p14:creationId xmlns:p14="http://schemas.microsoft.com/office/powerpoint/2010/main" val="832387762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Cím 1">
            <a:extLst>
              <a:ext uri="{FF2B5EF4-FFF2-40B4-BE49-F238E27FC236}">
                <a16:creationId xmlns:a16="http://schemas.microsoft.com/office/drawing/2014/main" id="{6899362A-5DFA-45D3-A2C5-91D6A269BD2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500063"/>
            <a:ext cx="10772775" cy="165735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hu-HU"/>
              <a:t>Erőforrás-átvilágítás</a:t>
            </a:r>
          </a:p>
        </p:txBody>
      </p:sp>
      <p:graphicFrame>
        <p:nvGraphicFramePr>
          <p:cNvPr id="38926" name="Tartalom helye 2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0" y="2373313"/>
          <a:ext cx="10753725" cy="35988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zövegdoboz 3">
            <a:extLst>
              <a:ext uri="{FF2B5EF4-FFF2-40B4-BE49-F238E27FC236}">
                <a16:creationId xmlns:a16="http://schemas.microsoft.com/office/drawing/2014/main" id="{E0543FC3-9FC4-4103-8387-8717B7C90E5B}"/>
              </a:ext>
            </a:extLst>
          </p:cNvPr>
          <p:cNvSpPr txBox="1"/>
          <p:nvPr/>
        </p:nvSpPr>
        <p:spPr>
          <a:xfrm flipH="1">
            <a:off x="9478964" y="6128189"/>
            <a:ext cx="2713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Forrás: </a:t>
            </a:r>
            <a:r>
              <a:rPr lang="hu-HU" dirty="0" err="1"/>
              <a:t>Kövesi</a:t>
            </a:r>
            <a:r>
              <a:rPr lang="hu-HU" dirty="0"/>
              <a:t> 2015 és </a:t>
            </a:r>
            <a:r>
              <a:rPr lang="hu-HU" dirty="0" err="1"/>
              <a:t>Porter</a:t>
            </a:r>
            <a:r>
              <a:rPr lang="hu-HU" dirty="0"/>
              <a:t> 2006 </a:t>
            </a:r>
          </a:p>
        </p:txBody>
      </p:sp>
    </p:spTree>
    <p:extLst>
      <p:ext uri="{BB962C8B-B14F-4D97-AF65-F5344CB8AC3E}">
        <p14:creationId xmlns:p14="http://schemas.microsoft.com/office/powerpoint/2010/main" val="3459411962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Cím 1">
            <a:extLst>
              <a:ext uri="{FF2B5EF4-FFF2-40B4-BE49-F238E27FC236}">
                <a16:creationId xmlns:a16="http://schemas.microsoft.com/office/drawing/2014/main" id="{B74456A0-8D92-4E3D-A1A9-D1DCDC63A81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62400" y="188913"/>
            <a:ext cx="8229600" cy="796925"/>
          </a:xfrm>
        </p:spPr>
        <p:txBody>
          <a:bodyPr/>
          <a:lstStyle/>
          <a:p>
            <a:r>
              <a:rPr lang="hu-HU" altLang="hu-HU"/>
              <a:t>Erőforrásaudit</a:t>
            </a:r>
          </a:p>
        </p:txBody>
      </p:sp>
      <p:graphicFrame>
        <p:nvGraphicFramePr>
          <p:cNvPr id="25636" name="Group 36">
            <a:extLst>
              <a:ext uri="{FF2B5EF4-FFF2-40B4-BE49-F238E27FC236}">
                <a16:creationId xmlns:a16="http://schemas.microsoft.com/office/drawing/2014/main" id="{D7073CFC-FD2B-44D0-B986-4695D59C6E1A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229699310"/>
              </p:ext>
            </p:extLst>
          </p:nvPr>
        </p:nvGraphicFramePr>
        <p:xfrm>
          <a:off x="1255518" y="1157679"/>
          <a:ext cx="8713788" cy="5456237"/>
        </p:xfrm>
        <a:graphic>
          <a:graphicData uri="http://schemas.openxmlformats.org/drawingml/2006/table">
            <a:tbl>
              <a:tblPr/>
              <a:tblGrid>
                <a:gridCol w="29035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067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035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hu-HU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Források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hu-HU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Fő jellegzetességek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hu-HU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Fő indikátorok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1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</a:rPr>
                        <a:t>Pénzügyi források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</a:rPr>
                        <a:t>Cég hitelképessége, belső források likviditása…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</a:rPr>
                        <a:t>Adósság/vagyon hányados, hitelbesorolás…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30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</a:rPr>
                        <a:t>Fizikai források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</a:rPr>
                        <a:t>Méret, telephely, műszaki színvonal, alapanyagok elérhetősége…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</a:rPr>
                        <a:t>A használt berendezések korszerűsége, műszaki-kihasználtság…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668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</a:rPr>
                        <a:t>Emberi erőforrás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</a:rPr>
                        <a:t>Dolgozók száma, képzettsége, rugalmassága, lojalitása, tanulási képessége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</a:rPr>
                        <a:t>Munkahelyi képzés, bérköltségek összevetve a versenytársakkal, hiányzások mértéke, fluktuáció…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107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</a:rPr>
                        <a:t>Technológiai erőforrás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</a:rPr>
                        <a:t>Termeléshez szükséges technológia megléte, alkalmazott minőségellenőrzési rendszerek, szabadalmak…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</a:rPr>
                        <a:t>Találmányok száma, K+F kiadások mértéke, eszközök korszerűsége, évenként bevezetett új termék aránya…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107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</a:rPr>
                        <a:t>Hírnév, elismertség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</a:rPr>
                        <a:t>Fogyasztói kapcsolatok színvonala, márkatermékek aránya, vállalat és termékeinek ismertsége, elismertsége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</a:rPr>
                        <a:t>Márkatermékek aránya, díjat nyert termékek…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Szövegdoboz 3">
            <a:extLst>
              <a:ext uri="{FF2B5EF4-FFF2-40B4-BE49-F238E27FC236}">
                <a16:creationId xmlns:a16="http://schemas.microsoft.com/office/drawing/2014/main" id="{32762CE5-F161-4115-94E1-A2681F5C4AD3}"/>
              </a:ext>
            </a:extLst>
          </p:cNvPr>
          <p:cNvSpPr txBox="1"/>
          <p:nvPr/>
        </p:nvSpPr>
        <p:spPr>
          <a:xfrm flipH="1">
            <a:off x="9478964" y="6128189"/>
            <a:ext cx="2713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Forrás: </a:t>
            </a:r>
            <a:r>
              <a:rPr lang="hu-HU" dirty="0" err="1"/>
              <a:t>Kövesi</a:t>
            </a:r>
            <a:r>
              <a:rPr lang="hu-HU" dirty="0"/>
              <a:t> 2015 és </a:t>
            </a:r>
            <a:r>
              <a:rPr lang="hu-HU" dirty="0" err="1"/>
              <a:t>Porter</a:t>
            </a:r>
            <a:r>
              <a:rPr lang="hu-HU" dirty="0"/>
              <a:t> 2006 </a:t>
            </a:r>
          </a:p>
        </p:txBody>
      </p:sp>
    </p:spTree>
    <p:extLst>
      <p:ext uri="{BB962C8B-B14F-4D97-AF65-F5344CB8AC3E}">
        <p14:creationId xmlns:p14="http://schemas.microsoft.com/office/powerpoint/2010/main" val="2549860503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Cím 1">
            <a:extLst>
              <a:ext uri="{FF2B5EF4-FFF2-40B4-BE49-F238E27FC236}">
                <a16:creationId xmlns:a16="http://schemas.microsoft.com/office/drawing/2014/main" id="{A52644A9-CA2C-4687-B33B-71C16607F1D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500063"/>
            <a:ext cx="10772775" cy="1657350"/>
          </a:xfrm>
        </p:spPr>
        <p:txBody>
          <a:bodyPr/>
          <a:lstStyle/>
          <a:p>
            <a:r>
              <a:rPr lang="hu-HU" altLang="hu-HU"/>
              <a:t>Kompetencia</a:t>
            </a:r>
          </a:p>
        </p:txBody>
      </p:sp>
      <p:sp>
        <p:nvSpPr>
          <p:cNvPr id="40963" name="Tartalom helye 2">
            <a:extLst>
              <a:ext uri="{FF2B5EF4-FFF2-40B4-BE49-F238E27FC236}">
                <a16:creationId xmlns:a16="http://schemas.microsoft.com/office/drawing/2014/main" id="{E059A0E1-428B-4F5F-9096-480D1D489E1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2011363"/>
            <a:ext cx="10753725" cy="3767137"/>
          </a:xfrm>
        </p:spPr>
        <p:txBody>
          <a:bodyPr/>
          <a:lstStyle/>
          <a:p>
            <a:r>
              <a:rPr lang="hu-HU" altLang="hu-HU"/>
              <a:t>A kompetencia a szervezet által a működés során felhalmozott, a gyakorlatban elsajátított, a vállalati kultúrába beépült ismeretek és készségek összessége.</a:t>
            </a:r>
          </a:p>
          <a:p>
            <a:pPr lvl="1"/>
            <a:r>
              <a:rPr lang="hu-HU" altLang="hu-HU"/>
              <a:t>Felértékelődésének okai:</a:t>
            </a:r>
          </a:p>
          <a:p>
            <a:pPr lvl="2"/>
            <a:r>
              <a:rPr lang="hu-HU" altLang="hu-HU"/>
              <a:t>emberi erőforrások felértékelődése</a:t>
            </a:r>
          </a:p>
          <a:p>
            <a:pPr lvl="2"/>
            <a:r>
              <a:rPr lang="hu-HU" altLang="hu-HU"/>
              <a:t>a globális világgazdaságban minden kézzelfogható erőforrás szabadon hozzáférhetővé vált.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0D3D6E08-1AA3-466C-A49A-1F705EEAC377}"/>
              </a:ext>
            </a:extLst>
          </p:cNvPr>
          <p:cNvSpPr txBox="1"/>
          <p:nvPr/>
        </p:nvSpPr>
        <p:spPr>
          <a:xfrm flipH="1">
            <a:off x="9478964" y="6128189"/>
            <a:ext cx="2713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Forrás: </a:t>
            </a:r>
            <a:r>
              <a:rPr lang="hu-HU" dirty="0" err="1"/>
              <a:t>Kövesi</a:t>
            </a:r>
            <a:r>
              <a:rPr lang="hu-HU" dirty="0"/>
              <a:t> 2015 és </a:t>
            </a:r>
            <a:r>
              <a:rPr lang="hu-HU" dirty="0" err="1"/>
              <a:t>Porter</a:t>
            </a:r>
            <a:r>
              <a:rPr lang="hu-HU" dirty="0"/>
              <a:t> 2006 </a:t>
            </a:r>
          </a:p>
        </p:txBody>
      </p:sp>
    </p:spTree>
    <p:extLst>
      <p:ext uri="{BB962C8B-B14F-4D97-AF65-F5344CB8AC3E}">
        <p14:creationId xmlns:p14="http://schemas.microsoft.com/office/powerpoint/2010/main" val="179780513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artalom helye 2">
            <a:extLst>
              <a:ext uri="{FF2B5EF4-FFF2-40B4-BE49-F238E27FC236}">
                <a16:creationId xmlns:a16="http://schemas.microsoft.com/office/drawing/2014/main" id="{8560008D-099B-4B0D-AC0E-354B7029ED3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571625"/>
            <a:ext cx="8229600" cy="3357563"/>
          </a:xfrm>
        </p:spPr>
        <p:txBody>
          <a:bodyPr/>
          <a:lstStyle/>
          <a:p>
            <a:pPr algn="ctr">
              <a:buFont typeface="Wingdings" panose="05000000000000000000" pitchFamily="2" charset="2"/>
              <a:buNone/>
            </a:pPr>
            <a:r>
              <a:rPr lang="hu-HU" altLang="hu-HU"/>
              <a:t>	Emiatt a stratégia középpontjában nem annyira a pénzügyi és technikai erőforrások megszerzése, hanem ezek hatékony működtetése áll. Ez utóbbi pedig alapvetően függ az elsajátított kompetenciáktól.</a:t>
            </a:r>
          </a:p>
        </p:txBody>
      </p:sp>
    </p:spTree>
    <p:extLst>
      <p:ext uri="{BB962C8B-B14F-4D97-AF65-F5344CB8AC3E}">
        <p14:creationId xmlns:p14="http://schemas.microsoft.com/office/powerpoint/2010/main" val="4259064268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Cím 1">
            <a:extLst>
              <a:ext uri="{FF2B5EF4-FFF2-40B4-BE49-F238E27FC236}">
                <a16:creationId xmlns:a16="http://schemas.microsoft.com/office/drawing/2014/main" id="{EA4D835E-520D-4B41-AC57-7346925357D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500063"/>
            <a:ext cx="10772775" cy="1657350"/>
          </a:xfrm>
        </p:spPr>
        <p:txBody>
          <a:bodyPr/>
          <a:lstStyle/>
          <a:p>
            <a:r>
              <a:rPr lang="hu-HU" altLang="hu-HU"/>
              <a:t>Értéklánc-elemzés</a:t>
            </a:r>
          </a:p>
        </p:txBody>
      </p:sp>
      <p:sp>
        <p:nvSpPr>
          <p:cNvPr id="43011" name="Tartalom helye 2">
            <a:extLst>
              <a:ext uri="{FF2B5EF4-FFF2-40B4-BE49-F238E27FC236}">
                <a16:creationId xmlns:a16="http://schemas.microsoft.com/office/drawing/2014/main" id="{2B8964E5-387D-450E-AF54-867B5C514AE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2011363"/>
            <a:ext cx="10753725" cy="3767137"/>
          </a:xfrm>
        </p:spPr>
        <p:txBody>
          <a:bodyPr/>
          <a:lstStyle/>
          <a:p>
            <a:r>
              <a:rPr lang="hu-HU" altLang="hu-HU" dirty="0"/>
              <a:t>A rendelkezésre álló erőforrás csupán lehetőség. Csak akkor „</a:t>
            </a:r>
            <a:r>
              <a:rPr lang="hu-HU" altLang="hu-HU" dirty="0" err="1"/>
              <a:t>értékesül</a:t>
            </a:r>
            <a:r>
              <a:rPr lang="hu-HU" altLang="hu-HU" dirty="0"/>
              <a:t>”, ha használata során érték keletkezik, és csak annyiban, amennyiben ezt az értéket a fogyasztó elfogadja és megfizeti.</a:t>
            </a:r>
          </a:p>
          <a:p>
            <a:r>
              <a:rPr lang="hu-HU" altLang="hu-HU" dirty="0"/>
              <a:t>Az erőforrások valóságos értékének felbecsüléséhez a vállalati értékláncelemzésen keresztül vezet az út.</a:t>
            </a:r>
          </a:p>
          <a:p>
            <a:endParaRPr lang="hu-HU" altLang="hu-HU" dirty="0"/>
          </a:p>
          <a:p>
            <a:r>
              <a:rPr lang="hu-HU" altLang="hu-HU" b="1" dirty="0">
                <a:solidFill>
                  <a:schemeClr val="accent1">
                    <a:lumMod val="75000"/>
                  </a:schemeClr>
                </a:solidFill>
              </a:rPr>
              <a:t>Milyen erőforrás kombináció vezethet a piacképes, fenntartható működéshez?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5B6B779B-5E17-4C1F-94E7-B823D84188FA}"/>
              </a:ext>
            </a:extLst>
          </p:cNvPr>
          <p:cNvSpPr txBox="1"/>
          <p:nvPr/>
        </p:nvSpPr>
        <p:spPr>
          <a:xfrm flipH="1">
            <a:off x="9478964" y="6156325"/>
            <a:ext cx="2713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Forrás: </a:t>
            </a:r>
            <a:r>
              <a:rPr lang="hu-HU" dirty="0" err="1"/>
              <a:t>Kövesi</a:t>
            </a:r>
            <a:r>
              <a:rPr lang="hu-HU" dirty="0"/>
              <a:t> 2015 és </a:t>
            </a:r>
            <a:r>
              <a:rPr lang="hu-HU" dirty="0" err="1"/>
              <a:t>Porter</a:t>
            </a:r>
            <a:r>
              <a:rPr lang="hu-HU" dirty="0"/>
              <a:t> 2006 </a:t>
            </a:r>
          </a:p>
        </p:txBody>
      </p:sp>
    </p:spTree>
    <p:extLst>
      <p:ext uri="{BB962C8B-B14F-4D97-AF65-F5344CB8AC3E}">
        <p14:creationId xmlns:p14="http://schemas.microsoft.com/office/powerpoint/2010/main" val="5408624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B92C8C0-B6CE-40C0-9E7E-F5688A5CC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Miért csapattal, miért ne egyedül?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B7A6439-1208-43A5-970E-37B32AA7AC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hu-HU" dirty="0"/>
              <a:t> nincs olyan ember, a legtehetségesebbek között sem, aki egyedül képes volna minden területen a legjobbat nyújtani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dirty="0"/>
              <a:t> különböző szakmai háttérrel és tapasztalattal rendelkező csapattagok ki tudják egészíteni egymás tudását, együtt versenyképesebben tudnak reagálni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dirty="0"/>
              <a:t> a </a:t>
            </a:r>
            <a:r>
              <a:rPr lang="hu-HU" b="1" dirty="0"/>
              <a:t>megfelelő kombinációjú emberi erőforrás </a:t>
            </a:r>
            <a:r>
              <a:rPr lang="hu-HU" dirty="0"/>
              <a:t>állomány az egyik legértékesebb eszköz a legváltozóbb gazdasági körülmények és megváltozott piaci pozíciók esetén is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dirty="0"/>
              <a:t> kiváló vezetői és kommunikációs képességek szükségesek a változó körülmények között a csapattagok megtartásához, motiválásához és a megfelelő stratégiai irányok szerinti folyamatok fenntartásához</a:t>
            </a:r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pPr marL="0" indent="0">
              <a:buNone/>
            </a:pPr>
            <a:endParaRPr lang="hu-HU" dirty="0">
              <a:highlight>
                <a:srgbClr val="FFFF00"/>
              </a:highlight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CBD7998E-4E78-49BB-A61D-C9BEED48EBFC}"/>
              </a:ext>
            </a:extLst>
          </p:cNvPr>
          <p:cNvSpPr txBox="1"/>
          <p:nvPr/>
        </p:nvSpPr>
        <p:spPr>
          <a:xfrm>
            <a:off x="9448800" y="5221357"/>
            <a:ext cx="2543618" cy="147732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dirty="0">
                <a:sym typeface="Wingdings" panose="05000000000000000000" pitchFamily="2" charset="2"/>
              </a:rPr>
              <a:t>Vonatkozó, későbbi fejezetekben bemutatandó elmélet:</a:t>
            </a:r>
          </a:p>
          <a:p>
            <a:endParaRPr lang="hu-HU" dirty="0">
              <a:sym typeface="Wingdings" panose="05000000000000000000" pitchFamily="2" charset="2"/>
            </a:endParaRPr>
          </a:p>
          <a:p>
            <a:r>
              <a:rPr lang="hu-HU" dirty="0">
                <a:sym typeface="Wingdings" panose="05000000000000000000" pitchFamily="2" charset="2"/>
              </a:rPr>
              <a:t> Csapat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248109316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Cím 1">
            <a:extLst>
              <a:ext uri="{FF2B5EF4-FFF2-40B4-BE49-F238E27FC236}">
                <a16:creationId xmlns:a16="http://schemas.microsoft.com/office/drawing/2014/main" id="{1C0DAD38-8860-4E0E-8C01-3F6ED195F7D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500063"/>
            <a:ext cx="10772775" cy="1657350"/>
          </a:xfrm>
        </p:spPr>
        <p:txBody>
          <a:bodyPr/>
          <a:lstStyle/>
          <a:p>
            <a:r>
              <a:rPr lang="hu-HU" altLang="hu-HU" dirty="0"/>
              <a:t>Értéklánc és a vállalat legfőbb folyamatai</a:t>
            </a:r>
          </a:p>
        </p:txBody>
      </p:sp>
      <p:sp>
        <p:nvSpPr>
          <p:cNvPr id="44035" name="Tartalom helye 2">
            <a:extLst>
              <a:ext uri="{FF2B5EF4-FFF2-40B4-BE49-F238E27FC236}">
                <a16:creationId xmlns:a16="http://schemas.microsoft.com/office/drawing/2014/main" id="{C2C1BE39-BBED-470B-9711-B3690F5F899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2011363"/>
            <a:ext cx="10753725" cy="3767137"/>
          </a:xfrm>
        </p:spPr>
        <p:txBody>
          <a:bodyPr/>
          <a:lstStyle/>
          <a:p>
            <a:r>
              <a:rPr lang="hu-HU" altLang="hu-HU"/>
              <a:t>Mindazon tevékenységek rendszere, amelyekkel egy vállalat az  inputokból fogyasztói igény kielégítésére alkalmas végterméket állít elő.</a:t>
            </a:r>
          </a:p>
          <a:p>
            <a:endParaRPr lang="hu-HU" altLang="hu-HU"/>
          </a:p>
          <a:p>
            <a:r>
              <a:rPr lang="hu-HU" altLang="hu-HU"/>
              <a:t>Folyamat szemlélet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537C19D2-7AA3-44DD-9C0C-ECE83B1852ED}"/>
              </a:ext>
            </a:extLst>
          </p:cNvPr>
          <p:cNvSpPr txBox="1"/>
          <p:nvPr/>
        </p:nvSpPr>
        <p:spPr>
          <a:xfrm flipH="1">
            <a:off x="9478964" y="6156325"/>
            <a:ext cx="2713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Forrás: </a:t>
            </a:r>
            <a:r>
              <a:rPr lang="hu-HU" dirty="0" err="1"/>
              <a:t>Kövesi</a:t>
            </a:r>
            <a:r>
              <a:rPr lang="hu-HU" dirty="0"/>
              <a:t> 2015 és </a:t>
            </a:r>
            <a:r>
              <a:rPr lang="hu-HU" dirty="0" err="1"/>
              <a:t>Porter</a:t>
            </a:r>
            <a:r>
              <a:rPr lang="hu-HU" dirty="0"/>
              <a:t> 2006 </a:t>
            </a:r>
          </a:p>
        </p:txBody>
      </p:sp>
    </p:spTree>
    <p:extLst>
      <p:ext uri="{BB962C8B-B14F-4D97-AF65-F5344CB8AC3E}">
        <p14:creationId xmlns:p14="http://schemas.microsoft.com/office/powerpoint/2010/main" val="3889833339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artalom helye 2">
            <a:extLst>
              <a:ext uri="{FF2B5EF4-FFF2-40B4-BE49-F238E27FC236}">
                <a16:creationId xmlns:a16="http://schemas.microsoft.com/office/drawing/2014/main" id="{1D43D756-5C67-44F1-A153-E3D87B93E6B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908050"/>
            <a:ext cx="8229600" cy="5218113"/>
          </a:xfrm>
        </p:spPr>
        <p:txBody>
          <a:bodyPr/>
          <a:lstStyle/>
          <a:p>
            <a:r>
              <a:rPr lang="hu-HU" altLang="hu-HU" dirty="0"/>
              <a:t>Múlt század törekvése – az értéklánc minél szélesebb lefedése</a:t>
            </a:r>
          </a:p>
          <a:p>
            <a:endParaRPr lang="hu-HU" altLang="hu-HU" dirty="0"/>
          </a:p>
          <a:p>
            <a:r>
              <a:rPr lang="hu-HU" altLang="hu-HU" dirty="0"/>
              <a:t>20. század eleje – tömegtermelés – nemzetközi szállítás – nemzetközi cégek</a:t>
            </a:r>
          </a:p>
          <a:p>
            <a:r>
              <a:rPr lang="hu-HU" altLang="hu-HU" dirty="0"/>
              <a:t>Kommunikáció fejlődése, szállítás felgyorsulása, olcsóvá válása – globális nagyvállalatok megjelenése</a:t>
            </a:r>
          </a:p>
          <a:p>
            <a:r>
              <a:rPr lang="hu-HU" altLang="hu-HU" dirty="0"/>
              <a:t>Jelen kérdés – „gyártsam vagy vegyem”</a:t>
            </a:r>
          </a:p>
          <a:p>
            <a:endParaRPr lang="hu-HU" altLang="hu-HU" dirty="0"/>
          </a:p>
          <a:p>
            <a:r>
              <a:rPr lang="hu-HU" altLang="hu-HU" dirty="0"/>
              <a:t>- </a:t>
            </a:r>
            <a:r>
              <a:rPr lang="hu-HU" altLang="hu-HU" dirty="0">
                <a:solidFill>
                  <a:srgbClr val="C00000"/>
                </a:solidFill>
              </a:rPr>
              <a:t>milyen módon, milyen egyedi tudás és erőforrás kombinációjával tudok versenyelőnyre szert tenni?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94992A97-4BBF-412A-987B-066E2C0A247C}"/>
              </a:ext>
            </a:extLst>
          </p:cNvPr>
          <p:cNvSpPr txBox="1"/>
          <p:nvPr/>
        </p:nvSpPr>
        <p:spPr>
          <a:xfrm flipH="1">
            <a:off x="9478964" y="6156325"/>
            <a:ext cx="2713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Forrás: </a:t>
            </a:r>
            <a:r>
              <a:rPr lang="hu-HU" dirty="0" err="1"/>
              <a:t>Kövesi</a:t>
            </a:r>
            <a:r>
              <a:rPr lang="hu-HU" dirty="0"/>
              <a:t> 2015 és </a:t>
            </a:r>
            <a:r>
              <a:rPr lang="hu-HU" dirty="0" err="1"/>
              <a:t>Porter</a:t>
            </a:r>
            <a:r>
              <a:rPr lang="hu-HU" dirty="0"/>
              <a:t> 2006 </a:t>
            </a:r>
          </a:p>
        </p:txBody>
      </p:sp>
    </p:spTree>
    <p:extLst>
      <p:ext uri="{BB962C8B-B14F-4D97-AF65-F5344CB8AC3E}">
        <p14:creationId xmlns:p14="http://schemas.microsoft.com/office/powerpoint/2010/main" val="384129596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Cím 1">
            <a:extLst>
              <a:ext uri="{FF2B5EF4-FFF2-40B4-BE49-F238E27FC236}">
                <a16:creationId xmlns:a16="http://schemas.microsoft.com/office/drawing/2014/main" id="{DE2D601F-4971-458E-9C84-F5EAE750395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500063"/>
            <a:ext cx="10772775" cy="1657350"/>
          </a:xfrm>
        </p:spPr>
        <p:txBody>
          <a:bodyPr/>
          <a:lstStyle/>
          <a:p>
            <a:r>
              <a:rPr lang="hu-HU" altLang="hu-HU"/>
              <a:t>Porter-féle értéklánc-modell</a:t>
            </a:r>
          </a:p>
        </p:txBody>
      </p:sp>
      <p:sp>
        <p:nvSpPr>
          <p:cNvPr id="46083" name="Tartalom helye 2">
            <a:extLst>
              <a:ext uri="{FF2B5EF4-FFF2-40B4-BE49-F238E27FC236}">
                <a16:creationId xmlns:a16="http://schemas.microsoft.com/office/drawing/2014/main" id="{7FAAA5D5-D760-4305-925D-BFECBE936C2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2011363"/>
            <a:ext cx="10753725" cy="3767137"/>
          </a:xfrm>
        </p:spPr>
        <p:txBody>
          <a:bodyPr/>
          <a:lstStyle/>
          <a:p>
            <a:r>
              <a:rPr lang="hu-HU" altLang="hu-HU" b="1" dirty="0"/>
              <a:t>Elsődleges tevékenysége</a:t>
            </a:r>
          </a:p>
          <a:p>
            <a:pPr>
              <a:buFont typeface="Wingdings" panose="05000000000000000000" pitchFamily="2" charset="2"/>
              <a:buNone/>
            </a:pPr>
            <a:r>
              <a:rPr lang="hu-HU" altLang="hu-HU" dirty="0"/>
              <a:t>	</a:t>
            </a:r>
            <a:r>
              <a:rPr lang="hu-HU" altLang="hu-HU" sz="2500" dirty="0"/>
              <a:t>/input logisztika, termelés, output logisztika, marketing, szolgáltatás/</a:t>
            </a:r>
          </a:p>
          <a:p>
            <a:r>
              <a:rPr lang="hu-HU" altLang="hu-HU" b="1" dirty="0"/>
              <a:t>Támogató tevékenységek</a:t>
            </a:r>
          </a:p>
          <a:p>
            <a:pPr>
              <a:buFont typeface="Wingdings" panose="05000000000000000000" pitchFamily="2" charset="2"/>
              <a:buNone/>
            </a:pPr>
            <a:r>
              <a:rPr lang="hu-HU" altLang="hu-HU" dirty="0"/>
              <a:t>	</a:t>
            </a:r>
            <a:r>
              <a:rPr lang="hu-HU" altLang="hu-HU" sz="2500" dirty="0"/>
              <a:t>/vállalati infrastruktúra</a:t>
            </a:r>
            <a:r>
              <a:rPr lang="hu-HU" altLang="hu-HU" sz="2500"/>
              <a:t>, HR, </a:t>
            </a:r>
            <a:r>
              <a:rPr lang="hu-HU" altLang="hu-HU" sz="2500" dirty="0"/>
              <a:t>technológiai fejlesztés, beszerzés/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8DBEEDEE-5477-438C-95A7-8542AFF39866}"/>
              </a:ext>
            </a:extLst>
          </p:cNvPr>
          <p:cNvSpPr txBox="1"/>
          <p:nvPr/>
        </p:nvSpPr>
        <p:spPr>
          <a:xfrm flipH="1">
            <a:off x="9478964" y="6156325"/>
            <a:ext cx="2713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Forrás: </a:t>
            </a:r>
            <a:r>
              <a:rPr lang="hu-HU" dirty="0" err="1"/>
              <a:t>Kövesi</a:t>
            </a:r>
            <a:r>
              <a:rPr lang="hu-HU" dirty="0"/>
              <a:t> 2015 és </a:t>
            </a:r>
            <a:r>
              <a:rPr lang="hu-HU" dirty="0" err="1"/>
              <a:t>Porter</a:t>
            </a:r>
            <a:r>
              <a:rPr lang="hu-HU" dirty="0"/>
              <a:t> 2006 </a:t>
            </a:r>
          </a:p>
        </p:txBody>
      </p:sp>
    </p:spTree>
    <p:extLst>
      <p:ext uri="{BB962C8B-B14F-4D97-AF65-F5344CB8AC3E}">
        <p14:creationId xmlns:p14="http://schemas.microsoft.com/office/powerpoint/2010/main" val="2385024542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B865F09D-3163-406F-9EB1-483C6215E9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0"/>
            <a:ext cx="8229600" cy="1143000"/>
          </a:xfrm>
        </p:spPr>
        <p:txBody>
          <a:bodyPr/>
          <a:lstStyle/>
          <a:p>
            <a:r>
              <a:rPr lang="hu-HU" altLang="hu-HU"/>
              <a:t>Porter-féle értékláncmodell</a:t>
            </a:r>
          </a:p>
        </p:txBody>
      </p:sp>
      <p:grpSp>
        <p:nvGrpSpPr>
          <p:cNvPr id="47107" name="Group 3">
            <a:extLst>
              <a:ext uri="{FF2B5EF4-FFF2-40B4-BE49-F238E27FC236}">
                <a16:creationId xmlns:a16="http://schemas.microsoft.com/office/drawing/2014/main" id="{08063856-3372-408E-9D94-9F01CB9ADD46}"/>
              </a:ext>
            </a:extLst>
          </p:cNvPr>
          <p:cNvGrpSpPr>
            <a:grpSpLocks/>
          </p:cNvGrpSpPr>
          <p:nvPr/>
        </p:nvGrpSpPr>
        <p:grpSpPr bwMode="auto">
          <a:xfrm>
            <a:off x="1524001" y="1011238"/>
            <a:ext cx="8748713" cy="5846762"/>
            <a:chOff x="0" y="768"/>
            <a:chExt cx="5511" cy="3683"/>
          </a:xfrm>
        </p:grpSpPr>
        <p:sp>
          <p:nvSpPr>
            <p:cNvPr id="47108" name="Line 4">
              <a:extLst>
                <a:ext uri="{FF2B5EF4-FFF2-40B4-BE49-F238E27FC236}">
                  <a16:creationId xmlns:a16="http://schemas.microsoft.com/office/drawing/2014/main" id="{054B8B54-91C2-4B60-A444-7F3AC4874F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1" y="981"/>
              <a:ext cx="390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7109" name="Line 5">
              <a:extLst>
                <a:ext uri="{FF2B5EF4-FFF2-40B4-BE49-F238E27FC236}">
                  <a16:creationId xmlns:a16="http://schemas.microsoft.com/office/drawing/2014/main" id="{A1F4CE4A-50FE-46A9-A660-DD6430A301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0" y="1344"/>
              <a:ext cx="411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7110" name="Line 6">
              <a:extLst>
                <a:ext uri="{FF2B5EF4-FFF2-40B4-BE49-F238E27FC236}">
                  <a16:creationId xmlns:a16="http://schemas.microsoft.com/office/drawing/2014/main" id="{6044A0A3-8165-470A-8151-2F0E83CEBB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1" y="1661"/>
              <a:ext cx="428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7111" name="Line 7">
              <a:extLst>
                <a:ext uri="{FF2B5EF4-FFF2-40B4-BE49-F238E27FC236}">
                  <a16:creationId xmlns:a16="http://schemas.microsoft.com/office/drawing/2014/main" id="{6691AB30-8382-4AE9-A941-F9931B1B23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1" y="1979"/>
              <a:ext cx="44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7112" name="Line 8">
              <a:extLst>
                <a:ext uri="{FF2B5EF4-FFF2-40B4-BE49-F238E27FC236}">
                  <a16:creationId xmlns:a16="http://schemas.microsoft.com/office/drawing/2014/main" id="{08DF20A4-18EA-451F-9953-052DE9267AD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42" y="2341"/>
              <a:ext cx="145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7113" name="Text Box 9">
              <a:extLst>
                <a:ext uri="{FF2B5EF4-FFF2-40B4-BE49-F238E27FC236}">
                  <a16:creationId xmlns:a16="http://schemas.microsoft.com/office/drawing/2014/main" id="{43871B7D-08C7-4373-A419-A069111F0A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9" y="2341"/>
              <a:ext cx="809" cy="117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hu-HU" altLang="hu-HU"/>
            </a:p>
            <a:p>
              <a:pPr algn="ctr" eaLnBrk="1" hangingPunct="1">
                <a:spcBef>
                  <a:spcPct val="50000"/>
                </a:spcBef>
              </a:pPr>
              <a:r>
                <a:rPr lang="hu-HU" altLang="hu-HU" b="1"/>
                <a:t>Bemenő logisztika</a:t>
              </a:r>
            </a:p>
            <a:p>
              <a:pPr eaLnBrk="1" hangingPunct="1">
                <a:spcBef>
                  <a:spcPct val="50000"/>
                </a:spcBef>
              </a:pPr>
              <a:endParaRPr lang="hu-HU" altLang="hu-HU" b="1"/>
            </a:p>
            <a:p>
              <a:pPr eaLnBrk="1" hangingPunct="1">
                <a:spcBef>
                  <a:spcPct val="50000"/>
                </a:spcBef>
              </a:pPr>
              <a:endParaRPr lang="en-US" altLang="hu-HU" b="1"/>
            </a:p>
          </p:txBody>
        </p:sp>
        <p:sp>
          <p:nvSpPr>
            <p:cNvPr id="47114" name="Text Box 10">
              <a:extLst>
                <a:ext uri="{FF2B5EF4-FFF2-40B4-BE49-F238E27FC236}">
                  <a16:creationId xmlns:a16="http://schemas.microsoft.com/office/drawing/2014/main" id="{4818FC4F-62C1-4C78-947D-444786E46F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7" y="2341"/>
              <a:ext cx="771" cy="117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70000"/>
                </a:spcBef>
              </a:pPr>
              <a:r>
                <a:rPr lang="hu-HU" altLang="hu-HU" sz="2400"/>
                <a:t> </a:t>
              </a:r>
            </a:p>
            <a:p>
              <a:pPr algn="ctr" eaLnBrk="1" hangingPunct="1">
                <a:spcBef>
                  <a:spcPct val="70000"/>
                </a:spcBef>
              </a:pPr>
              <a:r>
                <a:rPr lang="hu-HU" altLang="hu-HU" b="1"/>
                <a:t>Termelés</a:t>
              </a:r>
            </a:p>
            <a:p>
              <a:pPr eaLnBrk="1" hangingPunct="1">
                <a:spcBef>
                  <a:spcPct val="70000"/>
                </a:spcBef>
              </a:pPr>
              <a:endParaRPr lang="hu-HU" altLang="hu-HU"/>
            </a:p>
            <a:p>
              <a:pPr eaLnBrk="1" hangingPunct="1">
                <a:spcBef>
                  <a:spcPct val="70000"/>
                </a:spcBef>
              </a:pPr>
              <a:endParaRPr lang="en-US" altLang="hu-HU"/>
            </a:p>
          </p:txBody>
        </p:sp>
        <p:sp>
          <p:nvSpPr>
            <p:cNvPr id="47115" name="Text Box 11">
              <a:extLst>
                <a:ext uri="{FF2B5EF4-FFF2-40B4-BE49-F238E27FC236}">
                  <a16:creationId xmlns:a16="http://schemas.microsoft.com/office/drawing/2014/main" id="{F7E4B47E-3199-4D3F-9614-42682D7F53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09" y="2341"/>
              <a:ext cx="862" cy="117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hu-HU" altLang="hu-HU" sz="1000"/>
            </a:p>
            <a:p>
              <a:pPr algn="ctr" eaLnBrk="1" hangingPunct="1">
                <a:spcBef>
                  <a:spcPct val="50000"/>
                </a:spcBef>
              </a:pPr>
              <a:r>
                <a:rPr lang="hu-HU" altLang="hu-HU" b="1"/>
                <a:t>Kimenő logisztika és </a:t>
              </a:r>
              <a:r>
                <a:rPr lang="hu-HU" altLang="hu-HU" sz="1600" b="1"/>
                <a:t>disztribúció</a:t>
              </a:r>
            </a:p>
            <a:p>
              <a:pPr algn="ctr" eaLnBrk="1" hangingPunct="1">
                <a:spcBef>
                  <a:spcPct val="50000"/>
                </a:spcBef>
              </a:pPr>
              <a:endParaRPr lang="en-US" altLang="hu-HU" sz="1600"/>
            </a:p>
          </p:txBody>
        </p:sp>
        <p:sp>
          <p:nvSpPr>
            <p:cNvPr id="47116" name="Text Box 12">
              <a:extLst>
                <a:ext uri="{FF2B5EF4-FFF2-40B4-BE49-F238E27FC236}">
                  <a16:creationId xmlns:a16="http://schemas.microsoft.com/office/drawing/2014/main" id="{65183F73-E204-4EA8-8DCC-7E8AB48FC1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71" y="2341"/>
              <a:ext cx="756" cy="117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hu-HU" altLang="hu-HU" sz="2400"/>
                <a:t> </a:t>
              </a:r>
            </a:p>
            <a:p>
              <a:pPr algn="ctr" eaLnBrk="1" hangingPunct="1">
                <a:spcBef>
                  <a:spcPct val="50000"/>
                </a:spcBef>
              </a:pPr>
              <a:r>
                <a:rPr lang="hu-HU" altLang="hu-HU" sz="1600" b="1"/>
                <a:t>Marketing</a:t>
              </a:r>
              <a:endParaRPr lang="en-US" altLang="hu-HU" sz="1600" b="1"/>
            </a:p>
          </p:txBody>
        </p:sp>
        <p:sp>
          <p:nvSpPr>
            <p:cNvPr id="47117" name="Line 13">
              <a:extLst>
                <a:ext uri="{FF2B5EF4-FFF2-40B4-BE49-F238E27FC236}">
                  <a16:creationId xmlns:a16="http://schemas.microsoft.com/office/drawing/2014/main" id="{EE634CD7-DC25-4399-B4C2-2169EF606A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34" y="985"/>
              <a:ext cx="759" cy="13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7118" name="Text Box 14">
              <a:extLst>
                <a:ext uri="{FF2B5EF4-FFF2-40B4-BE49-F238E27FC236}">
                  <a16:creationId xmlns:a16="http://schemas.microsoft.com/office/drawing/2014/main" id="{8EDB2771-FA27-4266-BF71-E18C8CFD3C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7" y="1026"/>
              <a:ext cx="308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hu-HU" altLang="hu-HU" b="1"/>
                <a:t>Vállalati infrastruktúra</a:t>
              </a:r>
              <a:endParaRPr lang="en-US" altLang="hu-HU" b="1"/>
            </a:p>
          </p:txBody>
        </p:sp>
        <p:sp>
          <p:nvSpPr>
            <p:cNvPr id="47119" name="Text Box 15">
              <a:extLst>
                <a:ext uri="{FF2B5EF4-FFF2-40B4-BE49-F238E27FC236}">
                  <a16:creationId xmlns:a16="http://schemas.microsoft.com/office/drawing/2014/main" id="{1DFF6631-D44F-41F3-97F5-B9A06A3F5C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2" y="1385"/>
              <a:ext cx="303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hu-HU" altLang="hu-HU" b="1"/>
                <a:t>Humán erőforrás menedzsment</a:t>
              </a:r>
              <a:endParaRPr lang="en-US" altLang="hu-HU" b="1"/>
            </a:p>
          </p:txBody>
        </p:sp>
        <p:sp>
          <p:nvSpPr>
            <p:cNvPr id="47120" name="Text Box 16">
              <a:extLst>
                <a:ext uri="{FF2B5EF4-FFF2-40B4-BE49-F238E27FC236}">
                  <a16:creationId xmlns:a16="http://schemas.microsoft.com/office/drawing/2014/main" id="{D7215CC3-3F38-40FE-AAC9-914773BC80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7" y="1702"/>
              <a:ext cx="312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hu-HU" altLang="hu-HU" b="1"/>
                <a:t>Technológiai fejlesztés</a:t>
              </a:r>
              <a:endParaRPr lang="en-US" altLang="hu-HU" b="1"/>
            </a:p>
          </p:txBody>
        </p:sp>
        <p:sp>
          <p:nvSpPr>
            <p:cNvPr id="47121" name="Text Box 17">
              <a:extLst>
                <a:ext uri="{FF2B5EF4-FFF2-40B4-BE49-F238E27FC236}">
                  <a16:creationId xmlns:a16="http://schemas.microsoft.com/office/drawing/2014/main" id="{3FBB2866-1BF6-42DA-A3EF-97D7C6F826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7" y="2024"/>
              <a:ext cx="317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hu-HU" altLang="hu-HU" b="1"/>
                <a:t>Beszerzés / ellátás</a:t>
              </a:r>
              <a:endParaRPr lang="en-US" altLang="hu-HU" b="1"/>
            </a:p>
          </p:txBody>
        </p:sp>
        <p:sp>
          <p:nvSpPr>
            <p:cNvPr id="47122" name="Line 18">
              <a:extLst>
                <a:ext uri="{FF2B5EF4-FFF2-40B4-BE49-F238E27FC236}">
                  <a16:creationId xmlns:a16="http://schemas.microsoft.com/office/drawing/2014/main" id="{2D5608F7-7710-49D1-AF3D-414393A7F9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1" y="981"/>
              <a:ext cx="0" cy="13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7123" name="Line 19">
              <a:extLst>
                <a:ext uri="{FF2B5EF4-FFF2-40B4-BE49-F238E27FC236}">
                  <a16:creationId xmlns:a16="http://schemas.microsoft.com/office/drawing/2014/main" id="{930509BA-CB5D-40C9-BFA4-2885411D501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468" y="2341"/>
              <a:ext cx="725" cy="11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7124" name="Line 20">
              <a:extLst>
                <a:ext uri="{FF2B5EF4-FFF2-40B4-BE49-F238E27FC236}">
                  <a16:creationId xmlns:a16="http://schemas.microsoft.com/office/drawing/2014/main" id="{A3131F69-5925-481C-A470-D38E6EBAB0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32" y="3521"/>
              <a:ext cx="7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7125" name="Text Box 21">
              <a:extLst>
                <a:ext uri="{FF2B5EF4-FFF2-40B4-BE49-F238E27FC236}">
                  <a16:creationId xmlns:a16="http://schemas.microsoft.com/office/drawing/2014/main" id="{CB448192-9CF0-460A-B5A1-E715FFC184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87" y="2523"/>
              <a:ext cx="1224" cy="5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hu-HU" altLang="hu-HU" sz="1700" b="1"/>
                <a:t>Értékesítéshez kapcsolódó szolgáltatások</a:t>
              </a:r>
              <a:endParaRPr lang="en-US" altLang="hu-HU" sz="1700" b="1"/>
            </a:p>
          </p:txBody>
        </p:sp>
        <p:sp>
          <p:nvSpPr>
            <p:cNvPr id="47126" name="Text Box 22">
              <a:extLst>
                <a:ext uri="{FF2B5EF4-FFF2-40B4-BE49-F238E27FC236}">
                  <a16:creationId xmlns:a16="http://schemas.microsoft.com/office/drawing/2014/main" id="{EC1353F9-877A-40E4-AFA2-729A502B7C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84" y="1582"/>
              <a:ext cx="227" cy="16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hu-HU" altLang="hu-HU" sz="2000" b="1"/>
                <a:t>P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hu-HU" altLang="hu-HU" sz="2000" b="1"/>
                <a:t>R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hu-HU" altLang="hu-HU" sz="2000" b="1"/>
                <a:t>O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hu-HU" altLang="hu-HU" sz="2000" b="1"/>
                <a:t>F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hu-HU" altLang="hu-HU" sz="2000" b="1"/>
                <a:t>I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hu-HU" altLang="hu-HU" sz="2000" b="1"/>
                <a:t>T</a:t>
              </a:r>
              <a:endParaRPr lang="en-US" altLang="hu-HU" sz="2000" b="1"/>
            </a:p>
          </p:txBody>
        </p:sp>
        <p:sp>
          <p:nvSpPr>
            <p:cNvPr id="47127" name="Text Box 23">
              <a:extLst>
                <a:ext uri="{FF2B5EF4-FFF2-40B4-BE49-F238E27FC236}">
                  <a16:creationId xmlns:a16="http://schemas.microsoft.com/office/drawing/2014/main" id="{9A00491E-36A7-45CC-A0F8-131EC2B20A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890"/>
              <a:ext cx="249" cy="16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hu-HU" altLang="hu-HU" sz="1400"/>
                <a:t> t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hu-HU" altLang="hu-HU" sz="1400"/>
                <a:t>á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hu-HU" altLang="hu-HU" sz="1400"/>
                <a:t>m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hu-HU" altLang="hu-HU" sz="1400"/>
                <a:t>o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hu-HU" altLang="hu-HU" sz="1400"/>
                <a:t>g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hu-HU" altLang="hu-HU" sz="1400"/>
                <a:t>a 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hu-HU" altLang="hu-HU" sz="1400"/>
                <a:t>t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hu-HU" altLang="hu-HU" sz="1400"/>
                <a:t>ó</a:t>
              </a:r>
              <a:endParaRPr lang="en-US" altLang="hu-HU" sz="1400"/>
            </a:p>
          </p:txBody>
        </p:sp>
        <p:sp>
          <p:nvSpPr>
            <p:cNvPr id="47128" name="Text Box 24">
              <a:extLst>
                <a:ext uri="{FF2B5EF4-FFF2-40B4-BE49-F238E27FC236}">
                  <a16:creationId xmlns:a16="http://schemas.microsoft.com/office/drawing/2014/main" id="{9D18892E-E815-43CC-ADF5-99B1AE23E9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8" y="768"/>
              <a:ext cx="227" cy="18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hu-HU" altLang="hu-HU" sz="1400"/>
                <a:t>f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hu-HU" altLang="hu-HU" sz="1400"/>
                <a:t>o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hu-HU" altLang="hu-HU" sz="1400"/>
                <a:t>ly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hu-HU" altLang="hu-HU" sz="1400"/>
                <a:t>a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hu-HU" altLang="hu-HU" sz="1400"/>
                <a:t>m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hu-HU" altLang="hu-HU" sz="1400"/>
                <a:t>a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hu-HU" altLang="hu-HU" sz="1400"/>
                <a:t>t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hu-HU" altLang="hu-HU" sz="1400"/>
                <a:t>o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hu-HU" altLang="hu-HU" sz="1400"/>
                <a:t>k</a:t>
              </a:r>
              <a:endParaRPr lang="en-US" altLang="hu-HU" sz="1400"/>
            </a:p>
          </p:txBody>
        </p:sp>
        <p:sp>
          <p:nvSpPr>
            <p:cNvPr id="47129" name="AutoShape 25">
              <a:extLst>
                <a:ext uri="{FF2B5EF4-FFF2-40B4-BE49-F238E27FC236}">
                  <a16:creationId xmlns:a16="http://schemas.microsoft.com/office/drawing/2014/main" id="{4DBBC49D-2014-4CCC-A9CC-565F02D5A76C}"/>
                </a:ext>
              </a:extLst>
            </p:cNvPr>
            <p:cNvSpPr>
              <a:spLocks/>
            </p:cNvSpPr>
            <p:nvPr/>
          </p:nvSpPr>
          <p:spPr bwMode="auto">
            <a:xfrm rot="-5400000">
              <a:off x="2268" y="1773"/>
              <a:ext cx="454" cy="3947"/>
            </a:xfrm>
            <a:prstGeom prst="leftBrace">
              <a:avLst>
                <a:gd name="adj1" fmla="val 72449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47130" name="AutoShape 26">
              <a:extLst>
                <a:ext uri="{FF2B5EF4-FFF2-40B4-BE49-F238E27FC236}">
                  <a16:creationId xmlns:a16="http://schemas.microsoft.com/office/drawing/2014/main" id="{D02803FB-5271-4B73-8443-863144B3F3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" y="981"/>
              <a:ext cx="136" cy="1360"/>
            </a:xfrm>
            <a:prstGeom prst="leftBrace">
              <a:avLst>
                <a:gd name="adj1" fmla="val 83333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47131" name="Text Box 27">
              <a:extLst>
                <a:ext uri="{FF2B5EF4-FFF2-40B4-BE49-F238E27FC236}">
                  <a16:creationId xmlns:a16="http://schemas.microsoft.com/office/drawing/2014/main" id="{6B880DEB-9F6A-4523-8EA2-2CBD5CD903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01" y="4009"/>
              <a:ext cx="1542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hu-HU" altLang="hu-HU" sz="2000" b="1"/>
                <a:t>elsődleges folyamatok</a:t>
              </a:r>
              <a:endParaRPr lang="en-US" altLang="hu-HU" sz="2000" b="1"/>
            </a:p>
          </p:txBody>
        </p:sp>
      </p:grpSp>
      <p:sp>
        <p:nvSpPr>
          <p:cNvPr id="2" name="Szövegdoboz 1">
            <a:extLst>
              <a:ext uri="{FF2B5EF4-FFF2-40B4-BE49-F238E27FC236}">
                <a16:creationId xmlns:a16="http://schemas.microsoft.com/office/drawing/2014/main" id="{D2FB7612-E940-4F7D-99F1-5E334F1F228F}"/>
              </a:ext>
            </a:extLst>
          </p:cNvPr>
          <p:cNvSpPr txBox="1"/>
          <p:nvPr/>
        </p:nvSpPr>
        <p:spPr>
          <a:xfrm flipH="1">
            <a:off x="9478964" y="6156325"/>
            <a:ext cx="2713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Forrás: </a:t>
            </a:r>
            <a:r>
              <a:rPr lang="hu-HU" dirty="0" err="1"/>
              <a:t>Kövesi</a:t>
            </a:r>
            <a:r>
              <a:rPr lang="hu-HU" dirty="0"/>
              <a:t> 2015 és </a:t>
            </a:r>
            <a:r>
              <a:rPr lang="hu-HU" dirty="0" err="1"/>
              <a:t>Porter</a:t>
            </a:r>
            <a:r>
              <a:rPr lang="hu-HU" dirty="0"/>
              <a:t> 2006 </a:t>
            </a:r>
          </a:p>
        </p:txBody>
      </p:sp>
    </p:spTree>
    <p:extLst>
      <p:ext uri="{BB962C8B-B14F-4D97-AF65-F5344CB8AC3E}">
        <p14:creationId xmlns:p14="http://schemas.microsoft.com/office/powerpoint/2010/main" val="3872346865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69F85DC5-940B-4CCD-B38A-F3818A6C85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/>
              <a:t>Outsourcing</a:t>
            </a:r>
          </a:p>
        </p:txBody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2963FD25-98D1-40C2-A99A-ADDDAB29563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86717" y="2327275"/>
            <a:ext cx="8713787" cy="4530725"/>
          </a:xfrm>
        </p:spPr>
        <p:txBody>
          <a:bodyPr/>
          <a:lstStyle/>
          <a:p>
            <a:pPr lvl="1">
              <a:buFont typeface="Wingdings" panose="05000000000000000000" pitchFamily="2" charset="2"/>
              <a:buNone/>
            </a:pPr>
            <a:r>
              <a:rPr lang="hu-HU" altLang="hu-HU" dirty="0"/>
              <a:t>Az </a:t>
            </a:r>
            <a:r>
              <a:rPr lang="hu-HU" altLang="hu-HU" b="1" dirty="0" err="1"/>
              <a:t>outsourcing</a:t>
            </a:r>
            <a:r>
              <a:rPr lang="hu-HU" altLang="hu-HU" b="1" dirty="0"/>
              <a:t> </a:t>
            </a:r>
            <a:r>
              <a:rPr lang="hu-HU" altLang="hu-HU" dirty="0"/>
              <a:t>alatt azt a speciális folyamatot értjük, amiben egy vállalat az addig szokásosan maga által végzett valamelyik tevékenységét átadja, egy, az adott tevékenységre szakosodott ás vállalatnak és a jövőben azt a bizonyos tevékenységet – díjazás ellenében – ezen másik vállalat látja el. Sikeres </a:t>
            </a:r>
            <a:r>
              <a:rPr lang="hu-HU" altLang="hu-HU" b="1" i="1" dirty="0" err="1"/>
              <a:t>outsourcing</a:t>
            </a:r>
            <a:r>
              <a:rPr lang="hu-HU" altLang="hu-HU" b="1" i="1" dirty="0"/>
              <a:t> </a:t>
            </a:r>
            <a:r>
              <a:rPr lang="hu-HU" altLang="hu-HU" dirty="0"/>
              <a:t>esetén a tevékenységet átadó és az azt átvállaló cég egyaránt profitál az átszervezésből. 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234749E9-BC3B-44E7-842D-E62749051096}"/>
              </a:ext>
            </a:extLst>
          </p:cNvPr>
          <p:cNvSpPr txBox="1"/>
          <p:nvPr/>
        </p:nvSpPr>
        <p:spPr>
          <a:xfrm flipH="1">
            <a:off x="9478964" y="6128189"/>
            <a:ext cx="2713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Forrás: </a:t>
            </a:r>
            <a:r>
              <a:rPr lang="hu-HU" dirty="0" err="1"/>
              <a:t>Kövesi</a:t>
            </a:r>
            <a:r>
              <a:rPr lang="hu-HU" dirty="0"/>
              <a:t> 2015 és </a:t>
            </a:r>
            <a:r>
              <a:rPr lang="hu-HU" dirty="0" err="1"/>
              <a:t>Porter</a:t>
            </a:r>
            <a:r>
              <a:rPr lang="hu-HU" dirty="0"/>
              <a:t> 2006 </a:t>
            </a:r>
          </a:p>
        </p:txBody>
      </p:sp>
    </p:spTree>
    <p:extLst>
      <p:ext uri="{BB962C8B-B14F-4D97-AF65-F5344CB8AC3E}">
        <p14:creationId xmlns:p14="http://schemas.microsoft.com/office/powerpoint/2010/main" val="1570308373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E998703D-4C58-4072-934C-66AC3E1475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/>
              <a:t>Outsourcing</a:t>
            </a:r>
          </a:p>
        </p:txBody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97F21EE7-B4CC-45D0-908F-98CC40C8BFA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hu-HU" altLang="hu-HU" b="1" dirty="0"/>
              <a:t>Az </a:t>
            </a:r>
            <a:r>
              <a:rPr lang="hu-HU" altLang="hu-HU" b="1" dirty="0" err="1"/>
              <a:t>outsourcing</a:t>
            </a:r>
            <a:r>
              <a:rPr lang="hu-HU" altLang="hu-HU" b="1" dirty="0"/>
              <a:t> lényege:</a:t>
            </a:r>
            <a:endParaRPr lang="hu-HU" altLang="hu-HU" dirty="0"/>
          </a:p>
          <a:p>
            <a:pPr>
              <a:lnSpc>
                <a:spcPct val="90000"/>
              </a:lnSpc>
            </a:pPr>
            <a:r>
              <a:rPr lang="hu-HU" altLang="hu-HU" dirty="0"/>
              <a:t>Erőforrás-kihelyezés; </a:t>
            </a:r>
          </a:p>
          <a:p>
            <a:pPr>
              <a:lnSpc>
                <a:spcPct val="90000"/>
              </a:lnSpc>
            </a:pPr>
            <a:r>
              <a:rPr lang="hu-HU" altLang="hu-HU" dirty="0"/>
              <a:t>Alkalmazás-kihelyezés; </a:t>
            </a:r>
          </a:p>
          <a:p>
            <a:pPr>
              <a:lnSpc>
                <a:spcPct val="90000"/>
              </a:lnSpc>
            </a:pPr>
            <a:r>
              <a:rPr lang="hu-HU" altLang="hu-HU" dirty="0"/>
              <a:t>Tevékenység-kiszervezés; </a:t>
            </a:r>
          </a:p>
          <a:p>
            <a:pPr>
              <a:lnSpc>
                <a:spcPct val="90000"/>
              </a:lnSpc>
            </a:pPr>
            <a:r>
              <a:rPr lang="hu-HU" altLang="hu-HU" dirty="0"/>
              <a:t>Egy cég olyan tevékenység vagy szolgáltatás elvégzését bízza egy külső vállalkozásra, amelyet jellemzően maga is el tudna végezni. </a:t>
            </a:r>
          </a:p>
          <a:p>
            <a:pPr>
              <a:lnSpc>
                <a:spcPct val="90000"/>
              </a:lnSpc>
            </a:pPr>
            <a:endParaRPr lang="hu-HU" altLang="hu-HU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hu-HU" altLang="hu-HU" b="1" dirty="0"/>
              <a:t>Leggyakoribb területek</a:t>
            </a:r>
            <a:r>
              <a:rPr lang="hu-HU" altLang="hu-HU" dirty="0"/>
              <a:t>: IT, marketing, </a:t>
            </a:r>
            <a:r>
              <a:rPr lang="hu-HU" altLang="hu-HU" dirty="0" err="1"/>
              <a:t>call</a:t>
            </a:r>
            <a:r>
              <a:rPr lang="hu-HU" altLang="hu-HU" dirty="0"/>
              <a:t> center, pénzügy ill. számvitel, HR és bérszámfejtés</a:t>
            </a:r>
          </a:p>
        </p:txBody>
      </p:sp>
    </p:spTree>
    <p:extLst>
      <p:ext uri="{BB962C8B-B14F-4D97-AF65-F5344CB8AC3E}">
        <p14:creationId xmlns:p14="http://schemas.microsoft.com/office/powerpoint/2010/main" val="1155361310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3D952E9-9B80-435A-9FCA-798E54885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Induló technológiai vállalkozás legfontosabb erőforrásai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746E1D7-74E0-4A08-8011-661815F700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224" y="2502288"/>
            <a:ext cx="10753725" cy="3766185"/>
          </a:xfrm>
        </p:spPr>
        <p:txBody>
          <a:bodyPr/>
          <a:lstStyle/>
          <a:p>
            <a:r>
              <a:rPr lang="hu-HU" dirty="0"/>
              <a:t>- emberi erőforrás –megfelelő kombináció</a:t>
            </a:r>
          </a:p>
          <a:p>
            <a:r>
              <a:rPr lang="hu-HU" dirty="0"/>
              <a:t>- bevonandó/bevonható tőke </a:t>
            </a:r>
            <a:r>
              <a:rPr lang="hu-HU" dirty="0" err="1"/>
              <a:t>vs</a:t>
            </a:r>
            <a:r>
              <a:rPr lang="hu-HU" dirty="0"/>
              <a:t>. pályázati forrás</a:t>
            </a:r>
          </a:p>
          <a:p>
            <a:r>
              <a:rPr lang="hu-HU" dirty="0"/>
              <a:t>- piacismeret</a:t>
            </a:r>
          </a:p>
          <a:p>
            <a:r>
              <a:rPr lang="hu-HU" dirty="0"/>
              <a:t>- megszerzett tudás, tapasztalat, szervezeti tanulás</a:t>
            </a:r>
          </a:p>
          <a:p>
            <a:endParaRPr lang="hu-HU" dirty="0"/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BBF0D6AA-58A9-4AE0-953B-1885DADD5A70}"/>
              </a:ext>
            </a:extLst>
          </p:cNvPr>
          <p:cNvSpPr txBox="1"/>
          <p:nvPr/>
        </p:nvSpPr>
        <p:spPr>
          <a:xfrm>
            <a:off x="7624689" y="5978769"/>
            <a:ext cx="4192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Forrás: I&amp;E </a:t>
            </a:r>
            <a:r>
              <a:rPr lang="hu-HU" dirty="0" err="1"/>
              <a:t>Basics</a:t>
            </a:r>
            <a:r>
              <a:rPr lang="hu-HU" dirty="0"/>
              <a:t> </a:t>
            </a:r>
            <a:r>
              <a:rPr lang="hu-HU" dirty="0" err="1"/>
              <a:t>blueprint</a:t>
            </a:r>
            <a:r>
              <a:rPr lang="hu-HU" dirty="0"/>
              <a:t> alapján saját szerkesztés</a:t>
            </a:r>
          </a:p>
        </p:txBody>
      </p:sp>
    </p:spTree>
    <p:extLst>
      <p:ext uri="{BB962C8B-B14F-4D97-AF65-F5344CB8AC3E}">
        <p14:creationId xmlns:p14="http://schemas.microsoft.com/office/powerpoint/2010/main" val="3942850970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42DD908-26F3-4E61-9686-757B5A7A1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737" y="3308994"/>
            <a:ext cx="10772775" cy="1658198"/>
          </a:xfrm>
        </p:spPr>
        <p:txBody>
          <a:bodyPr>
            <a:normAutofit/>
          </a:bodyPr>
          <a:lstStyle/>
          <a:p>
            <a:r>
              <a:rPr lang="hu-HU" sz="4000" dirty="0"/>
              <a:t>Az induló technológiai/innovatív vállalkozás legfontosabb erőforrásai</a:t>
            </a:r>
          </a:p>
        </p:txBody>
      </p:sp>
    </p:spTree>
    <p:extLst>
      <p:ext uri="{BB962C8B-B14F-4D97-AF65-F5344CB8AC3E}">
        <p14:creationId xmlns:p14="http://schemas.microsoft.com/office/powerpoint/2010/main" val="190976771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F6095BFB-F015-4632-9125-233451D2DB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3468" y="2522978"/>
            <a:ext cx="3383936" cy="2546411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FE9B5DBF-B8E1-4758-947D-9163CB4FE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/>
              <a:t>A legfontosabb erőforrások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19EAC67-82EF-4EED-B352-782BCC7326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9464" y="1758461"/>
            <a:ext cx="8068202" cy="505907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hu-HU" b="1" dirty="0"/>
              <a:t>Fizikai: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hu-HU" i="0" dirty="0"/>
              <a:t>A cég fizikai infrastruktúrája és jellemzői: 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hu-HU" i="0" dirty="0"/>
              <a:t>irodahely, a vállalat elhelyezkedése, eszközök és berendezések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hu-HU" i="0" dirty="0"/>
              <a:t>Termékek és szolgáltatások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hu-HU" dirty="0"/>
              <a:t>Mindaz, amelyet a saját termékei és szolgáltatásai előállításához felhasznál, és </a:t>
            </a:r>
            <a:r>
              <a:rPr lang="hu-HU" dirty="0" err="1"/>
              <a:t>mindazok</a:t>
            </a:r>
            <a:r>
              <a:rPr lang="hu-HU" dirty="0"/>
              <a:t> a javak, amelyeket előállít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hu-HU" i="0" dirty="0">
                <a:sym typeface="Wingdings" panose="05000000000000000000" pitchFamily="2" charset="2"/>
              </a:rPr>
              <a:t> </a:t>
            </a:r>
            <a:r>
              <a:rPr lang="hu-HU" i="0" dirty="0">
                <a:solidFill>
                  <a:srgbClr val="C00000"/>
                </a:solidFill>
                <a:sym typeface="Wingdings" panose="05000000000000000000" pitchFamily="2" charset="2"/>
              </a:rPr>
              <a:t>tőkeigényes erőforrások</a:t>
            </a:r>
            <a:endParaRPr lang="hu-HU" i="0" dirty="0">
              <a:solidFill>
                <a:srgbClr val="C00000"/>
              </a:solidFill>
            </a:endParaRPr>
          </a:p>
          <a:p>
            <a:pPr lvl="2">
              <a:buFont typeface="Arial" panose="020B0604020202020204" pitchFamily="34" charset="0"/>
              <a:buChar char="•"/>
            </a:pPr>
            <a:endParaRPr lang="hu-HU" i="0" dirty="0"/>
          </a:p>
          <a:p>
            <a:pPr marL="0" indent="0">
              <a:buNone/>
            </a:pPr>
            <a:r>
              <a:rPr lang="hu-HU" b="1" dirty="0"/>
              <a:t>Pénzügyi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hu-HU" i="0" dirty="0"/>
              <a:t>Befektetett tőke, hitel, pályázati források, értékpapírok és kötvények</a:t>
            </a:r>
          </a:p>
          <a:p>
            <a:pPr marL="0" indent="0">
              <a:buNone/>
            </a:pPr>
            <a:r>
              <a:rPr lang="hu-HU" b="1" dirty="0"/>
              <a:t>Emberi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u-HU" dirty="0"/>
              <a:t>Minazon munkavállalók, akik képességeik és munkájuk révén hozzájárulnak a vállalkozás növekedéséhez, fejlesztéséhez</a:t>
            </a:r>
          </a:p>
          <a:p>
            <a:pPr marL="0" indent="0">
              <a:buNone/>
            </a:pPr>
            <a:r>
              <a:rPr lang="hu-HU" b="1"/>
              <a:t>Szellemi</a:t>
            </a:r>
            <a:r>
              <a:rPr lang="hu-HU" b="1" dirty="0"/>
              <a:t>/Intellektuális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u-HU" dirty="0"/>
              <a:t>Licenc, szabadalom, know-how, kizárólagosságok</a:t>
            </a: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44F206BC-9727-418E-8829-DBAC554B9007}"/>
              </a:ext>
            </a:extLst>
          </p:cNvPr>
          <p:cNvSpPr/>
          <p:nvPr/>
        </p:nvSpPr>
        <p:spPr>
          <a:xfrm>
            <a:off x="8595361" y="6448204"/>
            <a:ext cx="39869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altLang="hu-HU" dirty="0"/>
              <a:t>Forrás: </a:t>
            </a:r>
            <a:r>
              <a:rPr lang="hu-HU" altLang="hu-HU" dirty="0">
                <a:hlinkClick r:id="rId4"/>
              </a:rPr>
              <a:t>http://startupdate.hu</a:t>
            </a:r>
            <a:r>
              <a:rPr lang="hu-HU" altLang="hu-HU" dirty="0"/>
              <a:t> alapján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778770447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>
            <a:extLst>
              <a:ext uri="{FF2B5EF4-FFF2-40B4-BE49-F238E27FC236}">
                <a16:creationId xmlns:a16="http://schemas.microsoft.com/office/drawing/2014/main" id="{A82B64AA-5277-4C1A-94B1-5982E4B37E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2400"/>
              <a:t>A stratégiai szempontból értékes erőforrások öt jellemzője</a:t>
            </a:r>
          </a:p>
        </p:txBody>
      </p:sp>
      <p:sp>
        <p:nvSpPr>
          <p:cNvPr id="117763" name="Rectangle 3">
            <a:extLst>
              <a:ext uri="{FF2B5EF4-FFF2-40B4-BE49-F238E27FC236}">
                <a16:creationId xmlns:a16="http://schemas.microsoft.com/office/drawing/2014/main" id="{0202989A-CB5C-494F-BC5F-2071FA57BF4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81200" y="2276475"/>
            <a:ext cx="8229600" cy="3854450"/>
          </a:xfrm>
        </p:spPr>
        <p:txBody>
          <a:bodyPr/>
          <a:lstStyle/>
          <a:p>
            <a:pPr marL="609600" indent="-609600">
              <a:buClr>
                <a:schemeClr val="tx1"/>
              </a:buClr>
              <a:buFontTx/>
              <a:buAutoNum type="arabicPeriod"/>
            </a:pPr>
            <a:r>
              <a:rPr lang="hu-HU" altLang="hu-HU"/>
              <a:t>Nehezen másolhatók</a:t>
            </a:r>
          </a:p>
          <a:p>
            <a:pPr marL="609600" indent="-609600">
              <a:buClr>
                <a:schemeClr val="tx1"/>
              </a:buClr>
              <a:buFontTx/>
              <a:buAutoNum type="arabicPeriod"/>
            </a:pPr>
            <a:r>
              <a:rPr lang="hu-HU" altLang="hu-HU"/>
              <a:t>Lassan devalválódnak</a:t>
            </a:r>
          </a:p>
          <a:p>
            <a:pPr marL="609600" indent="-609600">
              <a:buClr>
                <a:schemeClr val="tx1"/>
              </a:buClr>
              <a:buFontTx/>
              <a:buAutoNum type="arabicPeriod"/>
            </a:pPr>
            <a:r>
              <a:rPr lang="hu-HU" altLang="hu-HU"/>
              <a:t>A vállalatunkon múlik az értékük</a:t>
            </a:r>
          </a:p>
          <a:p>
            <a:pPr marL="609600" indent="-609600">
              <a:buClr>
                <a:schemeClr val="tx1"/>
              </a:buClr>
              <a:buFontTx/>
              <a:buAutoNum type="arabicPeriod"/>
            </a:pPr>
            <a:r>
              <a:rPr lang="hu-HU" altLang="hu-HU"/>
              <a:t>Nem könnyen helyettesíthetők</a:t>
            </a:r>
          </a:p>
          <a:p>
            <a:pPr marL="609600" indent="-609600">
              <a:buClr>
                <a:schemeClr val="tx1"/>
              </a:buClr>
              <a:buFontTx/>
              <a:buAutoNum type="arabicPeriod"/>
            </a:pPr>
            <a:r>
              <a:rPr lang="hu-HU" altLang="hu-HU"/>
              <a:t>Felülmúlják a versenytársaink által birtokolt, hasonló erőforrásokat</a:t>
            </a:r>
          </a:p>
        </p:txBody>
      </p:sp>
    </p:spTree>
    <p:extLst>
      <p:ext uri="{BB962C8B-B14F-4D97-AF65-F5344CB8AC3E}">
        <p14:creationId xmlns:p14="http://schemas.microsoft.com/office/powerpoint/2010/main" val="384178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C5CAE4A-9B92-4D93-B8E9-4FFEF8821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606" y="168228"/>
            <a:ext cx="10772775" cy="1658198"/>
          </a:xfrm>
        </p:spPr>
        <p:txBody>
          <a:bodyPr>
            <a:noAutofit/>
          </a:bodyPr>
          <a:lstStyle/>
          <a:p>
            <a:r>
              <a:rPr lang="hu-HU" sz="4400" dirty="0"/>
              <a:t>A „lehetőség” és a „szükség” vállalkozó (kényszervállalkozó) </a:t>
            </a:r>
            <a:r>
              <a:rPr lang="hu-HU" sz="2000" dirty="0"/>
              <a:t>/</a:t>
            </a:r>
            <a:r>
              <a:rPr lang="hu-HU" sz="2000" dirty="0" err="1"/>
              <a:t>opportunity</a:t>
            </a:r>
            <a:r>
              <a:rPr lang="hu-HU" sz="2000" dirty="0"/>
              <a:t> </a:t>
            </a:r>
            <a:r>
              <a:rPr lang="hu-HU" sz="2000" dirty="0" err="1"/>
              <a:t>vs</a:t>
            </a:r>
            <a:r>
              <a:rPr lang="hu-HU" sz="2000" dirty="0"/>
              <a:t>. </a:t>
            </a:r>
            <a:r>
              <a:rPr lang="hu-HU" sz="2000" dirty="0" err="1"/>
              <a:t>neccessity</a:t>
            </a:r>
            <a:r>
              <a:rPr lang="hu-HU" sz="2000" dirty="0"/>
              <a:t> </a:t>
            </a:r>
            <a:r>
              <a:rPr lang="hu-HU" sz="2000" dirty="0" err="1"/>
              <a:t>entrepreneur</a:t>
            </a:r>
            <a:r>
              <a:rPr lang="hu-HU" sz="2000" dirty="0"/>
              <a:t> /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65611F4-6412-4010-8F58-FDEC9C11CD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606" y="1759889"/>
            <a:ext cx="10753725" cy="4084320"/>
          </a:xfrm>
        </p:spPr>
        <p:txBody>
          <a:bodyPr>
            <a:normAutofit/>
          </a:bodyPr>
          <a:lstStyle/>
          <a:p>
            <a:r>
              <a:rPr lang="hu-HU" dirty="0"/>
              <a:t>- nagyon fontos megkülönböztetni a vállalkozók e két típusát</a:t>
            </a:r>
          </a:p>
          <a:p>
            <a:r>
              <a:rPr lang="hu-HU" dirty="0"/>
              <a:t>- a „szükség” vállalkozó valamilyen módon arra kényszerül – munkanélküliség, kevés jövedelem, rossz földrajzi helyzet - , hogy vállalkozni kezdjen – egyszerűen nincs jobb lehetőség </a:t>
            </a:r>
          </a:p>
          <a:p>
            <a:r>
              <a:rPr lang="hu-HU" dirty="0"/>
              <a:t>- ezzel szemben a „lehetőség” vállalkozóra semmilyen kényszerítő erő nem hat, egyszerűen üzleti lehetőségek irányába mozdul el</a:t>
            </a:r>
          </a:p>
          <a:p>
            <a:r>
              <a:rPr lang="hu-HU" dirty="0"/>
              <a:t>- jellemző célok – önmegvalósítás, kihívás iránti vágy, nagyobb jólét…</a:t>
            </a:r>
          </a:p>
          <a:p>
            <a:r>
              <a:rPr lang="hu-HU" dirty="0"/>
              <a:t>- a „lehetőség vállalkozó” esetében a váltás kockázata és tranzakciós költsége is nagyobb – jellemzően valamilyen jó és biztos pozíciót és munkahelyet hagynak ott azért, hogy saját vállalkozási céljaikat elkezdjék megvalósítani</a:t>
            </a:r>
          </a:p>
        </p:txBody>
      </p:sp>
      <p:sp>
        <p:nvSpPr>
          <p:cNvPr id="4" name="Tartalom helye 2">
            <a:extLst>
              <a:ext uri="{FF2B5EF4-FFF2-40B4-BE49-F238E27FC236}">
                <a16:creationId xmlns:a16="http://schemas.microsoft.com/office/drawing/2014/main" id="{25F2432A-4DB3-4EE6-A04B-9C8637C9E151}"/>
              </a:ext>
            </a:extLst>
          </p:cNvPr>
          <p:cNvSpPr txBox="1">
            <a:spLocks/>
          </p:cNvSpPr>
          <p:nvPr/>
        </p:nvSpPr>
        <p:spPr>
          <a:xfrm>
            <a:off x="7328453" y="5844209"/>
            <a:ext cx="4751286" cy="101379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 fontScale="77500" lnSpcReduction="20000"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u-HU" dirty="0"/>
              <a:t>Melyik lehet sikeresebb?</a:t>
            </a:r>
          </a:p>
          <a:p>
            <a:pPr algn="ctr"/>
            <a:r>
              <a:rPr lang="hu-HU" dirty="0"/>
              <a:t>Mely tényezők számítanak a leginkább a tekintetben, hogy mennyire „elsöprő” változást tudnak generálni?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47ABADA8-BBD8-4A7A-AE46-D2E7DD19C832}"/>
              </a:ext>
            </a:extLst>
          </p:cNvPr>
          <p:cNvSpPr txBox="1"/>
          <p:nvPr/>
        </p:nvSpPr>
        <p:spPr>
          <a:xfrm>
            <a:off x="182869" y="6442743"/>
            <a:ext cx="35309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/>
              <a:t>Forrás: I&amp;E </a:t>
            </a:r>
            <a:r>
              <a:rPr lang="hu-HU" sz="1400" dirty="0" err="1"/>
              <a:t>Basics</a:t>
            </a:r>
            <a:r>
              <a:rPr lang="hu-HU" sz="1400" dirty="0"/>
              <a:t> </a:t>
            </a:r>
            <a:r>
              <a:rPr lang="hu-HU" sz="1400" dirty="0" err="1"/>
              <a:t>blueprint</a:t>
            </a:r>
            <a:r>
              <a:rPr lang="hu-HU" sz="1400" dirty="0"/>
              <a:t> alapján</a:t>
            </a:r>
          </a:p>
        </p:txBody>
      </p:sp>
    </p:spTree>
    <p:extLst>
      <p:ext uri="{BB962C8B-B14F-4D97-AF65-F5344CB8AC3E}">
        <p14:creationId xmlns:p14="http://schemas.microsoft.com/office/powerpoint/2010/main" val="2710328275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>
            <a:extLst>
              <a:ext uri="{FF2B5EF4-FFF2-40B4-BE49-F238E27FC236}">
                <a16:creationId xmlns:a16="http://schemas.microsoft.com/office/drawing/2014/main" id="{744404E6-7BDD-41E4-B622-C6917009A5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/>
              <a:t>Mitől értékes egy erőforrás?</a:t>
            </a:r>
          </a:p>
        </p:txBody>
      </p:sp>
      <p:sp>
        <p:nvSpPr>
          <p:cNvPr id="119812" name="Oval 5">
            <a:extLst>
              <a:ext uri="{FF2B5EF4-FFF2-40B4-BE49-F238E27FC236}">
                <a16:creationId xmlns:a16="http://schemas.microsoft.com/office/drawing/2014/main" id="{389155D0-AAE3-4860-87B0-1974C310E3D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943476" y="1846263"/>
            <a:ext cx="3529013" cy="324485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hu-HU" altLang="hu-HU"/>
              <a:t>    Kihasznál-   hatóság</a:t>
            </a:r>
          </a:p>
        </p:txBody>
      </p:sp>
      <p:sp>
        <p:nvSpPr>
          <p:cNvPr id="119811" name="Oval 4">
            <a:extLst>
              <a:ext uri="{FF2B5EF4-FFF2-40B4-BE49-F238E27FC236}">
                <a16:creationId xmlns:a16="http://schemas.microsoft.com/office/drawing/2014/main" id="{57A8A4CB-F59E-4602-9BF4-1CD1E43216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9650" y="1773239"/>
            <a:ext cx="3671888" cy="3240087"/>
          </a:xfrm>
          <a:prstGeom prst="ellipse">
            <a:avLst/>
          </a:prstGeom>
          <a:solidFill>
            <a:schemeClr val="bg1">
              <a:alpha val="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hu-HU" altLang="hu-HU"/>
              <a:t>Ritkaság</a:t>
            </a:r>
          </a:p>
        </p:txBody>
      </p:sp>
      <p:sp>
        <p:nvSpPr>
          <p:cNvPr id="119813" name="Oval 6">
            <a:extLst>
              <a:ext uri="{FF2B5EF4-FFF2-40B4-BE49-F238E27FC236}">
                <a16:creationId xmlns:a16="http://schemas.microsoft.com/office/drawing/2014/main" id="{29A67158-9C2C-4F83-8BEC-F7CFF6660D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8438" y="3644900"/>
            <a:ext cx="2952750" cy="2808288"/>
          </a:xfrm>
          <a:prstGeom prst="ellipse">
            <a:avLst/>
          </a:prstGeom>
          <a:solidFill>
            <a:schemeClr val="bg1">
              <a:alpha val="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hu-HU" altLang="hu-HU"/>
              <a:t>Igény</a:t>
            </a:r>
          </a:p>
        </p:txBody>
      </p:sp>
      <p:sp>
        <p:nvSpPr>
          <p:cNvPr id="119814" name="Line 7">
            <a:extLst>
              <a:ext uri="{FF2B5EF4-FFF2-40B4-BE49-F238E27FC236}">
                <a16:creationId xmlns:a16="http://schemas.microsoft.com/office/drawing/2014/main" id="{1579C1BF-DBEB-4005-A5F5-381FB5C2FCD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519738" y="4076700"/>
            <a:ext cx="2736850" cy="15128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9815" name="Rectangle 8">
            <a:extLst>
              <a:ext uri="{FF2B5EF4-FFF2-40B4-BE49-F238E27FC236}">
                <a16:creationId xmlns:a16="http://schemas.microsoft.com/office/drawing/2014/main" id="{4EE548AF-1304-4459-AE6F-4F9F45B347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2126" y="5229226"/>
            <a:ext cx="2232025" cy="12239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hu-HU" altLang="hu-HU" sz="1800"/>
              <a:t>Értékteremtő zóna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72481F9C-A7AB-4A47-9F09-C0C5E26FD25B}"/>
              </a:ext>
            </a:extLst>
          </p:cNvPr>
          <p:cNvSpPr txBox="1"/>
          <p:nvPr/>
        </p:nvSpPr>
        <p:spPr>
          <a:xfrm>
            <a:off x="506353" y="5841207"/>
            <a:ext cx="17584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Forrás: </a:t>
            </a:r>
            <a:r>
              <a:rPr lang="hu-HU" dirty="0" err="1"/>
              <a:t>Kövesi</a:t>
            </a:r>
            <a:r>
              <a:rPr lang="hu-HU" dirty="0"/>
              <a:t>, Varsányi és Marosán alapján</a:t>
            </a:r>
          </a:p>
        </p:txBody>
      </p:sp>
    </p:spTree>
    <p:extLst>
      <p:ext uri="{BB962C8B-B14F-4D97-AF65-F5344CB8AC3E}">
        <p14:creationId xmlns:p14="http://schemas.microsoft.com/office/powerpoint/2010/main" val="412226992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>
            <a:extLst>
              <a:ext uri="{FF2B5EF4-FFF2-40B4-BE49-F238E27FC236}">
                <a16:creationId xmlns:a16="http://schemas.microsoft.com/office/drawing/2014/main" id="{3C6C475B-5601-4023-B0F9-656A2D93C0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4000"/>
              <a:t>A verseny szempontjából értékes erőforrások</a:t>
            </a:r>
          </a:p>
        </p:txBody>
      </p:sp>
      <p:sp>
        <p:nvSpPr>
          <p:cNvPr id="121859" name="Rectangle 3">
            <a:extLst>
              <a:ext uri="{FF2B5EF4-FFF2-40B4-BE49-F238E27FC236}">
                <a16:creationId xmlns:a16="http://schemas.microsoft.com/office/drawing/2014/main" id="{7D4A50D0-BAA0-4B19-B70E-301C1ABEF55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81200" y="2492375"/>
            <a:ext cx="8229600" cy="3638550"/>
          </a:xfrm>
        </p:spPr>
        <p:txBody>
          <a:bodyPr/>
          <a:lstStyle/>
          <a:p>
            <a:pPr algn="ctr">
              <a:buFont typeface="Wingdings" panose="05000000000000000000" pitchFamily="2" charset="2"/>
              <a:buNone/>
            </a:pPr>
            <a:r>
              <a:rPr lang="hu-HU" altLang="hu-HU"/>
              <a:t>	Az erőforrásokat sosem szabad csak önmagában értékelni, mert értéküket az határozza meg, hogy a piaci erőkkel milyen kölcsönhatásban állnak!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hu-HU" altLang="hu-HU"/>
              <a:t>   (IBM)</a:t>
            </a:r>
          </a:p>
        </p:txBody>
      </p:sp>
    </p:spTree>
    <p:extLst>
      <p:ext uri="{BB962C8B-B14F-4D97-AF65-F5344CB8AC3E}">
        <p14:creationId xmlns:p14="http://schemas.microsoft.com/office/powerpoint/2010/main" val="2272169244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B0CE469-5658-45F6-AEFA-A79A6FE441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/>
              <a:t>Menedzsment, </a:t>
            </a:r>
            <a:r>
              <a:rPr lang="hu-HU" dirty="0" err="1"/>
              <a:t>leadership</a:t>
            </a:r>
            <a:r>
              <a:rPr lang="hu-HU" dirty="0"/>
              <a:t>, vezető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CA7F1A27-E4BD-4F8E-9F20-5658B132046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pPr marL="457200" indent="-457200">
              <a:buFontTx/>
              <a:buChar char="-"/>
            </a:pPr>
            <a:r>
              <a:rPr lang="hu-HU" dirty="0"/>
              <a:t>A vállalkozás/vállalat fogalma</a:t>
            </a:r>
          </a:p>
          <a:p>
            <a:pPr marL="457200" indent="-457200">
              <a:buFontTx/>
              <a:buChar char="-"/>
            </a:pPr>
            <a:r>
              <a:rPr lang="hu-HU" dirty="0"/>
              <a:t>A különböző szerepek összehangolása induló vállalkozás esetén</a:t>
            </a:r>
          </a:p>
          <a:p>
            <a:pPr marL="457200" indent="-457200">
              <a:buFontTx/>
              <a:buChar char="-"/>
            </a:pPr>
            <a:r>
              <a:rPr lang="hu-HU" dirty="0"/>
              <a:t>A csapat motiválásának képessége</a:t>
            </a:r>
          </a:p>
        </p:txBody>
      </p:sp>
    </p:spTree>
    <p:extLst>
      <p:ext uri="{BB962C8B-B14F-4D97-AF65-F5344CB8AC3E}">
        <p14:creationId xmlns:p14="http://schemas.microsoft.com/office/powerpoint/2010/main" val="1789309745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9948531-62F7-4F90-9E65-BB5BC2487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sikeres vállalkozó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B218B6A-1752-4051-9BFE-3F01621C02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https://www.youtube.com/watch?v=784b8ERvzoU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726210864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009CD14-EC67-417C-B59A-8073871A4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882" y="1992157"/>
            <a:ext cx="10772775" cy="1658198"/>
          </a:xfrm>
        </p:spPr>
        <p:txBody>
          <a:bodyPr>
            <a:normAutofit fontScale="90000"/>
          </a:bodyPr>
          <a:lstStyle/>
          <a:p>
            <a:r>
              <a:rPr lang="hu-HU" dirty="0"/>
              <a:t>Lehet a vállalkozó egyszerre/egy személyben menedzser és vezető (</a:t>
            </a:r>
            <a:r>
              <a:rPr lang="hu-HU" dirty="0" err="1"/>
              <a:t>leader</a:t>
            </a:r>
            <a:r>
              <a:rPr lang="hu-HU" dirty="0"/>
              <a:t>)?</a:t>
            </a:r>
          </a:p>
        </p:txBody>
      </p:sp>
    </p:spTree>
    <p:extLst>
      <p:ext uri="{BB962C8B-B14F-4D97-AF65-F5344CB8AC3E}">
        <p14:creationId xmlns:p14="http://schemas.microsoft.com/office/powerpoint/2010/main" val="505914302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D06E2E1A-BB1D-46CD-BCDE-AB010679BD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hu-HU">
                <a:solidFill>
                  <a:srgbClr val="000099"/>
                </a:solidFill>
              </a:rPr>
              <a:t> Vezetési megközelítések</a:t>
            </a:r>
            <a:endParaRPr lang="hu-HU" altLang="hu-HU" sz="3600">
              <a:solidFill>
                <a:srgbClr val="000099"/>
              </a:solidFill>
            </a:endParaRP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7481DFE7-818F-45F6-8744-A53DE76AB4C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135188" y="1857375"/>
            <a:ext cx="7950200" cy="4235450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hu-HU" altLang="hu-HU" b="1" dirty="0"/>
              <a:t>LEADERSHIP</a:t>
            </a:r>
          </a:p>
          <a:p>
            <a:pPr lvl="1" eaLnBrk="1" hangingPunct="1"/>
            <a:r>
              <a:rPr lang="hu-HU" altLang="hu-HU" b="1" dirty="0"/>
              <a:t>Elmélet</a:t>
            </a:r>
          </a:p>
          <a:p>
            <a:pPr lvl="1" eaLnBrk="1" hangingPunct="1"/>
            <a:r>
              <a:rPr lang="hu-HU" altLang="hu-HU" b="1" dirty="0"/>
              <a:t>Stratégiai sík</a:t>
            </a:r>
          </a:p>
          <a:p>
            <a:pPr lvl="1" eaLnBrk="1" hangingPunct="1"/>
            <a:r>
              <a:rPr lang="hu-HU" altLang="hu-HU" b="1" dirty="0"/>
              <a:t>Személyek befolyásolása és inspirálása a  közös célok elérése érdekében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hu-HU" altLang="hu-HU" b="1" dirty="0"/>
          </a:p>
          <a:p>
            <a:pPr eaLnBrk="1" hangingPunct="1"/>
            <a:r>
              <a:rPr lang="hu-HU" altLang="hu-HU" b="1" dirty="0"/>
              <a:t>MENEDZSMENT</a:t>
            </a:r>
          </a:p>
          <a:p>
            <a:pPr lvl="1" eaLnBrk="1" hangingPunct="1"/>
            <a:r>
              <a:rPr lang="hu-HU" altLang="hu-HU" b="1" dirty="0"/>
              <a:t>Gyakorlat</a:t>
            </a:r>
          </a:p>
          <a:p>
            <a:pPr lvl="1" eaLnBrk="1" hangingPunct="1"/>
            <a:r>
              <a:rPr lang="hu-HU" altLang="hu-HU" b="1" dirty="0"/>
              <a:t>Megvalósítási sík</a:t>
            </a:r>
          </a:p>
          <a:p>
            <a:pPr lvl="1" eaLnBrk="1" hangingPunct="1"/>
            <a:r>
              <a:rPr lang="hu-HU" altLang="hu-HU" b="1" dirty="0"/>
              <a:t>A célok elérésének folyamata – mindazon folyamatok összessége – pénzügy, marketing, HR… - amelyek a vállalat megfelelő működtetéséhez járulnak hozzá </a:t>
            </a:r>
            <a:endParaRPr lang="hu-HU" altLang="hu-HU" dirty="0"/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D0A8A68D-78B2-4A69-8BF0-FB2BA9481C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37" t="32399" r="33195" b="31297"/>
          <a:stretch/>
        </p:blipFill>
        <p:spPr>
          <a:xfrm>
            <a:off x="7948678" y="-42203"/>
            <a:ext cx="4273420" cy="1547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426252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C8F1208-36DA-4EE0-8D6A-2F0253428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Hogyan kell vezetni embereket? 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6FF8521-95B4-4621-AE03-9CC1412DB6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0">
              <a:buNone/>
            </a:pPr>
            <a:r>
              <a:rPr lang="hu-HU" b="1" dirty="0"/>
              <a:t>Young Steve </a:t>
            </a:r>
            <a:r>
              <a:rPr lang="hu-HU" b="1" dirty="0" err="1"/>
              <a:t>Jobs</a:t>
            </a:r>
            <a:r>
              <a:rPr lang="hu-HU" b="1" dirty="0"/>
              <a:t>  </a:t>
            </a:r>
            <a:r>
              <a:rPr lang="en-US" b="1" dirty="0"/>
              <a:t>on how to lead people</a:t>
            </a:r>
            <a:endParaRPr lang="hu-HU" b="1" dirty="0"/>
          </a:p>
          <a:p>
            <a:endParaRPr lang="hu-HU" dirty="0"/>
          </a:p>
          <a:p>
            <a:endParaRPr lang="hu-HU" dirty="0"/>
          </a:p>
          <a:p>
            <a:r>
              <a:rPr lang="hu-HU" dirty="0"/>
              <a:t>https://www.youtube.com/watch?v=rQKis2Cfpeo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403312212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4E42884-0B93-4033-A202-3064B6D88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Leadership</a:t>
            </a:r>
            <a:r>
              <a:rPr lang="hu-HU" dirty="0"/>
              <a:t> – magas szintű vezetés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468B1F7-C56F-400B-9E6D-2AA821895C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hu-HU" dirty="0"/>
              <a:t> Víziója van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dirty="0"/>
              <a:t> Szervezeten belül és szervezeten kívülre is kiválóan és hatékonyan tud kommunikálni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dirty="0"/>
              <a:t> Képes startégiát kialakítani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dirty="0"/>
              <a:t> A célok elérése érdekében megfelelő szervezeti kultúrát tud kialakítani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dirty="0"/>
              <a:t> Folyamatosan inspirálja, szervezi és </a:t>
            </a:r>
            <a:r>
              <a:rPr lang="hu-HU" dirty="0" err="1"/>
              <a:t>monitorozza</a:t>
            </a:r>
            <a:r>
              <a:rPr lang="hu-HU" dirty="0"/>
              <a:t> a teljesítményt</a:t>
            </a:r>
          </a:p>
        </p:txBody>
      </p:sp>
    </p:spTree>
    <p:extLst>
      <p:ext uri="{BB962C8B-B14F-4D97-AF65-F5344CB8AC3E}">
        <p14:creationId xmlns:p14="http://schemas.microsoft.com/office/powerpoint/2010/main" val="4118841777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C19E845-A672-4622-B02B-903F19833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EQ szerepe a </a:t>
            </a:r>
            <a:r>
              <a:rPr lang="hu-HU" dirty="0" err="1"/>
              <a:t>leadershipben</a:t>
            </a:r>
            <a:r>
              <a:rPr lang="hu-HU" dirty="0"/>
              <a:t> – érzelmi intelligencia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CA8F279-8B32-4405-8656-AAB3F7BC05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hu-HU" dirty="0"/>
              <a:t> magabiztosság, öntudat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dirty="0"/>
              <a:t> „önmenedzsment”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dirty="0"/>
              <a:t> kapcsolati háló kezelési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dirty="0"/>
              <a:t> társas érzékenység és tudatosság</a:t>
            </a:r>
          </a:p>
        </p:txBody>
      </p:sp>
    </p:spTree>
    <p:extLst>
      <p:ext uri="{BB962C8B-B14F-4D97-AF65-F5344CB8AC3E}">
        <p14:creationId xmlns:p14="http://schemas.microsoft.com/office/powerpoint/2010/main" val="784640245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BFD2275-50D0-4F79-800E-8401534E2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Menedzsment és együttműködés a siker érdekében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5515B89-98AB-4C18-953B-5350AEF9F8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https://www.youtube.com/watch?v=f60dheI4ARg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3802341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D148A73-F0AE-4251-A940-9F3637D44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6600" dirty="0"/>
              <a:t>Kockázat és haszon  </a:t>
            </a:r>
            <a:br>
              <a:rPr lang="hu-HU" sz="6600" dirty="0"/>
            </a:br>
            <a:r>
              <a:rPr lang="hu-HU" sz="6600" dirty="0"/>
              <a:t>Kockázati és bizonytalansági tényezők</a:t>
            </a:r>
            <a:br>
              <a:rPr lang="hu-HU" sz="6600" dirty="0"/>
            </a:br>
            <a:r>
              <a:rPr lang="hu-HU" sz="6600" dirty="0"/>
              <a:t>A vállalkozás környezete</a:t>
            </a:r>
          </a:p>
        </p:txBody>
      </p:sp>
    </p:spTree>
    <p:extLst>
      <p:ext uri="{BB962C8B-B14F-4D97-AF65-F5344CB8AC3E}">
        <p14:creationId xmlns:p14="http://schemas.microsoft.com/office/powerpoint/2010/main" val="3805636082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1" name="Rectangle 2">
            <a:extLst>
              <a:ext uri="{FF2B5EF4-FFF2-40B4-BE49-F238E27FC236}">
                <a16:creationId xmlns:a16="http://schemas.microsoft.com/office/drawing/2014/main" id="{E59CBD35-F2A4-40CE-A761-CE9F3771770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marL="571500" indent="-571500"/>
            <a:r>
              <a:rPr lang="hu-HU" altLang="hu-HU" sz="5400" dirty="0"/>
              <a:t>A menedzsment definíciója, a menedzsment szerepek</a:t>
            </a:r>
            <a:endParaRPr lang="de-DE" altLang="hu-HU" sz="5400" dirty="0"/>
          </a:p>
        </p:txBody>
      </p:sp>
    </p:spTree>
    <p:extLst>
      <p:ext uri="{BB962C8B-B14F-4D97-AF65-F5344CB8AC3E}">
        <p14:creationId xmlns:p14="http://schemas.microsoft.com/office/powerpoint/2010/main" val="3506439750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9" name="Rectangle 2">
            <a:extLst>
              <a:ext uri="{FF2B5EF4-FFF2-40B4-BE49-F238E27FC236}">
                <a16:creationId xmlns:a16="http://schemas.microsoft.com/office/drawing/2014/main" id="{DA31D2ED-E82D-4764-83D7-786BBF8A05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2100"/>
              <a:t>A menedzsment tudomány fejlődése</a:t>
            </a:r>
            <a:endParaRPr lang="de-DE" altLang="hu-HU" sz="2100"/>
          </a:p>
        </p:txBody>
      </p:sp>
      <p:sp>
        <p:nvSpPr>
          <p:cNvPr id="142338" name="Dia számának helye 4">
            <a:extLst>
              <a:ext uri="{FF2B5EF4-FFF2-40B4-BE49-F238E27FC236}">
                <a16:creationId xmlns:a16="http://schemas.microsoft.com/office/drawing/2014/main" id="{73EBCF0E-8E40-4948-9BA8-D0A369AFD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1716EC5-354B-4094-B3E3-EB3E0163CFA6}" type="slidenum">
              <a:rPr lang="en-US" altLang="hu-HU" sz="120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181</a:t>
            </a:fld>
            <a:endParaRPr lang="en-US" altLang="hu-HU" sz="1200">
              <a:solidFill>
                <a:schemeClr val="bg1"/>
              </a:solidFill>
            </a:endParaRPr>
          </a:p>
        </p:txBody>
      </p:sp>
      <p:pic>
        <p:nvPicPr>
          <p:cNvPr id="142340" name="Picture 4">
            <a:extLst>
              <a:ext uri="{FF2B5EF4-FFF2-40B4-BE49-F238E27FC236}">
                <a16:creationId xmlns:a16="http://schemas.microsoft.com/office/drawing/2014/main" id="{E3FDE852-F178-4027-937B-9C125EE2F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714500"/>
            <a:ext cx="5384800" cy="419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1FEC5BCC-48A1-4D3E-9BEF-D09B2851AA59}"/>
              </a:ext>
            </a:extLst>
          </p:cNvPr>
          <p:cNvSpPr txBox="1"/>
          <p:nvPr/>
        </p:nvSpPr>
        <p:spPr>
          <a:xfrm flipH="1">
            <a:off x="9478964" y="6128189"/>
            <a:ext cx="2713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Forrás: </a:t>
            </a:r>
            <a:r>
              <a:rPr lang="hu-HU" dirty="0" err="1"/>
              <a:t>Kövesi</a:t>
            </a:r>
            <a:r>
              <a:rPr lang="hu-HU" dirty="0"/>
              <a:t> 2015 és </a:t>
            </a:r>
            <a:r>
              <a:rPr lang="hu-HU" dirty="0" err="1"/>
              <a:t>Porter</a:t>
            </a:r>
            <a:r>
              <a:rPr lang="hu-HU" dirty="0"/>
              <a:t> 2006 </a:t>
            </a:r>
          </a:p>
        </p:txBody>
      </p:sp>
    </p:spTree>
    <p:extLst>
      <p:ext uri="{BB962C8B-B14F-4D97-AF65-F5344CB8AC3E}">
        <p14:creationId xmlns:p14="http://schemas.microsoft.com/office/powerpoint/2010/main" val="892755433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6FF0295-1611-45F9-AE25-7F8CFEC2BE6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500063"/>
            <a:ext cx="10772775" cy="1657350"/>
          </a:xfrm>
        </p:spPr>
        <p:txBody>
          <a:bodyPr/>
          <a:lstStyle/>
          <a:p>
            <a:pPr eaLnBrk="1" hangingPunct="1">
              <a:defRPr/>
            </a:pPr>
            <a:r>
              <a:rPr lang="hu-HU" sz="3600" dirty="0">
                <a:solidFill>
                  <a:srgbClr val="000066"/>
                </a:solidFill>
                <a:ea typeface="+mn-ea"/>
                <a:cs typeface="+mn-cs"/>
              </a:rPr>
              <a:t>Vezetői funkciók, feladatok és képességek</a:t>
            </a:r>
          </a:p>
        </p:txBody>
      </p:sp>
      <p:pic>
        <p:nvPicPr>
          <p:cNvPr id="144387" name="Picture 2">
            <a:extLst>
              <a:ext uri="{FF2B5EF4-FFF2-40B4-BE49-F238E27FC236}">
                <a16:creationId xmlns:a16="http://schemas.microsoft.com/office/drawing/2014/main" id="{9EBBF2A8-D2F8-4B46-BCC8-3F678D316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76" y="2357438"/>
            <a:ext cx="2181225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388" name="Picture 2" descr="lean">
            <a:extLst>
              <a:ext uri="{FF2B5EF4-FFF2-40B4-BE49-F238E27FC236}">
                <a16:creationId xmlns:a16="http://schemas.microsoft.com/office/drawing/2014/main" id="{8D9FF780-3843-448C-A6C2-C8790072E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75" y="2643189"/>
            <a:ext cx="3500438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389" name="Picture 12" descr="teljesítmény-menedzsment, tanácsadás">
            <a:extLst>
              <a:ext uri="{FF2B5EF4-FFF2-40B4-BE49-F238E27FC236}">
                <a16:creationId xmlns:a16="http://schemas.microsoft.com/office/drawing/2014/main" id="{A1A0AAC6-945A-46A5-8E6C-6CF11537F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26" y="3786189"/>
            <a:ext cx="2543175" cy="196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3717361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Cím 1">
            <a:extLst>
              <a:ext uri="{FF2B5EF4-FFF2-40B4-BE49-F238E27FC236}">
                <a16:creationId xmlns:a16="http://schemas.microsoft.com/office/drawing/2014/main" id="{AD0250E9-50B9-48FC-9504-4576207148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24438" y="96839"/>
            <a:ext cx="4589462" cy="1412875"/>
          </a:xfrm>
        </p:spPr>
        <p:txBody>
          <a:bodyPr>
            <a:normAutofit fontScale="90000"/>
          </a:bodyPr>
          <a:lstStyle/>
          <a:p>
            <a:r>
              <a:rPr lang="hu-HU" altLang="hu-HU">
                <a:solidFill>
                  <a:srgbClr val="000066"/>
                </a:solidFill>
              </a:rPr>
              <a:t>Vezetési funkciók</a:t>
            </a:r>
          </a:p>
        </p:txBody>
      </p:sp>
      <p:sp>
        <p:nvSpPr>
          <p:cNvPr id="146435" name="Tartalom helye 2">
            <a:extLst>
              <a:ext uri="{FF2B5EF4-FFF2-40B4-BE49-F238E27FC236}">
                <a16:creationId xmlns:a16="http://schemas.microsoft.com/office/drawing/2014/main" id="{A68D6181-5883-4169-8E45-08BD9EFE1D27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2309813" y="1785939"/>
            <a:ext cx="6500812" cy="4643437"/>
          </a:xfrm>
        </p:spPr>
        <p:txBody>
          <a:bodyPr/>
          <a:lstStyle/>
          <a:p>
            <a:r>
              <a:rPr lang="hu-HU" altLang="hu-HU"/>
              <a:t>Alap- és részfunkciók</a:t>
            </a:r>
          </a:p>
          <a:p>
            <a:pPr lvl="1"/>
            <a:r>
              <a:rPr lang="hu-HU" altLang="hu-HU"/>
              <a:t>Tervezés</a:t>
            </a:r>
          </a:p>
          <a:p>
            <a:pPr lvl="3"/>
            <a:r>
              <a:rPr lang="hu-HU" altLang="hu-HU"/>
              <a:t>Célkitűzés</a:t>
            </a:r>
          </a:p>
          <a:p>
            <a:pPr lvl="1"/>
            <a:r>
              <a:rPr lang="hu-HU" altLang="hu-HU"/>
              <a:t>Szervezés</a:t>
            </a:r>
          </a:p>
          <a:p>
            <a:pPr lvl="3"/>
            <a:r>
              <a:rPr lang="hu-HU" altLang="hu-HU"/>
              <a:t>Erőforrások biztosítása</a:t>
            </a:r>
          </a:p>
          <a:p>
            <a:pPr lvl="1"/>
            <a:r>
              <a:rPr lang="hu-HU" altLang="hu-HU"/>
              <a:t>Irányítás</a:t>
            </a:r>
          </a:p>
          <a:p>
            <a:pPr lvl="3"/>
            <a:r>
              <a:rPr lang="hu-HU" altLang="hu-HU"/>
              <a:t>Motiválás</a:t>
            </a:r>
          </a:p>
          <a:p>
            <a:pPr lvl="1"/>
            <a:r>
              <a:rPr lang="hu-HU" altLang="hu-HU"/>
              <a:t>Koordinálás</a:t>
            </a:r>
          </a:p>
          <a:p>
            <a:pPr lvl="3"/>
            <a:r>
              <a:rPr lang="hu-HU" altLang="hu-HU"/>
              <a:t>Hatékony kommunikáció</a:t>
            </a:r>
          </a:p>
          <a:p>
            <a:pPr lvl="1"/>
            <a:r>
              <a:rPr lang="hu-HU" altLang="hu-HU"/>
              <a:t>Ellenőrzés</a:t>
            </a:r>
          </a:p>
          <a:p>
            <a:pPr lvl="3"/>
            <a:r>
              <a:rPr lang="hu-HU" altLang="hu-HU"/>
              <a:t>Értékelés</a:t>
            </a:r>
          </a:p>
        </p:txBody>
      </p:sp>
      <p:pic>
        <p:nvPicPr>
          <p:cNvPr id="146436" name="Picture 2" descr="lean">
            <a:extLst>
              <a:ext uri="{FF2B5EF4-FFF2-40B4-BE49-F238E27FC236}">
                <a16:creationId xmlns:a16="http://schemas.microsoft.com/office/drawing/2014/main" id="{2D4AEC1F-34F4-4B76-BDD1-CFADDB9FD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313" y="214314"/>
            <a:ext cx="1714500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6783420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Cím 1">
            <a:extLst>
              <a:ext uri="{FF2B5EF4-FFF2-40B4-BE49-F238E27FC236}">
                <a16:creationId xmlns:a16="http://schemas.microsoft.com/office/drawing/2014/main" id="{416252E6-4D3C-4F53-B776-9D7C172B7C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24438" y="96839"/>
            <a:ext cx="4589462" cy="1412875"/>
          </a:xfrm>
        </p:spPr>
        <p:txBody>
          <a:bodyPr>
            <a:normAutofit fontScale="90000"/>
          </a:bodyPr>
          <a:lstStyle/>
          <a:p>
            <a:r>
              <a:rPr lang="hu-HU" altLang="hu-HU">
                <a:solidFill>
                  <a:srgbClr val="000066"/>
                </a:solidFill>
              </a:rPr>
              <a:t>Vezetési feladatok</a:t>
            </a:r>
          </a:p>
        </p:txBody>
      </p:sp>
      <p:sp>
        <p:nvSpPr>
          <p:cNvPr id="148483" name="Tartalom helye 2">
            <a:extLst>
              <a:ext uri="{FF2B5EF4-FFF2-40B4-BE49-F238E27FC236}">
                <a16:creationId xmlns:a16="http://schemas.microsoft.com/office/drawing/2014/main" id="{A9B4F770-C0C1-4F95-9B5A-5E1089BD32F7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hu-HU" altLang="hu-HU" dirty="0" err="1"/>
              <a:t>Leadership</a:t>
            </a:r>
            <a:r>
              <a:rPr lang="hu-HU" altLang="hu-HU" dirty="0"/>
              <a:t> felfogásban:</a:t>
            </a:r>
          </a:p>
          <a:p>
            <a:pPr lvl="1"/>
            <a:r>
              <a:rPr lang="hu-HU" altLang="hu-HU" dirty="0"/>
              <a:t>Nevelés</a:t>
            </a:r>
          </a:p>
          <a:p>
            <a:pPr lvl="1"/>
            <a:r>
              <a:rPr lang="hu-HU" altLang="hu-HU" dirty="0"/>
              <a:t>Tanácsadás</a:t>
            </a:r>
          </a:p>
          <a:p>
            <a:pPr lvl="1"/>
            <a:r>
              <a:rPr lang="hu-HU" altLang="hu-HU" dirty="0"/>
              <a:t>Értékelés</a:t>
            </a:r>
          </a:p>
          <a:p>
            <a:pPr lvl="1"/>
            <a:r>
              <a:rPr lang="hu-HU" altLang="hu-HU" dirty="0"/>
              <a:t>Képviselet</a:t>
            </a:r>
          </a:p>
        </p:txBody>
      </p:sp>
      <p:sp>
        <p:nvSpPr>
          <p:cNvPr id="148484" name="Tartalom helye 3">
            <a:extLst>
              <a:ext uri="{FF2B5EF4-FFF2-40B4-BE49-F238E27FC236}">
                <a16:creationId xmlns:a16="http://schemas.microsoft.com/office/drawing/2014/main" id="{F89C2DEC-6728-400B-9736-9497F2C24940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r>
              <a:rPr lang="hu-HU" altLang="hu-HU"/>
              <a:t>Menedzsment felfogásban:</a:t>
            </a:r>
          </a:p>
          <a:p>
            <a:pPr lvl="1"/>
            <a:r>
              <a:rPr lang="hu-HU" altLang="hu-HU"/>
              <a:t>Tervezés</a:t>
            </a:r>
          </a:p>
          <a:p>
            <a:pPr lvl="1"/>
            <a:r>
              <a:rPr lang="hu-HU" altLang="hu-HU"/>
              <a:t>Szervezés</a:t>
            </a:r>
          </a:p>
          <a:p>
            <a:pPr lvl="1"/>
            <a:r>
              <a:rPr lang="hu-HU" altLang="hu-HU"/>
              <a:t>Személyügyek</a:t>
            </a:r>
          </a:p>
          <a:p>
            <a:pPr lvl="1"/>
            <a:r>
              <a:rPr lang="hu-HU" altLang="hu-HU"/>
              <a:t>Irányítás</a:t>
            </a:r>
          </a:p>
          <a:p>
            <a:pPr lvl="1"/>
            <a:r>
              <a:rPr lang="hu-HU" altLang="hu-HU"/>
              <a:t>Ellenőrzés</a:t>
            </a:r>
          </a:p>
        </p:txBody>
      </p:sp>
      <p:pic>
        <p:nvPicPr>
          <p:cNvPr id="148485" name="Picture 2" descr="lean">
            <a:extLst>
              <a:ext uri="{FF2B5EF4-FFF2-40B4-BE49-F238E27FC236}">
                <a16:creationId xmlns:a16="http://schemas.microsoft.com/office/drawing/2014/main" id="{86C3ABD9-3EC1-4712-B62B-056102001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313" y="214314"/>
            <a:ext cx="1714500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E2052B36-2A26-4003-9881-9B9F655B91B0}"/>
              </a:ext>
            </a:extLst>
          </p:cNvPr>
          <p:cNvSpPr txBox="1"/>
          <p:nvPr/>
        </p:nvSpPr>
        <p:spPr>
          <a:xfrm flipH="1">
            <a:off x="9478964" y="6142257"/>
            <a:ext cx="2713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Forrás: </a:t>
            </a:r>
            <a:r>
              <a:rPr lang="hu-HU" dirty="0" err="1"/>
              <a:t>Kövesi</a:t>
            </a:r>
            <a:r>
              <a:rPr lang="hu-HU" dirty="0"/>
              <a:t> 2015 és </a:t>
            </a:r>
            <a:r>
              <a:rPr lang="hu-HU" dirty="0" err="1"/>
              <a:t>Porter</a:t>
            </a:r>
            <a:r>
              <a:rPr lang="hu-HU" dirty="0"/>
              <a:t> 2006 </a:t>
            </a:r>
          </a:p>
        </p:txBody>
      </p:sp>
    </p:spTree>
    <p:extLst>
      <p:ext uri="{BB962C8B-B14F-4D97-AF65-F5344CB8AC3E}">
        <p14:creationId xmlns:p14="http://schemas.microsoft.com/office/powerpoint/2010/main" val="1064194276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Cím 1">
            <a:extLst>
              <a:ext uri="{FF2B5EF4-FFF2-40B4-BE49-F238E27FC236}">
                <a16:creationId xmlns:a16="http://schemas.microsoft.com/office/drawing/2014/main" id="{1A43FE42-D4E2-4773-A745-4852C779D5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257956" y="447115"/>
            <a:ext cx="6286500" cy="1081088"/>
          </a:xfrm>
        </p:spPr>
        <p:txBody>
          <a:bodyPr>
            <a:normAutofit fontScale="90000"/>
          </a:bodyPr>
          <a:lstStyle/>
          <a:p>
            <a:r>
              <a:rPr lang="hu-HU" altLang="hu-HU" dirty="0">
                <a:solidFill>
                  <a:srgbClr val="000066"/>
                </a:solidFill>
              </a:rPr>
              <a:t>Vezetői feladatok és szerepek  megoszlása - KOTTER szerint</a:t>
            </a:r>
          </a:p>
        </p:txBody>
      </p:sp>
      <p:graphicFrame>
        <p:nvGraphicFramePr>
          <p:cNvPr id="6" name="Tartalom helye 5">
            <a:extLst>
              <a:ext uri="{FF2B5EF4-FFF2-40B4-BE49-F238E27FC236}">
                <a16:creationId xmlns:a16="http://schemas.microsoft.com/office/drawing/2014/main" id="{9139E4B4-C3F3-4346-9F41-A49E25283FDB}"/>
              </a:ext>
            </a:extLst>
          </p:cNvPr>
          <p:cNvGraphicFramePr>
            <a:graphicFrameLocks noGrp="1"/>
          </p:cNvGraphicFramePr>
          <p:nvPr>
            <p:ph sz="half" idx="1"/>
            <p:extLst/>
          </p:nvPr>
        </p:nvGraphicFramePr>
        <p:xfrm>
          <a:off x="2309814" y="2039961"/>
          <a:ext cx="7000875" cy="37493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3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33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33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hu-HU" sz="1800" dirty="0"/>
                        <a:t>Feladatok</a:t>
                      </a: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r>
                        <a:rPr lang="hu-HU" sz="1800" dirty="0" err="1"/>
                        <a:t>Leadership</a:t>
                      </a:r>
                      <a:r>
                        <a:rPr lang="hu-HU" sz="1800" baseline="0" dirty="0"/>
                        <a:t> szerep</a:t>
                      </a:r>
                      <a:endParaRPr lang="hu-HU" sz="1800" dirty="0"/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r>
                        <a:rPr lang="hu-HU" sz="1800" dirty="0"/>
                        <a:t>Menedzser szerep</a:t>
                      </a:r>
                    </a:p>
                  </a:txBody>
                  <a:tcPr marT="45724" marB="4572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4477">
                <a:tc>
                  <a:txBody>
                    <a:bodyPr/>
                    <a:lstStyle/>
                    <a:p>
                      <a:r>
                        <a:rPr lang="hu-HU" sz="1800" dirty="0"/>
                        <a:t>Célkitűzés</a:t>
                      </a: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r>
                        <a:rPr lang="hu-HU" sz="1800" dirty="0"/>
                        <a:t>Jövőkép</a:t>
                      </a:r>
                    </a:p>
                    <a:p>
                      <a:r>
                        <a:rPr lang="hu-HU" sz="1800" dirty="0"/>
                        <a:t>Változási stratégiák</a:t>
                      </a: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r>
                        <a:rPr lang="hu-HU" sz="1800" dirty="0"/>
                        <a:t>Tervezés</a:t>
                      </a:r>
                    </a:p>
                    <a:p>
                      <a:r>
                        <a:rPr lang="hu-HU" sz="1800" dirty="0"/>
                        <a:t>Költségvetési keretek</a:t>
                      </a:r>
                    </a:p>
                  </a:txBody>
                  <a:tcPr marT="45724" marB="4572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4477">
                <a:tc>
                  <a:txBody>
                    <a:bodyPr/>
                    <a:lstStyle/>
                    <a:p>
                      <a:r>
                        <a:rPr lang="hu-HU" sz="1800" dirty="0"/>
                        <a:t>Feltétel-biztosítás</a:t>
                      </a: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r>
                        <a:rPr lang="hu-HU" sz="1800" dirty="0"/>
                        <a:t>Tájékoztatás</a:t>
                      </a:r>
                    </a:p>
                    <a:p>
                      <a:r>
                        <a:rPr lang="hu-HU" sz="1800" dirty="0"/>
                        <a:t>Meggyőzés</a:t>
                      </a: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r>
                        <a:rPr lang="hu-HU" sz="1800" dirty="0"/>
                        <a:t>Szervezés</a:t>
                      </a:r>
                    </a:p>
                    <a:p>
                      <a:r>
                        <a:rPr lang="hu-HU" sz="1800" dirty="0"/>
                        <a:t>Rendszerek</a:t>
                      </a:r>
                      <a:r>
                        <a:rPr lang="hu-HU" sz="1800" baseline="0" dirty="0"/>
                        <a:t> kialakítása</a:t>
                      </a:r>
                      <a:endParaRPr lang="hu-HU" sz="1800" dirty="0"/>
                    </a:p>
                  </a:txBody>
                  <a:tcPr marT="45724" marB="4572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134">
                <a:tc>
                  <a:txBody>
                    <a:bodyPr/>
                    <a:lstStyle/>
                    <a:p>
                      <a:r>
                        <a:rPr lang="hu-HU" sz="1800" dirty="0"/>
                        <a:t>Végrehajtás</a:t>
                      </a: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r>
                        <a:rPr lang="hu-HU" sz="1800" dirty="0"/>
                        <a:t>Motiválás</a:t>
                      </a:r>
                    </a:p>
                    <a:p>
                      <a:r>
                        <a:rPr lang="hu-HU" sz="1800" dirty="0"/>
                        <a:t>Bevonás</a:t>
                      </a: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r>
                        <a:rPr lang="hu-HU" sz="1800" dirty="0"/>
                        <a:t>Problémamegoldás</a:t>
                      </a:r>
                    </a:p>
                    <a:p>
                      <a:r>
                        <a:rPr lang="hu-HU" sz="1800" dirty="0"/>
                        <a:t>Kontroll</a:t>
                      </a:r>
                    </a:p>
                  </a:txBody>
                  <a:tcPr marT="45724" marB="45724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4477">
                <a:tc>
                  <a:txBody>
                    <a:bodyPr/>
                    <a:lstStyle/>
                    <a:p>
                      <a:r>
                        <a:rPr lang="hu-HU" sz="1800" dirty="0"/>
                        <a:t>Sikerkritérium</a:t>
                      </a: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r>
                        <a:rPr lang="hu-HU" sz="1800" dirty="0"/>
                        <a:t>Eredményesség</a:t>
                      </a:r>
                    </a:p>
                    <a:p>
                      <a:r>
                        <a:rPr lang="hu-HU" sz="1800" dirty="0"/>
                        <a:t>Sikeres</a:t>
                      </a:r>
                      <a:r>
                        <a:rPr lang="hu-HU" sz="1800" baseline="0" dirty="0"/>
                        <a:t> szervezeti változás</a:t>
                      </a:r>
                      <a:endParaRPr lang="hu-HU" sz="1800" dirty="0"/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r>
                        <a:rPr lang="hu-HU" sz="1800" dirty="0"/>
                        <a:t>Belső hatékonyság</a:t>
                      </a:r>
                    </a:p>
                    <a:p>
                      <a:r>
                        <a:rPr lang="hu-HU" sz="1800" dirty="0"/>
                        <a:t>Komplex működési</a:t>
                      </a:r>
                      <a:r>
                        <a:rPr lang="hu-HU" sz="1800" baseline="0" dirty="0"/>
                        <a:t> rendszer</a:t>
                      </a:r>
                      <a:endParaRPr lang="hu-HU" sz="1800" dirty="0"/>
                    </a:p>
                  </a:txBody>
                  <a:tcPr marT="45724" marB="45724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50557" name="Picture 2" descr="lean">
            <a:extLst>
              <a:ext uri="{FF2B5EF4-FFF2-40B4-BE49-F238E27FC236}">
                <a16:creationId xmlns:a16="http://schemas.microsoft.com/office/drawing/2014/main" id="{4BA52650-180F-426E-A678-2BC66A1FC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1" y="142875"/>
            <a:ext cx="1643063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A7EFB762-B0E4-4A02-B319-24CC3C781D95}"/>
              </a:ext>
            </a:extLst>
          </p:cNvPr>
          <p:cNvSpPr txBox="1"/>
          <p:nvPr/>
        </p:nvSpPr>
        <p:spPr>
          <a:xfrm>
            <a:off x="10025061" y="6106429"/>
            <a:ext cx="1758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Forrás: </a:t>
            </a:r>
            <a:r>
              <a:rPr lang="hu-HU" dirty="0" err="1"/>
              <a:t>Kotter</a:t>
            </a:r>
            <a:r>
              <a:rPr lang="hu-HU" dirty="0"/>
              <a:t> alapján</a:t>
            </a:r>
          </a:p>
        </p:txBody>
      </p:sp>
    </p:spTree>
    <p:extLst>
      <p:ext uri="{BB962C8B-B14F-4D97-AF65-F5344CB8AC3E}">
        <p14:creationId xmlns:p14="http://schemas.microsoft.com/office/powerpoint/2010/main" val="3966175692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Cím 1">
            <a:extLst>
              <a:ext uri="{FF2B5EF4-FFF2-40B4-BE49-F238E27FC236}">
                <a16:creationId xmlns:a16="http://schemas.microsoft.com/office/drawing/2014/main" id="{F7D74636-1DF7-48CA-BDE7-1B1FF709FD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>
                <a:solidFill>
                  <a:srgbClr val="C00000"/>
                </a:solidFill>
              </a:rPr>
              <a:t>Vezetői elvárások rendszere</a:t>
            </a:r>
          </a:p>
        </p:txBody>
      </p:sp>
      <p:graphicFrame>
        <p:nvGraphicFramePr>
          <p:cNvPr id="5" name="Táblázat 4">
            <a:extLst>
              <a:ext uri="{FF2B5EF4-FFF2-40B4-BE49-F238E27FC236}">
                <a16:creationId xmlns:a16="http://schemas.microsoft.com/office/drawing/2014/main" id="{4B17D29A-03EE-422C-A7DB-D33F3E610DFC}"/>
              </a:ext>
            </a:extLst>
          </p:cNvPr>
          <p:cNvGraphicFramePr>
            <a:graphicFrameLocks noGrp="1"/>
          </p:cNvGraphicFramePr>
          <p:nvPr/>
        </p:nvGraphicFramePr>
        <p:xfrm>
          <a:off x="2166938" y="1785938"/>
          <a:ext cx="7643812" cy="4518025"/>
        </p:xfrm>
        <a:graphic>
          <a:graphicData uri="http://schemas.openxmlformats.org/drawingml/2006/table">
            <a:tbl>
              <a:tblPr/>
              <a:tblGrid>
                <a:gridCol w="25479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479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479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6042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600" b="0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MEGFELELŐSÉG: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600" b="0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EGYÉNI HATÉKONYSÁG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600" b="0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TÁRSAS HATÉKONYSÁG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4011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hu-H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Szakmai: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szakértelem és szakmai gyakorlat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-Emberi: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biztonság adása a vezetőknek, munkatársak, beosztottak kezelése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hu-H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Vezetői: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vezetői hálózatban való működés képessége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teljesítő képesség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gondolkodási képességek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problémakezelési, döntési képességek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kommunikációs képességek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befolyásolási képesség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együttműködési képesség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gondolati rugalmasság képessége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konfliktuskezelési képesség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Szövegdoboz 3">
            <a:extLst>
              <a:ext uri="{FF2B5EF4-FFF2-40B4-BE49-F238E27FC236}">
                <a16:creationId xmlns:a16="http://schemas.microsoft.com/office/drawing/2014/main" id="{4FEA985B-2ECB-4C2F-9E53-4D63C3DC5EFF}"/>
              </a:ext>
            </a:extLst>
          </p:cNvPr>
          <p:cNvSpPr txBox="1"/>
          <p:nvPr/>
        </p:nvSpPr>
        <p:spPr>
          <a:xfrm>
            <a:off x="9817783" y="5842298"/>
            <a:ext cx="19727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Forrás: </a:t>
            </a:r>
            <a:r>
              <a:rPr lang="hu-HU" dirty="0" err="1"/>
              <a:t>Kövesi</a:t>
            </a:r>
            <a:r>
              <a:rPr lang="hu-HU" dirty="0"/>
              <a:t>, Varsányi és Marosán alapján</a:t>
            </a:r>
          </a:p>
        </p:txBody>
      </p:sp>
    </p:spTree>
    <p:extLst>
      <p:ext uri="{BB962C8B-B14F-4D97-AF65-F5344CB8AC3E}">
        <p14:creationId xmlns:p14="http://schemas.microsoft.com/office/powerpoint/2010/main" val="2935971641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0DE8541-0924-4491-9BC4-2788CC7983A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42875"/>
            <a:ext cx="7158038" cy="1412875"/>
          </a:xfrm>
        </p:spPr>
        <p:txBody>
          <a:bodyPr/>
          <a:lstStyle/>
          <a:p>
            <a:pPr eaLnBrk="1" hangingPunct="1">
              <a:defRPr/>
            </a:pPr>
            <a:r>
              <a:rPr lang="hu-HU" sz="3600" dirty="0">
                <a:solidFill>
                  <a:srgbClr val="000066"/>
                </a:solidFill>
                <a:ea typeface="+mn-ea"/>
                <a:cs typeface="+mn-cs"/>
              </a:rPr>
              <a:t>Vezetői szerepek </a:t>
            </a:r>
            <a:r>
              <a:rPr lang="hu-HU" sz="3600" dirty="0" err="1">
                <a:solidFill>
                  <a:srgbClr val="000066"/>
                </a:solidFill>
                <a:ea typeface="+mn-ea"/>
                <a:cs typeface="+mn-cs"/>
              </a:rPr>
              <a:t>Mintzberg</a:t>
            </a:r>
            <a:r>
              <a:rPr lang="hu-HU" sz="3600" dirty="0">
                <a:solidFill>
                  <a:srgbClr val="000066"/>
                </a:solidFill>
                <a:ea typeface="+mn-ea"/>
                <a:cs typeface="+mn-cs"/>
              </a:rPr>
              <a:t> alapján</a:t>
            </a:r>
          </a:p>
        </p:txBody>
      </p:sp>
      <p:sp>
        <p:nvSpPr>
          <p:cNvPr id="154627" name="Szöveg helye 2">
            <a:extLst>
              <a:ext uri="{FF2B5EF4-FFF2-40B4-BE49-F238E27FC236}">
                <a16:creationId xmlns:a16="http://schemas.microsoft.com/office/drawing/2014/main" id="{BD147F24-E55D-451C-BD2D-B2E73F9EB855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1500188"/>
            <a:ext cx="5143500" cy="4929187"/>
          </a:xfrm>
        </p:spPr>
        <p:txBody>
          <a:bodyPr/>
          <a:lstStyle/>
          <a:p>
            <a:r>
              <a:rPr lang="hu-HU" altLang="hu-HU" b="1"/>
              <a:t>Személyközi szerepek</a:t>
            </a:r>
          </a:p>
          <a:p>
            <a:pPr lvl="1"/>
            <a:r>
              <a:rPr lang="hu-HU" altLang="hu-HU" sz="2000"/>
              <a:t>Nyilvános megjelenés szerepe</a:t>
            </a:r>
          </a:p>
          <a:p>
            <a:pPr lvl="1"/>
            <a:r>
              <a:rPr lang="hu-HU" altLang="hu-HU" sz="2000"/>
              <a:t>Főnöki szerep</a:t>
            </a:r>
          </a:p>
          <a:p>
            <a:pPr lvl="1"/>
            <a:r>
              <a:rPr lang="hu-HU" altLang="hu-HU" sz="2000"/>
              <a:t>Kapcsolatteremtő szerep</a:t>
            </a:r>
          </a:p>
          <a:p>
            <a:r>
              <a:rPr lang="hu-HU" altLang="hu-HU" b="1"/>
              <a:t>Információs szerepek</a:t>
            </a:r>
          </a:p>
          <a:p>
            <a:pPr lvl="1"/>
            <a:r>
              <a:rPr lang="hu-HU" altLang="hu-HU" sz="2000"/>
              <a:t>Információgyűjtő szerep</a:t>
            </a:r>
          </a:p>
          <a:p>
            <a:pPr lvl="1"/>
            <a:r>
              <a:rPr lang="hu-HU" altLang="hu-HU" sz="2000"/>
              <a:t>Információ szétosztó szerep</a:t>
            </a:r>
          </a:p>
          <a:p>
            <a:pPr lvl="1"/>
            <a:r>
              <a:rPr lang="hu-HU" altLang="hu-HU" sz="2000"/>
              <a:t>Szóvivő szerep</a:t>
            </a:r>
          </a:p>
          <a:p>
            <a:r>
              <a:rPr lang="hu-HU" altLang="hu-HU" b="1"/>
              <a:t>Döntési szerepek</a:t>
            </a:r>
          </a:p>
          <a:p>
            <a:pPr lvl="1"/>
            <a:r>
              <a:rPr lang="hu-HU" altLang="hu-HU" sz="2000"/>
              <a:t>Vállalkozó szerep</a:t>
            </a:r>
          </a:p>
          <a:p>
            <a:pPr lvl="1"/>
            <a:r>
              <a:rPr lang="hu-HU" altLang="hu-HU" sz="2000"/>
              <a:t>Zavarelhárító szerep</a:t>
            </a:r>
          </a:p>
          <a:p>
            <a:pPr lvl="1"/>
            <a:r>
              <a:rPr lang="hu-HU" altLang="hu-HU" sz="2000"/>
              <a:t>Erőforrás elosztó szerep</a:t>
            </a:r>
          </a:p>
          <a:p>
            <a:pPr lvl="1"/>
            <a:r>
              <a:rPr lang="hu-HU" altLang="hu-HU" sz="2000"/>
              <a:t>Tárgyaló megegyező szerep</a:t>
            </a:r>
          </a:p>
          <a:p>
            <a:endParaRPr lang="hu-HU" altLang="hu-HU"/>
          </a:p>
        </p:txBody>
      </p:sp>
      <p:pic>
        <p:nvPicPr>
          <p:cNvPr id="154628" name="Picture 2">
            <a:extLst>
              <a:ext uri="{FF2B5EF4-FFF2-40B4-BE49-F238E27FC236}">
                <a16:creationId xmlns:a16="http://schemas.microsoft.com/office/drawing/2014/main" id="{364E92BF-50B1-4AC3-BF31-41F5D9F6A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76" y="2357438"/>
            <a:ext cx="2181225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1748395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8D14FC1-801A-43CA-96F5-6DD5CD6A432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500063"/>
            <a:ext cx="10772775" cy="1657350"/>
          </a:xfrm>
        </p:spPr>
        <p:txBody>
          <a:bodyPr/>
          <a:lstStyle/>
          <a:p>
            <a:pPr>
              <a:defRPr/>
            </a:pPr>
            <a:r>
              <a:rPr lang="hu-HU" sz="3600" dirty="0">
                <a:solidFill>
                  <a:srgbClr val="000066"/>
                </a:solidFill>
                <a:ea typeface="+mn-ea"/>
                <a:cs typeface="+mn-cs"/>
              </a:rPr>
              <a:t>Vezetési stílusok és eszközök</a:t>
            </a:r>
            <a:endParaRPr lang="hu-HU" dirty="0"/>
          </a:p>
        </p:txBody>
      </p:sp>
      <p:pic>
        <p:nvPicPr>
          <p:cNvPr id="156675" name="Picture 2" descr="marketing">
            <a:extLst>
              <a:ext uri="{FF2B5EF4-FFF2-40B4-BE49-F238E27FC236}">
                <a16:creationId xmlns:a16="http://schemas.microsoft.com/office/drawing/2014/main" id="{3FA8AEF4-5E7C-4C6C-A9FA-F58029734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1" y="3786189"/>
            <a:ext cx="1928813" cy="235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76" name="Picture 3">
            <a:extLst>
              <a:ext uri="{FF2B5EF4-FFF2-40B4-BE49-F238E27FC236}">
                <a16:creationId xmlns:a16="http://schemas.microsoft.com/office/drawing/2014/main" id="{9FB4F119-E70B-4164-8D1B-8B53D626C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2000251"/>
            <a:ext cx="1362075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77" name="Picture 2" descr="kep1">
            <a:extLst>
              <a:ext uri="{FF2B5EF4-FFF2-40B4-BE49-F238E27FC236}">
                <a16:creationId xmlns:a16="http://schemas.microsoft.com/office/drawing/2014/main" id="{9DAAEADB-BD8E-4F43-AD91-D1EC100F9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14" y="2357439"/>
            <a:ext cx="3786187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6709052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9" name="Rectangle 2">
            <a:extLst>
              <a:ext uri="{FF2B5EF4-FFF2-40B4-BE49-F238E27FC236}">
                <a16:creationId xmlns:a16="http://schemas.microsoft.com/office/drawing/2014/main" id="{09DF9D95-D165-4916-BAA1-6330F4C93B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2100"/>
              <a:t>A vezetési stílus tényezői</a:t>
            </a:r>
            <a:endParaRPr lang="de-DE" altLang="hu-HU" sz="2100"/>
          </a:p>
        </p:txBody>
      </p:sp>
      <p:sp>
        <p:nvSpPr>
          <p:cNvPr id="132100" name="Rectangle 3">
            <a:extLst>
              <a:ext uri="{FF2B5EF4-FFF2-40B4-BE49-F238E27FC236}">
                <a16:creationId xmlns:a16="http://schemas.microsoft.com/office/drawing/2014/main" id="{721F77F9-6F40-4538-B8CF-7DD4A35EF2C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de-DE" altLang="hu-HU" i="1"/>
              <a:t>A vezető maga: </a:t>
            </a:r>
            <a:r>
              <a:rPr lang="de-DE" altLang="hu-HU"/>
              <a:t>személyisége, beállítottsága, motivációja és tapasztalatai; </a:t>
            </a:r>
          </a:p>
          <a:p>
            <a:r>
              <a:rPr lang="de-DE" altLang="hu-HU" i="1"/>
              <a:t>A beosztottak: </a:t>
            </a:r>
            <a:r>
              <a:rPr lang="de-DE" altLang="hu-HU"/>
              <a:t>tapasztalatai, önértékelése, feladattal kapcsolatos elvárásaik; </a:t>
            </a:r>
          </a:p>
          <a:p>
            <a:r>
              <a:rPr lang="de-DE" altLang="hu-HU" i="1"/>
              <a:t>A feladat jellege: </a:t>
            </a:r>
            <a:r>
              <a:rPr lang="de-DE" altLang="hu-HU"/>
              <a:t>strukturáltsága, bonyolultsága, a rendelkezésre álló idő; </a:t>
            </a:r>
          </a:p>
          <a:p>
            <a:r>
              <a:rPr lang="de-DE" altLang="hu-HU" i="1"/>
              <a:t>A környezet és a vezetési helyzet: </a:t>
            </a:r>
            <a:r>
              <a:rPr lang="de-DE" altLang="hu-HU"/>
              <a:t>A vezető hatalmi helyzete, csoporthoz való viszonya, a szervezet struktúrája és normái, a környezet állandósága, bonyolultsága </a:t>
            </a:r>
          </a:p>
          <a:p>
            <a:endParaRPr lang="de-DE" altLang="hu-HU"/>
          </a:p>
        </p:txBody>
      </p:sp>
      <p:sp>
        <p:nvSpPr>
          <p:cNvPr id="132098" name="Dia számának helye 5">
            <a:extLst>
              <a:ext uri="{FF2B5EF4-FFF2-40B4-BE49-F238E27FC236}">
                <a16:creationId xmlns:a16="http://schemas.microsoft.com/office/drawing/2014/main" id="{AB4A94DD-49F9-4604-BEF8-145CCD8DE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B694627-7088-432E-8C1D-D597D0B361AA}" type="slidenum">
              <a:rPr lang="en-US" altLang="hu-HU" sz="120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189</a:t>
            </a:fld>
            <a:endParaRPr lang="en-US" altLang="hu-HU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1309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 descr="A képen beltéri látható&#10;&#10;A leírás teljesen megbízható">
            <a:extLst>
              <a:ext uri="{FF2B5EF4-FFF2-40B4-BE49-F238E27FC236}">
                <a16:creationId xmlns:a16="http://schemas.microsoft.com/office/drawing/2014/main" id="{A9E898E3-F650-4F2B-8DCB-91CCD6B8CF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5285" r="10303" b="380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9EC8EBD-738F-4BED-AEA0-229BFB311BF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14537" cy="6858000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A9B93E17-87AF-4C80-ABE7-4ED0A3593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5" y="499533"/>
            <a:ext cx="7214566" cy="1658198"/>
          </a:xfrm>
        </p:spPr>
        <p:txBody>
          <a:bodyPr>
            <a:normAutofit/>
          </a:bodyPr>
          <a:lstStyle/>
          <a:p>
            <a:r>
              <a:rPr lang="hu-HU">
                <a:solidFill>
                  <a:srgbClr val="FFFFFF"/>
                </a:solidFill>
              </a:rPr>
              <a:t>Kockázat és haszon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001F521-9B89-4FC5-9760-14615D4953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657" y="2157730"/>
            <a:ext cx="6638543" cy="3718681"/>
          </a:xfrm>
        </p:spPr>
        <p:txBody>
          <a:bodyPr>
            <a:normAutofit/>
          </a:bodyPr>
          <a:lstStyle/>
          <a:p>
            <a:r>
              <a:rPr lang="hu-HU" sz="1900">
                <a:solidFill>
                  <a:srgbClr val="FFFFFF"/>
                </a:solidFill>
              </a:rPr>
              <a:t>- klasszikus vállalkozási elv szerint minél nagyobb haszonra, bevételre szeretne egy vállalkozó szert tenni, annál többet kell kockáztatnia</a:t>
            </a:r>
          </a:p>
          <a:p>
            <a:r>
              <a:rPr lang="hu-HU" sz="1900">
                <a:solidFill>
                  <a:srgbClr val="FFFFFF"/>
                </a:solidFill>
              </a:rPr>
              <a:t>- a sikeres vállalkozó ismérve az is, hogy tudja menedzselni és csökkenteni a felmerülő kockázatokat és azzal arányos lehetőségeket is tud teremteni</a:t>
            </a:r>
          </a:p>
          <a:p>
            <a:r>
              <a:rPr lang="hu-HU" sz="1900">
                <a:solidFill>
                  <a:srgbClr val="FFFFFF"/>
                </a:solidFill>
              </a:rPr>
              <a:t>- a vállalkozó a cég fejlődésének összes szakaszában megbecsüli a lehetséges kockázatokat és bizonytalansági tényezőket és úgy szervezi a cég működését és folyamatait, hogy azokat csökkenteni tudja</a:t>
            </a:r>
          </a:p>
          <a:p>
            <a:r>
              <a:rPr lang="hu-HU" sz="1900">
                <a:solidFill>
                  <a:srgbClr val="FFFFFF"/>
                </a:solidFill>
              </a:rPr>
              <a:t>-  ha tehát egy cég már sikeres, nem jelenti azt, hogy nincsenek bizonytalansági tényezői vagy nem érintik kockázatok</a:t>
            </a:r>
          </a:p>
          <a:p>
            <a:endParaRPr lang="hu-HU" sz="19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189244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>
            <a:extLst>
              <a:ext uri="{FF2B5EF4-FFF2-40B4-BE49-F238E27FC236}">
                <a16:creationId xmlns:a16="http://schemas.microsoft.com/office/drawing/2014/main" id="{DBEDDB02-6223-4E03-ACD3-F5DB9D9F09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7850" y="1883039"/>
            <a:ext cx="9226296" cy="1645920"/>
          </a:xfrm>
        </p:spPr>
        <p:txBody>
          <a:bodyPr>
            <a:normAutofit/>
          </a:bodyPr>
          <a:lstStyle/>
          <a:p>
            <a:r>
              <a:rPr lang="hu-HU" sz="5400" dirty="0">
                <a:solidFill>
                  <a:srgbClr val="C00000"/>
                </a:solidFill>
              </a:rPr>
              <a:t>Vezetői magatartás és stílus összefüggése – I. </a:t>
            </a:r>
          </a:p>
        </p:txBody>
      </p:sp>
    </p:spTree>
    <p:extLst>
      <p:ext uri="{BB962C8B-B14F-4D97-AF65-F5344CB8AC3E}">
        <p14:creationId xmlns:p14="http://schemas.microsoft.com/office/powerpoint/2010/main" val="1069370857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7" name="Rectangle 2">
            <a:extLst>
              <a:ext uri="{FF2B5EF4-FFF2-40B4-BE49-F238E27FC236}">
                <a16:creationId xmlns:a16="http://schemas.microsoft.com/office/drawing/2014/main" id="{4A4A83A8-B2FC-47AE-9EBD-54B24E6063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42012" y="358589"/>
            <a:ext cx="4686300" cy="650875"/>
          </a:xfrm>
        </p:spPr>
        <p:txBody>
          <a:bodyPr>
            <a:normAutofit fontScale="90000"/>
          </a:bodyPr>
          <a:lstStyle/>
          <a:p>
            <a:r>
              <a:rPr lang="hu-HU" altLang="hu-HU" dirty="0"/>
              <a:t>A vezetői viselkedés skálája</a:t>
            </a:r>
            <a:endParaRPr lang="de-DE" altLang="hu-HU" dirty="0"/>
          </a:p>
        </p:txBody>
      </p:sp>
      <p:sp>
        <p:nvSpPr>
          <p:cNvPr id="134146" name="Dia számának helye 4">
            <a:extLst>
              <a:ext uri="{FF2B5EF4-FFF2-40B4-BE49-F238E27FC236}">
                <a16:creationId xmlns:a16="http://schemas.microsoft.com/office/drawing/2014/main" id="{2C541EC7-6411-480E-82D5-0A4E34669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D3CAE0D-AC20-40A4-BCC0-80C5BA5B9648}" type="slidenum">
              <a:rPr lang="en-US" altLang="hu-HU" sz="120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191</a:t>
            </a:fld>
            <a:endParaRPr lang="en-US" altLang="hu-HU" sz="1200">
              <a:solidFill>
                <a:schemeClr val="bg1"/>
              </a:solidFill>
            </a:endParaRPr>
          </a:p>
        </p:txBody>
      </p:sp>
      <p:pic>
        <p:nvPicPr>
          <p:cNvPr id="134148" name="Picture 4">
            <a:extLst>
              <a:ext uri="{FF2B5EF4-FFF2-40B4-BE49-F238E27FC236}">
                <a16:creationId xmlns:a16="http://schemas.microsoft.com/office/drawing/2014/main" id="{DC5AB42C-24BF-48FD-B53B-B6193DE35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771650"/>
            <a:ext cx="6858000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C7FE3231-C309-408A-978A-CADD27F86F48}"/>
              </a:ext>
            </a:extLst>
          </p:cNvPr>
          <p:cNvSpPr txBox="1"/>
          <p:nvPr/>
        </p:nvSpPr>
        <p:spPr>
          <a:xfrm>
            <a:off x="10025061" y="6106429"/>
            <a:ext cx="1758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Forrás: </a:t>
            </a:r>
            <a:r>
              <a:rPr lang="hu-HU" dirty="0" err="1"/>
              <a:t>Kövesi</a:t>
            </a:r>
            <a:r>
              <a:rPr lang="hu-HU" dirty="0"/>
              <a:t> és Marosán alapján</a:t>
            </a:r>
          </a:p>
        </p:txBody>
      </p:sp>
    </p:spTree>
    <p:extLst>
      <p:ext uri="{BB962C8B-B14F-4D97-AF65-F5344CB8AC3E}">
        <p14:creationId xmlns:p14="http://schemas.microsoft.com/office/powerpoint/2010/main" val="2623122912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5" name="Rectangle 2">
            <a:extLst>
              <a:ext uri="{FF2B5EF4-FFF2-40B4-BE49-F238E27FC236}">
                <a16:creationId xmlns:a16="http://schemas.microsoft.com/office/drawing/2014/main" id="{24F21BFF-A202-4427-917B-D9F02D7DD1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2100"/>
              <a:t>Az autokrata vezető</a:t>
            </a:r>
            <a:endParaRPr lang="de-DE" altLang="hu-HU" sz="2100"/>
          </a:p>
        </p:txBody>
      </p:sp>
      <p:sp>
        <p:nvSpPr>
          <p:cNvPr id="136196" name="Rectangle 3">
            <a:extLst>
              <a:ext uri="{FF2B5EF4-FFF2-40B4-BE49-F238E27FC236}">
                <a16:creationId xmlns:a16="http://schemas.microsoft.com/office/drawing/2014/main" id="{0563D8D6-A674-4BF5-8FA2-490D2E28DDA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de-DE" altLang="hu-HU" dirty="0" err="1"/>
              <a:t>utasításokkal</a:t>
            </a:r>
            <a:r>
              <a:rPr lang="de-DE" altLang="hu-HU" dirty="0"/>
              <a:t> </a:t>
            </a:r>
            <a:r>
              <a:rPr lang="de-DE" altLang="hu-HU" dirty="0" err="1"/>
              <a:t>irányít</a:t>
            </a:r>
            <a:r>
              <a:rPr lang="de-DE" altLang="hu-HU" dirty="0"/>
              <a:t> – </a:t>
            </a:r>
            <a:r>
              <a:rPr lang="de-DE" altLang="hu-HU" dirty="0" err="1"/>
              <a:t>megszabja</a:t>
            </a:r>
            <a:r>
              <a:rPr lang="de-DE" altLang="hu-HU" dirty="0"/>
              <a:t> a </a:t>
            </a:r>
            <a:r>
              <a:rPr lang="de-DE" altLang="hu-HU" dirty="0" err="1"/>
              <a:t>szabályokat</a:t>
            </a:r>
            <a:r>
              <a:rPr lang="de-DE" altLang="hu-HU" dirty="0"/>
              <a:t>, </a:t>
            </a:r>
            <a:r>
              <a:rPr lang="de-DE" altLang="hu-HU" dirty="0" err="1"/>
              <a:t>kiadja</a:t>
            </a:r>
            <a:r>
              <a:rPr lang="de-DE" altLang="hu-HU" dirty="0"/>
              <a:t> a </a:t>
            </a:r>
            <a:r>
              <a:rPr lang="de-DE" altLang="hu-HU" dirty="0" err="1"/>
              <a:t>feladatokat</a:t>
            </a:r>
            <a:r>
              <a:rPr lang="de-DE" altLang="hu-HU" dirty="0"/>
              <a:t> </a:t>
            </a:r>
            <a:r>
              <a:rPr lang="de-DE" altLang="hu-HU" dirty="0" err="1"/>
              <a:t>és</a:t>
            </a:r>
            <a:r>
              <a:rPr lang="de-DE" altLang="hu-HU" dirty="0"/>
              <a:t> </a:t>
            </a:r>
            <a:r>
              <a:rPr lang="de-DE" altLang="hu-HU" dirty="0" err="1"/>
              <a:t>ellenőrzi</a:t>
            </a:r>
            <a:r>
              <a:rPr lang="de-DE" altLang="hu-HU" dirty="0"/>
              <a:t> a </a:t>
            </a:r>
            <a:r>
              <a:rPr lang="de-DE" altLang="hu-HU" dirty="0" err="1"/>
              <a:t>tevékenységet</a:t>
            </a:r>
            <a:endParaRPr lang="hu-HU" altLang="hu-HU" dirty="0"/>
          </a:p>
          <a:p>
            <a:pPr>
              <a:buFont typeface="Arial" panose="020B0604020202020204" pitchFamily="34" charset="0"/>
              <a:buChar char="•"/>
            </a:pPr>
            <a:r>
              <a:rPr lang="de-DE" altLang="hu-HU" dirty="0" err="1"/>
              <a:t>amíg</a:t>
            </a:r>
            <a:r>
              <a:rPr lang="de-DE" altLang="hu-HU" dirty="0"/>
              <a:t> </a:t>
            </a:r>
            <a:r>
              <a:rPr lang="de-DE" altLang="hu-HU" dirty="0" err="1"/>
              <a:t>jelen</a:t>
            </a:r>
            <a:r>
              <a:rPr lang="de-DE" altLang="hu-HU" dirty="0"/>
              <a:t> van </a:t>
            </a:r>
            <a:r>
              <a:rPr lang="de-DE" altLang="hu-HU" dirty="0" err="1"/>
              <a:t>és</a:t>
            </a:r>
            <a:r>
              <a:rPr lang="de-DE" altLang="hu-HU" dirty="0"/>
              <a:t> </a:t>
            </a:r>
            <a:r>
              <a:rPr lang="de-DE" altLang="hu-HU" dirty="0" err="1"/>
              <a:t>maga</a:t>
            </a:r>
            <a:r>
              <a:rPr lang="de-DE" altLang="hu-HU" dirty="0"/>
              <a:t> </a:t>
            </a:r>
            <a:r>
              <a:rPr lang="de-DE" altLang="hu-HU" dirty="0" err="1"/>
              <a:t>ellenőrzi</a:t>
            </a:r>
            <a:r>
              <a:rPr lang="de-DE" altLang="hu-HU" dirty="0"/>
              <a:t> a </a:t>
            </a:r>
            <a:r>
              <a:rPr lang="de-DE" altLang="hu-HU" dirty="0" err="1"/>
              <a:t>beosztottjait</a:t>
            </a:r>
            <a:r>
              <a:rPr lang="de-DE" altLang="hu-HU" dirty="0"/>
              <a:t>, a </a:t>
            </a:r>
            <a:r>
              <a:rPr lang="de-DE" altLang="hu-HU" dirty="0" err="1"/>
              <a:t>csoport</a:t>
            </a:r>
            <a:r>
              <a:rPr lang="de-DE" altLang="hu-HU" dirty="0"/>
              <a:t> </a:t>
            </a:r>
            <a:r>
              <a:rPr lang="de-DE" altLang="hu-HU" dirty="0" err="1"/>
              <a:t>teljesít</a:t>
            </a:r>
            <a:r>
              <a:rPr lang="de-DE" altLang="hu-HU" dirty="0"/>
              <a:t>, </a:t>
            </a:r>
            <a:r>
              <a:rPr lang="de-DE" altLang="hu-HU" dirty="0" err="1"/>
              <a:t>amint</a:t>
            </a:r>
            <a:r>
              <a:rPr lang="de-DE" altLang="hu-HU" dirty="0"/>
              <a:t> </a:t>
            </a:r>
            <a:r>
              <a:rPr lang="de-DE" altLang="hu-HU" dirty="0" err="1"/>
              <a:t>félrenéz</a:t>
            </a:r>
            <a:r>
              <a:rPr lang="de-DE" altLang="hu-HU" dirty="0"/>
              <a:t> </a:t>
            </a:r>
            <a:r>
              <a:rPr lang="de-DE" altLang="hu-HU" dirty="0" err="1"/>
              <a:t>vagy</a:t>
            </a:r>
            <a:r>
              <a:rPr lang="de-DE" altLang="hu-HU" dirty="0"/>
              <a:t> </a:t>
            </a:r>
            <a:r>
              <a:rPr lang="de-DE" altLang="hu-HU" dirty="0" err="1"/>
              <a:t>elhagyja</a:t>
            </a:r>
            <a:r>
              <a:rPr lang="de-DE" altLang="hu-HU" dirty="0"/>
              <a:t> a </a:t>
            </a:r>
            <a:r>
              <a:rPr lang="de-DE" altLang="hu-HU" dirty="0" err="1"/>
              <a:t>helységet</a:t>
            </a:r>
            <a:r>
              <a:rPr lang="de-DE" altLang="hu-HU" dirty="0"/>
              <a:t>, a </a:t>
            </a:r>
            <a:r>
              <a:rPr lang="de-DE" altLang="hu-HU" dirty="0" err="1"/>
              <a:t>tevékenység</a:t>
            </a:r>
            <a:r>
              <a:rPr lang="de-DE" altLang="hu-HU" dirty="0"/>
              <a:t> </a:t>
            </a:r>
            <a:r>
              <a:rPr lang="de-DE" altLang="hu-HU" dirty="0" err="1"/>
              <a:t>megszűnik</a:t>
            </a:r>
            <a:endParaRPr lang="hu-HU" altLang="hu-HU" dirty="0"/>
          </a:p>
          <a:p>
            <a:pPr>
              <a:buFont typeface="Arial" panose="020B0604020202020204" pitchFamily="34" charset="0"/>
              <a:buChar char="•"/>
            </a:pPr>
            <a:r>
              <a:rPr lang="de-DE" altLang="hu-HU" dirty="0" err="1"/>
              <a:t>az</a:t>
            </a:r>
            <a:r>
              <a:rPr lang="de-DE" altLang="hu-HU" dirty="0"/>
              <a:t> </a:t>
            </a:r>
            <a:r>
              <a:rPr lang="de-DE" altLang="hu-HU" dirty="0" err="1"/>
              <a:t>autoriter</a:t>
            </a:r>
            <a:r>
              <a:rPr lang="de-DE" altLang="hu-HU" dirty="0"/>
              <a:t> </a:t>
            </a:r>
            <a:r>
              <a:rPr lang="de-DE" altLang="hu-HU" dirty="0" err="1"/>
              <a:t>módon</a:t>
            </a:r>
            <a:r>
              <a:rPr lang="de-DE" altLang="hu-HU" dirty="0"/>
              <a:t> </a:t>
            </a:r>
            <a:r>
              <a:rPr lang="de-DE" altLang="hu-HU" dirty="0" err="1"/>
              <a:t>vezetett</a:t>
            </a:r>
            <a:r>
              <a:rPr lang="de-DE" altLang="hu-HU" dirty="0"/>
              <a:t> </a:t>
            </a:r>
            <a:r>
              <a:rPr lang="de-DE" altLang="hu-HU" dirty="0" err="1"/>
              <a:t>csoport</a:t>
            </a:r>
            <a:r>
              <a:rPr lang="de-DE" altLang="hu-HU" dirty="0"/>
              <a:t> </a:t>
            </a:r>
            <a:r>
              <a:rPr lang="de-DE" altLang="hu-HU" dirty="0" err="1"/>
              <a:t>teljesítménye</a:t>
            </a:r>
            <a:r>
              <a:rPr lang="de-DE" altLang="hu-HU" dirty="0"/>
              <a:t> </a:t>
            </a:r>
            <a:r>
              <a:rPr lang="de-DE" altLang="hu-HU" dirty="0" err="1"/>
              <a:t>közepesnek</a:t>
            </a:r>
            <a:r>
              <a:rPr lang="de-DE" altLang="hu-HU" dirty="0"/>
              <a:t> </a:t>
            </a:r>
            <a:r>
              <a:rPr lang="de-DE" altLang="hu-HU" dirty="0" err="1"/>
              <a:t>mondható</a:t>
            </a:r>
            <a:endParaRPr lang="de-DE" altLang="hu-HU" dirty="0"/>
          </a:p>
        </p:txBody>
      </p:sp>
      <p:sp>
        <p:nvSpPr>
          <p:cNvPr id="136194" name="Dia számának helye 5">
            <a:extLst>
              <a:ext uri="{FF2B5EF4-FFF2-40B4-BE49-F238E27FC236}">
                <a16:creationId xmlns:a16="http://schemas.microsoft.com/office/drawing/2014/main" id="{CEAC6ECE-AAE2-4EFE-8A4D-C2F348A31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7731D7B-42F0-4B8C-9600-5F3DCC348C09}" type="slidenum">
              <a:rPr lang="en-US" altLang="hu-HU" sz="120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192</a:t>
            </a:fld>
            <a:endParaRPr lang="en-US" altLang="hu-HU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71779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3" name="Rectangle 2">
            <a:extLst>
              <a:ext uri="{FF2B5EF4-FFF2-40B4-BE49-F238E27FC236}">
                <a16:creationId xmlns:a16="http://schemas.microsoft.com/office/drawing/2014/main" id="{35D346FD-C820-47D1-8D2F-AC06198184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2100"/>
              <a:t>A demokratikus vezető</a:t>
            </a:r>
            <a:endParaRPr lang="de-DE" altLang="hu-HU" sz="2100"/>
          </a:p>
        </p:txBody>
      </p:sp>
      <p:sp>
        <p:nvSpPr>
          <p:cNvPr id="138244" name="Rectangle 3">
            <a:extLst>
              <a:ext uri="{FF2B5EF4-FFF2-40B4-BE49-F238E27FC236}">
                <a16:creationId xmlns:a16="http://schemas.microsoft.com/office/drawing/2014/main" id="{75BFB6BC-ADCA-46C4-9CB9-7D4F4992DD4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de-DE" altLang="hu-HU" dirty="0"/>
              <a:t>a </a:t>
            </a:r>
            <a:r>
              <a:rPr lang="de-DE" altLang="hu-HU" dirty="0" err="1"/>
              <a:t>csoport</a:t>
            </a:r>
            <a:r>
              <a:rPr lang="de-DE" altLang="hu-HU" dirty="0"/>
              <a:t> </a:t>
            </a:r>
            <a:r>
              <a:rPr lang="de-DE" altLang="hu-HU" dirty="0" err="1"/>
              <a:t>tagjaival</a:t>
            </a:r>
            <a:r>
              <a:rPr lang="de-DE" altLang="hu-HU" dirty="0"/>
              <a:t> </a:t>
            </a:r>
            <a:r>
              <a:rPr lang="de-DE" altLang="hu-HU" dirty="0" err="1"/>
              <a:t>együtt</a:t>
            </a:r>
            <a:r>
              <a:rPr lang="de-DE" altLang="hu-HU" dirty="0"/>
              <a:t> </a:t>
            </a:r>
            <a:r>
              <a:rPr lang="de-DE" altLang="hu-HU" dirty="0" err="1"/>
              <a:t>fekteti</a:t>
            </a:r>
            <a:r>
              <a:rPr lang="de-DE" altLang="hu-HU" dirty="0"/>
              <a:t> le a </a:t>
            </a:r>
            <a:r>
              <a:rPr lang="de-DE" altLang="hu-HU" dirty="0" err="1"/>
              <a:t>szabályokat</a:t>
            </a:r>
            <a:r>
              <a:rPr lang="de-DE" altLang="hu-HU" dirty="0"/>
              <a:t>, </a:t>
            </a:r>
            <a:r>
              <a:rPr lang="de-DE" altLang="hu-HU" dirty="0" err="1"/>
              <a:t>együtt</a:t>
            </a:r>
            <a:r>
              <a:rPr lang="de-DE" altLang="hu-HU" dirty="0"/>
              <a:t> </a:t>
            </a:r>
            <a:r>
              <a:rPr lang="de-DE" altLang="hu-HU" dirty="0" err="1"/>
              <a:t>osztják</a:t>
            </a:r>
            <a:r>
              <a:rPr lang="de-DE" altLang="hu-HU" dirty="0"/>
              <a:t> </a:t>
            </a:r>
            <a:r>
              <a:rPr lang="de-DE" altLang="hu-HU" dirty="0" err="1"/>
              <a:t>el</a:t>
            </a:r>
            <a:r>
              <a:rPr lang="de-DE" altLang="hu-HU" dirty="0"/>
              <a:t> a </a:t>
            </a:r>
            <a:r>
              <a:rPr lang="de-DE" altLang="hu-HU" dirty="0" err="1"/>
              <a:t>szerepeket</a:t>
            </a:r>
            <a:r>
              <a:rPr lang="de-DE" altLang="hu-HU" dirty="0"/>
              <a:t> </a:t>
            </a:r>
            <a:r>
              <a:rPr lang="de-DE" altLang="hu-HU" dirty="0" err="1"/>
              <a:t>és</a:t>
            </a:r>
            <a:r>
              <a:rPr lang="de-DE" altLang="hu-HU" dirty="0"/>
              <a:t> </a:t>
            </a:r>
            <a:r>
              <a:rPr lang="de-DE" altLang="hu-HU" dirty="0" err="1"/>
              <a:t>feladatokat</a:t>
            </a:r>
            <a:r>
              <a:rPr lang="de-DE" altLang="hu-HU" dirty="0"/>
              <a:t>, </a:t>
            </a:r>
            <a:r>
              <a:rPr lang="de-DE" altLang="hu-HU" dirty="0" err="1"/>
              <a:t>ellenőriznek</a:t>
            </a:r>
            <a:r>
              <a:rPr lang="de-DE" altLang="hu-HU" dirty="0"/>
              <a:t> </a:t>
            </a:r>
            <a:r>
              <a:rPr lang="de-DE" altLang="hu-HU" dirty="0" err="1"/>
              <a:t>és</a:t>
            </a:r>
            <a:r>
              <a:rPr lang="de-DE" altLang="hu-HU" dirty="0"/>
              <a:t> </a:t>
            </a:r>
            <a:r>
              <a:rPr lang="de-DE" altLang="hu-HU" dirty="0" err="1"/>
              <a:t>értékelnek</a:t>
            </a:r>
            <a:endParaRPr lang="hu-HU" altLang="hu-HU" dirty="0"/>
          </a:p>
          <a:p>
            <a:pPr>
              <a:buFont typeface="Arial" panose="020B0604020202020204" pitchFamily="34" charset="0"/>
              <a:buChar char="•"/>
            </a:pPr>
            <a:r>
              <a:rPr lang="hu-HU" altLang="hu-HU" dirty="0"/>
              <a:t>ha a </a:t>
            </a:r>
            <a:r>
              <a:rPr lang="de-DE" altLang="hu-HU" dirty="0" err="1"/>
              <a:t>vezető</a:t>
            </a:r>
            <a:r>
              <a:rPr lang="de-DE" altLang="hu-HU" dirty="0"/>
              <a:t> </a:t>
            </a:r>
            <a:r>
              <a:rPr lang="de-DE" altLang="hu-HU" dirty="0" err="1"/>
              <a:t>egy</a:t>
            </a:r>
            <a:r>
              <a:rPr lang="de-DE" altLang="hu-HU" dirty="0"/>
              <a:t> </a:t>
            </a:r>
            <a:r>
              <a:rPr lang="de-DE" altLang="hu-HU" dirty="0" err="1"/>
              <a:t>idő</a:t>
            </a:r>
            <a:r>
              <a:rPr lang="de-DE" altLang="hu-HU" dirty="0"/>
              <a:t> </a:t>
            </a:r>
            <a:r>
              <a:rPr lang="de-DE" altLang="hu-HU" dirty="0" err="1"/>
              <a:t>után</a:t>
            </a:r>
            <a:r>
              <a:rPr lang="de-DE" altLang="hu-HU" dirty="0"/>
              <a:t> </a:t>
            </a:r>
            <a:r>
              <a:rPr lang="de-DE" altLang="hu-HU" dirty="0" err="1"/>
              <a:t>elhagyja</a:t>
            </a:r>
            <a:r>
              <a:rPr lang="de-DE" altLang="hu-HU" dirty="0"/>
              <a:t> a </a:t>
            </a:r>
            <a:r>
              <a:rPr lang="de-DE" altLang="hu-HU" dirty="0" err="1"/>
              <a:t>helységet</a:t>
            </a:r>
            <a:r>
              <a:rPr lang="de-DE" altLang="hu-HU" dirty="0"/>
              <a:t>, a </a:t>
            </a:r>
            <a:r>
              <a:rPr lang="de-DE" altLang="hu-HU" dirty="0" err="1"/>
              <a:t>tevékenység</a:t>
            </a:r>
            <a:r>
              <a:rPr lang="de-DE" altLang="hu-HU" dirty="0"/>
              <a:t> </a:t>
            </a:r>
            <a:r>
              <a:rPr lang="de-DE" altLang="hu-HU" dirty="0" err="1"/>
              <a:t>jó</a:t>
            </a:r>
            <a:r>
              <a:rPr lang="de-DE" altLang="hu-HU" dirty="0"/>
              <a:t> </a:t>
            </a:r>
            <a:r>
              <a:rPr lang="de-DE" altLang="hu-HU" dirty="0" err="1"/>
              <a:t>darabig</a:t>
            </a:r>
            <a:r>
              <a:rPr lang="de-DE" altLang="hu-HU" dirty="0"/>
              <a:t> </a:t>
            </a:r>
            <a:r>
              <a:rPr lang="de-DE" altLang="hu-HU" dirty="0" err="1"/>
              <a:t>tovább</a:t>
            </a:r>
            <a:r>
              <a:rPr lang="de-DE" altLang="hu-HU" dirty="0"/>
              <a:t> </a:t>
            </a:r>
            <a:r>
              <a:rPr lang="de-DE" altLang="hu-HU" dirty="0" err="1"/>
              <a:t>folyik</a:t>
            </a:r>
            <a:endParaRPr lang="hu-HU" altLang="hu-HU" dirty="0"/>
          </a:p>
          <a:p>
            <a:pPr>
              <a:buFont typeface="Arial" panose="020B0604020202020204" pitchFamily="34" charset="0"/>
              <a:buChar char="•"/>
            </a:pPr>
            <a:r>
              <a:rPr lang="hu-HU" altLang="hu-HU" dirty="0"/>
              <a:t>a</a:t>
            </a:r>
            <a:r>
              <a:rPr lang="de-DE" altLang="hu-HU" dirty="0"/>
              <a:t> </a:t>
            </a:r>
            <a:r>
              <a:rPr lang="de-DE" altLang="hu-HU" dirty="0" err="1"/>
              <a:t>csoport</a:t>
            </a:r>
            <a:r>
              <a:rPr lang="de-DE" altLang="hu-HU" dirty="0"/>
              <a:t> </a:t>
            </a:r>
            <a:r>
              <a:rPr lang="de-DE" altLang="hu-HU" dirty="0" err="1"/>
              <a:t>nem</a:t>
            </a:r>
            <a:r>
              <a:rPr lang="de-DE" altLang="hu-HU" dirty="0"/>
              <a:t> </a:t>
            </a:r>
            <a:r>
              <a:rPr lang="de-DE" altLang="hu-HU" dirty="0" err="1"/>
              <a:t>igényel</a:t>
            </a:r>
            <a:r>
              <a:rPr lang="de-DE" altLang="hu-HU" dirty="0"/>
              <a:t> </a:t>
            </a:r>
            <a:r>
              <a:rPr lang="de-DE" altLang="hu-HU" dirty="0" err="1"/>
              <a:t>közvetlen</a:t>
            </a:r>
            <a:r>
              <a:rPr lang="de-DE" altLang="hu-HU" dirty="0"/>
              <a:t> </a:t>
            </a:r>
            <a:r>
              <a:rPr lang="de-DE" altLang="hu-HU" dirty="0" err="1"/>
              <a:t>ellenőrzést</a:t>
            </a:r>
            <a:r>
              <a:rPr lang="hu-HU" altLang="hu-HU" dirty="0"/>
              <a:t>, t</a:t>
            </a:r>
            <a:r>
              <a:rPr lang="de-DE" altLang="hu-HU" dirty="0" err="1"/>
              <a:t>eljesítményük</a:t>
            </a:r>
            <a:r>
              <a:rPr lang="de-DE" altLang="hu-HU" dirty="0"/>
              <a:t> </a:t>
            </a:r>
            <a:r>
              <a:rPr lang="de-DE" altLang="hu-HU" dirty="0" err="1"/>
              <a:t>jó</a:t>
            </a:r>
            <a:r>
              <a:rPr lang="de-DE" altLang="hu-HU" dirty="0"/>
              <a:t> </a:t>
            </a:r>
          </a:p>
        </p:txBody>
      </p:sp>
      <p:sp>
        <p:nvSpPr>
          <p:cNvPr id="138242" name="Dia számának helye 5">
            <a:extLst>
              <a:ext uri="{FF2B5EF4-FFF2-40B4-BE49-F238E27FC236}">
                <a16:creationId xmlns:a16="http://schemas.microsoft.com/office/drawing/2014/main" id="{C3512620-3833-4235-BAD7-44C89FC27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AE91B28-3F86-4EE6-9E49-3A5138422F9C}" type="slidenum">
              <a:rPr lang="en-US" altLang="hu-HU" sz="120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193</a:t>
            </a:fld>
            <a:endParaRPr lang="en-US" altLang="hu-HU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051604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1" name="Rectangle 2">
            <a:extLst>
              <a:ext uri="{FF2B5EF4-FFF2-40B4-BE49-F238E27FC236}">
                <a16:creationId xmlns:a16="http://schemas.microsoft.com/office/drawing/2014/main" id="{281AD74B-08FB-482D-B65A-AF85F93FCE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hu-HU" sz="2100"/>
              <a:t>A megengedő vezető </a:t>
            </a:r>
          </a:p>
        </p:txBody>
      </p:sp>
      <p:sp>
        <p:nvSpPr>
          <p:cNvPr id="140292" name="Rectangle 3">
            <a:extLst>
              <a:ext uri="{FF2B5EF4-FFF2-40B4-BE49-F238E27FC236}">
                <a16:creationId xmlns:a16="http://schemas.microsoft.com/office/drawing/2014/main" id="{16577704-5F36-4FC5-A556-3620F1B0EDBF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de-DE" altLang="hu-HU" dirty="0" err="1"/>
              <a:t>nem</a:t>
            </a:r>
            <a:r>
              <a:rPr lang="de-DE" altLang="hu-HU" dirty="0"/>
              <a:t> </a:t>
            </a:r>
            <a:r>
              <a:rPr lang="de-DE" altLang="hu-HU" dirty="0" err="1"/>
              <a:t>bonyolódik</a:t>
            </a:r>
            <a:r>
              <a:rPr lang="de-DE" altLang="hu-HU" dirty="0"/>
              <a:t> </a:t>
            </a:r>
            <a:r>
              <a:rPr lang="de-DE" altLang="hu-HU" dirty="0" err="1"/>
              <a:t>interakciókba</a:t>
            </a:r>
            <a:r>
              <a:rPr lang="de-DE" altLang="hu-HU" dirty="0"/>
              <a:t> a </a:t>
            </a:r>
            <a:r>
              <a:rPr lang="de-DE" altLang="hu-HU" dirty="0" err="1"/>
              <a:t>csoporttagokkal</a:t>
            </a:r>
            <a:r>
              <a:rPr lang="de-DE" altLang="hu-HU" dirty="0"/>
              <a:t> – </a:t>
            </a:r>
            <a:r>
              <a:rPr lang="de-DE" altLang="hu-HU" dirty="0" err="1"/>
              <a:t>nem</a:t>
            </a:r>
            <a:r>
              <a:rPr lang="de-DE" altLang="hu-HU" dirty="0"/>
              <a:t> ad </a:t>
            </a:r>
            <a:r>
              <a:rPr lang="de-DE" altLang="hu-HU" dirty="0" err="1"/>
              <a:t>feladatot</a:t>
            </a:r>
            <a:r>
              <a:rPr lang="de-DE" altLang="hu-HU" dirty="0"/>
              <a:t>, </a:t>
            </a:r>
            <a:r>
              <a:rPr lang="de-DE" altLang="hu-HU" dirty="0" err="1"/>
              <a:t>nem</a:t>
            </a:r>
            <a:r>
              <a:rPr lang="de-DE" altLang="hu-HU" dirty="0"/>
              <a:t> </a:t>
            </a:r>
            <a:r>
              <a:rPr lang="de-DE" altLang="hu-HU" dirty="0" err="1"/>
              <a:t>állít</a:t>
            </a:r>
            <a:r>
              <a:rPr lang="de-DE" altLang="hu-HU" dirty="0"/>
              <a:t> </a:t>
            </a:r>
            <a:r>
              <a:rPr lang="de-DE" altLang="hu-HU" dirty="0" err="1"/>
              <a:t>fel</a:t>
            </a:r>
            <a:r>
              <a:rPr lang="de-DE" altLang="hu-HU" dirty="0"/>
              <a:t> </a:t>
            </a:r>
            <a:r>
              <a:rPr lang="de-DE" altLang="hu-HU" dirty="0" err="1"/>
              <a:t>szabályokat</a:t>
            </a:r>
            <a:endParaRPr lang="hu-HU" altLang="hu-HU" dirty="0"/>
          </a:p>
          <a:p>
            <a:pPr>
              <a:buFont typeface="Arial" panose="020B0604020202020204" pitchFamily="34" charset="0"/>
              <a:buChar char="•"/>
            </a:pPr>
            <a:r>
              <a:rPr lang="hu-HU" altLang="hu-HU" dirty="0"/>
              <a:t>a</a:t>
            </a:r>
            <a:r>
              <a:rPr lang="de-DE" altLang="hu-HU" dirty="0"/>
              <a:t> </a:t>
            </a:r>
            <a:r>
              <a:rPr lang="de-DE" altLang="hu-HU" dirty="0" err="1"/>
              <a:t>csoport</a:t>
            </a:r>
            <a:r>
              <a:rPr lang="de-DE" altLang="hu-HU" dirty="0"/>
              <a:t> </a:t>
            </a:r>
            <a:r>
              <a:rPr lang="de-DE" altLang="hu-HU" dirty="0" err="1"/>
              <a:t>széthullik</a:t>
            </a:r>
            <a:endParaRPr lang="hu-HU" altLang="hu-HU" dirty="0"/>
          </a:p>
          <a:p>
            <a:pPr>
              <a:buFont typeface="Arial" panose="020B0604020202020204" pitchFamily="34" charset="0"/>
              <a:buChar char="•"/>
            </a:pPr>
            <a:r>
              <a:rPr lang="hu-HU" altLang="hu-HU" dirty="0"/>
              <a:t>e</a:t>
            </a:r>
            <a:r>
              <a:rPr lang="de-DE" altLang="hu-HU" dirty="0" err="1"/>
              <a:t>gyes</a:t>
            </a:r>
            <a:r>
              <a:rPr lang="de-DE" altLang="hu-HU" dirty="0"/>
              <a:t> </a:t>
            </a:r>
            <a:r>
              <a:rPr lang="de-DE" altLang="hu-HU" dirty="0" err="1"/>
              <a:t>esetekben</a:t>
            </a:r>
            <a:r>
              <a:rPr lang="de-DE" altLang="hu-HU" dirty="0"/>
              <a:t> </a:t>
            </a:r>
            <a:r>
              <a:rPr lang="de-DE" altLang="hu-HU" dirty="0" err="1"/>
              <a:t>azonban</a:t>
            </a:r>
            <a:r>
              <a:rPr lang="de-DE" altLang="hu-HU" dirty="0"/>
              <a:t> a </a:t>
            </a:r>
            <a:r>
              <a:rPr lang="de-DE" altLang="hu-HU" dirty="0" err="1"/>
              <a:t>csoporttagok</a:t>
            </a:r>
            <a:r>
              <a:rPr lang="de-DE" altLang="hu-HU" dirty="0"/>
              <a:t> </a:t>
            </a:r>
            <a:r>
              <a:rPr lang="de-DE" altLang="hu-HU" dirty="0" err="1"/>
              <a:t>közül</a:t>
            </a:r>
            <a:r>
              <a:rPr lang="de-DE" altLang="hu-HU" dirty="0"/>
              <a:t> </a:t>
            </a:r>
            <a:r>
              <a:rPr lang="de-DE" altLang="hu-HU" dirty="0" err="1"/>
              <a:t>valaki</a:t>
            </a:r>
            <a:r>
              <a:rPr lang="de-DE" altLang="hu-HU" dirty="0"/>
              <a:t> </a:t>
            </a:r>
            <a:r>
              <a:rPr lang="de-DE" altLang="hu-HU" dirty="0" err="1"/>
              <a:t>átveszi</a:t>
            </a:r>
            <a:r>
              <a:rPr lang="de-DE" altLang="hu-HU" dirty="0"/>
              <a:t> a </a:t>
            </a:r>
            <a:r>
              <a:rPr lang="de-DE" altLang="hu-HU" dirty="0" err="1"/>
              <a:t>vezetést</a:t>
            </a:r>
            <a:r>
              <a:rPr lang="de-DE" altLang="hu-HU" dirty="0"/>
              <a:t> </a:t>
            </a:r>
            <a:r>
              <a:rPr lang="de-DE" altLang="hu-HU" dirty="0" err="1"/>
              <a:t>és</a:t>
            </a:r>
            <a:r>
              <a:rPr lang="de-DE" altLang="hu-HU" dirty="0"/>
              <a:t> – </a:t>
            </a:r>
            <a:r>
              <a:rPr lang="de-DE" altLang="hu-HU" dirty="0" err="1"/>
              <a:t>autoriter</a:t>
            </a:r>
            <a:r>
              <a:rPr lang="de-DE" altLang="hu-HU" dirty="0"/>
              <a:t> </a:t>
            </a:r>
            <a:r>
              <a:rPr lang="de-DE" altLang="hu-HU" dirty="0" err="1"/>
              <a:t>vagy</a:t>
            </a:r>
            <a:r>
              <a:rPr lang="de-DE" altLang="hu-HU" dirty="0"/>
              <a:t> </a:t>
            </a:r>
            <a:r>
              <a:rPr lang="de-DE" altLang="hu-HU" dirty="0" err="1"/>
              <a:t>demokratikus</a:t>
            </a:r>
            <a:r>
              <a:rPr lang="de-DE" altLang="hu-HU" dirty="0"/>
              <a:t> </a:t>
            </a:r>
            <a:r>
              <a:rPr lang="de-DE" altLang="hu-HU" dirty="0" err="1"/>
              <a:t>módon</a:t>
            </a:r>
            <a:r>
              <a:rPr lang="de-DE" altLang="hu-HU" dirty="0"/>
              <a:t> – </a:t>
            </a:r>
            <a:r>
              <a:rPr lang="de-DE" altLang="hu-HU" dirty="0" err="1"/>
              <a:t>részben</a:t>
            </a:r>
            <a:r>
              <a:rPr lang="de-DE" altLang="hu-HU" dirty="0"/>
              <a:t> </a:t>
            </a:r>
            <a:r>
              <a:rPr lang="de-DE" altLang="hu-HU" dirty="0" err="1"/>
              <a:t>vagy</a:t>
            </a:r>
            <a:r>
              <a:rPr lang="de-DE" altLang="hu-HU" dirty="0"/>
              <a:t> </a:t>
            </a:r>
            <a:r>
              <a:rPr lang="de-DE" altLang="hu-HU" dirty="0" err="1"/>
              <a:t>egészben</a:t>
            </a:r>
            <a:r>
              <a:rPr lang="de-DE" altLang="hu-HU" dirty="0"/>
              <a:t> </a:t>
            </a:r>
            <a:r>
              <a:rPr lang="de-DE" altLang="hu-HU" dirty="0" err="1"/>
              <a:t>összefogja</a:t>
            </a:r>
            <a:r>
              <a:rPr lang="de-DE" altLang="hu-HU" dirty="0"/>
              <a:t> a </a:t>
            </a:r>
            <a:r>
              <a:rPr lang="de-DE" altLang="hu-HU" dirty="0" err="1"/>
              <a:t>többieket</a:t>
            </a:r>
            <a:endParaRPr lang="de-DE" altLang="hu-HU" dirty="0"/>
          </a:p>
        </p:txBody>
      </p:sp>
      <p:sp>
        <p:nvSpPr>
          <p:cNvPr id="140290" name="Dia számának helye 5">
            <a:extLst>
              <a:ext uri="{FF2B5EF4-FFF2-40B4-BE49-F238E27FC236}">
                <a16:creationId xmlns:a16="http://schemas.microsoft.com/office/drawing/2014/main" id="{1E73A5BD-1F78-4BBC-AE6D-BF33875E8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403B7FF-7038-484E-BDE8-269963C9E49A}" type="slidenum">
              <a:rPr lang="en-US" altLang="hu-HU" sz="120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194</a:t>
            </a:fld>
            <a:endParaRPr lang="en-US" altLang="hu-HU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64817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>
            <a:extLst>
              <a:ext uri="{FF2B5EF4-FFF2-40B4-BE49-F238E27FC236}">
                <a16:creationId xmlns:a16="http://schemas.microsoft.com/office/drawing/2014/main" id="{2127B68A-0301-4B9D-B004-48AA70049B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b="1" dirty="0">
                <a:solidFill>
                  <a:srgbClr val="C00000"/>
                </a:solidFill>
              </a:rPr>
              <a:t>Vezetői stílus és magatartás összefüggése – II.</a:t>
            </a:r>
          </a:p>
        </p:txBody>
      </p:sp>
    </p:spTree>
    <p:extLst>
      <p:ext uri="{BB962C8B-B14F-4D97-AF65-F5344CB8AC3E}">
        <p14:creationId xmlns:p14="http://schemas.microsoft.com/office/powerpoint/2010/main" val="3550465980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Cím 1">
            <a:extLst>
              <a:ext uri="{FF2B5EF4-FFF2-40B4-BE49-F238E27FC236}">
                <a16:creationId xmlns:a16="http://schemas.microsoft.com/office/drawing/2014/main" id="{21741363-9B84-420E-B44E-00278F4878F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578225" y="357188"/>
            <a:ext cx="8613775" cy="1285875"/>
          </a:xfrm>
        </p:spPr>
        <p:txBody>
          <a:bodyPr>
            <a:normAutofit fontScale="90000"/>
          </a:bodyPr>
          <a:lstStyle/>
          <a:p>
            <a:r>
              <a:rPr lang="hu-HU" altLang="hu-HU" dirty="0" err="1">
                <a:solidFill>
                  <a:srgbClr val="A50021"/>
                </a:solidFill>
              </a:rPr>
              <a:t>Lickert</a:t>
            </a:r>
            <a:r>
              <a:rPr lang="hu-HU" altLang="hu-HU" dirty="0">
                <a:solidFill>
                  <a:srgbClr val="A50021"/>
                </a:solidFill>
              </a:rPr>
              <a:t> vezetési stílusai </a:t>
            </a:r>
            <a:br>
              <a:rPr lang="hu-HU" altLang="hu-HU" dirty="0">
                <a:solidFill>
                  <a:srgbClr val="A50021"/>
                </a:solidFill>
              </a:rPr>
            </a:br>
            <a:r>
              <a:rPr lang="hu-HU" altLang="hu-HU" dirty="0">
                <a:solidFill>
                  <a:srgbClr val="A50021"/>
                </a:solidFill>
              </a:rPr>
              <a:t>- a vezetői autoritás és a beosztottak szabadsága alapján</a:t>
            </a:r>
          </a:p>
        </p:txBody>
      </p:sp>
      <p:pic>
        <p:nvPicPr>
          <p:cNvPr id="158723" name="Picture 1" descr="http://www.gmconsulting.hu/inf/cikkek/030/egesz%20konyv/5fejezet/kepek/5-6-abra.gif">
            <a:extLst>
              <a:ext uri="{FF2B5EF4-FFF2-40B4-BE49-F238E27FC236}">
                <a16:creationId xmlns:a16="http://schemas.microsoft.com/office/drawing/2014/main" id="{61391139-6819-4AFB-B344-9E0C7DC8F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413" y="2005292"/>
            <a:ext cx="8286750" cy="435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24" name="Rectangle 3">
            <a:extLst>
              <a:ext uri="{FF2B5EF4-FFF2-40B4-BE49-F238E27FC236}">
                <a16:creationId xmlns:a16="http://schemas.microsoft.com/office/drawing/2014/main" id="{B0B1351E-2050-4D47-9DFA-67DC7D6DA0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2501728"/>
            <a:ext cx="184731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hu-HU" altLang="hu-HU" sz="700"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br>
              <a:rPr lang="hu-HU" altLang="hu-HU" sz="700">
                <a:cs typeface="Times New Roman" panose="02020603050405020304" pitchFamily="18" charset="0"/>
              </a:rPr>
            </a:br>
            <a:br>
              <a:rPr lang="hu-HU" altLang="hu-HU" sz="700">
                <a:cs typeface="Times New Roman" panose="02020603050405020304" pitchFamily="18" charset="0"/>
              </a:rPr>
            </a:br>
            <a:endParaRPr lang="hu-HU" altLang="hu-HU" sz="1800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642D2C53-E642-4463-BB49-87C144E5251F}"/>
              </a:ext>
            </a:extLst>
          </p:cNvPr>
          <p:cNvSpPr txBox="1"/>
          <p:nvPr/>
        </p:nvSpPr>
        <p:spPr>
          <a:xfrm>
            <a:off x="10025061" y="6106429"/>
            <a:ext cx="1758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Forrás: </a:t>
            </a:r>
            <a:r>
              <a:rPr lang="hu-HU" dirty="0" err="1"/>
              <a:t>Kövesi</a:t>
            </a:r>
            <a:r>
              <a:rPr lang="hu-HU" dirty="0"/>
              <a:t> és Marosán alapján</a:t>
            </a:r>
          </a:p>
        </p:txBody>
      </p:sp>
    </p:spTree>
    <p:extLst>
      <p:ext uri="{BB962C8B-B14F-4D97-AF65-F5344CB8AC3E}">
        <p14:creationId xmlns:p14="http://schemas.microsoft.com/office/powerpoint/2010/main" val="2497201231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 descr="2">
            <a:extLst>
              <a:ext uri="{FF2B5EF4-FFF2-40B4-BE49-F238E27FC236}">
                <a16:creationId xmlns:a16="http://schemas.microsoft.com/office/drawing/2014/main" id="{E7C87C7E-F83B-4A5D-B39F-8E42AAAF4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1" y="1714500"/>
            <a:ext cx="7072313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0771" name="Cím 2">
            <a:extLst>
              <a:ext uri="{FF2B5EF4-FFF2-40B4-BE49-F238E27FC236}">
                <a16:creationId xmlns:a16="http://schemas.microsoft.com/office/drawing/2014/main" id="{8E027148-4E4E-4646-B291-EEE9094560C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163513"/>
            <a:ext cx="10772775" cy="1657350"/>
          </a:xfrm>
        </p:spPr>
        <p:txBody>
          <a:bodyPr/>
          <a:lstStyle/>
          <a:p>
            <a:r>
              <a:rPr lang="hu-HU" altLang="hu-HU" dirty="0">
                <a:solidFill>
                  <a:srgbClr val="A50021"/>
                </a:solidFill>
              </a:rPr>
              <a:t>Helyzettől függő vezetés</a:t>
            </a:r>
            <a:br>
              <a:rPr lang="hu-HU" altLang="hu-HU" dirty="0">
                <a:solidFill>
                  <a:srgbClr val="A50021"/>
                </a:solidFill>
              </a:rPr>
            </a:br>
            <a:endParaRPr lang="hu-HU" altLang="hu-HU" sz="2400" dirty="0">
              <a:solidFill>
                <a:srgbClr val="A50021"/>
              </a:solidFill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5E8E8BC9-0F90-40CB-8495-56FDD6D4C7C5}"/>
              </a:ext>
            </a:extLst>
          </p:cNvPr>
          <p:cNvSpPr txBox="1"/>
          <p:nvPr/>
        </p:nvSpPr>
        <p:spPr>
          <a:xfrm>
            <a:off x="10025061" y="6106429"/>
            <a:ext cx="1758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Forrás: </a:t>
            </a:r>
            <a:r>
              <a:rPr lang="hu-HU" dirty="0" err="1"/>
              <a:t>Kövesi</a:t>
            </a:r>
            <a:r>
              <a:rPr lang="hu-HU" dirty="0"/>
              <a:t> és Marosán alapján</a:t>
            </a:r>
          </a:p>
        </p:txBody>
      </p:sp>
    </p:spTree>
    <p:extLst>
      <p:ext uri="{BB962C8B-B14F-4D97-AF65-F5344CB8AC3E}">
        <p14:creationId xmlns:p14="http://schemas.microsoft.com/office/powerpoint/2010/main" val="735490185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Cím 1">
            <a:extLst>
              <a:ext uri="{FF2B5EF4-FFF2-40B4-BE49-F238E27FC236}">
                <a16:creationId xmlns:a16="http://schemas.microsoft.com/office/drawing/2014/main" id="{6B75B4C4-4924-4D11-8F2B-3E3A428F15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52689" y="357189"/>
            <a:ext cx="7158037" cy="714375"/>
          </a:xfrm>
        </p:spPr>
        <p:txBody>
          <a:bodyPr/>
          <a:lstStyle/>
          <a:p>
            <a:r>
              <a:rPr lang="hu-HU" altLang="hu-HU" sz="3600">
                <a:solidFill>
                  <a:srgbClr val="A50021"/>
                </a:solidFill>
              </a:rPr>
              <a:t>A stílusok leírása</a:t>
            </a:r>
          </a:p>
        </p:txBody>
      </p:sp>
      <p:graphicFrame>
        <p:nvGraphicFramePr>
          <p:cNvPr id="4" name="Tartalom helye 3">
            <a:extLst>
              <a:ext uri="{FF2B5EF4-FFF2-40B4-BE49-F238E27FC236}">
                <a16:creationId xmlns:a16="http://schemas.microsoft.com/office/drawing/2014/main" id="{7F4E6CCD-9E4A-4C51-9747-F6C7487E4B6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095500" y="1214438"/>
          <a:ext cx="8215312" cy="50831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38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38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38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38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14387">
                <a:tc>
                  <a:txBody>
                    <a:bodyPr/>
                    <a:lstStyle/>
                    <a:p>
                      <a:r>
                        <a:rPr lang="hu-HU" sz="1800" dirty="0"/>
                        <a:t>Rendelkező</a:t>
                      </a:r>
                    </a:p>
                    <a:p>
                      <a:r>
                        <a:rPr lang="hu-HU" sz="1800" dirty="0"/>
                        <a:t>(diktáló) stílus</a:t>
                      </a:r>
                    </a:p>
                    <a:p>
                      <a:r>
                        <a:rPr lang="hu-HU" sz="1800" dirty="0"/>
                        <a:t>„</a:t>
                      </a:r>
                      <a:r>
                        <a:rPr lang="hu-HU" sz="1800" dirty="0" err="1"/>
                        <a:t>telling</a:t>
                      </a:r>
                      <a:r>
                        <a:rPr lang="hu-HU" sz="1800" dirty="0"/>
                        <a:t>”</a:t>
                      </a:r>
                    </a:p>
                  </a:txBody>
                  <a:tcPr marL="91439" marR="91439" marT="45714" marB="45714"/>
                </a:tc>
                <a:tc>
                  <a:txBody>
                    <a:bodyPr/>
                    <a:lstStyle/>
                    <a:p>
                      <a:r>
                        <a:rPr lang="hu-HU" sz="1800" dirty="0"/>
                        <a:t>Meggyőző</a:t>
                      </a:r>
                    </a:p>
                    <a:p>
                      <a:r>
                        <a:rPr lang="hu-HU" sz="1800" dirty="0"/>
                        <a:t>(</a:t>
                      </a:r>
                      <a:r>
                        <a:rPr lang="hu-HU" sz="1800" dirty="0" err="1"/>
                        <a:t>coaching</a:t>
                      </a:r>
                      <a:r>
                        <a:rPr lang="hu-HU" sz="1800" dirty="0"/>
                        <a:t>) </a:t>
                      </a:r>
                      <a:r>
                        <a:rPr lang="hu-HU" sz="1800" dirty="0" err="1"/>
                        <a:t>st</a:t>
                      </a:r>
                      <a:r>
                        <a:rPr lang="hu-HU" sz="1800" dirty="0"/>
                        <a:t>.</a:t>
                      </a:r>
                    </a:p>
                    <a:p>
                      <a:r>
                        <a:rPr lang="hu-HU" sz="1800" dirty="0"/>
                        <a:t>„</a:t>
                      </a:r>
                      <a:r>
                        <a:rPr lang="hu-HU" sz="1800" dirty="0" err="1"/>
                        <a:t>participating</a:t>
                      </a:r>
                      <a:r>
                        <a:rPr lang="hu-HU" sz="1800" dirty="0"/>
                        <a:t>”</a:t>
                      </a:r>
                    </a:p>
                  </a:txBody>
                  <a:tcPr marL="91439" marR="91439" marT="45714" marB="45714"/>
                </a:tc>
                <a:tc>
                  <a:txBody>
                    <a:bodyPr/>
                    <a:lstStyle/>
                    <a:p>
                      <a:r>
                        <a:rPr lang="hu-HU" sz="1800" dirty="0"/>
                        <a:t>Együttműködő (támogató) </a:t>
                      </a:r>
                      <a:r>
                        <a:rPr lang="hu-HU" sz="1800" dirty="0" err="1"/>
                        <a:t>st</a:t>
                      </a:r>
                      <a:r>
                        <a:rPr lang="hu-HU" sz="1800" dirty="0"/>
                        <a:t>.</a:t>
                      </a:r>
                    </a:p>
                    <a:p>
                      <a:r>
                        <a:rPr lang="hu-HU" sz="1800" dirty="0"/>
                        <a:t>„</a:t>
                      </a:r>
                      <a:r>
                        <a:rPr lang="hu-HU" sz="1800" dirty="0" err="1"/>
                        <a:t>selling</a:t>
                      </a:r>
                      <a:r>
                        <a:rPr lang="hu-HU" sz="1800" dirty="0"/>
                        <a:t>”</a:t>
                      </a:r>
                    </a:p>
                  </a:txBody>
                  <a:tcPr marL="91439" marR="91439" marT="45714" marB="45714"/>
                </a:tc>
                <a:tc>
                  <a:txBody>
                    <a:bodyPr/>
                    <a:lstStyle/>
                    <a:p>
                      <a:r>
                        <a:rPr lang="hu-HU" sz="1800" dirty="0"/>
                        <a:t>Delegáló stílus</a:t>
                      </a:r>
                    </a:p>
                    <a:p>
                      <a:r>
                        <a:rPr lang="hu-HU" sz="1800" dirty="0"/>
                        <a:t>„</a:t>
                      </a:r>
                      <a:r>
                        <a:rPr lang="hu-HU" sz="1800" dirty="0" err="1"/>
                        <a:t>delegating</a:t>
                      </a:r>
                      <a:r>
                        <a:rPr lang="hu-HU" sz="1800" dirty="0"/>
                        <a:t>”</a:t>
                      </a:r>
                    </a:p>
                  </a:txBody>
                  <a:tcPr marL="91439" marR="91439" marT="45714" marB="4571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5712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hu-HU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világos, egyértelmű </a:t>
                      </a:r>
                      <a:r>
                        <a:rPr lang="hu-HU" sz="1400" u="sng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3"/>
                        </a:rPr>
                        <a:t>utasítások</a:t>
                      </a:r>
                      <a:r>
                        <a:rPr lang="hu-HU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jellemzik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hu-HU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magabiztosan hajtják végre a feladatokat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br>
                        <a:rPr lang="hu-HU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br>
                        <a:rPr lang="hu-HU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endParaRPr lang="hu-HU" sz="1400" dirty="0"/>
                    </a:p>
                  </a:txBody>
                  <a:tcPr marL="91439" marR="91439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hu-HU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kétirányú </a:t>
                      </a:r>
                      <a:r>
                        <a:rPr lang="hu-HU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4"/>
                        </a:rPr>
                        <a:t>kommunikációra</a:t>
                      </a:r>
                      <a:r>
                        <a:rPr lang="hu-HU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a </a:t>
                      </a:r>
                      <a:r>
                        <a:rPr lang="hu-HU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5"/>
                        </a:rPr>
                        <a:t>motivációra</a:t>
                      </a:r>
                      <a:r>
                        <a:rPr lang="hu-HU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épül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hu-HU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igyekszik bizalmat ébreszteni a beosztottban, de a döntések felelősségét, az ellenőrzést nem adja ki a kezéből</a:t>
                      </a:r>
                    </a:p>
                  </a:txBody>
                  <a:tcPr marL="91439" marR="91439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hu-HU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 vezető és a csapat </a:t>
                      </a:r>
                      <a:r>
                        <a:rPr lang="hu-HU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6"/>
                        </a:rPr>
                        <a:t>megosztja a döntés felelősségét</a:t>
                      </a:r>
                      <a:endParaRPr lang="hu-HU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br>
                        <a:rPr lang="hu-HU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endParaRPr lang="hu-HU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9" marR="91439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hu-HU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lehet, hogy a vezető határozza meg a problémát, a megoldás módja a beosztottak döntésére van bízva</a:t>
                      </a:r>
                    </a:p>
                    <a:p>
                      <a:endParaRPr lang="hu-HU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9" marR="91439" marT="45714" marB="4571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1166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Munkatársak</a:t>
                      </a:r>
                      <a:r>
                        <a:rPr lang="hu-HU" sz="1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hajlandók de kevésbé képesek  elvégezni  a feladatot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Pl. az új dolgozóknál,</a:t>
                      </a:r>
                      <a:r>
                        <a:rPr lang="hu-HU" sz="1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akik </a:t>
                      </a:r>
                      <a:r>
                        <a:rPr lang="hu-HU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többnyire lelkesek, energikusak, elkötelezettek, kevésbé</a:t>
                      </a:r>
                      <a:r>
                        <a:rPr lang="hu-HU" sz="1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van </a:t>
                      </a:r>
                      <a:r>
                        <a:rPr lang="hu-HU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szükségük támogatásra</a:t>
                      </a:r>
                      <a:endParaRPr lang="hu-HU" sz="1400" dirty="0"/>
                    </a:p>
                  </a:txBody>
                  <a:tcPr marL="91439" marR="91439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Munkatársak hajlandók de</a:t>
                      </a:r>
                      <a:r>
                        <a:rPr lang="hu-HU" sz="1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hu-HU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kevésbé képesek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Pl. a</a:t>
                      </a:r>
                      <a:r>
                        <a:rPr lang="hu-HU" sz="1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hu-HU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még nem eléggé tapasztalt, kezdő dolgozók számára</a:t>
                      </a:r>
                      <a:endParaRPr lang="hu-HU" sz="1400" dirty="0"/>
                    </a:p>
                  </a:txBody>
                  <a:tcPr marL="91439" marR="91439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Munkatársak  képesek de kevésbé</a:t>
                      </a:r>
                      <a:r>
                        <a:rPr lang="hu-HU" sz="1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hajlandók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Pl.  a csapattagok betanulása során akkor célszerű ezt alkalmazni, amikor már magabiztosan oldják meg a feladatokat</a:t>
                      </a:r>
                      <a:endParaRPr lang="hu-HU" sz="1400" dirty="0"/>
                    </a:p>
                  </a:txBody>
                  <a:tcPr marL="91439" marR="91439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Munkatársak képesek és hajlandók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Pl. tapasztalt, felelősségvállaló, kompetens beosztottaknál</a:t>
                      </a:r>
                    </a:p>
                  </a:txBody>
                  <a:tcPr marL="91439" marR="91439" marT="45714" marB="4571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Szövegdoboz 4">
            <a:extLst>
              <a:ext uri="{FF2B5EF4-FFF2-40B4-BE49-F238E27FC236}">
                <a16:creationId xmlns:a16="http://schemas.microsoft.com/office/drawing/2014/main" id="{B48EB0FE-5D76-475C-A7B7-8597B7B656A4}"/>
              </a:ext>
            </a:extLst>
          </p:cNvPr>
          <p:cNvSpPr txBox="1"/>
          <p:nvPr/>
        </p:nvSpPr>
        <p:spPr>
          <a:xfrm>
            <a:off x="10320483" y="6106429"/>
            <a:ext cx="1758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Forrás: </a:t>
            </a:r>
            <a:r>
              <a:rPr lang="hu-HU" dirty="0" err="1"/>
              <a:t>Kövesi</a:t>
            </a:r>
            <a:r>
              <a:rPr lang="hu-HU" dirty="0"/>
              <a:t> és Marosán alapján</a:t>
            </a:r>
          </a:p>
        </p:txBody>
      </p:sp>
    </p:spTree>
    <p:extLst>
      <p:ext uri="{BB962C8B-B14F-4D97-AF65-F5344CB8AC3E}">
        <p14:creationId xmlns:p14="http://schemas.microsoft.com/office/powerpoint/2010/main" val="1183761318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Cím 1">
            <a:extLst>
              <a:ext uri="{FF2B5EF4-FFF2-40B4-BE49-F238E27FC236}">
                <a16:creationId xmlns:a16="http://schemas.microsoft.com/office/drawing/2014/main" id="{221E3620-2030-489D-BF05-78429B6929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00" y="96839"/>
            <a:ext cx="6375400" cy="1412875"/>
          </a:xfrm>
        </p:spPr>
        <p:txBody>
          <a:bodyPr/>
          <a:lstStyle/>
          <a:p>
            <a:r>
              <a:rPr lang="hu-HU" altLang="hu-HU" sz="3600">
                <a:solidFill>
                  <a:srgbClr val="C00000"/>
                </a:solidFill>
              </a:rPr>
              <a:t>A vezetői sikert befolyásoló tényezők és tulajdonságok</a:t>
            </a:r>
          </a:p>
        </p:txBody>
      </p:sp>
      <p:graphicFrame>
        <p:nvGraphicFramePr>
          <p:cNvPr id="4" name="Táblázat 3">
            <a:extLst>
              <a:ext uri="{FF2B5EF4-FFF2-40B4-BE49-F238E27FC236}">
                <a16:creationId xmlns:a16="http://schemas.microsoft.com/office/drawing/2014/main" id="{65F5678F-F903-4671-B534-7B287719D21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166939" y="1643063"/>
          <a:ext cx="7572375" cy="4800600"/>
        </p:xfrm>
        <a:graphic>
          <a:graphicData uri="http://schemas.openxmlformats.org/drawingml/2006/table">
            <a:tbl>
              <a:tblPr/>
              <a:tblGrid>
                <a:gridCol w="33162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560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4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TÉNYEZŐK</a:t>
                      </a:r>
                    </a:p>
                  </a:txBody>
                  <a:tcPr marL="31750" marR="317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VISELKEDÉSI JELLEMZŐK</a:t>
                      </a:r>
                    </a:p>
                  </a:txBody>
                  <a:tcPr marL="31750" marR="317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SIKERORIENTÁCIÓ</a:t>
                      </a:r>
                    </a:p>
                  </a:txBody>
                  <a:tcPr marL="31750" marR="317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Önbizalom, Optimizmus, Sikerre törekvés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Teljesítményorientáltság, Kockázatvállalás</a:t>
                      </a:r>
                    </a:p>
                  </a:txBody>
                  <a:tcPr marL="31750" marR="317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DINAMIZMUS</a:t>
                      </a:r>
                    </a:p>
                  </a:txBody>
                  <a:tcPr marL="31750" marR="317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Kezdeményezőképesség, Mások motiválásának képessége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Magabiztosság a kapcsolatépítésben, Döntési képesség</a:t>
                      </a:r>
                    </a:p>
                  </a:txBody>
                  <a:tcPr marL="31750" marR="317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ÖNSZERVEZÉS</a:t>
                      </a:r>
                    </a:p>
                  </a:txBody>
                  <a:tcPr marL="31750" marR="317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Céltudat, Önkontroll, Időbeosztás, Feladatok súlyozásának képessége</a:t>
                      </a:r>
                    </a:p>
                  </a:txBody>
                  <a:tcPr marL="31750" marR="317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EGYÜTTMŰKÖDÉS</a:t>
                      </a:r>
                    </a:p>
                  </a:txBody>
                  <a:tcPr marL="31750" marR="317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Együttműködési készség, Empátia, Információátadás képessége, Feladatok delegálása</a:t>
                      </a:r>
                    </a:p>
                  </a:txBody>
                  <a:tcPr marL="31750" marR="317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BIZTONSÁGRA TÖREKVÉS</a:t>
                      </a:r>
                    </a:p>
                  </a:txBody>
                  <a:tcPr marL="31750" marR="317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Kockázatkerülés, Beletörődés, Ragaszkodás a bevált gyakorlathoz, Merevség</a:t>
                      </a:r>
                    </a:p>
                  </a:txBody>
                  <a:tcPr marL="31750" marR="317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STRESSZKEZELÉS</a:t>
                      </a:r>
                    </a:p>
                  </a:txBody>
                  <a:tcPr marL="31750" marR="317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Tájékozottság, Önuralom, Temperamentum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Reagálásmód  (fiziológiás és szomatikus stresszreakciók)</a:t>
                      </a:r>
                    </a:p>
                  </a:txBody>
                  <a:tcPr marL="31750" marR="317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VISSZAVONULÁS</a:t>
                      </a:r>
                    </a:p>
                  </a:txBody>
                  <a:tcPr marL="31750" marR="317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Hajlam a halogatásra, Konfliktuskerülés, Távolságtartás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Tökéletességre törekvés</a:t>
                      </a:r>
                    </a:p>
                  </a:txBody>
                  <a:tcPr marL="31750" marR="317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Szövegdoboz 1">
            <a:extLst>
              <a:ext uri="{FF2B5EF4-FFF2-40B4-BE49-F238E27FC236}">
                <a16:creationId xmlns:a16="http://schemas.microsoft.com/office/drawing/2014/main" id="{2C9618C9-F89B-4CE4-BB0A-0445A299E6B6}"/>
              </a:ext>
            </a:extLst>
          </p:cNvPr>
          <p:cNvSpPr txBox="1"/>
          <p:nvPr/>
        </p:nvSpPr>
        <p:spPr>
          <a:xfrm>
            <a:off x="10025061" y="6106429"/>
            <a:ext cx="1758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Forrás: </a:t>
            </a:r>
            <a:r>
              <a:rPr lang="hu-HU" dirty="0" err="1"/>
              <a:t>Kövesi</a:t>
            </a:r>
            <a:r>
              <a:rPr lang="hu-HU" dirty="0"/>
              <a:t> és Marosán alapján</a:t>
            </a:r>
          </a:p>
        </p:txBody>
      </p:sp>
    </p:spTree>
    <p:extLst>
      <p:ext uri="{BB962C8B-B14F-4D97-AF65-F5344CB8AC3E}">
        <p14:creationId xmlns:p14="http://schemas.microsoft.com/office/powerpoint/2010/main" val="23767387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B7CAA96-3D68-40CE-B322-50ECE948206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/>
              <a:t>Innovatív vállalkozás menedzsment (1.)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93DAB726-5F0C-4B31-9421-47C6CFBE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08346" y="4935745"/>
            <a:ext cx="9228201" cy="1645920"/>
          </a:xfrm>
        </p:spPr>
        <p:txBody>
          <a:bodyPr>
            <a:normAutofit/>
          </a:bodyPr>
          <a:lstStyle/>
          <a:p>
            <a:pPr algn="r"/>
            <a:r>
              <a:rPr lang="hu-HU" sz="2000" dirty="0"/>
              <a:t>Szombathely, 2017. szeptember 29.</a:t>
            </a:r>
          </a:p>
          <a:p>
            <a:pPr algn="r"/>
            <a:r>
              <a:rPr lang="hu-HU" sz="2000" dirty="0"/>
              <a:t>Dr. Hegyi  Barbara</a:t>
            </a:r>
          </a:p>
          <a:p>
            <a:pPr algn="r"/>
            <a:r>
              <a:rPr lang="hu-HU" sz="2000" dirty="0"/>
              <a:t>bhegyi@inf.elte.hu</a:t>
            </a:r>
          </a:p>
        </p:txBody>
      </p:sp>
    </p:spTree>
    <p:extLst>
      <p:ext uri="{BB962C8B-B14F-4D97-AF65-F5344CB8AC3E}">
        <p14:creationId xmlns:p14="http://schemas.microsoft.com/office/powerpoint/2010/main" val="12471270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69D0654-F7DD-44D4-9E14-9352231A7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Induló vállalkozások és kockázatok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15070BB-2B6E-436B-9B90-0B7A26D872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1. </a:t>
            </a:r>
            <a:r>
              <a:rPr lang="hu-HU" b="1" dirty="0"/>
              <a:t>Technológiai kockázat: </a:t>
            </a:r>
            <a:r>
              <a:rPr lang="hu-HU" dirty="0"/>
              <a:t>van elég kapacitás a fejlesztésre, valóban képes a tervezett fejlesztés megoldani az azonosított problémát?</a:t>
            </a:r>
          </a:p>
          <a:p>
            <a:r>
              <a:rPr lang="hu-HU" dirty="0"/>
              <a:t>2. </a:t>
            </a:r>
            <a:r>
              <a:rPr lang="hu-HU" b="1" dirty="0"/>
              <a:t>Piaci kockázat: </a:t>
            </a:r>
            <a:r>
              <a:rPr lang="hu-HU" dirty="0"/>
              <a:t>van fizetőképes kereslet a termékre? Megoldja a termék a célcsoport problémáit?</a:t>
            </a:r>
          </a:p>
          <a:p>
            <a:r>
              <a:rPr lang="hu-HU" dirty="0"/>
              <a:t>3. </a:t>
            </a:r>
            <a:r>
              <a:rPr lang="hu-HU" b="1" dirty="0"/>
              <a:t>Csapat/szervezeti kockázat</a:t>
            </a:r>
            <a:r>
              <a:rPr lang="hu-HU" dirty="0"/>
              <a:t>: fel tudod venni a megfelelő embereket? Tudod menedzselni az összes kihívás mellett a szervezetet:</a:t>
            </a:r>
          </a:p>
          <a:p>
            <a:r>
              <a:rPr lang="hu-HU" dirty="0"/>
              <a:t>4. </a:t>
            </a:r>
            <a:r>
              <a:rPr lang="hu-HU" b="1" dirty="0"/>
              <a:t>Tőkekockázat</a:t>
            </a:r>
            <a:r>
              <a:rPr lang="hu-HU" dirty="0"/>
              <a:t>: tudsz megfelelő mennyiségű tőkét biztosítani az induló vállalkozásod számára?</a:t>
            </a:r>
          </a:p>
        </p:txBody>
      </p:sp>
    </p:spTree>
    <p:extLst>
      <p:ext uri="{BB962C8B-B14F-4D97-AF65-F5344CB8AC3E}">
        <p14:creationId xmlns:p14="http://schemas.microsoft.com/office/powerpoint/2010/main" val="3693624429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5" name="Rectangle 2">
            <a:extLst>
              <a:ext uri="{FF2B5EF4-FFF2-40B4-BE49-F238E27FC236}">
                <a16:creationId xmlns:a16="http://schemas.microsoft.com/office/drawing/2014/main" id="{D287B700-E24A-4E57-8C56-6512630751E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marL="628650" indent="-628650"/>
            <a:r>
              <a:rPr lang="hu-HU" altLang="hu-HU" sz="3000" dirty="0"/>
              <a:t>A vállalati folyamatok – a menedzsment</a:t>
            </a:r>
            <a:br>
              <a:rPr lang="hu-HU" altLang="hu-HU" sz="3000" dirty="0"/>
            </a:br>
            <a:r>
              <a:rPr lang="hu-HU" altLang="hu-HU" sz="2000" dirty="0"/>
              <a:t>- a menedzsment fogalom használata innentől általános (</a:t>
            </a:r>
            <a:r>
              <a:rPr lang="hu-HU" altLang="hu-HU" sz="2000" dirty="0" err="1"/>
              <a:t>leadership</a:t>
            </a:r>
            <a:r>
              <a:rPr lang="hu-HU" altLang="hu-HU" sz="2000" dirty="0"/>
              <a:t> és menedzsment irányzatot is lefedi)</a:t>
            </a:r>
            <a:endParaRPr lang="de-DE" altLang="hu-HU" sz="2000" dirty="0"/>
          </a:p>
        </p:txBody>
      </p:sp>
      <p:sp>
        <p:nvSpPr>
          <p:cNvPr id="166914" name="Rectangle 9">
            <a:extLst>
              <a:ext uri="{FF2B5EF4-FFF2-40B4-BE49-F238E27FC236}">
                <a16:creationId xmlns:a16="http://schemas.microsoft.com/office/drawing/2014/main" id="{8A1F879E-11D0-4F04-B0C4-AA91B87DEC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9A8A2B1-BC85-4F3E-9E7F-63E20EF5B561}" type="slidenum">
              <a:rPr lang="en-US" altLang="hu-HU" sz="1200"/>
              <a:pPr>
                <a:spcBef>
                  <a:spcPct val="0"/>
                </a:spcBef>
                <a:buClrTx/>
                <a:buFontTx/>
                <a:buNone/>
              </a:pPr>
              <a:t>200</a:t>
            </a:fld>
            <a:endParaRPr lang="en-US" altLang="hu-HU" sz="1200"/>
          </a:p>
        </p:txBody>
      </p:sp>
    </p:spTree>
    <p:extLst>
      <p:ext uri="{BB962C8B-B14F-4D97-AF65-F5344CB8AC3E}">
        <p14:creationId xmlns:p14="http://schemas.microsoft.com/office/powerpoint/2010/main" val="1206932506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3" name="Rectangle 2">
            <a:extLst>
              <a:ext uri="{FF2B5EF4-FFF2-40B4-BE49-F238E27FC236}">
                <a16:creationId xmlns:a16="http://schemas.microsoft.com/office/drawing/2014/main" id="{E2BC4E91-91AC-49C1-A967-FB37FD0830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hu-HU" sz="2100"/>
              <a:t>Menedzsment</a:t>
            </a:r>
            <a:endParaRPr lang="de-DE" altLang="hu-HU" sz="2100"/>
          </a:p>
        </p:txBody>
      </p:sp>
      <p:sp>
        <p:nvSpPr>
          <p:cNvPr id="168964" name="Rectangle 3">
            <a:extLst>
              <a:ext uri="{FF2B5EF4-FFF2-40B4-BE49-F238E27FC236}">
                <a16:creationId xmlns:a16="http://schemas.microsoft.com/office/drawing/2014/main" id="{2B514980-9707-44AB-A01A-9F0C58D762AE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de-DE" altLang="hu-HU"/>
              <a:t>A cégvezetés a vállalkozások irányításának legfelső, stratégiai szintje.</a:t>
            </a:r>
            <a:endParaRPr lang="hu-HU" altLang="hu-HU"/>
          </a:p>
          <a:p>
            <a:pPr eaLnBrk="1" hangingPunct="1">
              <a:lnSpc>
                <a:spcPct val="90000"/>
              </a:lnSpc>
            </a:pPr>
            <a:r>
              <a:rPr lang="de-DE" altLang="hu-HU"/>
              <a:t>A cégvezetés elsődleges szerepe </a:t>
            </a:r>
            <a:r>
              <a:rPr lang="de-DE" altLang="hu-HU" b="1"/>
              <a:t>a vállalkozás céljainak kitűzése, </a:t>
            </a:r>
            <a:r>
              <a:rPr lang="de-DE" altLang="hu-HU"/>
              <a:t>a</a:t>
            </a:r>
            <a:r>
              <a:rPr lang="hu-HU" altLang="hu-HU"/>
              <a:t> </a:t>
            </a:r>
            <a:r>
              <a:rPr lang="de-DE" altLang="hu-HU"/>
              <a:t>célokhoz vezető főbb </a:t>
            </a:r>
            <a:r>
              <a:rPr lang="de-DE" altLang="hu-HU" b="1"/>
              <a:t>stratégiai irányok kijelölése, </a:t>
            </a:r>
            <a:r>
              <a:rPr lang="de-DE" altLang="hu-HU"/>
              <a:t>a stratégiai döntések</a:t>
            </a:r>
            <a:r>
              <a:rPr lang="hu-HU" altLang="hu-HU"/>
              <a:t> </a:t>
            </a:r>
            <a:r>
              <a:rPr lang="de-DE" altLang="hu-HU"/>
              <a:t>indoklása, és </a:t>
            </a:r>
            <a:r>
              <a:rPr lang="de-DE" altLang="hu-HU" b="1"/>
              <a:t>döntéshozatal </a:t>
            </a:r>
            <a:r>
              <a:rPr lang="de-DE" altLang="hu-HU"/>
              <a:t>minden olyan nagy horderejű kérdésben,</a:t>
            </a:r>
            <a:r>
              <a:rPr lang="hu-HU" altLang="hu-HU"/>
              <a:t> </a:t>
            </a:r>
            <a:r>
              <a:rPr lang="de-DE" altLang="hu-HU"/>
              <a:t>amely a vállalkozás stratégiai céljainak teljesülését befolyásolhatja.</a:t>
            </a:r>
            <a:endParaRPr lang="hu-HU" altLang="hu-HU"/>
          </a:p>
          <a:p>
            <a:pPr algn="r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hu-HU" altLang="hu-HU" sz="1500" i="1"/>
              <a:t>Forrás: Varsányi (2006)</a:t>
            </a:r>
            <a:endParaRPr lang="de-DE" altLang="hu-HU" sz="1500" i="1"/>
          </a:p>
        </p:txBody>
      </p:sp>
      <p:sp>
        <p:nvSpPr>
          <p:cNvPr id="168962" name="Dia számának helye 5">
            <a:extLst>
              <a:ext uri="{FF2B5EF4-FFF2-40B4-BE49-F238E27FC236}">
                <a16:creationId xmlns:a16="http://schemas.microsoft.com/office/drawing/2014/main" id="{95F877A3-7C0B-469D-AB63-44BFE3022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FBDD351-C621-47D1-BB85-12F28E4DA9B7}" type="slidenum">
              <a:rPr lang="en-US" altLang="hu-HU" sz="1200"/>
              <a:pPr>
                <a:spcBef>
                  <a:spcPct val="0"/>
                </a:spcBef>
                <a:buClrTx/>
                <a:buFontTx/>
                <a:buNone/>
              </a:pPr>
              <a:t>201</a:t>
            </a:fld>
            <a:endParaRPr lang="en-US" altLang="hu-HU" sz="1200"/>
          </a:p>
        </p:txBody>
      </p:sp>
    </p:spTree>
    <p:extLst>
      <p:ext uri="{BB962C8B-B14F-4D97-AF65-F5344CB8AC3E}">
        <p14:creationId xmlns:p14="http://schemas.microsoft.com/office/powerpoint/2010/main" val="3437268008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1" name="Rectangle 2">
            <a:extLst>
              <a:ext uri="{FF2B5EF4-FFF2-40B4-BE49-F238E27FC236}">
                <a16:creationId xmlns:a16="http://schemas.microsoft.com/office/drawing/2014/main" id="{391BB8A3-4ABD-4044-85AC-EF24477F69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hu-HU"/>
              <a:t>A menedzsment funkciói</a:t>
            </a:r>
            <a:endParaRPr lang="de-DE" altLang="hu-HU"/>
          </a:p>
        </p:txBody>
      </p:sp>
      <p:sp>
        <p:nvSpPr>
          <p:cNvPr id="171012" name="Rectangle 3">
            <a:extLst>
              <a:ext uri="{FF2B5EF4-FFF2-40B4-BE49-F238E27FC236}">
                <a16:creationId xmlns:a16="http://schemas.microsoft.com/office/drawing/2014/main" id="{7109BD53-F40C-4D07-AB74-AAF10F7C7220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de-DE" altLang="hu-HU" sz="1800" b="1"/>
              <a:t>Tervezés</a:t>
            </a:r>
            <a:r>
              <a:rPr lang="de-DE" altLang="hu-HU" sz="1800"/>
              <a:t>: célok meghatározása (a tevékenység kereteinek és irányának a</a:t>
            </a:r>
            <a:r>
              <a:rPr lang="hu-HU" altLang="hu-HU" sz="1800"/>
              <a:t> </a:t>
            </a:r>
            <a:r>
              <a:rPr lang="de-DE" altLang="hu-HU" sz="1800"/>
              <a:t>kijelölése) és eszközök hozzárendelése a célokhoz.</a:t>
            </a:r>
          </a:p>
          <a:p>
            <a:pPr eaLnBrk="1" hangingPunct="1">
              <a:lnSpc>
                <a:spcPct val="90000"/>
              </a:lnSpc>
            </a:pPr>
            <a:r>
              <a:rPr lang="de-DE" altLang="hu-HU" sz="1800" b="1"/>
              <a:t>Szervezés</a:t>
            </a:r>
            <a:r>
              <a:rPr lang="de-DE" altLang="hu-HU" sz="1800"/>
              <a:t>: a feladatok, az eszközök és az emberek egymáshoz rendelése</a:t>
            </a:r>
            <a:r>
              <a:rPr lang="hu-HU" altLang="hu-HU" sz="1800"/>
              <a:t> </a:t>
            </a:r>
            <a:r>
              <a:rPr lang="de-DE" altLang="hu-HU" sz="1800"/>
              <a:t>abból a célból, hogy a feladatok elvégezhetők legyenek és valóban</a:t>
            </a:r>
            <a:r>
              <a:rPr lang="hu-HU" altLang="hu-HU" sz="1800"/>
              <a:t> </a:t>
            </a:r>
            <a:r>
              <a:rPr lang="de-DE" altLang="hu-HU" sz="1800"/>
              <a:t>végrehajtásra is kerüljenek.</a:t>
            </a:r>
          </a:p>
          <a:p>
            <a:pPr eaLnBrk="1" hangingPunct="1">
              <a:lnSpc>
                <a:spcPct val="90000"/>
              </a:lnSpc>
            </a:pPr>
            <a:r>
              <a:rPr lang="de-DE" altLang="hu-HU" sz="1800" b="1"/>
              <a:t>Vezetés</a:t>
            </a:r>
            <a:r>
              <a:rPr lang="de-DE" altLang="hu-HU" sz="1800"/>
              <a:t>: ösztönözni, segíteni, kényszeríteni, befolyásolni az embereket,</a:t>
            </a:r>
            <a:r>
              <a:rPr lang="hu-HU" altLang="hu-HU" sz="1800"/>
              <a:t> </a:t>
            </a:r>
            <a:r>
              <a:rPr lang="de-DE" altLang="hu-HU" sz="1800"/>
              <a:t>hogy a kitűzött célokat végre tudják hajtani, és a kívánt</a:t>
            </a:r>
            <a:r>
              <a:rPr lang="hu-HU" altLang="hu-HU" sz="1800"/>
              <a:t> </a:t>
            </a:r>
            <a:r>
              <a:rPr lang="de-DE" altLang="hu-HU" sz="1800"/>
              <a:t>teljesítményt nyújtsák.</a:t>
            </a:r>
          </a:p>
          <a:p>
            <a:pPr eaLnBrk="1" hangingPunct="1">
              <a:lnSpc>
                <a:spcPct val="90000"/>
              </a:lnSpc>
            </a:pPr>
            <a:r>
              <a:rPr lang="de-DE" altLang="hu-HU" sz="1800" b="1"/>
              <a:t>Ellenőrzés</a:t>
            </a:r>
            <a:r>
              <a:rPr lang="de-DE" altLang="hu-HU" sz="1800"/>
              <a:t>: folyamatosan összevetni a célokat a megvalósult</a:t>
            </a:r>
            <a:r>
              <a:rPr lang="hu-HU" altLang="hu-HU" sz="1800"/>
              <a:t> </a:t>
            </a:r>
            <a:r>
              <a:rPr lang="de-DE" altLang="hu-HU" sz="1800"/>
              <a:t>eredményekkel, eltérés esetén megtenni a szükséges lépéseket, hogy</a:t>
            </a:r>
            <a:r>
              <a:rPr lang="hu-HU" altLang="hu-HU" sz="1800"/>
              <a:t> </a:t>
            </a:r>
            <a:r>
              <a:rPr lang="de-DE" altLang="hu-HU" sz="1800"/>
              <a:t>megvalósulás biztosítására vagy a célok újrafogalmazására.</a:t>
            </a:r>
          </a:p>
        </p:txBody>
      </p:sp>
      <p:sp>
        <p:nvSpPr>
          <p:cNvPr id="171010" name="Dia számának helye 5">
            <a:extLst>
              <a:ext uri="{FF2B5EF4-FFF2-40B4-BE49-F238E27FC236}">
                <a16:creationId xmlns:a16="http://schemas.microsoft.com/office/drawing/2014/main" id="{4D697108-CD4A-422B-B718-E87382FB7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E8AE595-6402-4BCB-AB7C-DFA00EDAAB38}" type="slidenum">
              <a:rPr lang="en-US" altLang="hu-HU" sz="1200"/>
              <a:pPr>
                <a:spcBef>
                  <a:spcPct val="0"/>
                </a:spcBef>
                <a:buClrTx/>
                <a:buFontTx/>
                <a:buNone/>
              </a:pPr>
              <a:t>202</a:t>
            </a:fld>
            <a:endParaRPr lang="en-US" altLang="hu-HU" sz="1200"/>
          </a:p>
        </p:txBody>
      </p:sp>
    </p:spTree>
    <p:extLst>
      <p:ext uri="{BB962C8B-B14F-4D97-AF65-F5344CB8AC3E}">
        <p14:creationId xmlns:p14="http://schemas.microsoft.com/office/powerpoint/2010/main" val="4076170683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9" name="Rectangle 2">
            <a:extLst>
              <a:ext uri="{FF2B5EF4-FFF2-40B4-BE49-F238E27FC236}">
                <a16:creationId xmlns:a16="http://schemas.microsoft.com/office/drawing/2014/main" id="{9895C251-62E1-49BE-99DB-AD5D291DFA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hu-HU" sz="2100"/>
              <a:t>Válsághelyzetek</a:t>
            </a:r>
            <a:endParaRPr lang="de-DE" altLang="hu-HU" sz="2100"/>
          </a:p>
        </p:txBody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3962A4AD-B185-4F62-8A3F-411EEEBC864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de-DE" altLang="hu-HU" dirty="0"/>
              <a:t>A </a:t>
            </a:r>
            <a:r>
              <a:rPr lang="de-DE" altLang="hu-HU" dirty="0" err="1"/>
              <a:t>vezetés</a:t>
            </a:r>
            <a:r>
              <a:rPr lang="de-DE" altLang="hu-HU" dirty="0"/>
              <a:t> </a:t>
            </a:r>
            <a:r>
              <a:rPr lang="de-DE" altLang="hu-HU" dirty="0" err="1"/>
              <a:t>által</a:t>
            </a:r>
            <a:r>
              <a:rPr lang="de-DE" altLang="hu-HU" dirty="0"/>
              <a:t> </a:t>
            </a:r>
            <a:r>
              <a:rPr lang="de-DE" altLang="hu-HU" dirty="0" err="1"/>
              <a:t>alkalmazott</a:t>
            </a:r>
            <a:r>
              <a:rPr lang="de-DE" altLang="hu-HU" dirty="0"/>
              <a:t> </a:t>
            </a:r>
            <a:r>
              <a:rPr lang="de-DE" altLang="hu-HU" dirty="0" err="1"/>
              <a:t>módszerek</a:t>
            </a:r>
            <a:r>
              <a:rPr lang="de-DE" altLang="hu-HU" dirty="0"/>
              <a:t> </a:t>
            </a:r>
            <a:r>
              <a:rPr lang="de-DE" altLang="hu-HU" dirty="0" err="1"/>
              <a:t>és</a:t>
            </a:r>
            <a:r>
              <a:rPr lang="de-DE" altLang="hu-HU" dirty="0"/>
              <a:t> </a:t>
            </a:r>
            <a:r>
              <a:rPr lang="de-DE" altLang="hu-HU" dirty="0" err="1"/>
              <a:t>stílust</a:t>
            </a:r>
            <a:r>
              <a:rPr lang="de-DE" altLang="hu-HU" dirty="0"/>
              <a:t> </a:t>
            </a:r>
            <a:r>
              <a:rPr lang="de-DE" altLang="hu-HU" dirty="0" err="1"/>
              <a:t>illetően</a:t>
            </a:r>
            <a:r>
              <a:rPr lang="hu-HU" altLang="hu-HU" dirty="0"/>
              <a:t> </a:t>
            </a:r>
            <a:r>
              <a:rPr lang="de-DE" altLang="hu-HU" dirty="0" err="1"/>
              <a:t>nagyon</a:t>
            </a:r>
            <a:r>
              <a:rPr lang="de-DE" altLang="hu-HU" dirty="0"/>
              <a:t> </a:t>
            </a:r>
            <a:r>
              <a:rPr lang="de-DE" altLang="hu-HU" dirty="0" err="1"/>
              <a:t>jelentős</a:t>
            </a:r>
            <a:r>
              <a:rPr lang="de-DE" altLang="hu-HU" dirty="0"/>
              <a:t> </a:t>
            </a:r>
            <a:r>
              <a:rPr lang="de-DE" altLang="hu-HU" dirty="0" err="1"/>
              <a:t>különbség</a:t>
            </a:r>
            <a:r>
              <a:rPr lang="de-DE" altLang="hu-HU" dirty="0"/>
              <a:t> van </a:t>
            </a:r>
            <a:r>
              <a:rPr lang="hu-HU" altLang="hu-HU" dirty="0"/>
              <a:t>az </a:t>
            </a:r>
            <a:r>
              <a:rPr lang="de-DE" altLang="hu-HU" dirty="0" err="1"/>
              <a:t>átlagos</a:t>
            </a:r>
            <a:r>
              <a:rPr lang="de-DE" altLang="hu-HU" dirty="0"/>
              <a:t> </a:t>
            </a:r>
            <a:r>
              <a:rPr lang="de-DE" altLang="hu-HU" dirty="0" err="1"/>
              <a:t>helyzet</a:t>
            </a:r>
            <a:r>
              <a:rPr lang="de-DE" altLang="hu-HU" dirty="0"/>
              <a:t>, </a:t>
            </a:r>
            <a:r>
              <a:rPr lang="de-DE" altLang="hu-HU" dirty="0" err="1"/>
              <a:t>valamint</a:t>
            </a:r>
            <a:r>
              <a:rPr lang="de-DE" altLang="hu-HU" dirty="0"/>
              <a:t> a </a:t>
            </a:r>
            <a:r>
              <a:rPr lang="de-DE" altLang="hu-HU" dirty="0" err="1"/>
              <a:t>válság-helyzet</a:t>
            </a:r>
            <a:r>
              <a:rPr lang="de-DE" altLang="hu-HU" dirty="0"/>
              <a:t> </a:t>
            </a:r>
            <a:r>
              <a:rPr lang="de-DE" altLang="hu-HU" dirty="0" err="1"/>
              <a:t>között</a:t>
            </a:r>
            <a:r>
              <a:rPr lang="hu-HU" altLang="hu-HU" dirty="0"/>
              <a:t>.</a:t>
            </a:r>
          </a:p>
          <a:p>
            <a:pPr eaLnBrk="1" hangingPunct="1">
              <a:defRPr/>
            </a:pPr>
            <a:endParaRPr lang="hu-HU" altLang="hu-HU" dirty="0"/>
          </a:p>
          <a:p>
            <a:pPr eaLnBrk="1" hangingPunct="1">
              <a:defRPr/>
            </a:pPr>
            <a:endParaRPr lang="hu-HU" altLang="hu-HU" dirty="0"/>
          </a:p>
          <a:p>
            <a:pPr eaLnBrk="1" hangingPunct="1">
              <a:defRPr/>
            </a:pPr>
            <a:endParaRPr lang="hu-HU" altLang="hu-HU" dirty="0"/>
          </a:p>
          <a:p>
            <a:pPr eaLnBrk="1" hangingPunct="1">
              <a:defRPr/>
            </a:pPr>
            <a:endParaRPr lang="hu-HU" altLang="hu-HU" dirty="0"/>
          </a:p>
          <a:p>
            <a:pPr eaLnBrk="1" hangingPunct="1">
              <a:defRPr/>
            </a:pPr>
            <a:endParaRPr lang="hu-HU" altLang="hu-HU" dirty="0"/>
          </a:p>
          <a:p>
            <a:pPr eaLnBrk="1" hangingPunct="1">
              <a:defRPr/>
            </a:pPr>
            <a:endParaRPr lang="hu-HU" altLang="hu-HU" dirty="0"/>
          </a:p>
          <a:p>
            <a:pPr eaLnBrk="1" hangingPunct="1">
              <a:defRPr/>
            </a:pPr>
            <a:r>
              <a:rPr lang="hu-HU" altLang="hu-HU" dirty="0"/>
              <a:t>Forrás: Marosán (2001)</a:t>
            </a:r>
            <a:endParaRPr lang="de-DE" altLang="hu-HU" dirty="0"/>
          </a:p>
        </p:txBody>
      </p:sp>
      <p:sp>
        <p:nvSpPr>
          <p:cNvPr id="173058" name="Dia számának helye 5">
            <a:extLst>
              <a:ext uri="{FF2B5EF4-FFF2-40B4-BE49-F238E27FC236}">
                <a16:creationId xmlns:a16="http://schemas.microsoft.com/office/drawing/2014/main" id="{B23B269B-1F9C-4C87-8182-A052625ED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529EA53-29BD-4225-BD9A-F8E41F061808}" type="slidenum">
              <a:rPr lang="en-US" altLang="hu-HU" sz="1200"/>
              <a:pPr>
                <a:spcBef>
                  <a:spcPct val="0"/>
                </a:spcBef>
                <a:buClrTx/>
                <a:buFontTx/>
                <a:buNone/>
              </a:pPr>
              <a:t>203</a:t>
            </a:fld>
            <a:endParaRPr lang="en-US" altLang="hu-HU" sz="1200"/>
          </a:p>
        </p:txBody>
      </p:sp>
      <p:pic>
        <p:nvPicPr>
          <p:cNvPr id="173061" name="Picture 4">
            <a:extLst>
              <a:ext uri="{FF2B5EF4-FFF2-40B4-BE49-F238E27FC236}">
                <a16:creationId xmlns:a16="http://schemas.microsoft.com/office/drawing/2014/main" id="{FE9D5488-355A-4EE7-AF5E-0E55D4266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050" y="2914651"/>
            <a:ext cx="611505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2119992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5" name="Rectangle 2">
            <a:extLst>
              <a:ext uri="{FF2B5EF4-FFF2-40B4-BE49-F238E27FC236}">
                <a16:creationId xmlns:a16="http://schemas.microsoft.com/office/drawing/2014/main" id="{1CD26A3A-8B4C-44C2-B5A3-CF2383C2DD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/>
              <a:t>Delegálás</a:t>
            </a:r>
            <a:endParaRPr lang="de-DE" altLang="hu-HU"/>
          </a:p>
        </p:txBody>
      </p:sp>
      <p:sp>
        <p:nvSpPr>
          <p:cNvPr id="387076" name="Rectangle 3">
            <a:extLst>
              <a:ext uri="{FF2B5EF4-FFF2-40B4-BE49-F238E27FC236}">
                <a16:creationId xmlns:a16="http://schemas.microsoft.com/office/drawing/2014/main" id="{14C7A864-B14B-4BE9-907B-F6D4987FB0F7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hu-HU" altLang="hu-HU">
                <a:solidFill>
                  <a:srgbClr val="006666"/>
                </a:solidFill>
              </a:rPr>
              <a:t>Milyen előnyei lehetnek a delegálásnak?</a:t>
            </a:r>
          </a:p>
          <a:p>
            <a:endParaRPr lang="hu-HU" altLang="hu-HU">
              <a:solidFill>
                <a:srgbClr val="006666"/>
              </a:solidFill>
            </a:endParaRPr>
          </a:p>
          <a:p>
            <a:r>
              <a:rPr lang="hu-HU" altLang="hu-HU">
                <a:solidFill>
                  <a:srgbClr val="006666"/>
                </a:solidFill>
              </a:rPr>
              <a:t>Miért félhet a vezető a delegálástól?</a:t>
            </a:r>
            <a:endParaRPr lang="de-DE" altLang="hu-HU">
              <a:solidFill>
                <a:srgbClr val="006666"/>
              </a:solidFill>
            </a:endParaRPr>
          </a:p>
        </p:txBody>
      </p:sp>
      <p:sp>
        <p:nvSpPr>
          <p:cNvPr id="387074" name="Élőláb helye 3">
            <a:extLst>
              <a:ext uri="{FF2B5EF4-FFF2-40B4-BE49-F238E27FC236}">
                <a16:creationId xmlns:a16="http://schemas.microsoft.com/office/drawing/2014/main" id="{F73805DD-3A2A-4D51-85D4-704910485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81200" y="6586538"/>
            <a:ext cx="2133600" cy="22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  <a:buClrTx/>
              <a:buFontTx/>
              <a:buNone/>
            </a:pPr>
            <a:r>
              <a:rPr lang="en-US" altLang="hu-HU" sz="1200">
                <a:solidFill>
                  <a:schemeClr val="bg1"/>
                </a:solidFill>
              </a:rPr>
              <a:t>Company Logo</a:t>
            </a:r>
          </a:p>
        </p:txBody>
      </p:sp>
    </p:spTree>
    <p:extLst>
      <p:ext uri="{BB962C8B-B14F-4D97-AF65-F5344CB8AC3E}">
        <p14:creationId xmlns:p14="http://schemas.microsoft.com/office/powerpoint/2010/main" val="266419056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1" name="Rectangle 2">
            <a:extLst>
              <a:ext uri="{FF2B5EF4-FFF2-40B4-BE49-F238E27FC236}">
                <a16:creationId xmlns:a16="http://schemas.microsoft.com/office/drawing/2014/main" id="{9161A610-B32B-46D9-965D-AC9E6112BD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/>
              <a:t>A delegálás</a:t>
            </a:r>
            <a:endParaRPr lang="de-DE" altLang="hu-HU"/>
          </a:p>
        </p:txBody>
      </p:sp>
      <p:sp>
        <p:nvSpPr>
          <p:cNvPr id="386052" name="Rectangle 3">
            <a:extLst>
              <a:ext uri="{FF2B5EF4-FFF2-40B4-BE49-F238E27FC236}">
                <a16:creationId xmlns:a16="http://schemas.microsoft.com/office/drawing/2014/main" id="{43542AF3-C7DC-4E72-882B-47D80F4BD76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hu-HU" altLang="hu-HU">
                <a:solidFill>
                  <a:srgbClr val="006666"/>
                </a:solidFill>
              </a:rPr>
              <a:t>Hatáskör átruházás</a:t>
            </a:r>
          </a:p>
          <a:p>
            <a:pPr>
              <a:lnSpc>
                <a:spcPct val="90000"/>
              </a:lnSpc>
            </a:pPr>
            <a:r>
              <a:rPr lang="hu-HU" altLang="hu-HU">
                <a:solidFill>
                  <a:srgbClr val="006666"/>
                </a:solidFill>
              </a:rPr>
              <a:t>Egy szervezeten belül azt nevezzük delegálásnak, amikor egy adott szintű vezető faladatokkal bíz meg a hierarchiában alatta álló személyeket.</a:t>
            </a:r>
          </a:p>
          <a:p>
            <a:pPr>
              <a:lnSpc>
                <a:spcPct val="90000"/>
              </a:lnSpc>
            </a:pPr>
            <a:r>
              <a:rPr lang="hu-HU" altLang="hu-HU">
                <a:solidFill>
                  <a:srgbClr val="006666"/>
                </a:solidFill>
              </a:rPr>
              <a:t> Szabály: minden olyan feladatot célszerű átruházni, amelyet a beosztott ugyanolyan jól el tudna végezni. </a:t>
            </a:r>
          </a:p>
          <a:p>
            <a:pPr>
              <a:lnSpc>
                <a:spcPct val="90000"/>
              </a:lnSpc>
            </a:pPr>
            <a:r>
              <a:rPr lang="hu-HU" altLang="hu-HU">
                <a:solidFill>
                  <a:srgbClr val="006666"/>
                </a:solidFill>
              </a:rPr>
              <a:t>Aranyszabály: a hatáskör átruházható, de a felelősség nem.</a:t>
            </a:r>
            <a:endParaRPr lang="de-DE" altLang="hu-HU">
              <a:solidFill>
                <a:srgbClr val="006666"/>
              </a:solidFill>
            </a:endParaRPr>
          </a:p>
        </p:txBody>
      </p:sp>
      <p:sp>
        <p:nvSpPr>
          <p:cNvPr id="386050" name="Élőláb helye 3">
            <a:extLst>
              <a:ext uri="{FF2B5EF4-FFF2-40B4-BE49-F238E27FC236}">
                <a16:creationId xmlns:a16="http://schemas.microsoft.com/office/drawing/2014/main" id="{D7B3ABD0-549A-4277-A6BC-93FC087EB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81200" y="6586538"/>
            <a:ext cx="2133600" cy="22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  <a:buClrTx/>
              <a:buFontTx/>
              <a:buNone/>
            </a:pPr>
            <a:r>
              <a:rPr lang="en-US" altLang="hu-HU" sz="1200">
                <a:solidFill>
                  <a:schemeClr val="bg1"/>
                </a:solidFill>
              </a:rPr>
              <a:t>Company Logo</a:t>
            </a:r>
          </a:p>
        </p:txBody>
      </p:sp>
    </p:spTree>
    <p:extLst>
      <p:ext uri="{BB962C8B-B14F-4D97-AF65-F5344CB8AC3E}">
        <p14:creationId xmlns:p14="http://schemas.microsoft.com/office/powerpoint/2010/main" val="1979966749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9" name="Rectangle 2">
            <a:extLst>
              <a:ext uri="{FF2B5EF4-FFF2-40B4-BE49-F238E27FC236}">
                <a16:creationId xmlns:a16="http://schemas.microsoft.com/office/drawing/2014/main" id="{1FC82840-E57D-4084-893B-D8E5FEA397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/>
              <a:t>A delegálás előnyei</a:t>
            </a:r>
            <a:endParaRPr lang="de-DE" altLang="hu-HU"/>
          </a:p>
        </p:txBody>
      </p:sp>
      <p:sp>
        <p:nvSpPr>
          <p:cNvPr id="388100" name="Rectangle 3">
            <a:extLst>
              <a:ext uri="{FF2B5EF4-FFF2-40B4-BE49-F238E27FC236}">
                <a16:creationId xmlns:a16="http://schemas.microsoft.com/office/drawing/2014/main" id="{3E60AB87-BDBF-41A7-916B-0573EB299DE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hu-HU" altLang="hu-HU" i="1">
                <a:solidFill>
                  <a:srgbClr val="006666"/>
                </a:solidFill>
              </a:rPr>
              <a:t>A vezető szempontjából:</a:t>
            </a:r>
            <a:r>
              <a:rPr lang="hu-HU" altLang="hu-HU">
                <a:solidFill>
                  <a:srgbClr val="006666"/>
                </a:solidFill>
              </a:rPr>
              <a:t> </a:t>
            </a:r>
          </a:p>
          <a:p>
            <a:pPr lvl="1"/>
            <a:r>
              <a:rPr lang="hu-HU" altLang="hu-HU">
                <a:solidFill>
                  <a:srgbClr val="006666"/>
                </a:solidFill>
              </a:rPr>
              <a:t>Eredménye az időkímélés.</a:t>
            </a:r>
            <a:endParaRPr lang="hu-HU" altLang="hu-HU" i="1">
              <a:solidFill>
                <a:srgbClr val="006666"/>
              </a:solidFill>
            </a:endParaRPr>
          </a:p>
          <a:p>
            <a:r>
              <a:rPr lang="hu-HU" altLang="hu-HU" i="1">
                <a:solidFill>
                  <a:srgbClr val="006666"/>
                </a:solidFill>
              </a:rPr>
              <a:t>A beosztott nézőpontjából:</a:t>
            </a:r>
            <a:endParaRPr lang="hu-HU" altLang="hu-HU">
              <a:solidFill>
                <a:srgbClr val="006666"/>
              </a:solidFill>
            </a:endParaRPr>
          </a:p>
          <a:p>
            <a:pPr lvl="1"/>
            <a:r>
              <a:rPr lang="hu-HU" altLang="hu-HU">
                <a:solidFill>
                  <a:srgbClr val="006666"/>
                </a:solidFill>
              </a:rPr>
              <a:t>Motiválja a beosztottakat.</a:t>
            </a:r>
          </a:p>
          <a:p>
            <a:pPr lvl="1"/>
            <a:r>
              <a:rPr lang="hu-HU" altLang="hu-HU">
                <a:solidFill>
                  <a:srgbClr val="006666"/>
                </a:solidFill>
              </a:rPr>
              <a:t>Segíti az emberek fejlődését.</a:t>
            </a:r>
          </a:p>
          <a:p>
            <a:pPr lvl="1"/>
            <a:r>
              <a:rPr lang="hu-HU" altLang="hu-HU">
                <a:solidFill>
                  <a:srgbClr val="006666"/>
                </a:solidFill>
              </a:rPr>
              <a:t>Lerövidítheti a döntési folyamatot.</a:t>
            </a:r>
            <a:endParaRPr lang="de-DE" altLang="hu-HU">
              <a:solidFill>
                <a:srgbClr val="006666"/>
              </a:solidFill>
            </a:endParaRPr>
          </a:p>
        </p:txBody>
      </p:sp>
      <p:sp>
        <p:nvSpPr>
          <p:cNvPr id="388098" name="Élőláb helye 3">
            <a:extLst>
              <a:ext uri="{FF2B5EF4-FFF2-40B4-BE49-F238E27FC236}">
                <a16:creationId xmlns:a16="http://schemas.microsoft.com/office/drawing/2014/main" id="{CB58AB18-B5ED-4506-8DCE-F6E29F353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81200" y="6586538"/>
            <a:ext cx="2133600" cy="22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  <a:buClrTx/>
              <a:buFontTx/>
              <a:buNone/>
            </a:pPr>
            <a:r>
              <a:rPr lang="en-US" altLang="hu-HU" sz="1200">
                <a:solidFill>
                  <a:schemeClr val="bg1"/>
                </a:solidFill>
              </a:rPr>
              <a:t>Company Logo</a:t>
            </a:r>
          </a:p>
        </p:txBody>
      </p:sp>
    </p:spTree>
    <p:extLst>
      <p:ext uri="{BB962C8B-B14F-4D97-AF65-F5344CB8AC3E}">
        <p14:creationId xmlns:p14="http://schemas.microsoft.com/office/powerpoint/2010/main" val="3042155216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3" name="Rectangle 2">
            <a:extLst>
              <a:ext uri="{FF2B5EF4-FFF2-40B4-BE49-F238E27FC236}">
                <a16:creationId xmlns:a16="http://schemas.microsoft.com/office/drawing/2014/main" id="{0F36389C-79BF-41C3-86D2-7BB93A233C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/>
              <a:t>Miért félnek a vezetők a delegálástól</a:t>
            </a:r>
            <a:endParaRPr lang="de-DE" altLang="hu-HU"/>
          </a:p>
        </p:txBody>
      </p:sp>
      <p:sp>
        <p:nvSpPr>
          <p:cNvPr id="389124" name="Rectangle 3">
            <a:extLst>
              <a:ext uri="{FF2B5EF4-FFF2-40B4-BE49-F238E27FC236}">
                <a16:creationId xmlns:a16="http://schemas.microsoft.com/office/drawing/2014/main" id="{E6B9AF65-85E6-4ACA-AFC8-2F951F44060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hu-HU" altLang="hu-HU">
                <a:solidFill>
                  <a:srgbClr val="006666"/>
                </a:solidFill>
              </a:rPr>
              <a:t>„Ha azt akarom, hogy valami jól meg legyen csinálva, magam csinálom.”</a:t>
            </a:r>
          </a:p>
          <a:p>
            <a:r>
              <a:rPr lang="hu-HU" altLang="hu-HU">
                <a:solidFill>
                  <a:srgbClr val="006666"/>
                </a:solidFill>
              </a:rPr>
              <a:t>„Könnyebb, ha én magam csinálom.”</a:t>
            </a:r>
          </a:p>
          <a:p>
            <a:r>
              <a:rPr lang="hu-HU" altLang="hu-HU">
                <a:solidFill>
                  <a:srgbClr val="006666"/>
                </a:solidFill>
              </a:rPr>
              <a:t>Félelem, hogy az alárendelt túl jól csinálja.</a:t>
            </a:r>
          </a:p>
          <a:p>
            <a:r>
              <a:rPr lang="hu-HU" altLang="hu-HU">
                <a:solidFill>
                  <a:srgbClr val="006666"/>
                </a:solidFill>
              </a:rPr>
              <a:t>Emberi vonzalom a hatalomhoz.</a:t>
            </a:r>
          </a:p>
          <a:p>
            <a:r>
              <a:rPr lang="hu-HU" altLang="hu-HU">
                <a:solidFill>
                  <a:srgbClr val="006666"/>
                </a:solidFill>
              </a:rPr>
              <a:t>Előítéletek az alárendelttel szemben.</a:t>
            </a:r>
          </a:p>
          <a:p>
            <a:r>
              <a:rPr lang="hu-HU" altLang="hu-HU">
                <a:solidFill>
                  <a:srgbClr val="006666"/>
                </a:solidFill>
              </a:rPr>
              <a:t>Vágy arra, hogy jó példát mutassunk.</a:t>
            </a:r>
            <a:endParaRPr lang="de-DE" altLang="hu-HU">
              <a:solidFill>
                <a:srgbClr val="006666"/>
              </a:solidFill>
            </a:endParaRPr>
          </a:p>
        </p:txBody>
      </p:sp>
      <p:sp>
        <p:nvSpPr>
          <p:cNvPr id="389122" name="Élőláb helye 3">
            <a:extLst>
              <a:ext uri="{FF2B5EF4-FFF2-40B4-BE49-F238E27FC236}">
                <a16:creationId xmlns:a16="http://schemas.microsoft.com/office/drawing/2014/main" id="{389363EF-EA38-4A48-A8B8-1AF4FC3B2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81200" y="6586538"/>
            <a:ext cx="2133600" cy="22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  <a:buClrTx/>
              <a:buFontTx/>
              <a:buNone/>
            </a:pPr>
            <a:r>
              <a:rPr lang="en-US" altLang="hu-HU" sz="1200">
                <a:solidFill>
                  <a:schemeClr val="bg1"/>
                </a:solidFill>
              </a:rPr>
              <a:t>Company Logo</a:t>
            </a:r>
          </a:p>
        </p:txBody>
      </p:sp>
    </p:spTree>
    <p:extLst>
      <p:ext uri="{BB962C8B-B14F-4D97-AF65-F5344CB8AC3E}">
        <p14:creationId xmlns:p14="http://schemas.microsoft.com/office/powerpoint/2010/main" val="1431310578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Cím 1">
            <a:extLst>
              <a:ext uri="{FF2B5EF4-FFF2-40B4-BE49-F238E27FC236}">
                <a16:creationId xmlns:a16="http://schemas.microsoft.com/office/drawing/2014/main" id="{DCB3A4F8-EE8D-478A-B055-8E256A958E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82579" y="0"/>
            <a:ext cx="10772775" cy="1658198"/>
          </a:xfrm>
        </p:spPr>
        <p:txBody>
          <a:bodyPr/>
          <a:lstStyle/>
          <a:p>
            <a:br>
              <a:rPr lang="hu-HU" altLang="hu-HU" dirty="0">
                <a:solidFill>
                  <a:srgbClr val="000099"/>
                </a:solidFill>
              </a:rPr>
            </a:br>
            <a:r>
              <a:rPr lang="hu-HU" altLang="hu-HU" dirty="0">
                <a:solidFill>
                  <a:srgbClr val="000099"/>
                </a:solidFill>
              </a:rPr>
              <a:t>A vállalkozások tipológiájának alapjai</a:t>
            </a:r>
            <a:endParaRPr lang="hu-HU" altLang="hu-HU" dirty="0"/>
          </a:p>
        </p:txBody>
      </p:sp>
      <p:sp>
        <p:nvSpPr>
          <p:cNvPr id="19459" name="Tartalom helye 2">
            <a:extLst>
              <a:ext uri="{FF2B5EF4-FFF2-40B4-BE49-F238E27FC236}">
                <a16:creationId xmlns:a16="http://schemas.microsoft.com/office/drawing/2014/main" id="{C78BEA45-F51D-45A4-9172-6D9EE63C76C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38376" y="1981200"/>
            <a:ext cx="7896225" cy="411480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hu-HU" altLang="hu-HU" b="1" dirty="0"/>
              <a:t>Célirányos működés</a:t>
            </a:r>
          </a:p>
          <a:p>
            <a:pPr lvl="1" eaLnBrk="1" hangingPunct="1">
              <a:lnSpc>
                <a:spcPct val="80000"/>
              </a:lnSpc>
            </a:pPr>
            <a:r>
              <a:rPr lang="hu-HU" altLang="hu-HU" b="1" dirty="0"/>
              <a:t>Gazdasági, közszolgálati, ipari, szolgáltató, mezőgazdasági, védelmi, társadalmi, egészségügyi, vallási, …</a:t>
            </a:r>
          </a:p>
          <a:p>
            <a:pPr eaLnBrk="1" hangingPunct="1">
              <a:lnSpc>
                <a:spcPct val="80000"/>
              </a:lnSpc>
            </a:pPr>
            <a:r>
              <a:rPr lang="hu-HU" altLang="hu-HU" b="1" dirty="0"/>
              <a:t>Nagyság</a:t>
            </a:r>
          </a:p>
          <a:p>
            <a:pPr lvl="1" eaLnBrk="1" hangingPunct="1">
              <a:lnSpc>
                <a:spcPct val="80000"/>
              </a:lnSpc>
            </a:pPr>
            <a:r>
              <a:rPr lang="hu-HU" altLang="hu-HU" b="1" dirty="0" err="1"/>
              <a:t>Mikro</a:t>
            </a:r>
            <a:r>
              <a:rPr lang="hu-HU" altLang="hu-HU" b="1" dirty="0"/>
              <a:t>, kis, közép, nagy, multi</a:t>
            </a:r>
          </a:p>
          <a:p>
            <a:pPr eaLnBrk="1" hangingPunct="1">
              <a:lnSpc>
                <a:spcPct val="80000"/>
              </a:lnSpc>
            </a:pPr>
            <a:r>
              <a:rPr lang="hu-HU" altLang="hu-HU" b="1" dirty="0"/>
              <a:t>Tulajdonosi forma</a:t>
            </a:r>
          </a:p>
          <a:p>
            <a:pPr lvl="1" eaLnBrk="1" hangingPunct="1">
              <a:lnSpc>
                <a:spcPct val="80000"/>
              </a:lnSpc>
            </a:pPr>
            <a:r>
              <a:rPr lang="hu-HU" altLang="hu-HU" b="1" dirty="0"/>
              <a:t>Magán, állami, vegyes</a:t>
            </a:r>
          </a:p>
          <a:p>
            <a:pPr eaLnBrk="1" hangingPunct="1">
              <a:lnSpc>
                <a:spcPct val="80000"/>
              </a:lnSpc>
            </a:pPr>
            <a:r>
              <a:rPr lang="hu-HU" altLang="hu-HU" b="1" dirty="0"/>
              <a:t>Viszony a nyereséghez</a:t>
            </a:r>
          </a:p>
          <a:p>
            <a:pPr lvl="1" eaLnBrk="1" hangingPunct="1">
              <a:lnSpc>
                <a:spcPct val="80000"/>
              </a:lnSpc>
            </a:pPr>
            <a:r>
              <a:rPr lang="hu-HU" altLang="hu-HU" b="1" dirty="0"/>
              <a:t>Non-profit, </a:t>
            </a:r>
            <a:r>
              <a:rPr lang="hu-HU" altLang="hu-HU" b="1" dirty="0" err="1"/>
              <a:t>for</a:t>
            </a:r>
            <a:r>
              <a:rPr lang="hu-HU" altLang="hu-HU" b="1" dirty="0"/>
              <a:t>-profit</a:t>
            </a:r>
            <a:endParaRPr lang="hu-HU" altLang="hu-HU" dirty="0"/>
          </a:p>
          <a:p>
            <a:endParaRPr lang="hu-HU" altLang="hu-HU" dirty="0"/>
          </a:p>
        </p:txBody>
      </p:sp>
    </p:spTree>
    <p:extLst>
      <p:ext uri="{BB962C8B-B14F-4D97-AF65-F5344CB8AC3E}">
        <p14:creationId xmlns:p14="http://schemas.microsoft.com/office/powerpoint/2010/main" val="2867937702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ím 5">
            <a:extLst>
              <a:ext uri="{FF2B5EF4-FFF2-40B4-BE49-F238E27FC236}">
                <a16:creationId xmlns:a16="http://schemas.microsoft.com/office/drawing/2014/main" id="{D8DB74A9-DD29-4FCD-B616-6609D06AB7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55864" y="96839"/>
            <a:ext cx="7158037" cy="1316037"/>
          </a:xfrm>
        </p:spPr>
        <p:txBody>
          <a:bodyPr/>
          <a:lstStyle/>
          <a:p>
            <a:r>
              <a:rPr lang="hu-HU" altLang="hu-HU">
                <a:solidFill>
                  <a:srgbClr val="333399"/>
                </a:solidFill>
              </a:rPr>
              <a:t>Kiindulási pont</a:t>
            </a:r>
          </a:p>
        </p:txBody>
      </p:sp>
      <p:sp>
        <p:nvSpPr>
          <p:cNvPr id="13314" name="Rectangle 3">
            <a:extLst>
              <a:ext uri="{FF2B5EF4-FFF2-40B4-BE49-F238E27FC236}">
                <a16:creationId xmlns:a16="http://schemas.microsoft.com/office/drawing/2014/main" id="{FE63EC71-D181-4BD2-BD0E-A4D60F9FF3F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809750" y="1785939"/>
            <a:ext cx="5500688" cy="4643437"/>
          </a:xfrm>
        </p:spPr>
        <p:txBody>
          <a:bodyPr/>
          <a:lstStyle/>
          <a:p>
            <a:pPr eaLnBrk="1" hangingPunct="1"/>
            <a:r>
              <a:rPr lang="hu-HU" altLang="hu-HU" b="1"/>
              <a:t>Cél és megvalósítása</a:t>
            </a:r>
          </a:p>
          <a:p>
            <a:pPr eaLnBrk="1" hangingPunct="1"/>
            <a:r>
              <a:rPr lang="hu-HU" altLang="hu-HU" b="1"/>
              <a:t>Szervezet</a:t>
            </a:r>
          </a:p>
          <a:p>
            <a:pPr lvl="1" eaLnBrk="1" hangingPunct="1"/>
            <a:r>
              <a:rPr lang="hu-HU" altLang="hu-HU" sz="2000" b="1"/>
              <a:t>- meghatározott cél megvalósítására létrehozott szerveződés,</a:t>
            </a:r>
          </a:p>
          <a:p>
            <a:pPr lvl="1" eaLnBrk="1" hangingPunct="1"/>
            <a:r>
              <a:rPr lang="hu-HU" altLang="hu-HU" sz="2000" b="1"/>
              <a:t> amely emberi és dologi eszközöket egyesít </a:t>
            </a:r>
          </a:p>
          <a:p>
            <a:pPr lvl="1" eaLnBrk="1" hangingPunct="1"/>
            <a:r>
              <a:rPr lang="hu-HU" altLang="hu-HU" sz="2000" b="1"/>
              <a:t>és ezeket saját tagjai számára rendelkezésre bocsátja</a:t>
            </a:r>
            <a:endParaRPr lang="hu-HU" altLang="hu-HU" b="1"/>
          </a:p>
          <a:p>
            <a:pPr eaLnBrk="1" hangingPunct="1"/>
            <a:r>
              <a:rPr lang="hu-HU" altLang="hu-HU" b="1"/>
              <a:t>Vezető</a:t>
            </a:r>
          </a:p>
          <a:p>
            <a:pPr lvl="1" eaLnBrk="1" hangingPunct="1"/>
            <a:r>
              <a:rPr lang="hu-HU" altLang="hu-HU" sz="2000" b="1"/>
              <a:t>- a szervezeti tagok együttműködésének irányítója  - a szervezeti célok megvalósítása érdekében</a:t>
            </a:r>
            <a:endParaRPr lang="hu-HU" altLang="hu-HU" sz="2000"/>
          </a:p>
          <a:p>
            <a:pPr eaLnBrk="1" hangingPunct="1">
              <a:buFont typeface="Wingdings" panose="05000000000000000000" pitchFamily="2" charset="2"/>
              <a:buNone/>
            </a:pPr>
            <a:endParaRPr lang="hu-HU" altLang="hu-HU"/>
          </a:p>
        </p:txBody>
      </p:sp>
      <p:pic>
        <p:nvPicPr>
          <p:cNvPr id="13316" name="Picture 10" descr="lean">
            <a:extLst>
              <a:ext uri="{FF2B5EF4-FFF2-40B4-BE49-F238E27FC236}">
                <a16:creationId xmlns:a16="http://schemas.microsoft.com/office/drawing/2014/main" id="{8F66CC7A-6B2C-4232-B865-863C66312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125" y="4214813"/>
            <a:ext cx="2928938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3485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 descr="A képen aláírás, clipart látható&#10;&#10;A leírás teljesen megbízható">
            <a:extLst>
              <a:ext uri="{FF2B5EF4-FFF2-40B4-BE49-F238E27FC236}">
                <a16:creationId xmlns:a16="http://schemas.microsoft.com/office/drawing/2014/main" id="{ED222AF1-BE62-4500-8AD6-99961DD457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4117" r="4411" b="-3"/>
          <a:stretch/>
        </p:blipFill>
        <p:spPr>
          <a:xfrm>
            <a:off x="8114537" y="2812626"/>
            <a:ext cx="4077463" cy="4045374"/>
          </a:xfrm>
          <a:prstGeom prst="rect">
            <a:avLst/>
          </a:prstGeom>
        </p:spPr>
      </p:pic>
      <p:pic>
        <p:nvPicPr>
          <p:cNvPr id="8" name="Kép 7" descr="A képen clipart látható&#10;&#10;A leírás nagyon megbízható">
            <a:extLst>
              <a:ext uri="{FF2B5EF4-FFF2-40B4-BE49-F238E27FC236}">
                <a16:creationId xmlns:a16="http://schemas.microsoft.com/office/drawing/2014/main" id="{CA912234-5EDC-4174-BB51-94434C4F61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8458" r="3" b="1219"/>
          <a:stretch/>
        </p:blipFill>
        <p:spPr>
          <a:xfrm>
            <a:off x="8114537" y="1"/>
            <a:ext cx="4077463" cy="265176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A24B32B7-2632-47E6-AFB1-DFC1115A2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5" y="499533"/>
            <a:ext cx="7115176" cy="1658198"/>
          </a:xfrm>
        </p:spPr>
        <p:txBody>
          <a:bodyPr>
            <a:normAutofit/>
          </a:bodyPr>
          <a:lstStyle/>
          <a:p>
            <a:r>
              <a:rPr lang="hu-HU" dirty="0"/>
              <a:t>Kockázat, elbukás és </a:t>
            </a:r>
            <a:r>
              <a:rPr lang="hu-HU" dirty="0" err="1"/>
              <a:t>újraindulás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1E7F0F9-EB89-45CB-A358-C4B86E6C8E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656" y="2011680"/>
            <a:ext cx="6877083" cy="3766185"/>
          </a:xfrm>
        </p:spPr>
        <p:txBody>
          <a:bodyPr>
            <a:normAutofit/>
          </a:bodyPr>
          <a:lstStyle/>
          <a:p>
            <a:r>
              <a:rPr lang="hu-HU" dirty="0"/>
              <a:t>- természetesen minden induló és működő vállalkozásnak célja a siker</a:t>
            </a:r>
          </a:p>
          <a:p>
            <a:r>
              <a:rPr lang="hu-HU" dirty="0"/>
              <a:t>- fontos kiemelni, hogy kockázat nélkül nincs siker</a:t>
            </a:r>
          </a:p>
          <a:p>
            <a:r>
              <a:rPr lang="hu-HU" dirty="0"/>
              <a:t>- tudni kell kezelni a sikertelen vagy kevésbé sikeres fordulatokat</a:t>
            </a:r>
          </a:p>
          <a:p>
            <a:r>
              <a:rPr lang="hu-HU" dirty="0"/>
              <a:t>- ha egy nagyon sikeres vállalkozást látunk, akkor gondoljunk arra, hogy valaki nagyon bátor döntést, döntéseket hozott a siker érdekében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204846168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>
            <a:extLst>
              <a:ext uri="{FF2B5EF4-FFF2-40B4-BE49-F238E27FC236}">
                <a16:creationId xmlns:a16="http://schemas.microsoft.com/office/drawing/2014/main" id="{6E84FC10-2BCE-46CD-BD50-6827125D6D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hu-HU" altLang="hu-HU"/>
              <a:t>A vállalat</a:t>
            </a:r>
            <a:endParaRPr lang="de-DE" altLang="hu-HU"/>
          </a:p>
        </p:txBody>
      </p:sp>
      <p:graphicFrame>
        <p:nvGraphicFramePr>
          <p:cNvPr id="21510" name="Rectangle 3"/>
          <p:cNvGraphicFramePr/>
          <p:nvPr>
            <p:extLst>
              <p:ext uri="{D42A27DB-BD31-4B8C-83A1-F6EECF244321}">
                <p14:modId xmlns:p14="http://schemas.microsoft.com/office/powerpoint/2010/main" val="4001275754"/>
              </p:ext>
            </p:extLst>
          </p:nvPr>
        </p:nvGraphicFramePr>
        <p:xfrm>
          <a:off x="676275" y="2373549"/>
          <a:ext cx="10753725" cy="35992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7246882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5" name="Rectangle 2">
            <a:extLst>
              <a:ext uri="{FF2B5EF4-FFF2-40B4-BE49-F238E27FC236}">
                <a16:creationId xmlns:a16="http://schemas.microsoft.com/office/drawing/2014/main" id="{7400BE6B-F6B2-43B4-804F-2D71B3BE5BD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marL="838200" indent="-838200"/>
            <a:r>
              <a:rPr lang="hu-HU" altLang="hu-HU" sz="3600"/>
              <a:t>A vállalkozások céljai, eredményes működésük feltételei.</a:t>
            </a:r>
            <a:endParaRPr lang="de-DE" altLang="hu-HU" sz="3600"/>
          </a:p>
        </p:txBody>
      </p:sp>
    </p:spTree>
    <p:extLst>
      <p:ext uri="{BB962C8B-B14F-4D97-AF65-F5344CB8AC3E}">
        <p14:creationId xmlns:p14="http://schemas.microsoft.com/office/powerpoint/2010/main" val="601560809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8" name="Dia számának helye 5">
            <a:extLst>
              <a:ext uri="{FF2B5EF4-FFF2-40B4-BE49-F238E27FC236}">
                <a16:creationId xmlns:a16="http://schemas.microsoft.com/office/drawing/2014/main" id="{218702B5-53A4-4C22-83E2-9B63BD5BF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7C149EA-2D4F-42C2-BA82-014A6EFF6B43}" type="slidenum">
              <a:rPr lang="en-US" altLang="hu-HU" sz="120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212</a:t>
            </a:fld>
            <a:endParaRPr lang="en-US" altLang="hu-HU" sz="1200">
              <a:solidFill>
                <a:schemeClr val="bg1"/>
              </a:solidFill>
            </a:endParaRPr>
          </a:p>
        </p:txBody>
      </p:sp>
      <p:sp>
        <p:nvSpPr>
          <p:cNvPr id="398339" name="Rectangle 2">
            <a:extLst>
              <a:ext uri="{FF2B5EF4-FFF2-40B4-BE49-F238E27FC236}">
                <a16:creationId xmlns:a16="http://schemas.microsoft.com/office/drawing/2014/main" id="{2A0779E5-E12F-42BC-98DD-4A7272A8ED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2800"/>
              <a:t>A vállalkozás célrendszere</a:t>
            </a:r>
            <a:endParaRPr lang="de-DE" altLang="hu-HU" sz="2800"/>
          </a:p>
        </p:txBody>
      </p:sp>
      <p:sp>
        <p:nvSpPr>
          <p:cNvPr id="398340" name="Rectangle 3">
            <a:extLst>
              <a:ext uri="{FF2B5EF4-FFF2-40B4-BE49-F238E27FC236}">
                <a16:creationId xmlns:a16="http://schemas.microsoft.com/office/drawing/2014/main" id="{7C582BCE-5BCC-494B-94CC-A2554F072D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97366" y="1787051"/>
            <a:ext cx="8229600" cy="5486400"/>
          </a:xfrm>
        </p:spPr>
        <p:txBody>
          <a:bodyPr/>
          <a:lstStyle/>
          <a:p>
            <a:r>
              <a:rPr lang="hu-HU" altLang="hu-HU" dirty="0">
                <a:solidFill>
                  <a:srgbClr val="4D4D4D"/>
                </a:solidFill>
              </a:rPr>
              <a:t>A </a:t>
            </a:r>
            <a:r>
              <a:rPr lang="de-DE" altLang="hu-HU" dirty="0" err="1">
                <a:solidFill>
                  <a:srgbClr val="4D4D4D"/>
                </a:solidFill>
              </a:rPr>
              <a:t>szervezetek</a:t>
            </a:r>
            <a:r>
              <a:rPr lang="de-DE" altLang="hu-HU" dirty="0">
                <a:solidFill>
                  <a:srgbClr val="4D4D4D"/>
                </a:solidFill>
              </a:rPr>
              <a:t> </a:t>
            </a:r>
            <a:r>
              <a:rPr lang="de-DE" altLang="hu-HU" dirty="0" err="1">
                <a:solidFill>
                  <a:srgbClr val="4D4D4D"/>
                </a:solidFill>
              </a:rPr>
              <a:t>hierarchikusan</a:t>
            </a:r>
            <a:r>
              <a:rPr lang="de-DE" altLang="hu-HU" dirty="0">
                <a:solidFill>
                  <a:srgbClr val="4D4D4D"/>
                </a:solidFill>
              </a:rPr>
              <a:t> </a:t>
            </a:r>
            <a:r>
              <a:rPr lang="de-DE" altLang="hu-HU" dirty="0" err="1">
                <a:solidFill>
                  <a:srgbClr val="4D4D4D"/>
                </a:solidFill>
              </a:rPr>
              <a:t>egymásra</a:t>
            </a:r>
            <a:r>
              <a:rPr lang="de-DE" altLang="hu-HU" dirty="0">
                <a:solidFill>
                  <a:srgbClr val="4D4D4D"/>
                </a:solidFill>
              </a:rPr>
              <a:t> </a:t>
            </a:r>
            <a:r>
              <a:rPr lang="de-DE" altLang="hu-HU" dirty="0" err="1">
                <a:solidFill>
                  <a:srgbClr val="4D4D4D"/>
                </a:solidFill>
              </a:rPr>
              <a:t>épülő</a:t>
            </a:r>
            <a:r>
              <a:rPr lang="de-DE" altLang="hu-HU" dirty="0">
                <a:solidFill>
                  <a:srgbClr val="4D4D4D"/>
                </a:solidFill>
              </a:rPr>
              <a:t> </a:t>
            </a:r>
            <a:r>
              <a:rPr lang="de-DE" altLang="hu-HU" dirty="0" err="1">
                <a:solidFill>
                  <a:srgbClr val="4D4D4D"/>
                </a:solidFill>
              </a:rPr>
              <a:t>egységekből</a:t>
            </a:r>
            <a:r>
              <a:rPr lang="de-DE" altLang="hu-HU" dirty="0">
                <a:solidFill>
                  <a:srgbClr val="4D4D4D"/>
                </a:solidFill>
              </a:rPr>
              <a:t> </a:t>
            </a:r>
            <a:r>
              <a:rPr lang="de-DE" altLang="hu-HU" dirty="0" err="1">
                <a:solidFill>
                  <a:srgbClr val="4D4D4D"/>
                </a:solidFill>
              </a:rPr>
              <a:t>állnak</a:t>
            </a:r>
            <a:r>
              <a:rPr lang="hu-HU" altLang="hu-HU" dirty="0">
                <a:solidFill>
                  <a:srgbClr val="4D4D4D"/>
                </a:solidFill>
              </a:rPr>
              <a:t> </a:t>
            </a:r>
            <a:r>
              <a:rPr lang="de-DE" altLang="hu-HU" dirty="0" err="1">
                <a:solidFill>
                  <a:srgbClr val="4D4D4D"/>
                </a:solidFill>
              </a:rPr>
              <a:t>össze</a:t>
            </a:r>
            <a:r>
              <a:rPr lang="de-DE" altLang="hu-HU" dirty="0">
                <a:solidFill>
                  <a:srgbClr val="4D4D4D"/>
                </a:solidFill>
              </a:rPr>
              <a:t>. </a:t>
            </a:r>
            <a:endParaRPr lang="hu-HU" altLang="hu-HU" dirty="0">
              <a:solidFill>
                <a:srgbClr val="4D4D4D"/>
              </a:solidFill>
            </a:endParaRPr>
          </a:p>
          <a:p>
            <a:r>
              <a:rPr lang="de-DE" altLang="hu-HU" dirty="0" err="1">
                <a:solidFill>
                  <a:srgbClr val="4D4D4D"/>
                </a:solidFill>
              </a:rPr>
              <a:t>Ezen</a:t>
            </a:r>
            <a:r>
              <a:rPr lang="de-DE" altLang="hu-HU" dirty="0">
                <a:solidFill>
                  <a:srgbClr val="4D4D4D"/>
                </a:solidFill>
              </a:rPr>
              <a:t> </a:t>
            </a:r>
            <a:r>
              <a:rPr lang="de-DE" altLang="hu-HU" dirty="0" err="1">
                <a:solidFill>
                  <a:srgbClr val="4D4D4D"/>
                </a:solidFill>
              </a:rPr>
              <a:t>egységeknek</a:t>
            </a:r>
            <a:r>
              <a:rPr lang="de-DE" altLang="hu-HU" dirty="0">
                <a:solidFill>
                  <a:srgbClr val="4D4D4D"/>
                </a:solidFill>
              </a:rPr>
              <a:t> </a:t>
            </a:r>
            <a:r>
              <a:rPr lang="de-DE" altLang="hu-HU" dirty="0" err="1">
                <a:solidFill>
                  <a:srgbClr val="4D4D4D"/>
                </a:solidFill>
              </a:rPr>
              <a:t>különböző</a:t>
            </a:r>
            <a:r>
              <a:rPr lang="de-DE" altLang="hu-HU" dirty="0">
                <a:solidFill>
                  <a:srgbClr val="4D4D4D"/>
                </a:solidFill>
              </a:rPr>
              <a:t> </a:t>
            </a:r>
            <a:r>
              <a:rPr lang="de-DE" altLang="hu-HU" dirty="0" err="1">
                <a:solidFill>
                  <a:srgbClr val="4D4D4D"/>
                </a:solidFill>
              </a:rPr>
              <a:t>funkcióra</a:t>
            </a:r>
            <a:r>
              <a:rPr lang="de-DE" altLang="hu-HU" dirty="0">
                <a:solidFill>
                  <a:srgbClr val="4D4D4D"/>
                </a:solidFill>
              </a:rPr>
              <a:t> </a:t>
            </a:r>
            <a:r>
              <a:rPr lang="de-DE" altLang="hu-HU" dirty="0" err="1">
                <a:solidFill>
                  <a:srgbClr val="4D4D4D"/>
                </a:solidFill>
              </a:rPr>
              <a:t>vonatkozó</a:t>
            </a:r>
            <a:r>
              <a:rPr lang="de-DE" altLang="hu-HU" dirty="0">
                <a:solidFill>
                  <a:srgbClr val="4D4D4D"/>
                </a:solidFill>
              </a:rPr>
              <a:t> </a:t>
            </a:r>
            <a:r>
              <a:rPr lang="de-DE" altLang="hu-HU" dirty="0" err="1">
                <a:solidFill>
                  <a:srgbClr val="4D4D4D"/>
                </a:solidFill>
              </a:rPr>
              <a:t>és</a:t>
            </a:r>
            <a:r>
              <a:rPr lang="de-DE" altLang="hu-HU" dirty="0">
                <a:solidFill>
                  <a:srgbClr val="4D4D4D"/>
                </a:solidFill>
              </a:rPr>
              <a:t> </a:t>
            </a:r>
            <a:r>
              <a:rPr lang="de-DE" altLang="hu-HU" dirty="0" err="1">
                <a:solidFill>
                  <a:srgbClr val="4D4D4D"/>
                </a:solidFill>
              </a:rPr>
              <a:t>eltérő</a:t>
            </a:r>
            <a:r>
              <a:rPr lang="de-DE" altLang="hu-HU" dirty="0">
                <a:solidFill>
                  <a:srgbClr val="4D4D4D"/>
                </a:solidFill>
              </a:rPr>
              <a:t> </a:t>
            </a:r>
            <a:r>
              <a:rPr lang="de-DE" altLang="hu-HU" dirty="0" err="1">
                <a:solidFill>
                  <a:srgbClr val="4D4D4D"/>
                </a:solidFill>
              </a:rPr>
              <a:t>időtávú</a:t>
            </a:r>
            <a:r>
              <a:rPr lang="hu-HU" altLang="hu-HU" dirty="0">
                <a:solidFill>
                  <a:srgbClr val="4D4D4D"/>
                </a:solidFill>
              </a:rPr>
              <a:t> </a:t>
            </a:r>
            <a:r>
              <a:rPr lang="de-DE" altLang="hu-HU" dirty="0" err="1">
                <a:solidFill>
                  <a:srgbClr val="4D4D4D"/>
                </a:solidFill>
              </a:rPr>
              <a:t>céljai</a:t>
            </a:r>
            <a:r>
              <a:rPr lang="de-DE" altLang="hu-HU" dirty="0">
                <a:solidFill>
                  <a:srgbClr val="4D4D4D"/>
                </a:solidFill>
              </a:rPr>
              <a:t> </a:t>
            </a:r>
            <a:r>
              <a:rPr lang="de-DE" altLang="hu-HU" dirty="0" err="1">
                <a:solidFill>
                  <a:srgbClr val="4D4D4D"/>
                </a:solidFill>
              </a:rPr>
              <a:t>vannak</a:t>
            </a:r>
            <a:r>
              <a:rPr lang="de-DE" altLang="hu-HU" dirty="0">
                <a:solidFill>
                  <a:srgbClr val="4D4D4D"/>
                </a:solidFill>
              </a:rPr>
              <a:t>.</a:t>
            </a:r>
            <a:endParaRPr lang="hu-HU" altLang="hu-HU" dirty="0">
              <a:solidFill>
                <a:srgbClr val="4D4D4D"/>
              </a:solidFill>
            </a:endParaRPr>
          </a:p>
          <a:p>
            <a:r>
              <a:rPr lang="de-DE" altLang="hu-HU" dirty="0">
                <a:solidFill>
                  <a:srgbClr val="4D4D4D"/>
                </a:solidFill>
              </a:rPr>
              <a:t> </a:t>
            </a:r>
            <a:r>
              <a:rPr lang="de-DE" altLang="hu-HU" dirty="0" err="1">
                <a:solidFill>
                  <a:srgbClr val="4D4D4D"/>
                </a:solidFill>
              </a:rPr>
              <a:t>Amikor</a:t>
            </a:r>
            <a:r>
              <a:rPr lang="de-DE" altLang="hu-HU" dirty="0">
                <a:solidFill>
                  <a:srgbClr val="4D4D4D"/>
                </a:solidFill>
              </a:rPr>
              <a:t> </a:t>
            </a:r>
            <a:r>
              <a:rPr lang="de-DE" altLang="hu-HU" dirty="0" err="1">
                <a:solidFill>
                  <a:srgbClr val="4D4D4D"/>
                </a:solidFill>
              </a:rPr>
              <a:t>tehát</a:t>
            </a:r>
            <a:r>
              <a:rPr lang="de-DE" altLang="hu-HU" dirty="0">
                <a:solidFill>
                  <a:srgbClr val="4D4D4D"/>
                </a:solidFill>
              </a:rPr>
              <a:t> </a:t>
            </a:r>
            <a:r>
              <a:rPr lang="de-DE" altLang="hu-HU" dirty="0" err="1">
                <a:solidFill>
                  <a:srgbClr val="4D4D4D"/>
                </a:solidFill>
              </a:rPr>
              <a:t>egy</a:t>
            </a:r>
            <a:r>
              <a:rPr lang="de-DE" altLang="hu-HU" dirty="0">
                <a:solidFill>
                  <a:srgbClr val="4D4D4D"/>
                </a:solidFill>
              </a:rPr>
              <a:t> </a:t>
            </a:r>
            <a:r>
              <a:rPr lang="de-DE" altLang="hu-HU" dirty="0" err="1">
                <a:solidFill>
                  <a:srgbClr val="4D4D4D"/>
                </a:solidFill>
              </a:rPr>
              <a:t>szervezet</a:t>
            </a:r>
            <a:r>
              <a:rPr lang="de-DE" altLang="hu-HU" dirty="0">
                <a:solidFill>
                  <a:srgbClr val="4D4D4D"/>
                </a:solidFill>
              </a:rPr>
              <a:t> </a:t>
            </a:r>
            <a:r>
              <a:rPr lang="de-DE" altLang="hu-HU" dirty="0" err="1">
                <a:solidFill>
                  <a:srgbClr val="4D4D4D"/>
                </a:solidFill>
              </a:rPr>
              <a:t>céljairól</a:t>
            </a:r>
            <a:r>
              <a:rPr lang="de-DE" altLang="hu-HU" dirty="0">
                <a:solidFill>
                  <a:srgbClr val="4D4D4D"/>
                </a:solidFill>
              </a:rPr>
              <a:t> </a:t>
            </a:r>
            <a:r>
              <a:rPr lang="de-DE" altLang="hu-HU" dirty="0" err="1">
                <a:solidFill>
                  <a:srgbClr val="4D4D4D"/>
                </a:solidFill>
              </a:rPr>
              <a:t>beszélünk</a:t>
            </a:r>
            <a:r>
              <a:rPr lang="de-DE" altLang="hu-HU" dirty="0">
                <a:solidFill>
                  <a:srgbClr val="4D4D4D"/>
                </a:solidFill>
              </a:rPr>
              <a:t>, </a:t>
            </a:r>
            <a:r>
              <a:rPr lang="de-DE" altLang="hu-HU" dirty="0" err="1">
                <a:solidFill>
                  <a:srgbClr val="4D4D4D"/>
                </a:solidFill>
              </a:rPr>
              <a:t>az</a:t>
            </a:r>
            <a:r>
              <a:rPr lang="de-DE" altLang="hu-HU" dirty="0">
                <a:solidFill>
                  <a:srgbClr val="4D4D4D"/>
                </a:solidFill>
              </a:rPr>
              <a:t> </a:t>
            </a:r>
            <a:r>
              <a:rPr lang="de-DE" altLang="hu-HU" dirty="0" err="1">
                <a:solidFill>
                  <a:srgbClr val="4D4D4D"/>
                </a:solidFill>
              </a:rPr>
              <a:t>valójában</a:t>
            </a:r>
            <a:r>
              <a:rPr lang="hu-HU" altLang="hu-HU" dirty="0">
                <a:solidFill>
                  <a:srgbClr val="4D4D4D"/>
                </a:solidFill>
              </a:rPr>
              <a:t> </a:t>
            </a:r>
            <a:r>
              <a:rPr lang="de-DE" altLang="hu-HU" dirty="0" err="1">
                <a:solidFill>
                  <a:srgbClr val="4D4D4D"/>
                </a:solidFill>
              </a:rPr>
              <a:t>hierarchikusan</a:t>
            </a:r>
            <a:r>
              <a:rPr lang="de-DE" altLang="hu-HU" dirty="0">
                <a:solidFill>
                  <a:srgbClr val="4D4D4D"/>
                </a:solidFill>
              </a:rPr>
              <a:t> </a:t>
            </a:r>
            <a:r>
              <a:rPr lang="de-DE" altLang="hu-HU" dirty="0" err="1">
                <a:solidFill>
                  <a:srgbClr val="4D4D4D"/>
                </a:solidFill>
              </a:rPr>
              <a:t>felépülő</a:t>
            </a:r>
            <a:r>
              <a:rPr lang="de-DE" altLang="hu-HU" dirty="0">
                <a:solidFill>
                  <a:srgbClr val="4D4D4D"/>
                </a:solidFill>
              </a:rPr>
              <a:t> </a:t>
            </a:r>
            <a:r>
              <a:rPr lang="de-DE" altLang="hu-HU" dirty="0" err="1">
                <a:solidFill>
                  <a:srgbClr val="4D4D4D"/>
                </a:solidFill>
              </a:rPr>
              <a:t>célrendszerként</a:t>
            </a:r>
            <a:r>
              <a:rPr lang="de-DE" altLang="hu-HU" dirty="0">
                <a:solidFill>
                  <a:srgbClr val="4D4D4D"/>
                </a:solidFill>
              </a:rPr>
              <a:t> </a:t>
            </a:r>
            <a:r>
              <a:rPr lang="de-DE" altLang="hu-HU" dirty="0" err="1">
                <a:solidFill>
                  <a:srgbClr val="4D4D4D"/>
                </a:solidFill>
              </a:rPr>
              <a:t>létezik</a:t>
            </a:r>
            <a:r>
              <a:rPr lang="de-DE" altLang="hu-HU" dirty="0">
                <a:solidFill>
                  <a:srgbClr val="4D4D4D"/>
                </a:solidFill>
              </a:rPr>
              <a:t>. </a:t>
            </a:r>
            <a:endParaRPr lang="hu-HU" altLang="hu-HU" dirty="0">
              <a:solidFill>
                <a:srgbClr val="4D4D4D"/>
              </a:solidFill>
            </a:endParaRPr>
          </a:p>
          <a:p>
            <a:r>
              <a:rPr lang="de-DE" altLang="hu-HU" dirty="0" err="1">
                <a:solidFill>
                  <a:srgbClr val="4D4D4D"/>
                </a:solidFill>
              </a:rPr>
              <a:t>Az</a:t>
            </a:r>
            <a:r>
              <a:rPr lang="de-DE" altLang="hu-HU" dirty="0">
                <a:solidFill>
                  <a:srgbClr val="4D4D4D"/>
                </a:solidFill>
              </a:rPr>
              <a:t> </a:t>
            </a:r>
            <a:r>
              <a:rPr lang="de-DE" altLang="hu-HU" dirty="0" err="1">
                <a:solidFill>
                  <a:srgbClr val="4D4D4D"/>
                </a:solidFill>
              </a:rPr>
              <a:t>alacsonyabban</a:t>
            </a:r>
            <a:r>
              <a:rPr lang="de-DE" altLang="hu-HU" dirty="0">
                <a:solidFill>
                  <a:srgbClr val="4D4D4D"/>
                </a:solidFill>
              </a:rPr>
              <a:t> </a:t>
            </a:r>
            <a:r>
              <a:rPr lang="de-DE" altLang="hu-HU" dirty="0" err="1">
                <a:solidFill>
                  <a:srgbClr val="4D4D4D"/>
                </a:solidFill>
              </a:rPr>
              <a:t>fekvő</a:t>
            </a:r>
            <a:r>
              <a:rPr lang="hu-HU" altLang="hu-HU" dirty="0">
                <a:solidFill>
                  <a:srgbClr val="4D4D4D"/>
                </a:solidFill>
              </a:rPr>
              <a:t> </a:t>
            </a:r>
            <a:r>
              <a:rPr lang="de-DE" altLang="hu-HU" dirty="0" err="1">
                <a:solidFill>
                  <a:srgbClr val="4D4D4D"/>
                </a:solidFill>
              </a:rPr>
              <a:t>egységek</a:t>
            </a:r>
            <a:r>
              <a:rPr lang="de-DE" altLang="hu-HU" dirty="0">
                <a:solidFill>
                  <a:srgbClr val="4D4D4D"/>
                </a:solidFill>
              </a:rPr>
              <a:t> </a:t>
            </a:r>
            <a:r>
              <a:rPr lang="de-DE" altLang="hu-HU" dirty="0" err="1">
                <a:solidFill>
                  <a:srgbClr val="4D4D4D"/>
                </a:solidFill>
              </a:rPr>
              <a:t>céljai</a:t>
            </a:r>
            <a:r>
              <a:rPr lang="de-DE" altLang="hu-HU" dirty="0">
                <a:solidFill>
                  <a:srgbClr val="4D4D4D"/>
                </a:solidFill>
              </a:rPr>
              <a:t> a </a:t>
            </a:r>
            <a:r>
              <a:rPr lang="de-DE" altLang="hu-HU" dirty="0" err="1">
                <a:solidFill>
                  <a:srgbClr val="4D4D4D"/>
                </a:solidFill>
              </a:rPr>
              <a:t>magasabban</a:t>
            </a:r>
            <a:r>
              <a:rPr lang="de-DE" altLang="hu-HU" dirty="0">
                <a:solidFill>
                  <a:srgbClr val="4D4D4D"/>
                </a:solidFill>
              </a:rPr>
              <a:t> </a:t>
            </a:r>
            <a:r>
              <a:rPr lang="de-DE" altLang="hu-HU" dirty="0" err="1">
                <a:solidFill>
                  <a:srgbClr val="4D4D4D"/>
                </a:solidFill>
              </a:rPr>
              <a:t>fekvő</a:t>
            </a:r>
            <a:r>
              <a:rPr lang="de-DE" altLang="hu-HU" dirty="0">
                <a:solidFill>
                  <a:srgbClr val="4D4D4D"/>
                </a:solidFill>
              </a:rPr>
              <a:t> </a:t>
            </a:r>
            <a:r>
              <a:rPr lang="de-DE" altLang="hu-HU" dirty="0" err="1">
                <a:solidFill>
                  <a:srgbClr val="4D4D4D"/>
                </a:solidFill>
              </a:rPr>
              <a:t>szervezeti</a:t>
            </a:r>
            <a:r>
              <a:rPr lang="de-DE" altLang="hu-HU" dirty="0">
                <a:solidFill>
                  <a:srgbClr val="4D4D4D"/>
                </a:solidFill>
              </a:rPr>
              <a:t> </a:t>
            </a:r>
            <a:r>
              <a:rPr lang="de-DE" altLang="hu-HU" dirty="0" err="1">
                <a:solidFill>
                  <a:srgbClr val="4D4D4D"/>
                </a:solidFill>
              </a:rPr>
              <a:t>szintek</a:t>
            </a:r>
            <a:r>
              <a:rPr lang="de-DE" altLang="hu-HU" dirty="0">
                <a:solidFill>
                  <a:srgbClr val="4D4D4D"/>
                </a:solidFill>
              </a:rPr>
              <a:t> </a:t>
            </a:r>
            <a:r>
              <a:rPr lang="de-DE" altLang="hu-HU" dirty="0" err="1">
                <a:solidFill>
                  <a:srgbClr val="4D4D4D"/>
                </a:solidFill>
              </a:rPr>
              <a:t>céljait</a:t>
            </a:r>
            <a:r>
              <a:rPr lang="de-DE" altLang="hu-HU" dirty="0">
                <a:solidFill>
                  <a:srgbClr val="4D4D4D"/>
                </a:solidFill>
              </a:rPr>
              <a:t> </a:t>
            </a:r>
            <a:r>
              <a:rPr lang="de-DE" altLang="hu-HU" dirty="0" err="1">
                <a:solidFill>
                  <a:srgbClr val="4D4D4D"/>
                </a:solidFill>
              </a:rPr>
              <a:t>kell</a:t>
            </a:r>
            <a:r>
              <a:rPr lang="de-DE" altLang="hu-HU" dirty="0">
                <a:solidFill>
                  <a:srgbClr val="4D4D4D"/>
                </a:solidFill>
              </a:rPr>
              <a:t> </a:t>
            </a:r>
            <a:r>
              <a:rPr lang="de-DE" altLang="hu-HU" dirty="0" err="1">
                <a:solidFill>
                  <a:srgbClr val="4D4D4D"/>
                </a:solidFill>
              </a:rPr>
              <a:t>szolgálják</a:t>
            </a:r>
            <a:r>
              <a:rPr lang="de-DE" altLang="hu-HU" dirty="0">
                <a:solidFill>
                  <a:srgbClr val="4D4D4D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40818364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62" name="Dia számának helye 4">
            <a:extLst>
              <a:ext uri="{FF2B5EF4-FFF2-40B4-BE49-F238E27FC236}">
                <a16:creationId xmlns:a16="http://schemas.microsoft.com/office/drawing/2014/main" id="{02510318-DF5C-434E-815F-3C9403DF9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F1F96CB-84D9-421C-B45C-6DCB064CF43A}" type="slidenum">
              <a:rPr lang="en-US" altLang="hu-HU" sz="120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213</a:t>
            </a:fld>
            <a:endParaRPr lang="en-US" altLang="hu-HU" sz="1200">
              <a:solidFill>
                <a:schemeClr val="bg1"/>
              </a:solidFill>
            </a:endParaRPr>
          </a:p>
        </p:txBody>
      </p:sp>
      <p:sp>
        <p:nvSpPr>
          <p:cNvPr id="399363" name="Rectangle 2">
            <a:extLst>
              <a:ext uri="{FF2B5EF4-FFF2-40B4-BE49-F238E27FC236}">
                <a16:creationId xmlns:a16="http://schemas.microsoft.com/office/drawing/2014/main" id="{C6C8F85A-86BD-4F22-91C3-AE461DF5F5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hu-HU" sz="2800" dirty="0"/>
              <a:t>A </a:t>
            </a:r>
            <a:r>
              <a:rPr lang="de-DE" altLang="hu-HU" sz="2800" dirty="0" err="1"/>
              <a:t>célhierarchia</a:t>
            </a:r>
            <a:endParaRPr lang="de-DE" altLang="hu-HU" sz="2800" dirty="0"/>
          </a:p>
        </p:txBody>
      </p:sp>
      <p:sp>
        <p:nvSpPr>
          <p:cNvPr id="399364" name="Text Box 4">
            <a:extLst>
              <a:ext uri="{FF2B5EF4-FFF2-40B4-BE49-F238E27FC236}">
                <a16:creationId xmlns:a16="http://schemas.microsoft.com/office/drawing/2014/main" id="{3EEF039C-08FA-4FFE-9309-07AD3E38ED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5867401"/>
            <a:ext cx="1860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hu-HU" altLang="hu-HU" sz="1800"/>
              <a:t>Forrás: Marosán</a:t>
            </a:r>
            <a:endParaRPr lang="de-DE" altLang="hu-HU" sz="1800"/>
          </a:p>
        </p:txBody>
      </p:sp>
      <p:pic>
        <p:nvPicPr>
          <p:cNvPr id="399365" name="Picture 5">
            <a:extLst>
              <a:ext uri="{FF2B5EF4-FFF2-40B4-BE49-F238E27FC236}">
                <a16:creationId xmlns:a16="http://schemas.microsoft.com/office/drawing/2014/main" id="{09B75746-759D-493C-84DE-FC8E5DF91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511" y="1734671"/>
            <a:ext cx="8458200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5120894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86" name="Dia számának helye 4">
            <a:extLst>
              <a:ext uri="{FF2B5EF4-FFF2-40B4-BE49-F238E27FC236}">
                <a16:creationId xmlns:a16="http://schemas.microsoft.com/office/drawing/2014/main" id="{0A0E9176-65A8-410F-9315-F798B818D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4081B85-FD59-41B7-AC0B-2D8FCEC092C1}" type="slidenum">
              <a:rPr lang="en-US" altLang="hu-HU" sz="120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214</a:t>
            </a:fld>
            <a:endParaRPr lang="en-US" altLang="hu-HU" sz="1200">
              <a:solidFill>
                <a:schemeClr val="bg1"/>
              </a:solidFill>
            </a:endParaRPr>
          </a:p>
        </p:txBody>
      </p:sp>
      <p:sp>
        <p:nvSpPr>
          <p:cNvPr id="400387" name="Rectangle 4">
            <a:extLst>
              <a:ext uri="{FF2B5EF4-FFF2-40B4-BE49-F238E27FC236}">
                <a16:creationId xmlns:a16="http://schemas.microsoft.com/office/drawing/2014/main" id="{D0448A26-2243-46E2-B1CF-424178DBC4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2800"/>
              <a:t>A vállalkozás célhierarchiája</a:t>
            </a:r>
            <a:endParaRPr lang="de-DE" altLang="hu-HU" sz="2800"/>
          </a:p>
        </p:txBody>
      </p:sp>
      <p:pic>
        <p:nvPicPr>
          <p:cNvPr id="400388" name="Picture 5">
            <a:extLst>
              <a:ext uri="{FF2B5EF4-FFF2-40B4-BE49-F238E27FC236}">
                <a16:creationId xmlns:a16="http://schemas.microsoft.com/office/drawing/2014/main" id="{84E8C958-8E4A-4867-9CB0-A49075394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011" y="1769172"/>
            <a:ext cx="88392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569A94ED-4CFA-42FD-A137-EEA21AE3A4B1}"/>
              </a:ext>
            </a:extLst>
          </p:cNvPr>
          <p:cNvSpPr txBox="1"/>
          <p:nvPr/>
        </p:nvSpPr>
        <p:spPr>
          <a:xfrm>
            <a:off x="9158068" y="6260123"/>
            <a:ext cx="2926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Forrás: Marosán, </a:t>
            </a:r>
            <a:r>
              <a:rPr lang="hu-HU" dirty="0" err="1"/>
              <a:t>Kövesi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43092674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4" name="Dia számának helye 5">
            <a:extLst>
              <a:ext uri="{FF2B5EF4-FFF2-40B4-BE49-F238E27FC236}">
                <a16:creationId xmlns:a16="http://schemas.microsoft.com/office/drawing/2014/main" id="{7984B4FB-3951-4F1B-9FAA-6A238FC2B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9008D72-671E-401A-A09E-0E2815AF2A21}" type="slidenum">
              <a:rPr lang="en-US" altLang="hu-HU" sz="120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215</a:t>
            </a:fld>
            <a:endParaRPr lang="en-US" altLang="hu-HU" sz="1200">
              <a:solidFill>
                <a:schemeClr val="bg1"/>
              </a:solidFill>
            </a:endParaRPr>
          </a:p>
        </p:txBody>
      </p:sp>
      <p:sp>
        <p:nvSpPr>
          <p:cNvPr id="402435" name="Rectangle 2">
            <a:extLst>
              <a:ext uri="{FF2B5EF4-FFF2-40B4-BE49-F238E27FC236}">
                <a16:creationId xmlns:a16="http://schemas.microsoft.com/office/drawing/2014/main" id="{C194341E-6715-4DED-9726-340A10D5AD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hu-HU" sz="2800"/>
              <a:t>A tartalmi feltételek</a:t>
            </a:r>
          </a:p>
        </p:txBody>
      </p:sp>
      <p:sp>
        <p:nvSpPr>
          <p:cNvPr id="402436" name="Rectangle 3">
            <a:extLst>
              <a:ext uri="{FF2B5EF4-FFF2-40B4-BE49-F238E27FC236}">
                <a16:creationId xmlns:a16="http://schemas.microsoft.com/office/drawing/2014/main" id="{B343C662-3B4E-4AC4-8F3E-08519DAC47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altLang="hu-HU" sz="2500">
                <a:solidFill>
                  <a:srgbClr val="4D4D4D"/>
                </a:solidFill>
              </a:rPr>
              <a:t>Csak olyan területre, témakörre érdemes célt kitűzni, amelyet</a:t>
            </a:r>
            <a:r>
              <a:rPr lang="hu-HU" altLang="hu-HU" sz="2500">
                <a:solidFill>
                  <a:srgbClr val="4D4D4D"/>
                </a:solidFill>
              </a:rPr>
              <a:t> </a:t>
            </a:r>
            <a:r>
              <a:rPr lang="de-DE" altLang="hu-HU" sz="2500">
                <a:solidFill>
                  <a:srgbClr val="4D4D4D"/>
                </a:solidFill>
              </a:rPr>
              <a:t>befolyásolni és mérni tudunk. </a:t>
            </a:r>
            <a:endParaRPr lang="hu-HU" altLang="hu-HU" sz="2500">
              <a:solidFill>
                <a:srgbClr val="4D4D4D"/>
              </a:solidFill>
            </a:endParaRPr>
          </a:p>
          <a:p>
            <a:r>
              <a:rPr lang="de-DE" altLang="hu-HU" sz="2500">
                <a:solidFill>
                  <a:srgbClr val="4D4D4D"/>
                </a:solidFill>
              </a:rPr>
              <a:t>Ami befolyásolhatatlan, vagy ami a</a:t>
            </a:r>
            <a:r>
              <a:rPr lang="hu-HU" altLang="hu-HU" sz="2500">
                <a:solidFill>
                  <a:srgbClr val="4D4D4D"/>
                </a:solidFill>
              </a:rPr>
              <a:t> </a:t>
            </a:r>
            <a:r>
              <a:rPr lang="de-DE" altLang="hu-HU" sz="2500">
                <a:solidFill>
                  <a:srgbClr val="4D4D4D"/>
                </a:solidFill>
              </a:rPr>
              <a:t>szervezeti aktivitás nélkül is teljesül, nem érdeme célt kitűzni</a:t>
            </a:r>
          </a:p>
          <a:p>
            <a:r>
              <a:rPr lang="de-DE" altLang="hu-HU" sz="2500">
                <a:solidFill>
                  <a:srgbClr val="4D4D4D"/>
                </a:solidFill>
              </a:rPr>
              <a:t>A célok hierarchikus rendszert alkotnak. Az alsó szintű célok eszközei</a:t>
            </a:r>
            <a:r>
              <a:rPr lang="hu-HU" altLang="hu-HU" sz="2500">
                <a:solidFill>
                  <a:srgbClr val="4D4D4D"/>
                </a:solidFill>
              </a:rPr>
              <a:t> </a:t>
            </a:r>
            <a:r>
              <a:rPr lang="de-DE" altLang="hu-HU" sz="2500">
                <a:solidFill>
                  <a:srgbClr val="4D4D4D"/>
                </a:solidFill>
              </a:rPr>
              <a:t>a magasabban fekvő célok elérésének, azok megvalósulását kell</a:t>
            </a:r>
            <a:r>
              <a:rPr lang="hu-HU" altLang="hu-HU" sz="2500">
                <a:solidFill>
                  <a:srgbClr val="4D4D4D"/>
                </a:solidFill>
              </a:rPr>
              <a:t> </a:t>
            </a:r>
            <a:r>
              <a:rPr lang="de-DE" altLang="hu-HU" sz="2500">
                <a:solidFill>
                  <a:srgbClr val="4D4D4D"/>
                </a:solidFill>
              </a:rPr>
              <a:t>szolgálják.</a:t>
            </a:r>
          </a:p>
          <a:p>
            <a:r>
              <a:rPr lang="de-DE" altLang="hu-HU" sz="2500">
                <a:solidFill>
                  <a:srgbClr val="4D4D4D"/>
                </a:solidFill>
              </a:rPr>
              <a:t>A célokhoz hozzá tartozik a megvalósításukhoz rendelt források és</a:t>
            </a:r>
            <a:r>
              <a:rPr lang="hu-HU" altLang="hu-HU" sz="2500">
                <a:solidFill>
                  <a:srgbClr val="4D4D4D"/>
                </a:solidFill>
              </a:rPr>
              <a:t> </a:t>
            </a:r>
            <a:r>
              <a:rPr lang="de-DE" altLang="hu-HU" sz="2500">
                <a:solidFill>
                  <a:srgbClr val="4D4D4D"/>
                </a:solidFill>
              </a:rPr>
              <a:t>szervezet, valamint a megvalósításért felelős konkrét személy</a:t>
            </a:r>
          </a:p>
        </p:txBody>
      </p:sp>
    </p:spTree>
    <p:extLst>
      <p:ext uri="{BB962C8B-B14F-4D97-AF65-F5344CB8AC3E}">
        <p14:creationId xmlns:p14="http://schemas.microsoft.com/office/powerpoint/2010/main" val="1052803385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8" name="Dia számának helye 5">
            <a:extLst>
              <a:ext uri="{FF2B5EF4-FFF2-40B4-BE49-F238E27FC236}">
                <a16:creationId xmlns:a16="http://schemas.microsoft.com/office/drawing/2014/main" id="{C5734DBA-B531-4514-92FF-68744FF4A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DFF785E-9622-4A2B-9BF5-6ABB4191D6DB}" type="slidenum">
              <a:rPr lang="en-US" altLang="hu-HU" sz="120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216</a:t>
            </a:fld>
            <a:endParaRPr lang="en-US" altLang="hu-HU" sz="1200">
              <a:solidFill>
                <a:schemeClr val="bg1"/>
              </a:solidFill>
            </a:endParaRPr>
          </a:p>
        </p:txBody>
      </p:sp>
      <p:sp>
        <p:nvSpPr>
          <p:cNvPr id="403459" name="Rectangle 2">
            <a:extLst>
              <a:ext uri="{FF2B5EF4-FFF2-40B4-BE49-F238E27FC236}">
                <a16:creationId xmlns:a16="http://schemas.microsoft.com/office/drawing/2014/main" id="{3B9C5609-EAE5-43C7-AC89-836F08D21C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hu-HU" sz="2800"/>
              <a:t>A formai feltételek</a:t>
            </a:r>
          </a:p>
        </p:txBody>
      </p:sp>
      <p:sp>
        <p:nvSpPr>
          <p:cNvPr id="403460" name="Rectangle 3">
            <a:extLst>
              <a:ext uri="{FF2B5EF4-FFF2-40B4-BE49-F238E27FC236}">
                <a16:creationId xmlns:a16="http://schemas.microsoft.com/office/drawing/2014/main" id="{7B75835A-3862-49B2-9D08-74BF1B2160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de-DE" altLang="hu-HU" sz="2500">
                <a:solidFill>
                  <a:srgbClr val="4D4D4D"/>
                </a:solidFill>
              </a:rPr>
              <a:t>A cél mindig egy konkrét területre vonatkozzon, legyen egyszerű és</a:t>
            </a:r>
            <a:r>
              <a:rPr lang="hu-HU" altLang="hu-HU" sz="2500">
                <a:solidFill>
                  <a:srgbClr val="4D4D4D"/>
                </a:solidFill>
              </a:rPr>
              <a:t> </a:t>
            </a:r>
            <a:r>
              <a:rPr lang="de-DE" altLang="hu-HU" sz="2500">
                <a:solidFill>
                  <a:srgbClr val="4D4D4D"/>
                </a:solidFill>
              </a:rPr>
              <a:t>világosan megfogalmazott,</a:t>
            </a:r>
          </a:p>
          <a:p>
            <a:r>
              <a:rPr lang="de-DE" altLang="hu-HU" sz="2500">
                <a:solidFill>
                  <a:srgbClr val="4D4D4D"/>
                </a:solidFill>
              </a:rPr>
              <a:t>A cél mindig az eredményre vonatkozzon, ne pedig a cselekedetre,</a:t>
            </a:r>
            <a:r>
              <a:rPr lang="hu-HU" altLang="hu-HU" sz="2500">
                <a:solidFill>
                  <a:srgbClr val="4D4D4D"/>
                </a:solidFill>
              </a:rPr>
              <a:t> </a:t>
            </a:r>
          </a:p>
          <a:p>
            <a:r>
              <a:rPr lang="de-DE" altLang="hu-HU" sz="2500">
                <a:solidFill>
                  <a:srgbClr val="4D4D4D"/>
                </a:solidFill>
              </a:rPr>
              <a:t>A cél legyen mindig mérhető, vagyis legyen egyértelműen eldönthető</a:t>
            </a:r>
            <a:r>
              <a:rPr lang="hu-HU" altLang="hu-HU" sz="2500">
                <a:solidFill>
                  <a:srgbClr val="4D4D4D"/>
                </a:solidFill>
              </a:rPr>
              <a:t> </a:t>
            </a:r>
            <a:r>
              <a:rPr lang="de-DE" altLang="hu-HU" sz="2500">
                <a:solidFill>
                  <a:srgbClr val="4D4D4D"/>
                </a:solidFill>
              </a:rPr>
              <a:t>elértük-e vagy sem,</a:t>
            </a:r>
          </a:p>
          <a:p>
            <a:r>
              <a:rPr lang="de-DE" altLang="hu-HU" sz="2500">
                <a:solidFill>
                  <a:srgbClr val="4D4D4D"/>
                </a:solidFill>
              </a:rPr>
              <a:t>A célhoz mindig hozzátartozik a határidő,</a:t>
            </a:r>
          </a:p>
          <a:p>
            <a:r>
              <a:rPr lang="de-DE" altLang="hu-HU" sz="2500">
                <a:solidFill>
                  <a:srgbClr val="4D4D4D"/>
                </a:solidFill>
              </a:rPr>
              <a:t>A cél jelentsen kihívást, vagyis követeljen jelentős erőfeszítést, de</a:t>
            </a:r>
            <a:r>
              <a:rPr lang="hu-HU" altLang="hu-HU" sz="2500">
                <a:solidFill>
                  <a:srgbClr val="4D4D4D"/>
                </a:solidFill>
              </a:rPr>
              <a:t> </a:t>
            </a:r>
            <a:r>
              <a:rPr lang="de-DE" altLang="hu-HU" sz="2500">
                <a:solidFill>
                  <a:srgbClr val="4D4D4D"/>
                </a:solidFill>
              </a:rPr>
              <a:t>legyen megvalósítható,</a:t>
            </a:r>
          </a:p>
          <a:p>
            <a:r>
              <a:rPr lang="de-DE" altLang="hu-HU" sz="2500">
                <a:solidFill>
                  <a:srgbClr val="4D4D4D"/>
                </a:solidFill>
              </a:rPr>
              <a:t>A cél legyen elfogadható azok számára, akik végre kell hajtsák</a:t>
            </a:r>
          </a:p>
        </p:txBody>
      </p:sp>
    </p:spTree>
    <p:extLst>
      <p:ext uri="{BB962C8B-B14F-4D97-AF65-F5344CB8AC3E}">
        <p14:creationId xmlns:p14="http://schemas.microsoft.com/office/powerpoint/2010/main" val="517592362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82" name="Dia számának helye 5">
            <a:extLst>
              <a:ext uri="{FF2B5EF4-FFF2-40B4-BE49-F238E27FC236}">
                <a16:creationId xmlns:a16="http://schemas.microsoft.com/office/drawing/2014/main" id="{3FE99F17-7C78-4E42-85E0-878ACA895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F2DBAE1-7208-47E5-8FC4-2FF453822680}" type="slidenum">
              <a:rPr lang="en-US" altLang="hu-HU" sz="120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217</a:t>
            </a:fld>
            <a:endParaRPr lang="en-US" altLang="hu-HU" sz="1200">
              <a:solidFill>
                <a:schemeClr val="bg1"/>
              </a:solidFill>
            </a:endParaRPr>
          </a:p>
        </p:txBody>
      </p:sp>
      <p:sp>
        <p:nvSpPr>
          <p:cNvPr id="404483" name="Rectangle 2">
            <a:extLst>
              <a:ext uri="{FF2B5EF4-FFF2-40B4-BE49-F238E27FC236}">
                <a16:creationId xmlns:a16="http://schemas.microsoft.com/office/drawing/2014/main" id="{BFDA0293-F7C5-442C-9512-B729438E36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2800"/>
              <a:t>A</a:t>
            </a:r>
            <a:r>
              <a:rPr lang="de-DE" altLang="hu-HU" sz="2800"/>
              <a:t> stratégiai cél-eszköz piramis</a:t>
            </a:r>
          </a:p>
        </p:txBody>
      </p:sp>
      <p:sp>
        <p:nvSpPr>
          <p:cNvPr id="404484" name="Rectangle 3">
            <a:extLst>
              <a:ext uri="{FF2B5EF4-FFF2-40B4-BE49-F238E27FC236}">
                <a16:creationId xmlns:a16="http://schemas.microsoft.com/office/drawing/2014/main" id="{8D610FAB-36D5-4342-9C7E-6B374E0562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altLang="hu-HU">
                <a:solidFill>
                  <a:srgbClr val="4D4D4D"/>
                </a:solidFill>
              </a:rPr>
              <a:t>A stratégiai tervezés hierarchiáját gyakran szemléltetik a stratégiai cél-eszköz piramis segítségével</a:t>
            </a:r>
            <a:r>
              <a:rPr lang="hu-HU" altLang="hu-HU">
                <a:solidFill>
                  <a:srgbClr val="4D4D4D"/>
                </a:solidFill>
              </a:rPr>
              <a:t>.</a:t>
            </a:r>
          </a:p>
          <a:p>
            <a:r>
              <a:rPr lang="hu-HU" altLang="hu-HU">
                <a:solidFill>
                  <a:srgbClr val="4D4D4D"/>
                </a:solidFill>
              </a:rPr>
              <a:t>J</a:t>
            </a:r>
            <a:r>
              <a:rPr lang="de-DE" altLang="hu-HU">
                <a:solidFill>
                  <a:srgbClr val="4D4D4D"/>
                </a:solidFill>
              </a:rPr>
              <a:t>ól érzékelteti az egyes stratégiai szintek céljainak mennyiségi összefüggéseit. </a:t>
            </a:r>
            <a:endParaRPr lang="hu-HU" altLang="hu-HU">
              <a:solidFill>
                <a:srgbClr val="4D4D4D"/>
              </a:solidFill>
            </a:endParaRPr>
          </a:p>
          <a:p>
            <a:r>
              <a:rPr lang="de-DE" altLang="hu-HU">
                <a:solidFill>
                  <a:srgbClr val="4D4D4D"/>
                </a:solidFill>
              </a:rPr>
              <a:t>Az alacsonyabb szintű célok tekinthetők a magasabb szintű célok eszközeinek. </a:t>
            </a:r>
            <a:endParaRPr lang="hu-HU" altLang="hu-HU">
              <a:solidFill>
                <a:srgbClr val="4D4D4D"/>
              </a:solidFill>
            </a:endParaRPr>
          </a:p>
          <a:p>
            <a:r>
              <a:rPr lang="de-DE" altLang="hu-HU">
                <a:solidFill>
                  <a:srgbClr val="4D4D4D"/>
                </a:solidFill>
              </a:rPr>
              <a:t>Minél inkább közelítünk a háromszög csúcsa felé, annál fontosabb „erősebb” célokat találunk, lefelé pedig egyre több eszköz áll rendelkezésünkre</a:t>
            </a:r>
            <a:r>
              <a:rPr lang="de-DE" altLang="hu-HU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7639439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6" name="Dia számának helye 4">
            <a:extLst>
              <a:ext uri="{FF2B5EF4-FFF2-40B4-BE49-F238E27FC236}">
                <a16:creationId xmlns:a16="http://schemas.microsoft.com/office/drawing/2014/main" id="{443282D5-2DB2-441B-8B5B-7602EADB8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3ADB7DE-CF04-437B-9B88-F20E57E9B4D7}" type="slidenum">
              <a:rPr lang="en-US" altLang="hu-HU" sz="120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218</a:t>
            </a:fld>
            <a:endParaRPr lang="en-US" altLang="hu-HU" sz="1200">
              <a:solidFill>
                <a:schemeClr val="bg1"/>
              </a:solidFill>
            </a:endParaRPr>
          </a:p>
        </p:txBody>
      </p:sp>
      <p:sp>
        <p:nvSpPr>
          <p:cNvPr id="405507" name="Rectangle 2">
            <a:extLst>
              <a:ext uri="{FF2B5EF4-FFF2-40B4-BE49-F238E27FC236}">
                <a16:creationId xmlns:a16="http://schemas.microsoft.com/office/drawing/2014/main" id="{F7C70142-9416-4572-95AD-DDA259E096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2800" dirty="0"/>
              <a:t>A</a:t>
            </a:r>
            <a:r>
              <a:rPr lang="de-DE" altLang="hu-HU" sz="2800" dirty="0"/>
              <a:t> </a:t>
            </a:r>
            <a:r>
              <a:rPr lang="de-DE" altLang="hu-HU" sz="2800" dirty="0" err="1"/>
              <a:t>stratégiai</a:t>
            </a:r>
            <a:r>
              <a:rPr lang="de-DE" altLang="hu-HU" sz="2800" dirty="0"/>
              <a:t> </a:t>
            </a:r>
            <a:r>
              <a:rPr lang="de-DE" altLang="hu-HU" sz="2800" dirty="0" err="1"/>
              <a:t>cél-eszköz</a:t>
            </a:r>
            <a:r>
              <a:rPr lang="de-DE" altLang="hu-HU" sz="2800" dirty="0"/>
              <a:t> </a:t>
            </a:r>
            <a:r>
              <a:rPr lang="de-DE" altLang="hu-HU" sz="2800" dirty="0" err="1"/>
              <a:t>piramis</a:t>
            </a:r>
            <a:endParaRPr lang="de-DE" altLang="hu-HU" sz="2800" dirty="0"/>
          </a:p>
        </p:txBody>
      </p:sp>
      <p:pic>
        <p:nvPicPr>
          <p:cNvPr id="405508" name="Picture 4">
            <a:extLst>
              <a:ext uri="{FF2B5EF4-FFF2-40B4-BE49-F238E27FC236}">
                <a16:creationId xmlns:a16="http://schemas.microsoft.com/office/drawing/2014/main" id="{50EEE315-699A-432E-A3A9-CD6592CDE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643" y="1725465"/>
            <a:ext cx="7433968" cy="5132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9EA612B2-1C46-4598-8ED5-06A8C0744794}"/>
              </a:ext>
            </a:extLst>
          </p:cNvPr>
          <p:cNvSpPr txBox="1"/>
          <p:nvPr/>
        </p:nvSpPr>
        <p:spPr>
          <a:xfrm>
            <a:off x="9973994" y="6274191"/>
            <a:ext cx="2110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Forrás: Marosán</a:t>
            </a:r>
          </a:p>
        </p:txBody>
      </p:sp>
    </p:spTree>
    <p:extLst>
      <p:ext uri="{BB962C8B-B14F-4D97-AF65-F5344CB8AC3E}">
        <p14:creationId xmlns:p14="http://schemas.microsoft.com/office/powerpoint/2010/main" val="1600004807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E091D08-4382-4500-B816-0D2085B38C1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sz="6000" dirty="0"/>
              <a:t>Vezetői döntéshozatal, problémák azonosítása, egyéni és csoportos döntés, a vezetői hatalom alapjai</a:t>
            </a:r>
            <a:br>
              <a:rPr lang="hu-HU" sz="6000" dirty="0"/>
            </a:br>
            <a:endParaRPr lang="hu-HU" sz="6000" dirty="0"/>
          </a:p>
        </p:txBody>
      </p:sp>
    </p:spTree>
    <p:extLst>
      <p:ext uri="{BB962C8B-B14F-4D97-AF65-F5344CB8AC3E}">
        <p14:creationId xmlns:p14="http://schemas.microsoft.com/office/powerpoint/2010/main" val="39864631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6">
            <a:extLst>
              <a:ext uri="{FF2B5EF4-FFF2-40B4-BE49-F238E27FC236}">
                <a16:creationId xmlns:a16="http://schemas.microsoft.com/office/drawing/2014/main" id="{107794D3-278A-4424-A290-BE79CE26A92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4109826"/>
            <a:ext cx="4016442" cy="2748174"/>
          </a:xfrm>
          <a:prstGeom prst="rect">
            <a:avLst/>
          </a:prstGeom>
          <a:solidFill>
            <a:schemeClr val="accent1">
              <a:lumMod val="75000"/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33F8318-0861-4116-A6FC-E679F607588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77309" y="0"/>
            <a:ext cx="3107408" cy="2828913"/>
          </a:xfrm>
          <a:prstGeom prst="rect">
            <a:avLst/>
          </a:prstGeom>
          <a:solidFill>
            <a:schemeClr val="accent1">
              <a:lumMod val="60000"/>
              <a:lumOff val="4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9E84253-BA59-4019-8566-2A14E0617F4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91751" y="2989781"/>
            <a:ext cx="3092966" cy="386821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7E9E24D-DD27-4A92-ACF1-E325D553B2A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27471" cy="394895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Tartalom helye 10" descr="A képen clipart látható&#10;&#10;A leírás teljesen megbízható"/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503006" y="4054131"/>
            <a:ext cx="2459976" cy="1757125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C95444EA-426F-4E10-BD83-A2B7A2A143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21734" y="848284"/>
            <a:ext cx="3376964" cy="2271008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5269CD6F-E67E-4DC7-8596-774D80EDD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6132" y="92210"/>
            <a:ext cx="4103873" cy="1512147"/>
          </a:xfrm>
        </p:spPr>
        <p:txBody>
          <a:bodyPr anchor="b">
            <a:normAutofit/>
          </a:bodyPr>
          <a:lstStyle/>
          <a:p>
            <a:r>
              <a:rPr lang="hu-HU" sz="3700" dirty="0">
                <a:solidFill>
                  <a:srgbClr val="FFFFFF"/>
                </a:solidFill>
              </a:rPr>
              <a:t>Bizonytalanságot okozó tényezők típusai</a:t>
            </a:r>
          </a:p>
        </p:txBody>
      </p:sp>
      <p:sp>
        <p:nvSpPr>
          <p:cNvPr id="25" name="Content Placeholder 19"/>
          <p:cNvSpPr>
            <a:spLocks noGrp="1"/>
          </p:cNvSpPr>
          <p:nvPr>
            <p:ph idx="1"/>
          </p:nvPr>
        </p:nvSpPr>
        <p:spPr>
          <a:xfrm>
            <a:off x="7586133" y="2011680"/>
            <a:ext cx="4103872" cy="469392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hu-HU" sz="2000" dirty="0">
                <a:solidFill>
                  <a:schemeClr val="bg1"/>
                </a:solidFill>
              </a:rPr>
              <a:t>   Állam - </a:t>
            </a:r>
            <a:r>
              <a:rPr lang="hu-HU" sz="2000" i="0" dirty="0">
                <a:solidFill>
                  <a:schemeClr val="bg1"/>
                </a:solidFill>
              </a:rPr>
              <a:t>kiszámíthatatlan, hogy a környezet hogyan változik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hu-HU" sz="2000" dirty="0">
                <a:solidFill>
                  <a:schemeClr val="bg1"/>
                </a:solidFill>
              </a:rPr>
              <a:t>Hatás - A környezetből fakadó bizonytalanságok szervezetre gyakorolt hatását nehéz megjósolni</a:t>
            </a:r>
          </a:p>
          <a:p>
            <a:pPr marL="342900" lvl="1">
              <a:buFont typeface="Wingdings" panose="05000000000000000000" pitchFamily="2" charset="2"/>
              <a:buChar char="§"/>
            </a:pPr>
            <a:r>
              <a:rPr lang="hu-HU" sz="2000" dirty="0">
                <a:solidFill>
                  <a:schemeClr val="bg1"/>
                </a:solidFill>
              </a:rPr>
              <a:t>Válasz - </a:t>
            </a:r>
            <a:r>
              <a:rPr lang="hu-HU" sz="2000" i="0" dirty="0">
                <a:solidFill>
                  <a:schemeClr val="bg1"/>
                </a:solidFill>
              </a:rPr>
              <a:t>Nehéz megjósolni, hogy a piacra lépésünk milyen hatást, milyen reakciókat vált ki a környezetből, a versenytársakból…</a:t>
            </a:r>
          </a:p>
          <a:p>
            <a:pPr marL="342900" lvl="1">
              <a:buFont typeface="Wingdings" panose="05000000000000000000" pitchFamily="2" charset="2"/>
              <a:buChar char="§"/>
            </a:pPr>
            <a:r>
              <a:rPr lang="hu-HU" sz="2000" dirty="0" err="1">
                <a:solidFill>
                  <a:schemeClr val="bg1"/>
                </a:solidFill>
              </a:rPr>
              <a:t>Információtúltengés</a:t>
            </a:r>
            <a:r>
              <a:rPr lang="hu-HU" sz="2000" dirty="0">
                <a:solidFill>
                  <a:schemeClr val="bg1"/>
                </a:solidFill>
              </a:rPr>
              <a:t> – a környezetből áradó releváns információk kiszűrésére és feldolgozására van szükség</a:t>
            </a:r>
          </a:p>
          <a:p>
            <a:pPr marL="342900" lvl="1">
              <a:buFont typeface="Wingdings" panose="05000000000000000000" pitchFamily="2" charset="2"/>
              <a:buChar char="§"/>
            </a:pPr>
            <a:r>
              <a:rPr lang="hu-HU" sz="2000" i="0" dirty="0">
                <a:solidFill>
                  <a:schemeClr val="bg1"/>
                </a:solidFill>
              </a:rPr>
              <a:t>A folytonos változás az üzleti környezetben – globális, lokális, </a:t>
            </a:r>
            <a:r>
              <a:rPr lang="hu-HU" sz="2000" i="0" dirty="0" err="1">
                <a:solidFill>
                  <a:schemeClr val="bg1"/>
                </a:solidFill>
              </a:rPr>
              <a:t>glokális</a:t>
            </a:r>
            <a:r>
              <a:rPr lang="hu-HU" sz="2000" i="0" dirty="0">
                <a:solidFill>
                  <a:schemeClr val="bg1"/>
                </a:solidFill>
              </a:rPr>
              <a:t> hatások</a:t>
            </a:r>
          </a:p>
          <a:p>
            <a:pPr lvl="3">
              <a:buFont typeface="Wingdings" panose="05000000000000000000" pitchFamily="2" charset="2"/>
              <a:buChar char="§"/>
            </a:pPr>
            <a:endParaRPr lang="hu-HU" sz="2000" dirty="0">
              <a:solidFill>
                <a:schemeClr val="bg1"/>
              </a:solidFill>
            </a:endParaRPr>
          </a:p>
          <a:p>
            <a:pPr lvl="3">
              <a:buFont typeface="Wingdings" panose="05000000000000000000" pitchFamily="2" charset="2"/>
              <a:buChar char="§"/>
            </a:pPr>
            <a:endParaRPr lang="en-US" sz="2000" i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750288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26" name="Dátum helye 3">
            <a:extLst>
              <a:ext uri="{FF2B5EF4-FFF2-40B4-BE49-F238E27FC236}">
                <a16:creationId xmlns:a16="http://schemas.microsoft.com/office/drawing/2014/main" id="{6FB7E558-2A42-4BD7-B0DB-55BC84F9553C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hu-HU" sz="1200">
                <a:solidFill>
                  <a:schemeClr val="bg1"/>
                </a:solidFill>
              </a:rPr>
              <a:t>www.themegallery.com</a:t>
            </a:r>
          </a:p>
        </p:txBody>
      </p:sp>
      <p:sp>
        <p:nvSpPr>
          <p:cNvPr id="487427" name="Élőláb helye 4">
            <a:extLst>
              <a:ext uri="{FF2B5EF4-FFF2-40B4-BE49-F238E27FC236}">
                <a16:creationId xmlns:a16="http://schemas.microsoft.com/office/drawing/2014/main" id="{9BC015AF-9E82-4563-AC9E-B15A6220E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hu-HU" sz="1200">
                <a:solidFill>
                  <a:schemeClr val="bg1"/>
                </a:solidFill>
              </a:rPr>
              <a:t>Company Logo</a:t>
            </a:r>
          </a:p>
        </p:txBody>
      </p:sp>
      <p:sp>
        <p:nvSpPr>
          <p:cNvPr id="487428" name="Rectangle 2">
            <a:extLst>
              <a:ext uri="{FF2B5EF4-FFF2-40B4-BE49-F238E27FC236}">
                <a16:creationId xmlns:a16="http://schemas.microsoft.com/office/drawing/2014/main" id="{CB64D68C-B1BA-4182-A0EA-27500A8170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2800"/>
              <a:t>A menedzsment fogalma</a:t>
            </a:r>
            <a:endParaRPr lang="de-DE" altLang="hu-HU" sz="2800"/>
          </a:p>
        </p:txBody>
      </p:sp>
      <p:sp>
        <p:nvSpPr>
          <p:cNvPr id="487429" name="Rectangle 3">
            <a:extLst>
              <a:ext uri="{FF2B5EF4-FFF2-40B4-BE49-F238E27FC236}">
                <a16:creationId xmlns:a16="http://schemas.microsoft.com/office/drawing/2014/main" id="{98051D1C-B09D-4CE5-A2F3-7F14A89CC6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altLang="hu-HU" dirty="0"/>
              <a:t>A </a:t>
            </a:r>
            <a:r>
              <a:rPr lang="de-DE" altLang="hu-HU" dirty="0" err="1"/>
              <a:t>menedzsment</a:t>
            </a:r>
            <a:r>
              <a:rPr lang="hu-HU" altLang="hu-HU" dirty="0"/>
              <a:t> </a:t>
            </a:r>
            <a:r>
              <a:rPr lang="de-DE" altLang="hu-HU" dirty="0" err="1"/>
              <a:t>az</a:t>
            </a:r>
            <a:r>
              <a:rPr lang="de-DE" altLang="hu-HU" dirty="0"/>
              <a:t> </a:t>
            </a:r>
            <a:r>
              <a:rPr lang="de-DE" altLang="hu-HU" dirty="0" err="1"/>
              <a:t>ember</a:t>
            </a:r>
            <a:r>
              <a:rPr lang="de-DE" altLang="hu-HU" dirty="0"/>
              <a:t> </a:t>
            </a:r>
            <a:r>
              <a:rPr lang="de-DE" altLang="hu-HU" dirty="0" err="1"/>
              <a:t>által</a:t>
            </a:r>
            <a:r>
              <a:rPr lang="de-DE" altLang="hu-HU" dirty="0"/>
              <a:t> </a:t>
            </a:r>
            <a:r>
              <a:rPr lang="de-DE" altLang="hu-HU" dirty="0" err="1"/>
              <a:t>létrehozott</a:t>
            </a:r>
            <a:r>
              <a:rPr lang="hu-HU" altLang="hu-HU" dirty="0"/>
              <a:t> </a:t>
            </a:r>
            <a:r>
              <a:rPr lang="de-DE" altLang="hu-HU" dirty="0" err="1"/>
              <a:t>szervezetek</a:t>
            </a:r>
            <a:r>
              <a:rPr lang="de-DE" altLang="hu-HU" dirty="0"/>
              <a:t> </a:t>
            </a:r>
            <a:r>
              <a:rPr lang="de-DE" altLang="hu-HU" dirty="0" err="1"/>
              <a:t>irányításával</a:t>
            </a:r>
            <a:r>
              <a:rPr lang="de-DE" altLang="hu-HU" dirty="0"/>
              <a:t>, a </a:t>
            </a:r>
            <a:r>
              <a:rPr lang="de-DE" altLang="hu-HU" dirty="0" err="1"/>
              <a:t>bennük</a:t>
            </a:r>
            <a:r>
              <a:rPr lang="de-DE" altLang="hu-HU" dirty="0"/>
              <a:t> </a:t>
            </a:r>
            <a:r>
              <a:rPr lang="de-DE" altLang="hu-HU" dirty="0" err="1"/>
              <a:t>lezajló</a:t>
            </a:r>
            <a:r>
              <a:rPr lang="de-DE" altLang="hu-HU" dirty="0"/>
              <a:t> </a:t>
            </a:r>
            <a:r>
              <a:rPr lang="de-DE" altLang="hu-HU" dirty="0" err="1"/>
              <a:t>tervezési</a:t>
            </a:r>
            <a:r>
              <a:rPr lang="de-DE" altLang="hu-HU" dirty="0"/>
              <a:t>, </a:t>
            </a:r>
            <a:r>
              <a:rPr lang="de-DE" altLang="hu-HU" dirty="0" err="1"/>
              <a:t>szervezési</a:t>
            </a:r>
            <a:r>
              <a:rPr lang="de-DE" altLang="hu-HU" dirty="0"/>
              <a:t>, </a:t>
            </a:r>
            <a:r>
              <a:rPr lang="de-DE" altLang="hu-HU" dirty="0" err="1"/>
              <a:t>ellenőrzési</a:t>
            </a:r>
            <a:r>
              <a:rPr lang="de-DE" altLang="hu-HU" dirty="0"/>
              <a:t>,</a:t>
            </a:r>
            <a:r>
              <a:rPr lang="hu-HU" altLang="hu-HU" dirty="0"/>
              <a:t> </a:t>
            </a:r>
            <a:r>
              <a:rPr lang="de-DE" altLang="hu-HU" dirty="0" err="1"/>
              <a:t>hatalomgyakorlási</a:t>
            </a:r>
            <a:r>
              <a:rPr lang="de-DE" altLang="hu-HU" dirty="0"/>
              <a:t> </a:t>
            </a:r>
            <a:r>
              <a:rPr lang="de-DE" altLang="hu-HU" dirty="0" err="1"/>
              <a:t>és</a:t>
            </a:r>
            <a:r>
              <a:rPr lang="de-DE" altLang="hu-HU" dirty="0"/>
              <a:t> </a:t>
            </a:r>
            <a:r>
              <a:rPr lang="de-DE" altLang="hu-HU" dirty="0" err="1"/>
              <a:t>döntési</a:t>
            </a:r>
            <a:r>
              <a:rPr lang="de-DE" altLang="hu-HU" dirty="0"/>
              <a:t> </a:t>
            </a:r>
            <a:r>
              <a:rPr lang="de-DE" altLang="hu-HU" dirty="0" err="1"/>
              <a:t>folyamatokkal</a:t>
            </a:r>
            <a:r>
              <a:rPr lang="de-DE" altLang="hu-HU" dirty="0"/>
              <a:t> </a:t>
            </a:r>
            <a:r>
              <a:rPr lang="de-DE" altLang="hu-HU" dirty="0" err="1"/>
              <a:t>kapcsolatos</a:t>
            </a:r>
            <a:r>
              <a:rPr lang="de-DE" altLang="hu-HU" dirty="0"/>
              <a:t> </a:t>
            </a:r>
            <a:r>
              <a:rPr lang="de-DE" altLang="hu-HU" dirty="0" err="1"/>
              <a:t>tevékenységek</a:t>
            </a:r>
            <a:r>
              <a:rPr lang="hu-HU" altLang="hu-HU" dirty="0"/>
              <a:t> </a:t>
            </a:r>
            <a:r>
              <a:rPr lang="de-DE" altLang="hu-HU" dirty="0" err="1"/>
              <a:t>összessége</a:t>
            </a:r>
            <a:r>
              <a:rPr lang="de-DE" altLang="hu-HU" dirty="0"/>
              <a:t>.</a:t>
            </a:r>
            <a:endParaRPr lang="hu-HU" altLang="hu-HU" dirty="0"/>
          </a:p>
          <a:p>
            <a:r>
              <a:rPr lang="hu-HU" altLang="hu-HU" dirty="0"/>
              <a:t>(Varsányi, 2006)</a:t>
            </a:r>
          </a:p>
        </p:txBody>
      </p:sp>
    </p:spTree>
    <p:extLst>
      <p:ext uri="{BB962C8B-B14F-4D97-AF65-F5344CB8AC3E}">
        <p14:creationId xmlns:p14="http://schemas.microsoft.com/office/powerpoint/2010/main" val="4248494086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450" name="Dátum helye 3">
            <a:extLst>
              <a:ext uri="{FF2B5EF4-FFF2-40B4-BE49-F238E27FC236}">
                <a16:creationId xmlns:a16="http://schemas.microsoft.com/office/drawing/2014/main" id="{42A95E62-5CA5-444D-9102-47484C2B133B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hu-HU" sz="1200">
                <a:solidFill>
                  <a:schemeClr val="bg1"/>
                </a:solidFill>
              </a:rPr>
              <a:t>www.themegallery.com</a:t>
            </a:r>
          </a:p>
        </p:txBody>
      </p:sp>
      <p:sp>
        <p:nvSpPr>
          <p:cNvPr id="488451" name="Élőláb helye 4">
            <a:extLst>
              <a:ext uri="{FF2B5EF4-FFF2-40B4-BE49-F238E27FC236}">
                <a16:creationId xmlns:a16="http://schemas.microsoft.com/office/drawing/2014/main" id="{A3461875-B99A-40AC-B770-B0E7A0F30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hu-HU" sz="1200">
                <a:solidFill>
                  <a:schemeClr val="bg1"/>
                </a:solidFill>
              </a:rPr>
              <a:t>Company Logo</a:t>
            </a:r>
          </a:p>
        </p:txBody>
      </p:sp>
      <p:sp>
        <p:nvSpPr>
          <p:cNvPr id="488452" name="Rectangle 2">
            <a:extLst>
              <a:ext uri="{FF2B5EF4-FFF2-40B4-BE49-F238E27FC236}">
                <a16:creationId xmlns:a16="http://schemas.microsoft.com/office/drawing/2014/main" id="{D68452ED-925F-4202-B34B-E6D191CFC3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2800"/>
              <a:t>A menedzsment tevékenységei</a:t>
            </a:r>
            <a:endParaRPr lang="de-DE" altLang="hu-HU" sz="2800"/>
          </a:p>
        </p:txBody>
      </p:sp>
      <p:sp>
        <p:nvSpPr>
          <p:cNvPr id="488453" name="Rectangle 3">
            <a:extLst>
              <a:ext uri="{FF2B5EF4-FFF2-40B4-BE49-F238E27FC236}">
                <a16:creationId xmlns:a16="http://schemas.microsoft.com/office/drawing/2014/main" id="{5EA0983D-2346-4A32-9867-6F3430CABB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altLang="hu-HU"/>
              <a:t>A menedzsment a feladatok végrehajtása két alapvető tevékenységet végez: </a:t>
            </a:r>
            <a:endParaRPr lang="hu-HU" altLang="hu-HU"/>
          </a:p>
          <a:p>
            <a:r>
              <a:rPr lang="de-DE" altLang="hu-HU"/>
              <a:t>Egyrészt</a:t>
            </a:r>
            <a:r>
              <a:rPr lang="hu-HU" altLang="hu-HU"/>
              <a:t> </a:t>
            </a:r>
            <a:r>
              <a:rPr lang="de-DE" altLang="hu-HU"/>
              <a:t>döntéseket hoz a problémák megoldása érdekében, </a:t>
            </a:r>
            <a:endParaRPr lang="hu-HU" altLang="hu-HU"/>
          </a:p>
          <a:p>
            <a:r>
              <a:rPr lang="de-DE" altLang="hu-HU"/>
              <a:t>Másrészt</a:t>
            </a:r>
            <a:r>
              <a:rPr lang="hu-HU" altLang="hu-HU"/>
              <a:t> </a:t>
            </a:r>
            <a:r>
              <a:rPr lang="de-DE" altLang="hu-HU"/>
              <a:t>befolyásolja az egyéneket, hogy azok</a:t>
            </a:r>
            <a:r>
              <a:rPr lang="hu-HU" altLang="hu-HU"/>
              <a:t> </a:t>
            </a:r>
            <a:r>
              <a:rPr lang="de-DE" altLang="hu-HU"/>
              <a:t>hatékonyan működjenek együtt és a közös célok elérése érdekében</a:t>
            </a:r>
            <a:r>
              <a:rPr lang="hu-HU" altLang="hu-HU"/>
              <a:t> </a:t>
            </a:r>
            <a:r>
              <a:rPr lang="de-DE" altLang="hu-HU"/>
              <a:t>tevékenykedjenek.</a:t>
            </a:r>
          </a:p>
          <a:p>
            <a:endParaRPr lang="de-DE" altLang="hu-HU"/>
          </a:p>
        </p:txBody>
      </p:sp>
    </p:spTree>
    <p:extLst>
      <p:ext uri="{BB962C8B-B14F-4D97-AF65-F5344CB8AC3E}">
        <p14:creationId xmlns:p14="http://schemas.microsoft.com/office/powerpoint/2010/main" val="3774346979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498" name="Dátum helye 3">
            <a:extLst>
              <a:ext uri="{FF2B5EF4-FFF2-40B4-BE49-F238E27FC236}">
                <a16:creationId xmlns:a16="http://schemas.microsoft.com/office/drawing/2014/main" id="{56AD718E-AF6B-4C05-83EF-71F1CB7F6DE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hu-HU" sz="1200">
                <a:solidFill>
                  <a:schemeClr val="bg1"/>
                </a:solidFill>
              </a:rPr>
              <a:t>www.themegallery.com</a:t>
            </a:r>
          </a:p>
        </p:txBody>
      </p:sp>
      <p:sp>
        <p:nvSpPr>
          <p:cNvPr id="490499" name="Élőláb helye 4">
            <a:extLst>
              <a:ext uri="{FF2B5EF4-FFF2-40B4-BE49-F238E27FC236}">
                <a16:creationId xmlns:a16="http://schemas.microsoft.com/office/drawing/2014/main" id="{CB4EE147-074D-4C28-915A-C481197D5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hu-HU" sz="1200">
                <a:solidFill>
                  <a:schemeClr val="bg1"/>
                </a:solidFill>
              </a:rPr>
              <a:t>Company Logo</a:t>
            </a:r>
          </a:p>
        </p:txBody>
      </p:sp>
      <p:sp>
        <p:nvSpPr>
          <p:cNvPr id="490500" name="Rectangle 2">
            <a:extLst>
              <a:ext uri="{FF2B5EF4-FFF2-40B4-BE49-F238E27FC236}">
                <a16:creationId xmlns:a16="http://schemas.microsoft.com/office/drawing/2014/main" id="{854A468B-6E87-466F-8EEA-A8B1798DC8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2800"/>
              <a:t>A vezetői tevékenység elemei</a:t>
            </a:r>
            <a:endParaRPr lang="de-DE" altLang="hu-HU" sz="2800"/>
          </a:p>
        </p:txBody>
      </p:sp>
      <p:sp>
        <p:nvSpPr>
          <p:cNvPr id="490501" name="Rectangle 3">
            <a:extLst>
              <a:ext uri="{FF2B5EF4-FFF2-40B4-BE49-F238E27FC236}">
                <a16:creationId xmlns:a16="http://schemas.microsoft.com/office/drawing/2014/main" id="{3C5C0CB2-0F06-4293-85CF-CCC8DDDDD5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altLang="hu-HU"/>
              <a:t>Feladatok – a vezetői szerepekkel összefüggő, az adott munkakörhöz</a:t>
            </a:r>
            <a:r>
              <a:rPr lang="hu-HU" altLang="hu-HU"/>
              <a:t> </a:t>
            </a:r>
            <a:r>
              <a:rPr lang="de-DE" altLang="hu-HU"/>
              <a:t>kötődő, többnyire tervezhető, rendszeres tevékenységek, amelyek</a:t>
            </a:r>
            <a:r>
              <a:rPr lang="hu-HU" altLang="hu-HU"/>
              <a:t> </a:t>
            </a:r>
            <a:r>
              <a:rPr lang="de-DE" altLang="hu-HU"/>
              <a:t>a végső célok elérését biztosítják.</a:t>
            </a:r>
          </a:p>
          <a:p>
            <a:r>
              <a:rPr lang="de-DE" altLang="hu-HU"/>
              <a:t>Problémák – a feladatok végrehajtása során, váratlanul felmerülő akadályok</a:t>
            </a:r>
            <a:r>
              <a:rPr lang="hu-HU" altLang="hu-HU"/>
              <a:t> </a:t>
            </a:r>
            <a:r>
              <a:rPr lang="de-DE" altLang="hu-HU"/>
              <a:t>vagy előre nem látott lehetőségek, amelyek többnyire hátrányosan</a:t>
            </a:r>
            <a:r>
              <a:rPr lang="hu-HU" altLang="hu-HU"/>
              <a:t> </a:t>
            </a:r>
            <a:r>
              <a:rPr lang="de-DE" altLang="hu-HU"/>
              <a:t>befolyásolják a feladatok megoldását és ezért valamilyen választ</a:t>
            </a:r>
            <a:r>
              <a:rPr lang="hu-HU" altLang="hu-HU"/>
              <a:t> </a:t>
            </a:r>
            <a:r>
              <a:rPr lang="de-DE" altLang="hu-HU"/>
              <a:t>várnak,</a:t>
            </a:r>
          </a:p>
          <a:p>
            <a:r>
              <a:rPr lang="de-DE" altLang="hu-HU"/>
              <a:t>Emberek – a vezető befolyási körében levő személyek, akikkel a feladatokat</a:t>
            </a:r>
            <a:r>
              <a:rPr lang="hu-HU" altLang="hu-HU"/>
              <a:t> </a:t>
            </a:r>
            <a:r>
              <a:rPr lang="de-DE" altLang="hu-HU"/>
              <a:t>és a problémákat meg kell oldani.</a:t>
            </a:r>
          </a:p>
        </p:txBody>
      </p:sp>
    </p:spTree>
    <p:extLst>
      <p:ext uri="{BB962C8B-B14F-4D97-AF65-F5344CB8AC3E}">
        <p14:creationId xmlns:p14="http://schemas.microsoft.com/office/powerpoint/2010/main" val="4022633466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22" name="Dátum helye 3">
            <a:extLst>
              <a:ext uri="{FF2B5EF4-FFF2-40B4-BE49-F238E27FC236}">
                <a16:creationId xmlns:a16="http://schemas.microsoft.com/office/drawing/2014/main" id="{CFC98057-ACB9-4A27-BB4C-4592CE28BD96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hu-HU" sz="1200">
                <a:solidFill>
                  <a:schemeClr val="bg1"/>
                </a:solidFill>
              </a:rPr>
              <a:t>www.themegallery.com</a:t>
            </a:r>
          </a:p>
        </p:txBody>
      </p:sp>
      <p:sp>
        <p:nvSpPr>
          <p:cNvPr id="491523" name="Élőláb helye 4">
            <a:extLst>
              <a:ext uri="{FF2B5EF4-FFF2-40B4-BE49-F238E27FC236}">
                <a16:creationId xmlns:a16="http://schemas.microsoft.com/office/drawing/2014/main" id="{87220734-5A6F-483B-A7DC-4727638E8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hu-HU" sz="1200">
                <a:solidFill>
                  <a:schemeClr val="bg1"/>
                </a:solidFill>
              </a:rPr>
              <a:t>Company Logo</a:t>
            </a:r>
          </a:p>
        </p:txBody>
      </p:sp>
      <p:sp>
        <p:nvSpPr>
          <p:cNvPr id="491524" name="Rectangle 2">
            <a:extLst>
              <a:ext uri="{FF2B5EF4-FFF2-40B4-BE49-F238E27FC236}">
                <a16:creationId xmlns:a16="http://schemas.microsoft.com/office/drawing/2014/main" id="{1B13A175-D9E4-4828-ACCD-319662C6AA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2800"/>
              <a:t>A problémák</a:t>
            </a:r>
            <a:endParaRPr lang="de-DE" altLang="hu-HU" sz="2800"/>
          </a:p>
        </p:txBody>
      </p:sp>
      <p:sp>
        <p:nvSpPr>
          <p:cNvPr id="491525" name="Rectangle 3">
            <a:extLst>
              <a:ext uri="{FF2B5EF4-FFF2-40B4-BE49-F238E27FC236}">
                <a16:creationId xmlns:a16="http://schemas.microsoft.com/office/drawing/2014/main" id="{870983CF-C52F-4AA0-894B-746732A970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altLang="hu-HU"/>
              <a:t>A probléma helye mindig egy jelenlegi és egy kívánatos állapot között van.</a:t>
            </a:r>
          </a:p>
          <a:p>
            <a:r>
              <a:rPr lang="hu-HU" altLang="hu-HU"/>
              <a:t>Probléma akkor van, ha a kívánt állapot eltér a jelenlegi állapottól. </a:t>
            </a:r>
          </a:p>
          <a:p>
            <a:r>
              <a:rPr lang="hu-HU" altLang="hu-HU"/>
              <a:t>Probléma: az a helyzet, amelyben bizonyos célt akarunk elérni, de a cél elérésének útja számunkra rejtve van.</a:t>
            </a:r>
            <a:endParaRPr lang="de-DE" altLang="hu-HU"/>
          </a:p>
        </p:txBody>
      </p:sp>
    </p:spTree>
    <p:extLst>
      <p:ext uri="{BB962C8B-B14F-4D97-AF65-F5344CB8AC3E}">
        <p14:creationId xmlns:p14="http://schemas.microsoft.com/office/powerpoint/2010/main" val="569410980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546" name="Dátum helye 2">
            <a:extLst>
              <a:ext uri="{FF2B5EF4-FFF2-40B4-BE49-F238E27FC236}">
                <a16:creationId xmlns:a16="http://schemas.microsoft.com/office/drawing/2014/main" id="{02BB9E61-A386-4F50-9FEE-4DBC574C2EF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hu-HU" sz="1200">
                <a:solidFill>
                  <a:schemeClr val="bg1"/>
                </a:solidFill>
              </a:rPr>
              <a:t>www.themegallery.com</a:t>
            </a:r>
          </a:p>
        </p:txBody>
      </p:sp>
      <p:sp>
        <p:nvSpPr>
          <p:cNvPr id="492547" name="Élőláb helye 3">
            <a:extLst>
              <a:ext uri="{FF2B5EF4-FFF2-40B4-BE49-F238E27FC236}">
                <a16:creationId xmlns:a16="http://schemas.microsoft.com/office/drawing/2014/main" id="{8B7C8A0A-4852-446C-B57F-D6EBBD3DB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hu-HU" sz="1200">
                <a:solidFill>
                  <a:schemeClr val="bg1"/>
                </a:solidFill>
              </a:rPr>
              <a:t>Company Logo</a:t>
            </a:r>
          </a:p>
        </p:txBody>
      </p:sp>
      <p:sp>
        <p:nvSpPr>
          <p:cNvPr id="492548" name="Rectangle 4">
            <a:extLst>
              <a:ext uri="{FF2B5EF4-FFF2-40B4-BE49-F238E27FC236}">
                <a16:creationId xmlns:a16="http://schemas.microsoft.com/office/drawing/2014/main" id="{7EF8C2BB-2468-42DC-B37A-BDAE576E72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2800"/>
              <a:t>A lehetséges problémák csoportosítása</a:t>
            </a:r>
            <a:endParaRPr lang="de-DE" altLang="hu-HU" sz="2800"/>
          </a:p>
        </p:txBody>
      </p:sp>
      <p:sp>
        <p:nvSpPr>
          <p:cNvPr id="492549" name="Text Box 6">
            <a:extLst>
              <a:ext uri="{FF2B5EF4-FFF2-40B4-BE49-F238E27FC236}">
                <a16:creationId xmlns:a16="http://schemas.microsoft.com/office/drawing/2014/main" id="{53375114-36F3-40D3-801A-1841024762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5725" y="6132513"/>
            <a:ext cx="1860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hu-HU" altLang="hu-HU" sz="1800"/>
              <a:t>Forrás: Marosán</a:t>
            </a:r>
            <a:endParaRPr lang="de-DE" altLang="hu-HU" sz="1800"/>
          </a:p>
        </p:txBody>
      </p:sp>
      <p:pic>
        <p:nvPicPr>
          <p:cNvPr id="492550" name="Picture 7">
            <a:extLst>
              <a:ext uri="{FF2B5EF4-FFF2-40B4-BE49-F238E27FC236}">
                <a16:creationId xmlns:a16="http://schemas.microsoft.com/office/drawing/2014/main" id="{E7133C91-ACD2-4473-866B-0349E0A3F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524000"/>
            <a:ext cx="6973888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2551" name="Picture 8">
            <a:extLst>
              <a:ext uri="{FF2B5EF4-FFF2-40B4-BE49-F238E27FC236}">
                <a16:creationId xmlns:a16="http://schemas.microsoft.com/office/drawing/2014/main" id="{1F5120BB-2668-4C59-8438-CA02A4E6D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1" y="3733800"/>
            <a:ext cx="7021513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067582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594" name="Dátum helye 3">
            <a:extLst>
              <a:ext uri="{FF2B5EF4-FFF2-40B4-BE49-F238E27FC236}">
                <a16:creationId xmlns:a16="http://schemas.microsoft.com/office/drawing/2014/main" id="{3F6B10EE-F0B7-4AD7-B02B-8B01892AB1C9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hu-HU" sz="1200">
                <a:solidFill>
                  <a:schemeClr val="bg1"/>
                </a:solidFill>
              </a:rPr>
              <a:t>www.themegallery.com</a:t>
            </a:r>
          </a:p>
        </p:txBody>
      </p:sp>
      <p:sp>
        <p:nvSpPr>
          <p:cNvPr id="494595" name="Élőláb helye 4">
            <a:extLst>
              <a:ext uri="{FF2B5EF4-FFF2-40B4-BE49-F238E27FC236}">
                <a16:creationId xmlns:a16="http://schemas.microsoft.com/office/drawing/2014/main" id="{88F177A2-2F49-45F0-8C20-A410120A7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hu-HU" sz="1200">
                <a:solidFill>
                  <a:schemeClr val="bg1"/>
                </a:solidFill>
              </a:rPr>
              <a:t>Company Logo</a:t>
            </a:r>
          </a:p>
        </p:txBody>
      </p:sp>
      <p:sp>
        <p:nvSpPr>
          <p:cNvPr id="494596" name="Rectangle 2">
            <a:extLst>
              <a:ext uri="{FF2B5EF4-FFF2-40B4-BE49-F238E27FC236}">
                <a16:creationId xmlns:a16="http://schemas.microsoft.com/office/drawing/2014/main" id="{0FC1804B-069B-4329-9325-AF6855F4D3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2800"/>
              <a:t>A problémák azonosítása</a:t>
            </a:r>
            <a:endParaRPr lang="de-DE" altLang="hu-HU" sz="2800"/>
          </a:p>
        </p:txBody>
      </p:sp>
      <p:sp>
        <p:nvSpPr>
          <p:cNvPr id="494597" name="Rectangle 3">
            <a:extLst>
              <a:ext uri="{FF2B5EF4-FFF2-40B4-BE49-F238E27FC236}">
                <a16:creationId xmlns:a16="http://schemas.microsoft.com/office/drawing/2014/main" id="{9D194960-9D17-451C-A957-CD5840A2AC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de-DE" altLang="hu-HU"/>
              <a:t>A</a:t>
            </a:r>
            <a:r>
              <a:rPr lang="hu-HU" altLang="hu-HU"/>
              <a:t> </a:t>
            </a:r>
            <a:r>
              <a:rPr lang="de-DE" altLang="hu-HU"/>
              <a:t>probléma meghatározás során a jellegzetes hibákat szokták elkövetni:</a:t>
            </a:r>
          </a:p>
          <a:p>
            <a:r>
              <a:rPr lang="de-DE" altLang="hu-HU"/>
              <a:t>Túl szélesen vagy szűken meghatározzák meg a problémát,</a:t>
            </a:r>
          </a:p>
          <a:p>
            <a:r>
              <a:rPr lang="de-DE" altLang="hu-HU"/>
              <a:t>A tüneteket összekeverik a valóságos problémákkal,</a:t>
            </a:r>
          </a:p>
          <a:p>
            <a:r>
              <a:rPr lang="de-DE" altLang="hu-HU"/>
              <a:t>Nem azt a problémát választják ki, amely a gondok forrása, így nem is</a:t>
            </a:r>
            <a:r>
              <a:rPr lang="hu-HU" altLang="hu-HU"/>
              <a:t> </a:t>
            </a:r>
            <a:r>
              <a:rPr lang="de-DE" altLang="hu-HU"/>
              <a:t>annak megoldásával foglalkoznak.</a:t>
            </a:r>
          </a:p>
        </p:txBody>
      </p:sp>
    </p:spTree>
    <p:extLst>
      <p:ext uri="{BB962C8B-B14F-4D97-AF65-F5344CB8AC3E}">
        <p14:creationId xmlns:p14="http://schemas.microsoft.com/office/powerpoint/2010/main" val="3658069010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Dátum helye 3">
            <a:extLst>
              <a:ext uri="{FF2B5EF4-FFF2-40B4-BE49-F238E27FC236}">
                <a16:creationId xmlns:a16="http://schemas.microsoft.com/office/drawing/2014/main" id="{3D77703B-90AC-45B1-9FE9-EF3D32A383E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hu-HU" sz="1200">
                <a:solidFill>
                  <a:schemeClr val="bg1"/>
                </a:solidFill>
              </a:rPr>
              <a:t>www.themegallery.com</a:t>
            </a:r>
          </a:p>
        </p:txBody>
      </p:sp>
      <p:sp>
        <p:nvSpPr>
          <p:cNvPr id="495619" name="Élőláb helye 4">
            <a:extLst>
              <a:ext uri="{FF2B5EF4-FFF2-40B4-BE49-F238E27FC236}">
                <a16:creationId xmlns:a16="http://schemas.microsoft.com/office/drawing/2014/main" id="{2B51EF8A-A371-4A6A-82BC-FF263CEE4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hu-HU" sz="1200">
                <a:solidFill>
                  <a:schemeClr val="bg1"/>
                </a:solidFill>
              </a:rPr>
              <a:t>Company Logo</a:t>
            </a:r>
          </a:p>
        </p:txBody>
      </p:sp>
      <p:sp>
        <p:nvSpPr>
          <p:cNvPr id="495620" name="Rectangle 2">
            <a:extLst>
              <a:ext uri="{FF2B5EF4-FFF2-40B4-BE49-F238E27FC236}">
                <a16:creationId xmlns:a16="http://schemas.microsoft.com/office/drawing/2014/main" id="{523FD724-3C8F-4E5B-977D-3D11788C40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2800"/>
              <a:t>A probléma kezelés típusai</a:t>
            </a:r>
            <a:endParaRPr lang="de-DE" altLang="hu-HU" sz="2800"/>
          </a:p>
        </p:txBody>
      </p:sp>
      <p:sp>
        <p:nvSpPr>
          <p:cNvPr id="495621" name="Rectangle 3">
            <a:extLst>
              <a:ext uri="{FF2B5EF4-FFF2-40B4-BE49-F238E27FC236}">
                <a16:creationId xmlns:a16="http://schemas.microsoft.com/office/drawing/2014/main" id="{EBFB1760-8BBF-4918-B652-8FB6FA82E0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de-DE" altLang="hu-HU" b="1" dirty="0" err="1"/>
              <a:t>Problémakerülő</a:t>
            </a:r>
            <a:r>
              <a:rPr lang="de-DE" altLang="hu-HU" b="1" dirty="0"/>
              <a:t> </a:t>
            </a:r>
            <a:r>
              <a:rPr lang="de-DE" altLang="hu-HU" b="1" dirty="0" err="1"/>
              <a:t>stílus</a:t>
            </a:r>
            <a:r>
              <a:rPr lang="de-DE" altLang="hu-HU" dirty="0"/>
              <a:t>. (</a:t>
            </a:r>
            <a:r>
              <a:rPr lang="de-DE" altLang="hu-HU" dirty="0" err="1"/>
              <a:t>Nem</a:t>
            </a:r>
            <a:r>
              <a:rPr lang="de-DE" altLang="hu-HU" dirty="0"/>
              <a:t> </a:t>
            </a:r>
            <a:r>
              <a:rPr lang="de-DE" altLang="hu-HU" dirty="0" err="1"/>
              <a:t>ismeri</a:t>
            </a:r>
            <a:r>
              <a:rPr lang="de-DE" altLang="hu-HU" dirty="0"/>
              <a:t> </a:t>
            </a:r>
            <a:r>
              <a:rPr lang="de-DE" altLang="hu-HU" dirty="0" err="1"/>
              <a:t>fel</a:t>
            </a:r>
            <a:r>
              <a:rPr lang="de-DE" altLang="hu-HU" dirty="0"/>
              <a:t> </a:t>
            </a:r>
            <a:r>
              <a:rPr lang="de-DE" altLang="hu-HU" dirty="0" err="1"/>
              <a:t>időben</a:t>
            </a:r>
            <a:r>
              <a:rPr lang="de-DE" altLang="hu-HU" dirty="0"/>
              <a:t> a </a:t>
            </a:r>
            <a:r>
              <a:rPr lang="de-DE" altLang="hu-HU" dirty="0" err="1"/>
              <a:t>döntési</a:t>
            </a:r>
            <a:r>
              <a:rPr lang="de-DE" altLang="hu-HU" dirty="0"/>
              <a:t> </a:t>
            </a:r>
            <a:r>
              <a:rPr lang="de-DE" altLang="hu-HU" dirty="0" err="1"/>
              <a:t>helyzetet</a:t>
            </a:r>
            <a:r>
              <a:rPr lang="de-DE" altLang="hu-HU" dirty="0"/>
              <a:t>, a</a:t>
            </a:r>
            <a:r>
              <a:rPr lang="hu-HU" altLang="hu-HU" dirty="0"/>
              <a:t> </a:t>
            </a:r>
            <a:r>
              <a:rPr lang="de-DE" altLang="hu-HU" dirty="0" err="1"/>
              <a:t>problémák</a:t>
            </a:r>
            <a:r>
              <a:rPr lang="de-DE" altLang="hu-HU" dirty="0"/>
              <a:t> </a:t>
            </a:r>
            <a:r>
              <a:rPr lang="de-DE" altLang="hu-HU" dirty="0" err="1"/>
              <a:t>elől</a:t>
            </a:r>
            <a:r>
              <a:rPr lang="de-DE" altLang="hu-HU" dirty="0"/>
              <a:t> </a:t>
            </a:r>
            <a:r>
              <a:rPr lang="de-DE" altLang="hu-HU" dirty="0" err="1"/>
              <a:t>visszahúzódik</a:t>
            </a:r>
            <a:r>
              <a:rPr lang="de-DE" altLang="hu-HU" dirty="0"/>
              <a:t>, </a:t>
            </a:r>
            <a:r>
              <a:rPr lang="de-DE" altLang="hu-HU" dirty="0" err="1"/>
              <a:t>visszariad</a:t>
            </a:r>
            <a:r>
              <a:rPr lang="de-DE" altLang="hu-HU" dirty="0"/>
              <a:t> a </a:t>
            </a:r>
            <a:r>
              <a:rPr lang="de-DE" altLang="hu-HU" dirty="0" err="1"/>
              <a:t>változásoktól</a:t>
            </a:r>
            <a:r>
              <a:rPr lang="de-DE" altLang="hu-HU" dirty="0"/>
              <a:t>, </a:t>
            </a:r>
            <a:r>
              <a:rPr lang="de-DE" altLang="hu-HU" dirty="0" err="1"/>
              <a:t>és</a:t>
            </a:r>
            <a:r>
              <a:rPr lang="de-DE" altLang="hu-HU" dirty="0"/>
              <a:t> status-quo</a:t>
            </a:r>
            <a:r>
              <a:rPr lang="hu-HU" altLang="hu-HU" dirty="0"/>
              <a:t> </a:t>
            </a:r>
            <a:r>
              <a:rPr lang="de-DE" altLang="hu-HU" dirty="0" err="1"/>
              <a:t>orientált</a:t>
            </a:r>
            <a:r>
              <a:rPr lang="de-DE" altLang="hu-HU" dirty="0"/>
              <a:t>).</a:t>
            </a:r>
          </a:p>
          <a:p>
            <a:pPr>
              <a:lnSpc>
                <a:spcPct val="90000"/>
              </a:lnSpc>
            </a:pPr>
            <a:r>
              <a:rPr lang="de-DE" altLang="hu-HU" b="1" dirty="0" err="1"/>
              <a:t>Problémamegoldó</a:t>
            </a:r>
            <a:r>
              <a:rPr lang="de-DE" altLang="hu-HU" b="1" dirty="0"/>
              <a:t> </a:t>
            </a:r>
            <a:r>
              <a:rPr lang="de-DE" altLang="hu-HU" b="1" dirty="0" err="1"/>
              <a:t>stílus</a:t>
            </a:r>
            <a:r>
              <a:rPr lang="de-DE" altLang="hu-HU" dirty="0"/>
              <a:t>. (A </a:t>
            </a:r>
            <a:r>
              <a:rPr lang="de-DE" altLang="hu-HU" dirty="0" err="1"/>
              <a:t>helyzet</a:t>
            </a:r>
            <a:r>
              <a:rPr lang="de-DE" altLang="hu-HU" dirty="0"/>
              <a:t> </a:t>
            </a:r>
            <a:r>
              <a:rPr lang="de-DE" altLang="hu-HU" dirty="0" err="1"/>
              <a:t>súlyosságtól</a:t>
            </a:r>
            <a:r>
              <a:rPr lang="de-DE" altLang="hu-HU" dirty="0"/>
              <a:t> </a:t>
            </a:r>
            <a:r>
              <a:rPr lang="de-DE" altLang="hu-HU" dirty="0" err="1"/>
              <a:t>függően</a:t>
            </a:r>
            <a:r>
              <a:rPr lang="de-DE" altLang="hu-HU" dirty="0"/>
              <a:t> </a:t>
            </a:r>
            <a:r>
              <a:rPr lang="de-DE" altLang="hu-HU" dirty="0" err="1"/>
              <a:t>felismeri</a:t>
            </a:r>
            <a:r>
              <a:rPr lang="de-DE" altLang="hu-HU" dirty="0"/>
              <a:t> a </a:t>
            </a:r>
            <a:r>
              <a:rPr lang="de-DE" altLang="hu-HU" dirty="0" err="1"/>
              <a:t>döntési</a:t>
            </a:r>
            <a:r>
              <a:rPr lang="hu-HU" altLang="hu-HU" dirty="0"/>
              <a:t> </a:t>
            </a:r>
            <a:r>
              <a:rPr lang="de-DE" altLang="hu-HU" dirty="0" err="1"/>
              <a:t>kényszert</a:t>
            </a:r>
            <a:r>
              <a:rPr lang="de-DE" altLang="hu-HU" dirty="0"/>
              <a:t>, </a:t>
            </a:r>
            <a:r>
              <a:rPr lang="de-DE" altLang="hu-HU" dirty="0" err="1"/>
              <a:t>elfogadja</a:t>
            </a:r>
            <a:r>
              <a:rPr lang="de-DE" altLang="hu-HU" dirty="0"/>
              <a:t>, </a:t>
            </a:r>
            <a:r>
              <a:rPr lang="de-DE" altLang="hu-HU" dirty="0" err="1"/>
              <a:t>hogy</a:t>
            </a:r>
            <a:r>
              <a:rPr lang="de-DE" altLang="hu-HU" dirty="0"/>
              <a:t> </a:t>
            </a:r>
            <a:r>
              <a:rPr lang="de-DE" altLang="hu-HU" dirty="0" err="1"/>
              <a:t>változásokra</a:t>
            </a:r>
            <a:r>
              <a:rPr lang="de-DE" altLang="hu-HU" dirty="0"/>
              <a:t> van </a:t>
            </a:r>
            <a:r>
              <a:rPr lang="de-DE" altLang="hu-HU" dirty="0" err="1"/>
              <a:t>szükség</a:t>
            </a:r>
            <a:r>
              <a:rPr lang="de-DE" altLang="hu-HU" dirty="0"/>
              <a:t>, </a:t>
            </a:r>
            <a:r>
              <a:rPr lang="de-DE" altLang="hu-HU" dirty="0" err="1"/>
              <a:t>és</a:t>
            </a:r>
            <a:r>
              <a:rPr lang="de-DE" altLang="hu-HU" dirty="0"/>
              <a:t> </a:t>
            </a:r>
            <a:r>
              <a:rPr lang="de-DE" altLang="hu-HU" dirty="0" err="1"/>
              <a:t>törekszik</a:t>
            </a:r>
            <a:r>
              <a:rPr lang="de-DE" altLang="hu-HU" dirty="0"/>
              <a:t> a</a:t>
            </a:r>
            <a:r>
              <a:rPr lang="hu-HU" altLang="hu-HU" dirty="0"/>
              <a:t> </a:t>
            </a:r>
            <a:r>
              <a:rPr lang="de-DE" altLang="hu-HU" dirty="0" err="1"/>
              <a:t>problémahelyzet</a:t>
            </a:r>
            <a:r>
              <a:rPr lang="de-DE" altLang="hu-HU" dirty="0"/>
              <a:t> </a:t>
            </a:r>
            <a:r>
              <a:rPr lang="de-DE" altLang="hu-HU" dirty="0" err="1"/>
              <a:t>kiküszöbölésére</a:t>
            </a:r>
            <a:r>
              <a:rPr lang="de-DE" altLang="hu-HU" dirty="0"/>
              <a:t>.)</a:t>
            </a:r>
          </a:p>
          <a:p>
            <a:pPr>
              <a:lnSpc>
                <a:spcPct val="90000"/>
              </a:lnSpc>
            </a:pPr>
            <a:r>
              <a:rPr lang="de-DE" altLang="hu-HU" b="1" dirty="0" err="1"/>
              <a:t>Probléma</a:t>
            </a:r>
            <a:r>
              <a:rPr lang="de-DE" altLang="hu-HU" b="1" dirty="0"/>
              <a:t> </a:t>
            </a:r>
            <a:r>
              <a:rPr lang="de-DE" altLang="hu-HU" b="1" dirty="0" err="1"/>
              <a:t>megelőző</a:t>
            </a:r>
            <a:r>
              <a:rPr lang="de-DE" altLang="hu-HU" b="1" dirty="0"/>
              <a:t> </a:t>
            </a:r>
            <a:r>
              <a:rPr lang="de-DE" altLang="hu-HU" b="1" dirty="0" err="1"/>
              <a:t>stílus</a:t>
            </a:r>
            <a:r>
              <a:rPr lang="de-DE" altLang="hu-HU" b="1" dirty="0"/>
              <a:t>. </a:t>
            </a:r>
            <a:r>
              <a:rPr lang="de-DE" altLang="hu-HU" dirty="0"/>
              <a:t>(</a:t>
            </a:r>
            <a:r>
              <a:rPr lang="de-DE" altLang="hu-HU" dirty="0" err="1"/>
              <a:t>Érzékeli</a:t>
            </a:r>
            <a:r>
              <a:rPr lang="de-DE" altLang="hu-HU" dirty="0"/>
              <a:t> </a:t>
            </a:r>
            <a:r>
              <a:rPr lang="de-DE" altLang="hu-HU" dirty="0" err="1"/>
              <a:t>már</a:t>
            </a:r>
            <a:r>
              <a:rPr lang="de-DE" altLang="hu-HU" dirty="0"/>
              <a:t> a </a:t>
            </a:r>
            <a:r>
              <a:rPr lang="de-DE" altLang="hu-HU" dirty="0" err="1"/>
              <a:t>csupán</a:t>
            </a:r>
            <a:r>
              <a:rPr lang="de-DE" altLang="hu-HU" dirty="0"/>
              <a:t> </a:t>
            </a:r>
            <a:r>
              <a:rPr lang="de-DE" altLang="hu-HU" dirty="0" err="1"/>
              <a:t>csirájukban</a:t>
            </a:r>
            <a:r>
              <a:rPr lang="de-DE" altLang="hu-HU" dirty="0"/>
              <a:t> </a:t>
            </a:r>
            <a:r>
              <a:rPr lang="de-DE" altLang="hu-HU" dirty="0" err="1"/>
              <a:t>jelentkező</a:t>
            </a:r>
            <a:r>
              <a:rPr lang="hu-HU" altLang="hu-HU" dirty="0"/>
              <a:t> </a:t>
            </a:r>
            <a:r>
              <a:rPr lang="de-DE" altLang="hu-HU" dirty="0" err="1"/>
              <a:t>problémákat</a:t>
            </a:r>
            <a:r>
              <a:rPr lang="de-DE" altLang="hu-HU" dirty="0"/>
              <a:t>, </a:t>
            </a:r>
            <a:r>
              <a:rPr lang="de-DE" altLang="hu-HU" dirty="0" err="1"/>
              <a:t>elébe</a:t>
            </a:r>
            <a:r>
              <a:rPr lang="de-DE" altLang="hu-HU" dirty="0"/>
              <a:t> </a:t>
            </a:r>
            <a:r>
              <a:rPr lang="de-DE" altLang="hu-HU" dirty="0" err="1"/>
              <a:t>megy</a:t>
            </a:r>
            <a:r>
              <a:rPr lang="de-DE" altLang="hu-HU" dirty="0"/>
              <a:t> a </a:t>
            </a:r>
            <a:r>
              <a:rPr lang="de-DE" altLang="hu-HU" dirty="0" err="1"/>
              <a:t>problémára</a:t>
            </a:r>
            <a:r>
              <a:rPr lang="de-DE" altLang="hu-HU" dirty="0"/>
              <a:t> </a:t>
            </a:r>
            <a:r>
              <a:rPr lang="de-DE" altLang="hu-HU" dirty="0" err="1"/>
              <a:t>vezető</a:t>
            </a:r>
            <a:r>
              <a:rPr lang="de-DE" altLang="hu-HU" dirty="0"/>
              <a:t> </a:t>
            </a:r>
            <a:r>
              <a:rPr lang="de-DE" altLang="hu-HU" dirty="0" err="1"/>
              <a:t>helyzet</a:t>
            </a:r>
            <a:r>
              <a:rPr lang="de-DE" altLang="hu-HU" dirty="0"/>
              <a:t> </a:t>
            </a:r>
            <a:r>
              <a:rPr lang="de-DE" altLang="hu-HU" dirty="0" err="1"/>
              <a:t>kialakulásának</a:t>
            </a:r>
            <a:r>
              <a:rPr lang="de-DE" altLang="hu-HU" dirty="0"/>
              <a:t>,</a:t>
            </a:r>
            <a:r>
              <a:rPr lang="hu-HU" altLang="hu-HU" dirty="0"/>
              <a:t> </a:t>
            </a:r>
            <a:r>
              <a:rPr lang="de-DE" altLang="hu-HU" dirty="0" err="1"/>
              <a:t>megelőzni</a:t>
            </a:r>
            <a:r>
              <a:rPr lang="de-DE" altLang="hu-HU" dirty="0"/>
              <a:t> </a:t>
            </a:r>
            <a:r>
              <a:rPr lang="de-DE" altLang="hu-HU" dirty="0" err="1"/>
              <a:t>törekszik</a:t>
            </a:r>
            <a:r>
              <a:rPr lang="de-DE" altLang="hu-HU" dirty="0"/>
              <a:t> </a:t>
            </a:r>
            <a:r>
              <a:rPr lang="de-DE" altLang="hu-HU" dirty="0" err="1"/>
              <a:t>azok</a:t>
            </a:r>
            <a:r>
              <a:rPr lang="de-DE" altLang="hu-HU" dirty="0"/>
              <a:t> </a:t>
            </a:r>
            <a:r>
              <a:rPr lang="de-DE" altLang="hu-HU" dirty="0" err="1"/>
              <a:t>kifejlődését</a:t>
            </a:r>
            <a:r>
              <a:rPr lang="de-DE" altLang="hu-HU" dirty="0"/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3730621932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2" name="Dátum helye 3">
            <a:extLst>
              <a:ext uri="{FF2B5EF4-FFF2-40B4-BE49-F238E27FC236}">
                <a16:creationId xmlns:a16="http://schemas.microsoft.com/office/drawing/2014/main" id="{871A5E18-D994-401E-AE45-066573C5D04C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hu-HU" sz="1200">
                <a:solidFill>
                  <a:schemeClr val="bg1"/>
                </a:solidFill>
              </a:rPr>
              <a:t>www.themegallery.com</a:t>
            </a:r>
          </a:p>
        </p:txBody>
      </p:sp>
      <p:sp>
        <p:nvSpPr>
          <p:cNvPr id="496643" name="Élőláb helye 4">
            <a:extLst>
              <a:ext uri="{FF2B5EF4-FFF2-40B4-BE49-F238E27FC236}">
                <a16:creationId xmlns:a16="http://schemas.microsoft.com/office/drawing/2014/main" id="{58C23B30-B313-414F-9FC8-0A856E22F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hu-HU" sz="1200">
                <a:solidFill>
                  <a:schemeClr val="bg1"/>
                </a:solidFill>
              </a:rPr>
              <a:t>Company Logo</a:t>
            </a:r>
          </a:p>
        </p:txBody>
      </p:sp>
      <p:sp>
        <p:nvSpPr>
          <p:cNvPr id="496644" name="Rectangle 2">
            <a:extLst>
              <a:ext uri="{FF2B5EF4-FFF2-40B4-BE49-F238E27FC236}">
                <a16:creationId xmlns:a16="http://schemas.microsoft.com/office/drawing/2014/main" id="{23A7AF04-E884-4D7E-81E0-845EBE6FDB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2800"/>
              <a:t>Hogyan választható ki a megfelelő vezető?</a:t>
            </a:r>
            <a:endParaRPr lang="de-DE" altLang="hu-HU" sz="2800"/>
          </a:p>
        </p:txBody>
      </p:sp>
      <p:sp>
        <p:nvSpPr>
          <p:cNvPr id="496645" name="Rectangle 3">
            <a:extLst>
              <a:ext uri="{FF2B5EF4-FFF2-40B4-BE49-F238E27FC236}">
                <a16:creationId xmlns:a16="http://schemas.microsoft.com/office/drawing/2014/main" id="{6D691B20-6B74-45D6-91BD-B48FC0CC69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altLang="hu-HU"/>
              <a:t>„</a:t>
            </a:r>
            <a:r>
              <a:rPr lang="de-DE" altLang="hu-HU"/>
              <a:t>A munkaerő alkalmazásnál lehetőleg arra kell törekedniük, hogy nagymértékű egyezőséget érjenek el a tevékenységgel szemben támasztott követelmények és a munkatárs alkalmassága között. </a:t>
            </a:r>
            <a:endParaRPr lang="hu-HU" altLang="hu-HU"/>
          </a:p>
          <a:p>
            <a:r>
              <a:rPr lang="de-DE" altLang="hu-HU"/>
              <a:t>Ezáltal elkerülhetők azok a stresszhelyzetek és elégedetlenségek, amelyek a munkatárssal szemben támasztott túl magas, vagy túl alacsony követelményekből adódnak.</a:t>
            </a:r>
            <a:r>
              <a:rPr lang="hu-HU" altLang="hu-HU"/>
              <a:t>” – Dr Tóth Anikó</a:t>
            </a:r>
            <a:endParaRPr lang="de-DE" altLang="hu-HU"/>
          </a:p>
        </p:txBody>
      </p:sp>
    </p:spTree>
    <p:extLst>
      <p:ext uri="{BB962C8B-B14F-4D97-AF65-F5344CB8AC3E}">
        <p14:creationId xmlns:p14="http://schemas.microsoft.com/office/powerpoint/2010/main" val="2987694239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666" name="Dátum helye 3">
            <a:extLst>
              <a:ext uri="{FF2B5EF4-FFF2-40B4-BE49-F238E27FC236}">
                <a16:creationId xmlns:a16="http://schemas.microsoft.com/office/drawing/2014/main" id="{EB408C6A-A7EC-4838-B1E4-FA304A98C4A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hu-HU" sz="1200">
                <a:solidFill>
                  <a:schemeClr val="bg1"/>
                </a:solidFill>
              </a:rPr>
              <a:t>www.themegallery.com</a:t>
            </a:r>
          </a:p>
        </p:txBody>
      </p:sp>
      <p:sp>
        <p:nvSpPr>
          <p:cNvPr id="497667" name="Élőláb helye 4">
            <a:extLst>
              <a:ext uri="{FF2B5EF4-FFF2-40B4-BE49-F238E27FC236}">
                <a16:creationId xmlns:a16="http://schemas.microsoft.com/office/drawing/2014/main" id="{D4DB0ED7-328D-4527-B5F5-E892B1063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hu-HU" sz="1200">
                <a:solidFill>
                  <a:schemeClr val="bg1"/>
                </a:solidFill>
              </a:rPr>
              <a:t>Company Logo</a:t>
            </a:r>
          </a:p>
        </p:txBody>
      </p:sp>
      <p:sp>
        <p:nvSpPr>
          <p:cNvPr id="497668" name="Rectangle 2">
            <a:extLst>
              <a:ext uri="{FF2B5EF4-FFF2-40B4-BE49-F238E27FC236}">
                <a16:creationId xmlns:a16="http://schemas.microsoft.com/office/drawing/2014/main" id="{527DE71B-5AA8-488F-BAD9-61E57ECBE0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2800"/>
              <a:t>Általános és funkcionális menedzsment</a:t>
            </a:r>
            <a:endParaRPr lang="de-DE" altLang="hu-HU" sz="2800"/>
          </a:p>
        </p:txBody>
      </p:sp>
      <p:sp>
        <p:nvSpPr>
          <p:cNvPr id="497669" name="Rectangle 3">
            <a:extLst>
              <a:ext uri="{FF2B5EF4-FFF2-40B4-BE49-F238E27FC236}">
                <a16:creationId xmlns:a16="http://schemas.microsoft.com/office/drawing/2014/main" id="{57189E37-F90C-40A2-A7FF-27EBA2694A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altLang="hu-HU" i="1"/>
              <a:t>Általános vezető:</a:t>
            </a:r>
            <a:r>
              <a:rPr lang="hu-HU" altLang="hu-HU"/>
              <a:t> Akinek felelőssége a teljes egység irányítására vonatkozik. (ügyvezető igazgató)</a:t>
            </a:r>
            <a:endParaRPr lang="hu-HU" altLang="hu-HU" i="1"/>
          </a:p>
          <a:p>
            <a:r>
              <a:rPr lang="hu-HU" altLang="hu-HU" i="1"/>
              <a:t>Funkcionális vezető:</a:t>
            </a:r>
            <a:r>
              <a:rPr lang="hu-HU" altLang="hu-HU"/>
              <a:t> Egy tevékenységcsoport irányításáért felelős. (pl. pénzügy, marketing)</a:t>
            </a:r>
            <a:endParaRPr lang="de-DE" altLang="hu-HU"/>
          </a:p>
        </p:txBody>
      </p:sp>
    </p:spTree>
    <p:extLst>
      <p:ext uri="{BB962C8B-B14F-4D97-AF65-F5344CB8AC3E}">
        <p14:creationId xmlns:p14="http://schemas.microsoft.com/office/powerpoint/2010/main" val="1916306155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690" name="Dátum helye 2">
            <a:extLst>
              <a:ext uri="{FF2B5EF4-FFF2-40B4-BE49-F238E27FC236}">
                <a16:creationId xmlns:a16="http://schemas.microsoft.com/office/drawing/2014/main" id="{C3A593C4-5954-48B4-99EC-99C5FA85BFBC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hu-HU" sz="1200">
                <a:solidFill>
                  <a:schemeClr val="bg1"/>
                </a:solidFill>
              </a:rPr>
              <a:t>www.themegallery.com</a:t>
            </a:r>
          </a:p>
        </p:txBody>
      </p:sp>
      <p:sp>
        <p:nvSpPr>
          <p:cNvPr id="498691" name="Élőláb helye 3">
            <a:extLst>
              <a:ext uri="{FF2B5EF4-FFF2-40B4-BE49-F238E27FC236}">
                <a16:creationId xmlns:a16="http://schemas.microsoft.com/office/drawing/2014/main" id="{02F8707D-DD4A-4789-8217-EEC1164AD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hu-HU" sz="1200">
                <a:solidFill>
                  <a:schemeClr val="bg1"/>
                </a:solidFill>
              </a:rPr>
              <a:t>Company Logo</a:t>
            </a:r>
          </a:p>
        </p:txBody>
      </p:sp>
      <p:sp>
        <p:nvSpPr>
          <p:cNvPr id="498692" name="Rectangle 2">
            <a:extLst>
              <a:ext uri="{FF2B5EF4-FFF2-40B4-BE49-F238E27FC236}">
                <a16:creationId xmlns:a16="http://schemas.microsoft.com/office/drawing/2014/main" id="{C0B3B86A-74E9-46A4-8AC0-3C13F5FE3E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2800"/>
              <a:t>Stratégiai és operatív menedzsment</a:t>
            </a:r>
            <a:endParaRPr lang="de-DE" altLang="hu-HU" sz="2800"/>
          </a:p>
        </p:txBody>
      </p:sp>
      <p:sp>
        <p:nvSpPr>
          <p:cNvPr id="498693" name="Text Box 4">
            <a:extLst>
              <a:ext uri="{FF2B5EF4-FFF2-40B4-BE49-F238E27FC236}">
                <a16:creationId xmlns:a16="http://schemas.microsoft.com/office/drawing/2014/main" id="{D1D49CEF-251D-4614-9E57-A31C1E16D1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5725" y="6132513"/>
            <a:ext cx="1860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hu-HU" altLang="hu-HU" sz="1800"/>
              <a:t>Forrás: Marosán</a:t>
            </a:r>
            <a:endParaRPr lang="de-DE" altLang="hu-HU" sz="1800"/>
          </a:p>
        </p:txBody>
      </p:sp>
      <p:pic>
        <p:nvPicPr>
          <p:cNvPr id="498694" name="Picture 5">
            <a:extLst>
              <a:ext uri="{FF2B5EF4-FFF2-40B4-BE49-F238E27FC236}">
                <a16:creationId xmlns:a16="http://schemas.microsoft.com/office/drawing/2014/main" id="{3E325879-64A8-4FCC-A07D-978E6D4E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600201"/>
            <a:ext cx="7848600" cy="190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8695" name="Picture 6">
            <a:extLst>
              <a:ext uri="{FF2B5EF4-FFF2-40B4-BE49-F238E27FC236}">
                <a16:creationId xmlns:a16="http://schemas.microsoft.com/office/drawing/2014/main" id="{836311BD-C153-4D1F-9412-14632560C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505200"/>
            <a:ext cx="7848600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9535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27FDF6C-07F9-4F0B-9B3F-B2E694F08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bizonytalanság forrásai</a:t>
            </a:r>
          </a:p>
        </p:txBody>
      </p:sp>
      <p:graphicFrame>
        <p:nvGraphicFramePr>
          <p:cNvPr id="4" name="Tartalom helye 3">
            <a:extLst>
              <a:ext uri="{FF2B5EF4-FFF2-40B4-BE49-F238E27FC236}">
                <a16:creationId xmlns:a16="http://schemas.microsoft.com/office/drawing/2014/main" id="{117018AC-D84C-4F51-9CF3-6FBCF643B7A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01962521"/>
              </p:ext>
            </p:extLst>
          </p:nvPr>
        </p:nvGraphicFramePr>
        <p:xfrm>
          <a:off x="676275" y="2011363"/>
          <a:ext cx="10753725" cy="2392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0745">
                  <a:extLst>
                    <a:ext uri="{9D8B030D-6E8A-4147-A177-3AD203B41FA5}">
                      <a16:colId xmlns:a16="http://schemas.microsoft.com/office/drawing/2014/main" val="2829699090"/>
                    </a:ext>
                  </a:extLst>
                </a:gridCol>
                <a:gridCol w="2150745">
                  <a:extLst>
                    <a:ext uri="{9D8B030D-6E8A-4147-A177-3AD203B41FA5}">
                      <a16:colId xmlns:a16="http://schemas.microsoft.com/office/drawing/2014/main" val="3731655517"/>
                    </a:ext>
                  </a:extLst>
                </a:gridCol>
                <a:gridCol w="2150745">
                  <a:extLst>
                    <a:ext uri="{9D8B030D-6E8A-4147-A177-3AD203B41FA5}">
                      <a16:colId xmlns:a16="http://schemas.microsoft.com/office/drawing/2014/main" val="3101884517"/>
                    </a:ext>
                  </a:extLst>
                </a:gridCol>
                <a:gridCol w="2150745">
                  <a:extLst>
                    <a:ext uri="{9D8B030D-6E8A-4147-A177-3AD203B41FA5}">
                      <a16:colId xmlns:a16="http://schemas.microsoft.com/office/drawing/2014/main" val="2744266973"/>
                    </a:ext>
                  </a:extLst>
                </a:gridCol>
                <a:gridCol w="2150745">
                  <a:extLst>
                    <a:ext uri="{9D8B030D-6E8A-4147-A177-3AD203B41FA5}">
                      <a16:colId xmlns:a16="http://schemas.microsoft.com/office/drawing/2014/main" val="21213756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hu-HU" dirty="0"/>
                        <a:t>Piac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Szervezet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Gyártás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Szabályozás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Pénzügy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25787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dirty="0"/>
                        <a:t>Vásárló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Képességek, tudás, tehetség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Gyártás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Kormány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Remélt megtérülés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167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dirty="0"/>
                        <a:t>Piac mérete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Tanulási képességek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Technológia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Regionális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Költségek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46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dirty="0"/>
                        <a:t>Elosztási csatornák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Pénzügyi stabilitás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Anyagok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Sztenderdek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Tőkebevonási lehetőségek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17309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dirty="0"/>
                        <a:t>Versenytársak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Stratégia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Design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Iparági szabályok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3704199"/>
                  </a:ext>
                </a:extLst>
              </a:tr>
            </a:tbl>
          </a:graphicData>
        </a:graphic>
      </p:graphicFrame>
      <p:sp>
        <p:nvSpPr>
          <p:cNvPr id="3" name="Szövegdoboz 2">
            <a:extLst>
              <a:ext uri="{FF2B5EF4-FFF2-40B4-BE49-F238E27FC236}">
                <a16:creationId xmlns:a16="http://schemas.microsoft.com/office/drawing/2014/main" id="{C3565406-8EE6-47AF-96C3-CEF9BEAD51C8}"/>
              </a:ext>
            </a:extLst>
          </p:cNvPr>
          <p:cNvSpPr txBox="1"/>
          <p:nvPr/>
        </p:nvSpPr>
        <p:spPr>
          <a:xfrm>
            <a:off x="8145194" y="5289452"/>
            <a:ext cx="3284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Forrás: I&amp;E </a:t>
            </a:r>
            <a:r>
              <a:rPr lang="hu-HU" dirty="0" err="1"/>
              <a:t>Basics</a:t>
            </a:r>
            <a:r>
              <a:rPr lang="hu-HU" dirty="0"/>
              <a:t> </a:t>
            </a:r>
            <a:r>
              <a:rPr lang="hu-HU" dirty="0" err="1"/>
              <a:t>Blueprint</a:t>
            </a:r>
            <a:r>
              <a:rPr lang="hu-HU" dirty="0"/>
              <a:t> alapján saját szerkesztés </a:t>
            </a:r>
          </a:p>
        </p:txBody>
      </p:sp>
    </p:spTree>
    <p:extLst>
      <p:ext uri="{BB962C8B-B14F-4D97-AF65-F5344CB8AC3E}">
        <p14:creationId xmlns:p14="http://schemas.microsoft.com/office/powerpoint/2010/main" val="1975563669"/>
      </p:ext>
    </p:extLst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714" name="Dátum helye 3">
            <a:extLst>
              <a:ext uri="{FF2B5EF4-FFF2-40B4-BE49-F238E27FC236}">
                <a16:creationId xmlns:a16="http://schemas.microsoft.com/office/drawing/2014/main" id="{615C6CD9-B95B-405E-8851-4827066C3156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hu-HU" sz="1200">
                <a:solidFill>
                  <a:schemeClr val="bg1"/>
                </a:solidFill>
              </a:rPr>
              <a:t>www.themegallery.com</a:t>
            </a:r>
          </a:p>
        </p:txBody>
      </p:sp>
      <p:sp>
        <p:nvSpPr>
          <p:cNvPr id="499715" name="Élőláb helye 4">
            <a:extLst>
              <a:ext uri="{FF2B5EF4-FFF2-40B4-BE49-F238E27FC236}">
                <a16:creationId xmlns:a16="http://schemas.microsoft.com/office/drawing/2014/main" id="{6D4EB0B6-9A1B-4144-9740-D0D6EACD2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hu-HU" sz="1200">
                <a:solidFill>
                  <a:schemeClr val="bg1"/>
                </a:solidFill>
              </a:rPr>
              <a:t>Company Logo</a:t>
            </a:r>
          </a:p>
        </p:txBody>
      </p:sp>
      <p:sp>
        <p:nvSpPr>
          <p:cNvPr id="499716" name="Rectangle 2">
            <a:extLst>
              <a:ext uri="{FF2B5EF4-FFF2-40B4-BE49-F238E27FC236}">
                <a16:creationId xmlns:a16="http://schemas.microsoft.com/office/drawing/2014/main" id="{586FAF46-0D06-4A73-BBF6-101FCA0BF8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2800"/>
              <a:t>A menedzsment szintjei</a:t>
            </a:r>
            <a:endParaRPr lang="de-DE" altLang="hu-HU" sz="2800"/>
          </a:p>
        </p:txBody>
      </p:sp>
      <p:sp>
        <p:nvSpPr>
          <p:cNvPr id="499717" name="Rectangle 3">
            <a:extLst>
              <a:ext uri="{FF2B5EF4-FFF2-40B4-BE49-F238E27FC236}">
                <a16:creationId xmlns:a16="http://schemas.microsoft.com/office/drawing/2014/main" id="{6336BDFD-BFFF-4DC7-96B9-0A279CAE94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de-DE" altLang="hu-HU" b="1" dirty="0" err="1"/>
              <a:t>Legfelső</a:t>
            </a:r>
            <a:r>
              <a:rPr lang="de-DE" altLang="hu-HU" b="1" dirty="0"/>
              <a:t> </a:t>
            </a:r>
            <a:r>
              <a:rPr lang="de-DE" altLang="hu-HU" b="1" dirty="0" err="1"/>
              <a:t>vezetés</a:t>
            </a:r>
            <a:r>
              <a:rPr lang="de-DE" altLang="hu-HU" b="1" dirty="0"/>
              <a:t> </a:t>
            </a:r>
            <a:r>
              <a:rPr lang="de-DE" altLang="hu-HU" dirty="0"/>
              <a:t>(a </a:t>
            </a:r>
            <a:r>
              <a:rPr lang="de-DE" altLang="hu-HU" dirty="0" err="1"/>
              <a:t>szervezet</a:t>
            </a:r>
            <a:r>
              <a:rPr lang="de-DE" altLang="hu-HU" dirty="0"/>
              <a:t> </a:t>
            </a:r>
            <a:r>
              <a:rPr lang="de-DE" altLang="hu-HU" dirty="0" err="1"/>
              <a:t>egészének</a:t>
            </a:r>
            <a:r>
              <a:rPr lang="de-DE" altLang="hu-HU" dirty="0"/>
              <a:t> </a:t>
            </a:r>
            <a:r>
              <a:rPr lang="de-DE" altLang="hu-HU" dirty="0" err="1"/>
              <a:t>hosszú</a:t>
            </a:r>
            <a:r>
              <a:rPr lang="de-DE" altLang="hu-HU" dirty="0"/>
              <a:t> </a:t>
            </a:r>
            <a:r>
              <a:rPr lang="de-DE" altLang="hu-HU" dirty="0" err="1"/>
              <a:t>távú</a:t>
            </a:r>
            <a:r>
              <a:rPr lang="de-DE" altLang="hu-HU" dirty="0"/>
              <a:t> </a:t>
            </a:r>
            <a:r>
              <a:rPr lang="de-DE" altLang="hu-HU" dirty="0" err="1"/>
              <a:t>fejlődéséért</a:t>
            </a:r>
            <a:r>
              <a:rPr lang="de-DE" altLang="hu-HU" dirty="0"/>
              <a:t> </a:t>
            </a:r>
            <a:r>
              <a:rPr lang="de-DE" altLang="hu-HU" dirty="0" err="1"/>
              <a:t>és</a:t>
            </a:r>
            <a:r>
              <a:rPr lang="de-DE" altLang="hu-HU" dirty="0"/>
              <a:t> a</a:t>
            </a:r>
            <a:r>
              <a:rPr lang="hu-HU" altLang="hu-HU" dirty="0"/>
              <a:t> </a:t>
            </a:r>
            <a:r>
              <a:rPr lang="de-DE" altLang="hu-HU" dirty="0" err="1"/>
              <a:t>tulajdonosok</a:t>
            </a:r>
            <a:r>
              <a:rPr lang="de-DE" altLang="hu-HU" dirty="0"/>
              <a:t> </a:t>
            </a:r>
            <a:r>
              <a:rPr lang="de-DE" altLang="hu-HU" dirty="0" err="1"/>
              <a:t>által</a:t>
            </a:r>
            <a:r>
              <a:rPr lang="de-DE" altLang="hu-HU" dirty="0"/>
              <a:t> </a:t>
            </a:r>
            <a:r>
              <a:rPr lang="de-DE" altLang="hu-HU" dirty="0" err="1"/>
              <a:t>megfogalmazott</a:t>
            </a:r>
            <a:r>
              <a:rPr lang="de-DE" altLang="hu-HU" dirty="0"/>
              <a:t> </a:t>
            </a:r>
            <a:r>
              <a:rPr lang="de-DE" altLang="hu-HU" dirty="0" err="1"/>
              <a:t>célok</a:t>
            </a:r>
            <a:r>
              <a:rPr lang="de-DE" altLang="hu-HU" dirty="0"/>
              <a:t> </a:t>
            </a:r>
            <a:r>
              <a:rPr lang="de-DE" altLang="hu-HU" dirty="0" err="1"/>
              <a:t>teljesüléséért</a:t>
            </a:r>
            <a:r>
              <a:rPr lang="de-DE" altLang="hu-HU" dirty="0"/>
              <a:t> </a:t>
            </a:r>
            <a:r>
              <a:rPr lang="de-DE" altLang="hu-HU" dirty="0" err="1"/>
              <a:t>felelős</a:t>
            </a:r>
            <a:r>
              <a:rPr lang="de-DE" altLang="hu-HU" dirty="0"/>
              <a:t>)</a:t>
            </a:r>
          </a:p>
          <a:p>
            <a:pPr>
              <a:lnSpc>
                <a:spcPct val="90000"/>
              </a:lnSpc>
            </a:pPr>
            <a:r>
              <a:rPr lang="de-DE" altLang="hu-HU" b="1" dirty="0" err="1"/>
              <a:t>Középvezetés</a:t>
            </a:r>
            <a:r>
              <a:rPr lang="de-DE" altLang="hu-HU" dirty="0"/>
              <a:t> (a </a:t>
            </a:r>
            <a:r>
              <a:rPr lang="de-DE" altLang="hu-HU" dirty="0" err="1"/>
              <a:t>felső</a:t>
            </a:r>
            <a:r>
              <a:rPr lang="de-DE" altLang="hu-HU" dirty="0"/>
              <a:t> </a:t>
            </a:r>
            <a:r>
              <a:rPr lang="de-DE" altLang="hu-HU" dirty="0" err="1"/>
              <a:t>vezetés</a:t>
            </a:r>
            <a:r>
              <a:rPr lang="de-DE" altLang="hu-HU" dirty="0"/>
              <a:t> </a:t>
            </a:r>
            <a:r>
              <a:rPr lang="de-DE" altLang="hu-HU" dirty="0" err="1"/>
              <a:t>által</a:t>
            </a:r>
            <a:r>
              <a:rPr lang="de-DE" altLang="hu-HU" dirty="0"/>
              <a:t> </a:t>
            </a:r>
            <a:r>
              <a:rPr lang="de-DE" altLang="hu-HU" dirty="0" err="1"/>
              <a:t>kitűzött</a:t>
            </a:r>
            <a:r>
              <a:rPr lang="de-DE" altLang="hu-HU" dirty="0"/>
              <a:t> </a:t>
            </a:r>
            <a:r>
              <a:rPr lang="de-DE" altLang="hu-HU" dirty="0" err="1"/>
              <a:t>célok</a:t>
            </a:r>
            <a:r>
              <a:rPr lang="de-DE" altLang="hu-HU" dirty="0"/>
              <a:t> </a:t>
            </a:r>
            <a:r>
              <a:rPr lang="de-DE" altLang="hu-HU" dirty="0" err="1"/>
              <a:t>végrehajtásának</a:t>
            </a:r>
            <a:r>
              <a:rPr lang="hu-HU" altLang="hu-HU" dirty="0"/>
              <a:t> </a:t>
            </a:r>
            <a:r>
              <a:rPr lang="de-DE" altLang="hu-HU" dirty="0" err="1"/>
              <a:t>megszervezéséért</a:t>
            </a:r>
            <a:r>
              <a:rPr lang="de-DE" altLang="hu-HU" dirty="0"/>
              <a:t>, a </a:t>
            </a:r>
            <a:r>
              <a:rPr lang="de-DE" altLang="hu-HU" dirty="0" err="1"/>
              <a:t>megbízásuknak</a:t>
            </a:r>
            <a:r>
              <a:rPr lang="de-DE" altLang="hu-HU" dirty="0"/>
              <a:t> </a:t>
            </a:r>
            <a:r>
              <a:rPr lang="de-DE" altLang="hu-HU" dirty="0" err="1"/>
              <a:t>megfelelő</a:t>
            </a:r>
            <a:r>
              <a:rPr lang="de-DE" altLang="hu-HU" dirty="0"/>
              <a:t> </a:t>
            </a:r>
            <a:r>
              <a:rPr lang="de-DE" altLang="hu-HU" dirty="0" err="1"/>
              <a:t>szervezeti</a:t>
            </a:r>
            <a:r>
              <a:rPr lang="de-DE" altLang="hu-HU" dirty="0"/>
              <a:t> </a:t>
            </a:r>
            <a:r>
              <a:rPr lang="de-DE" altLang="hu-HU" dirty="0" err="1"/>
              <a:t>egység</a:t>
            </a:r>
            <a:r>
              <a:rPr lang="hu-HU" altLang="hu-HU" dirty="0"/>
              <a:t> </a:t>
            </a:r>
            <a:r>
              <a:rPr lang="de-DE" altLang="hu-HU" dirty="0" err="1"/>
              <a:t>irányításáért</a:t>
            </a:r>
            <a:r>
              <a:rPr lang="de-DE" altLang="hu-HU" dirty="0"/>
              <a:t>, </a:t>
            </a:r>
            <a:r>
              <a:rPr lang="de-DE" altLang="hu-HU" dirty="0" err="1"/>
              <a:t>illetve</a:t>
            </a:r>
            <a:r>
              <a:rPr lang="de-DE" altLang="hu-HU" dirty="0"/>
              <a:t> </a:t>
            </a:r>
            <a:r>
              <a:rPr lang="de-DE" altLang="hu-HU" dirty="0" err="1"/>
              <a:t>feladatkör</a:t>
            </a:r>
            <a:r>
              <a:rPr lang="de-DE" altLang="hu-HU" dirty="0"/>
              <a:t> </a:t>
            </a:r>
            <a:r>
              <a:rPr lang="de-DE" altLang="hu-HU" dirty="0" err="1"/>
              <a:t>hatékony</a:t>
            </a:r>
            <a:r>
              <a:rPr lang="de-DE" altLang="hu-HU" dirty="0"/>
              <a:t> </a:t>
            </a:r>
            <a:r>
              <a:rPr lang="de-DE" altLang="hu-HU" dirty="0" err="1"/>
              <a:t>ellátásáért</a:t>
            </a:r>
            <a:r>
              <a:rPr lang="de-DE" altLang="hu-HU" dirty="0"/>
              <a:t> </a:t>
            </a:r>
            <a:r>
              <a:rPr lang="de-DE" altLang="hu-HU" dirty="0" err="1"/>
              <a:t>felelős</a:t>
            </a:r>
            <a:r>
              <a:rPr lang="de-DE" altLang="hu-HU" dirty="0"/>
              <a:t>)</a:t>
            </a:r>
          </a:p>
          <a:p>
            <a:pPr>
              <a:lnSpc>
                <a:spcPct val="90000"/>
              </a:lnSpc>
            </a:pPr>
            <a:r>
              <a:rPr lang="de-DE" altLang="hu-HU" b="1" dirty="0" err="1"/>
              <a:t>Alsó</a:t>
            </a:r>
            <a:r>
              <a:rPr lang="de-DE" altLang="hu-HU" b="1" dirty="0"/>
              <a:t> </a:t>
            </a:r>
            <a:r>
              <a:rPr lang="de-DE" altLang="hu-HU" b="1" dirty="0" err="1"/>
              <a:t>szintű</a:t>
            </a:r>
            <a:r>
              <a:rPr lang="de-DE" altLang="hu-HU" b="1" dirty="0"/>
              <a:t> (“</a:t>
            </a:r>
            <a:r>
              <a:rPr lang="de-DE" altLang="hu-HU" b="1" dirty="0" err="1"/>
              <a:t>első</a:t>
            </a:r>
            <a:r>
              <a:rPr lang="de-DE" altLang="hu-HU" b="1" dirty="0"/>
              <a:t> </a:t>
            </a:r>
            <a:r>
              <a:rPr lang="de-DE" altLang="hu-HU" b="1" dirty="0" err="1"/>
              <a:t>vonalbeli</a:t>
            </a:r>
            <a:r>
              <a:rPr lang="de-DE" altLang="hu-HU" b="1" dirty="0"/>
              <a:t>”) </a:t>
            </a:r>
            <a:r>
              <a:rPr lang="de-DE" altLang="hu-HU" dirty="0" err="1"/>
              <a:t>vezetés</a:t>
            </a:r>
            <a:r>
              <a:rPr lang="de-DE" altLang="hu-HU" dirty="0"/>
              <a:t> (a </a:t>
            </a:r>
            <a:r>
              <a:rPr lang="de-DE" altLang="hu-HU" dirty="0" err="1"/>
              <a:t>konkrét</a:t>
            </a:r>
            <a:r>
              <a:rPr lang="de-DE" altLang="hu-HU" dirty="0"/>
              <a:t> </a:t>
            </a:r>
            <a:r>
              <a:rPr lang="de-DE" altLang="hu-HU" dirty="0" err="1"/>
              <a:t>feladatok</a:t>
            </a:r>
            <a:r>
              <a:rPr lang="hu-HU" altLang="hu-HU" dirty="0"/>
              <a:t> </a:t>
            </a:r>
            <a:r>
              <a:rPr lang="de-DE" altLang="hu-HU" dirty="0" err="1"/>
              <a:t>végrehajtásáért</a:t>
            </a:r>
            <a:r>
              <a:rPr lang="de-DE" altLang="hu-HU" dirty="0"/>
              <a:t>, a </a:t>
            </a:r>
            <a:r>
              <a:rPr lang="de-DE" altLang="hu-HU" dirty="0" err="1"/>
              <a:t>végrehajtás</a:t>
            </a:r>
            <a:r>
              <a:rPr lang="de-DE" altLang="hu-HU" dirty="0"/>
              <a:t> </a:t>
            </a:r>
            <a:r>
              <a:rPr lang="de-DE" altLang="hu-HU" dirty="0" err="1"/>
              <a:t>során</a:t>
            </a:r>
            <a:r>
              <a:rPr lang="de-DE" altLang="hu-HU" dirty="0"/>
              <a:t> </a:t>
            </a:r>
            <a:r>
              <a:rPr lang="de-DE" altLang="hu-HU" dirty="0" err="1"/>
              <a:t>felvetődő</a:t>
            </a:r>
            <a:r>
              <a:rPr lang="de-DE" altLang="hu-HU" dirty="0"/>
              <a:t> </a:t>
            </a:r>
            <a:r>
              <a:rPr lang="de-DE" altLang="hu-HU" dirty="0" err="1"/>
              <a:t>problémák</a:t>
            </a:r>
            <a:r>
              <a:rPr lang="hu-HU" altLang="hu-HU" dirty="0"/>
              <a:t> </a:t>
            </a:r>
            <a:r>
              <a:rPr lang="de-DE" altLang="hu-HU" dirty="0" err="1"/>
              <a:t>megoldásáért</a:t>
            </a:r>
            <a:r>
              <a:rPr lang="de-DE" altLang="hu-HU" dirty="0"/>
              <a:t>, a </a:t>
            </a:r>
            <a:r>
              <a:rPr lang="de-DE" altLang="hu-HU" dirty="0" err="1"/>
              <a:t>rendelkezésre</a:t>
            </a:r>
            <a:r>
              <a:rPr lang="de-DE" altLang="hu-HU" dirty="0"/>
              <a:t> </a:t>
            </a:r>
            <a:r>
              <a:rPr lang="de-DE" altLang="hu-HU" dirty="0" err="1"/>
              <a:t>álló</a:t>
            </a:r>
            <a:r>
              <a:rPr lang="de-DE" altLang="hu-HU" dirty="0"/>
              <a:t> </a:t>
            </a:r>
            <a:r>
              <a:rPr lang="de-DE" altLang="hu-HU" dirty="0" err="1"/>
              <a:t>erőforrások</a:t>
            </a:r>
            <a:r>
              <a:rPr lang="de-DE" altLang="hu-HU" dirty="0"/>
              <a:t> </a:t>
            </a:r>
            <a:r>
              <a:rPr lang="de-DE" altLang="hu-HU" dirty="0" err="1"/>
              <a:t>célszerű</a:t>
            </a:r>
            <a:r>
              <a:rPr lang="hu-HU" altLang="hu-HU" dirty="0"/>
              <a:t> </a:t>
            </a:r>
            <a:r>
              <a:rPr lang="de-DE" altLang="hu-HU" dirty="0" err="1"/>
              <a:t>felhasználásáért</a:t>
            </a:r>
            <a:r>
              <a:rPr lang="de-DE" altLang="hu-HU" dirty="0"/>
              <a:t>, a </a:t>
            </a:r>
            <a:r>
              <a:rPr lang="de-DE" altLang="hu-HU" dirty="0" err="1"/>
              <a:t>dolgozók</a:t>
            </a:r>
            <a:r>
              <a:rPr lang="de-DE" altLang="hu-HU" dirty="0"/>
              <a:t> </a:t>
            </a:r>
            <a:r>
              <a:rPr lang="de-DE" altLang="hu-HU" dirty="0" err="1"/>
              <a:t>ösztönzéséért</a:t>
            </a:r>
            <a:r>
              <a:rPr lang="de-DE" altLang="hu-HU" dirty="0"/>
              <a:t> </a:t>
            </a:r>
            <a:r>
              <a:rPr lang="de-DE" altLang="hu-HU" dirty="0" err="1"/>
              <a:t>felelős</a:t>
            </a:r>
            <a:r>
              <a:rPr lang="de-DE" altLang="hu-HU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43194866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62" name="Dátum helye 3">
            <a:extLst>
              <a:ext uri="{FF2B5EF4-FFF2-40B4-BE49-F238E27FC236}">
                <a16:creationId xmlns:a16="http://schemas.microsoft.com/office/drawing/2014/main" id="{3BEC7C45-6650-40E7-A4F8-BBEB63BBA17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hu-HU" sz="1200">
                <a:solidFill>
                  <a:schemeClr val="bg1"/>
                </a:solidFill>
              </a:rPr>
              <a:t>www.themegallery.com</a:t>
            </a:r>
          </a:p>
        </p:txBody>
      </p:sp>
      <p:sp>
        <p:nvSpPr>
          <p:cNvPr id="501763" name="Élőláb helye 4">
            <a:extLst>
              <a:ext uri="{FF2B5EF4-FFF2-40B4-BE49-F238E27FC236}">
                <a16:creationId xmlns:a16="http://schemas.microsoft.com/office/drawing/2014/main" id="{56AAF221-4A86-4957-88B5-B9ED6E21B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hu-HU" sz="1200">
                <a:solidFill>
                  <a:schemeClr val="bg1"/>
                </a:solidFill>
              </a:rPr>
              <a:t>Company Logo</a:t>
            </a:r>
          </a:p>
        </p:txBody>
      </p:sp>
      <p:sp>
        <p:nvSpPr>
          <p:cNvPr id="501764" name="Rectangle 2">
            <a:extLst>
              <a:ext uri="{FF2B5EF4-FFF2-40B4-BE49-F238E27FC236}">
                <a16:creationId xmlns:a16="http://schemas.microsoft.com/office/drawing/2014/main" id="{1803EDD7-7EE3-4E0D-8CD4-274AC5B7E4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2800"/>
              <a:t>Vezetési szintek és kompetenciák</a:t>
            </a:r>
            <a:endParaRPr lang="de-DE" altLang="hu-HU" sz="2800"/>
          </a:p>
        </p:txBody>
      </p:sp>
      <p:sp>
        <p:nvSpPr>
          <p:cNvPr id="501765" name="Rectangle 3">
            <a:extLst>
              <a:ext uri="{FF2B5EF4-FFF2-40B4-BE49-F238E27FC236}">
                <a16:creationId xmlns:a16="http://schemas.microsoft.com/office/drawing/2014/main" id="{18DE54B2-2FB6-4A0B-8B9B-F0BD15ED45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133600" y="5791200"/>
            <a:ext cx="8229600" cy="457200"/>
          </a:xfrm>
        </p:spPr>
        <p:txBody>
          <a:bodyPr/>
          <a:lstStyle/>
          <a:p>
            <a:pPr algn="ctr">
              <a:buFont typeface="Wingdings" panose="05000000000000000000" pitchFamily="2" charset="2"/>
              <a:buNone/>
            </a:pPr>
            <a:r>
              <a:rPr lang="hu-HU" altLang="hu-HU" dirty="0"/>
              <a:t>Forrás: Tóth, 2006</a:t>
            </a:r>
            <a:endParaRPr lang="de-DE" altLang="hu-HU" dirty="0"/>
          </a:p>
        </p:txBody>
      </p:sp>
      <p:pic>
        <p:nvPicPr>
          <p:cNvPr id="501766" name="Picture 4">
            <a:extLst>
              <a:ext uri="{FF2B5EF4-FFF2-40B4-BE49-F238E27FC236}">
                <a16:creationId xmlns:a16="http://schemas.microsoft.com/office/drawing/2014/main" id="{C8E1DED3-5615-4A25-9CD3-D00204F4A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524000"/>
            <a:ext cx="8610600" cy="327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3166307"/>
      </p:ext>
    </p:extLst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786" name="Dátum helye 3">
            <a:extLst>
              <a:ext uri="{FF2B5EF4-FFF2-40B4-BE49-F238E27FC236}">
                <a16:creationId xmlns:a16="http://schemas.microsoft.com/office/drawing/2014/main" id="{6286D4A4-DA6A-48F8-9F94-1D8A69A4FF7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hu-HU" sz="1200">
                <a:solidFill>
                  <a:schemeClr val="bg1"/>
                </a:solidFill>
              </a:rPr>
              <a:t>www.themegallery.com</a:t>
            </a:r>
          </a:p>
        </p:txBody>
      </p:sp>
      <p:sp>
        <p:nvSpPr>
          <p:cNvPr id="502787" name="Élőláb helye 4">
            <a:extLst>
              <a:ext uri="{FF2B5EF4-FFF2-40B4-BE49-F238E27FC236}">
                <a16:creationId xmlns:a16="http://schemas.microsoft.com/office/drawing/2014/main" id="{9FE89FA6-C863-4832-8A27-0F4810647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hu-HU" sz="1200">
                <a:solidFill>
                  <a:schemeClr val="bg1"/>
                </a:solidFill>
              </a:rPr>
              <a:t>Company Logo</a:t>
            </a:r>
          </a:p>
        </p:txBody>
      </p:sp>
      <p:sp>
        <p:nvSpPr>
          <p:cNvPr id="502788" name="Rectangle 2">
            <a:extLst>
              <a:ext uri="{FF2B5EF4-FFF2-40B4-BE49-F238E27FC236}">
                <a16:creationId xmlns:a16="http://schemas.microsoft.com/office/drawing/2014/main" id="{85814AB1-AFE8-4904-8321-1D4F20337F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2800"/>
              <a:t>Vezetési szintek és kompetenciák</a:t>
            </a:r>
            <a:endParaRPr lang="de-DE" altLang="hu-HU" sz="2800"/>
          </a:p>
        </p:txBody>
      </p:sp>
      <p:sp>
        <p:nvSpPr>
          <p:cNvPr id="502789" name="Rectangle 3">
            <a:extLst>
              <a:ext uri="{FF2B5EF4-FFF2-40B4-BE49-F238E27FC236}">
                <a16:creationId xmlns:a16="http://schemas.microsoft.com/office/drawing/2014/main" id="{9BBA75A1-6E96-4BC4-8F95-1A25B0EBD9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133600" y="5791200"/>
            <a:ext cx="8229600" cy="457200"/>
          </a:xfrm>
        </p:spPr>
        <p:txBody>
          <a:bodyPr/>
          <a:lstStyle/>
          <a:p>
            <a:pPr algn="ctr">
              <a:buFont typeface="Wingdings" panose="05000000000000000000" pitchFamily="2" charset="2"/>
              <a:buNone/>
            </a:pPr>
            <a:r>
              <a:rPr lang="hu-HU" altLang="hu-HU" dirty="0"/>
              <a:t>Forrás: Tóth, 2006</a:t>
            </a:r>
            <a:endParaRPr lang="de-DE" altLang="hu-HU" dirty="0"/>
          </a:p>
        </p:txBody>
      </p:sp>
      <p:pic>
        <p:nvPicPr>
          <p:cNvPr id="502790" name="Picture 5">
            <a:extLst>
              <a:ext uri="{FF2B5EF4-FFF2-40B4-BE49-F238E27FC236}">
                <a16:creationId xmlns:a16="http://schemas.microsoft.com/office/drawing/2014/main" id="{603E217E-E134-4B24-BFE2-F1FBD7FD1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524001"/>
            <a:ext cx="8763000" cy="340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7049406"/>
      </p:ext>
    </p:extLst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834" name="Dátum helye 3">
            <a:extLst>
              <a:ext uri="{FF2B5EF4-FFF2-40B4-BE49-F238E27FC236}">
                <a16:creationId xmlns:a16="http://schemas.microsoft.com/office/drawing/2014/main" id="{AB11576C-8299-4813-9041-1D56190D1E9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hu-HU" sz="1200">
                <a:solidFill>
                  <a:schemeClr val="bg1"/>
                </a:solidFill>
              </a:rPr>
              <a:t>www.themegallery.com</a:t>
            </a:r>
          </a:p>
        </p:txBody>
      </p:sp>
      <p:sp>
        <p:nvSpPr>
          <p:cNvPr id="504835" name="Élőláb helye 4">
            <a:extLst>
              <a:ext uri="{FF2B5EF4-FFF2-40B4-BE49-F238E27FC236}">
                <a16:creationId xmlns:a16="http://schemas.microsoft.com/office/drawing/2014/main" id="{DB03ECA1-38B4-4BA8-BA27-E6DBE8CDA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hu-HU" sz="1200">
                <a:solidFill>
                  <a:schemeClr val="bg1"/>
                </a:solidFill>
              </a:rPr>
              <a:t>Company Logo</a:t>
            </a:r>
          </a:p>
        </p:txBody>
      </p:sp>
      <p:sp>
        <p:nvSpPr>
          <p:cNvPr id="504836" name="Rectangle 2">
            <a:extLst>
              <a:ext uri="{FF2B5EF4-FFF2-40B4-BE49-F238E27FC236}">
                <a16:creationId xmlns:a16="http://schemas.microsoft.com/office/drawing/2014/main" id="{B01BAB05-5B79-49A4-97F8-146372172E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2800"/>
              <a:t>A vezetői felelősség elemei</a:t>
            </a:r>
            <a:endParaRPr lang="de-DE" altLang="hu-HU" sz="2800"/>
          </a:p>
        </p:txBody>
      </p:sp>
      <p:sp>
        <p:nvSpPr>
          <p:cNvPr id="504837" name="Rectangle 3">
            <a:extLst>
              <a:ext uri="{FF2B5EF4-FFF2-40B4-BE49-F238E27FC236}">
                <a16:creationId xmlns:a16="http://schemas.microsoft.com/office/drawing/2014/main" id="{F4109363-BEAE-4DCB-9D3F-0CA1B8AF12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altLang="hu-HU"/>
              <a:t>Beszámoltathatóság – Számonkérhető tőle egy feladat végrehajtása</a:t>
            </a:r>
            <a:r>
              <a:rPr lang="hu-HU" altLang="hu-HU"/>
              <a:t> </a:t>
            </a:r>
            <a:r>
              <a:rPr lang="de-DE" altLang="hu-HU"/>
              <a:t>(a</a:t>
            </a:r>
            <a:r>
              <a:rPr lang="de-DE" altLang="hu-HU" i="1"/>
              <a:t>ccountable</a:t>
            </a:r>
            <a:r>
              <a:rPr lang="de-DE" altLang="hu-HU"/>
              <a:t>)</a:t>
            </a:r>
          </a:p>
          <a:p>
            <a:r>
              <a:rPr lang="de-DE" altLang="hu-HU"/>
              <a:t>Felelősség - Felelős megcsinálni egy konkrét feladatot, a vele függő</a:t>
            </a:r>
            <a:r>
              <a:rPr lang="hu-HU" altLang="hu-HU"/>
              <a:t> </a:t>
            </a:r>
            <a:r>
              <a:rPr lang="de-DE" altLang="hu-HU"/>
              <a:t>viszonyban levő emberekkel </a:t>
            </a:r>
            <a:r>
              <a:rPr lang="de-DE" altLang="hu-HU" i="1"/>
              <a:t>(responsible)</a:t>
            </a:r>
          </a:p>
          <a:p>
            <a:r>
              <a:rPr lang="de-DE" altLang="hu-HU"/>
              <a:t>Számonkérési jog – Világosan meghatározzák számára, kitől kérhet</a:t>
            </a:r>
            <a:r>
              <a:rPr lang="hu-HU" altLang="hu-HU"/>
              <a:t> </a:t>
            </a:r>
            <a:r>
              <a:rPr lang="de-DE" altLang="hu-HU"/>
              <a:t>számon, és kit vonhat felelősségre </a:t>
            </a:r>
            <a:r>
              <a:rPr lang="de-DE" altLang="hu-HU" i="1"/>
              <a:t>(authority</a:t>
            </a:r>
            <a:r>
              <a:rPr lang="de-DE" altLang="hu-HU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28565534"/>
      </p:ext>
    </p:extLst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58" name="Dátum helye 3">
            <a:extLst>
              <a:ext uri="{FF2B5EF4-FFF2-40B4-BE49-F238E27FC236}">
                <a16:creationId xmlns:a16="http://schemas.microsoft.com/office/drawing/2014/main" id="{6CDDA6D5-A502-404B-9339-8554922C3F8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hu-HU" sz="1200">
                <a:solidFill>
                  <a:schemeClr val="bg1"/>
                </a:solidFill>
              </a:rPr>
              <a:t>www.themegallery.com</a:t>
            </a:r>
          </a:p>
        </p:txBody>
      </p:sp>
      <p:sp>
        <p:nvSpPr>
          <p:cNvPr id="505859" name="Élőláb helye 4">
            <a:extLst>
              <a:ext uri="{FF2B5EF4-FFF2-40B4-BE49-F238E27FC236}">
                <a16:creationId xmlns:a16="http://schemas.microsoft.com/office/drawing/2014/main" id="{5390E7A7-37D0-4AD8-8199-D29268B92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hu-HU" sz="1200">
                <a:solidFill>
                  <a:schemeClr val="bg1"/>
                </a:solidFill>
              </a:rPr>
              <a:t>Company Logo</a:t>
            </a:r>
          </a:p>
        </p:txBody>
      </p:sp>
      <p:sp>
        <p:nvSpPr>
          <p:cNvPr id="505860" name="Rectangle 2">
            <a:extLst>
              <a:ext uri="{FF2B5EF4-FFF2-40B4-BE49-F238E27FC236}">
                <a16:creationId xmlns:a16="http://schemas.microsoft.com/office/drawing/2014/main" id="{4E5CE9E5-0332-4BEB-8C01-FB9C51AA60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2800"/>
              <a:t>Feladat és hatáskör</a:t>
            </a:r>
            <a:endParaRPr lang="de-DE" altLang="hu-HU" sz="2800"/>
          </a:p>
        </p:txBody>
      </p:sp>
      <p:sp>
        <p:nvSpPr>
          <p:cNvPr id="505861" name="Rectangle 3">
            <a:extLst>
              <a:ext uri="{FF2B5EF4-FFF2-40B4-BE49-F238E27FC236}">
                <a16:creationId xmlns:a16="http://schemas.microsoft.com/office/drawing/2014/main" id="{959CA293-30D3-41E1-94FB-A1666FDCFC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altLang="hu-HU"/>
              <a:t>A hatáskör: Intézkedési jogosultságot jelent.</a:t>
            </a:r>
          </a:p>
          <a:p>
            <a:r>
              <a:rPr lang="hu-HU" altLang="hu-HU"/>
              <a:t>A felelősség: Bizonyos tevékenységek elvégzésének, intézkedések meghozatalának kötelezettségét jelenti.</a:t>
            </a:r>
          </a:p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134851603"/>
      </p:ext>
    </p:extLst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882" name="Dátum helye 3">
            <a:extLst>
              <a:ext uri="{FF2B5EF4-FFF2-40B4-BE49-F238E27FC236}">
                <a16:creationId xmlns:a16="http://schemas.microsoft.com/office/drawing/2014/main" id="{37255CA2-4CD9-4490-A274-EC392066983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hu-HU" sz="1200">
                <a:solidFill>
                  <a:schemeClr val="bg1"/>
                </a:solidFill>
              </a:rPr>
              <a:t>www.themegallery.com</a:t>
            </a:r>
          </a:p>
        </p:txBody>
      </p:sp>
      <p:sp>
        <p:nvSpPr>
          <p:cNvPr id="506883" name="Élőláb helye 4">
            <a:extLst>
              <a:ext uri="{FF2B5EF4-FFF2-40B4-BE49-F238E27FC236}">
                <a16:creationId xmlns:a16="http://schemas.microsoft.com/office/drawing/2014/main" id="{7FCCAFD0-3A63-4158-9A0C-4425D2F16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hu-HU" sz="1200">
                <a:solidFill>
                  <a:schemeClr val="bg1"/>
                </a:solidFill>
              </a:rPr>
              <a:t>Company Logo</a:t>
            </a:r>
          </a:p>
        </p:txBody>
      </p:sp>
      <p:sp>
        <p:nvSpPr>
          <p:cNvPr id="506884" name="Rectangle 2">
            <a:extLst>
              <a:ext uri="{FF2B5EF4-FFF2-40B4-BE49-F238E27FC236}">
                <a16:creationId xmlns:a16="http://schemas.microsoft.com/office/drawing/2014/main" id="{17C5BC22-E9DB-4924-9A90-0DC0F35451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2800"/>
              <a:t>A hatáskör típusai</a:t>
            </a:r>
            <a:endParaRPr lang="de-DE" altLang="hu-HU" sz="2800"/>
          </a:p>
        </p:txBody>
      </p:sp>
      <p:sp>
        <p:nvSpPr>
          <p:cNvPr id="506885" name="Rectangle 3">
            <a:extLst>
              <a:ext uri="{FF2B5EF4-FFF2-40B4-BE49-F238E27FC236}">
                <a16:creationId xmlns:a16="http://schemas.microsoft.com/office/drawing/2014/main" id="{3093F40B-629F-490C-8B00-C34CBE1F86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hu-HU" altLang="hu-HU"/>
              <a:t>A működési hatáskör: Az utasítást nem adó hatáskört nevezzük így. </a:t>
            </a:r>
          </a:p>
          <a:p>
            <a:pPr>
              <a:lnSpc>
                <a:spcPct val="90000"/>
              </a:lnSpc>
            </a:pPr>
            <a:r>
              <a:rPr lang="hu-HU" altLang="hu-HU"/>
              <a:t>A vezetői hatáskör: A vezetők jogosultsága utasítások, intézkedések kiadására a célok elérése érdekében. Három fő forrásból táplálkozik: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hu-HU" altLang="hu-HU"/>
              <a:t>-	A szervezet vagy társadalom által biztosított hatalom, amely a vezetői kinevezéssel veszi kezdetét.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hu-HU" altLang="hu-HU"/>
              <a:t>-	Az egyén személyes képességeiből származó hatalom.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hu-HU" altLang="hu-HU"/>
              <a:t>-	A tudás, szakértelem által kivívott tekintély. (hatalom)</a:t>
            </a:r>
            <a:endParaRPr lang="de-DE" altLang="hu-HU"/>
          </a:p>
        </p:txBody>
      </p:sp>
    </p:spTree>
    <p:extLst>
      <p:ext uri="{BB962C8B-B14F-4D97-AF65-F5344CB8AC3E}">
        <p14:creationId xmlns:p14="http://schemas.microsoft.com/office/powerpoint/2010/main" val="2629259035"/>
      </p:ext>
    </p:extLst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6" name="Dátum helye 3">
            <a:extLst>
              <a:ext uri="{FF2B5EF4-FFF2-40B4-BE49-F238E27FC236}">
                <a16:creationId xmlns:a16="http://schemas.microsoft.com/office/drawing/2014/main" id="{54A020A4-E25B-4DB6-8407-C10F4CFD2F6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hu-HU" sz="1200">
                <a:solidFill>
                  <a:schemeClr val="bg1"/>
                </a:solidFill>
              </a:rPr>
              <a:t>www.themegallery.com</a:t>
            </a:r>
          </a:p>
        </p:txBody>
      </p:sp>
      <p:sp>
        <p:nvSpPr>
          <p:cNvPr id="507907" name="Élőláb helye 4">
            <a:extLst>
              <a:ext uri="{FF2B5EF4-FFF2-40B4-BE49-F238E27FC236}">
                <a16:creationId xmlns:a16="http://schemas.microsoft.com/office/drawing/2014/main" id="{3D288A4C-C182-45E1-AB8C-8597B4170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hu-HU" sz="1200">
                <a:solidFill>
                  <a:schemeClr val="bg1"/>
                </a:solidFill>
              </a:rPr>
              <a:t>Company Logo</a:t>
            </a:r>
          </a:p>
        </p:txBody>
      </p:sp>
      <p:sp>
        <p:nvSpPr>
          <p:cNvPr id="507908" name="Rectangle 2">
            <a:extLst>
              <a:ext uri="{FF2B5EF4-FFF2-40B4-BE49-F238E27FC236}">
                <a16:creationId xmlns:a16="http://schemas.microsoft.com/office/drawing/2014/main" id="{2B320165-1DF0-4CB1-A663-40B547C1A6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2800"/>
              <a:t>A vezetői hatalom alapjai</a:t>
            </a:r>
            <a:endParaRPr lang="de-DE" altLang="hu-HU" sz="2800"/>
          </a:p>
        </p:txBody>
      </p:sp>
      <p:sp>
        <p:nvSpPr>
          <p:cNvPr id="507909" name="Rectangle 3">
            <a:extLst>
              <a:ext uri="{FF2B5EF4-FFF2-40B4-BE49-F238E27FC236}">
                <a16:creationId xmlns:a16="http://schemas.microsoft.com/office/drawing/2014/main" id="{34B9853C-17D4-4655-895F-6425145BDA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hu-HU" altLang="hu-HU"/>
              <a:t>A vezetői hatalom alapja lehet:</a:t>
            </a:r>
          </a:p>
          <a:p>
            <a:r>
              <a:rPr lang="hu-HU" altLang="hu-HU"/>
              <a:t>Jutalmazás</a:t>
            </a:r>
          </a:p>
          <a:p>
            <a:r>
              <a:rPr lang="hu-HU" altLang="hu-HU"/>
              <a:t>Büntetés</a:t>
            </a:r>
          </a:p>
          <a:p>
            <a:r>
              <a:rPr lang="hu-HU" altLang="hu-HU"/>
              <a:t>Szakértelem</a:t>
            </a:r>
          </a:p>
          <a:p>
            <a:r>
              <a:rPr lang="hu-HU" altLang="hu-HU"/>
              <a:t>Legitimitás</a:t>
            </a:r>
          </a:p>
          <a:p>
            <a:r>
              <a:rPr lang="hu-HU" altLang="hu-HU"/>
              <a:t>Példakép</a:t>
            </a:r>
          </a:p>
          <a:p>
            <a:endParaRPr lang="hu-HU" altLang="hu-HU"/>
          </a:p>
          <a:p>
            <a:pPr>
              <a:buFont typeface="Wingdings" panose="05000000000000000000" pitchFamily="2" charset="2"/>
              <a:buNone/>
            </a:pPr>
            <a:r>
              <a:rPr lang="hu-HU" altLang="hu-HU"/>
              <a:t>Milyen problémák lehetnek az egyes elemek alkalmazása során?</a:t>
            </a:r>
            <a:endParaRPr lang="de-DE" altLang="hu-HU"/>
          </a:p>
        </p:txBody>
      </p:sp>
    </p:spTree>
    <p:extLst>
      <p:ext uri="{BB962C8B-B14F-4D97-AF65-F5344CB8AC3E}">
        <p14:creationId xmlns:p14="http://schemas.microsoft.com/office/powerpoint/2010/main" val="2296648748"/>
      </p:ext>
    </p:extLst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930" name="Dátum helye 2">
            <a:extLst>
              <a:ext uri="{FF2B5EF4-FFF2-40B4-BE49-F238E27FC236}">
                <a16:creationId xmlns:a16="http://schemas.microsoft.com/office/drawing/2014/main" id="{A30CCFDD-2468-4216-9BD9-BDD401353C7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hu-HU" sz="1200">
                <a:solidFill>
                  <a:schemeClr val="bg1"/>
                </a:solidFill>
              </a:rPr>
              <a:t>www.themegallery.com</a:t>
            </a:r>
          </a:p>
        </p:txBody>
      </p:sp>
      <p:sp>
        <p:nvSpPr>
          <p:cNvPr id="508931" name="Élőláb helye 3">
            <a:extLst>
              <a:ext uri="{FF2B5EF4-FFF2-40B4-BE49-F238E27FC236}">
                <a16:creationId xmlns:a16="http://schemas.microsoft.com/office/drawing/2014/main" id="{6DD772F4-3334-4378-85E2-CC94120B1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hu-HU" sz="1200">
                <a:solidFill>
                  <a:schemeClr val="bg1"/>
                </a:solidFill>
              </a:rPr>
              <a:t>Company Logo</a:t>
            </a:r>
          </a:p>
        </p:txBody>
      </p:sp>
      <p:sp>
        <p:nvSpPr>
          <p:cNvPr id="508932" name="Rectangle 2">
            <a:extLst>
              <a:ext uri="{FF2B5EF4-FFF2-40B4-BE49-F238E27FC236}">
                <a16:creationId xmlns:a16="http://schemas.microsoft.com/office/drawing/2014/main" id="{049FE1EF-B801-40EA-A5FF-7052AB76EB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57224" y="-334181"/>
            <a:ext cx="10772775" cy="1658198"/>
          </a:xfrm>
        </p:spPr>
        <p:txBody>
          <a:bodyPr/>
          <a:lstStyle/>
          <a:p>
            <a:r>
              <a:rPr lang="hu-HU" altLang="hu-HU" sz="2800" dirty="0"/>
              <a:t>A vezetői hatalom alapjai</a:t>
            </a:r>
            <a:endParaRPr lang="de-DE" altLang="hu-HU" sz="2800" dirty="0"/>
          </a:p>
        </p:txBody>
      </p:sp>
      <p:pic>
        <p:nvPicPr>
          <p:cNvPr id="508933" name="Picture 4">
            <a:extLst>
              <a:ext uri="{FF2B5EF4-FFF2-40B4-BE49-F238E27FC236}">
                <a16:creationId xmlns:a16="http://schemas.microsoft.com/office/drawing/2014/main" id="{BAF97350-06FF-456E-A742-41ED9761A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371601"/>
            <a:ext cx="5943600" cy="409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8934" name="Picture 5">
            <a:extLst>
              <a:ext uri="{FF2B5EF4-FFF2-40B4-BE49-F238E27FC236}">
                <a16:creationId xmlns:a16="http://schemas.microsoft.com/office/drawing/2014/main" id="{BB939465-F30F-463A-8298-8E17AC3C00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5486401"/>
            <a:ext cx="60198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8935" name="Text Box 6">
            <a:extLst>
              <a:ext uri="{FF2B5EF4-FFF2-40B4-BE49-F238E27FC236}">
                <a16:creationId xmlns:a16="http://schemas.microsoft.com/office/drawing/2014/main" id="{57838787-CDD0-44B6-B854-CABA7D75FA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6324601"/>
            <a:ext cx="1860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hu-HU" altLang="hu-HU" sz="1800"/>
              <a:t>Forrás: Marosán</a:t>
            </a:r>
            <a:endParaRPr lang="de-DE" altLang="hu-HU" sz="1800"/>
          </a:p>
        </p:txBody>
      </p:sp>
    </p:spTree>
    <p:extLst>
      <p:ext uri="{BB962C8B-B14F-4D97-AF65-F5344CB8AC3E}">
        <p14:creationId xmlns:p14="http://schemas.microsoft.com/office/powerpoint/2010/main" val="3198178666"/>
      </p:ext>
    </p:extLst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954" name="Dátum helye 3">
            <a:extLst>
              <a:ext uri="{FF2B5EF4-FFF2-40B4-BE49-F238E27FC236}">
                <a16:creationId xmlns:a16="http://schemas.microsoft.com/office/drawing/2014/main" id="{EE96055E-0A13-4CA4-9AAB-6DB892D85BAC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hu-HU" sz="1200">
                <a:solidFill>
                  <a:schemeClr val="bg1"/>
                </a:solidFill>
              </a:rPr>
              <a:t>www.themegallery.com</a:t>
            </a:r>
          </a:p>
        </p:txBody>
      </p:sp>
      <p:sp>
        <p:nvSpPr>
          <p:cNvPr id="509955" name="Élőláb helye 4">
            <a:extLst>
              <a:ext uri="{FF2B5EF4-FFF2-40B4-BE49-F238E27FC236}">
                <a16:creationId xmlns:a16="http://schemas.microsoft.com/office/drawing/2014/main" id="{66EF9DC7-C9DC-4322-A07C-7A68997B2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hu-HU" sz="1200">
                <a:solidFill>
                  <a:schemeClr val="bg1"/>
                </a:solidFill>
              </a:rPr>
              <a:t>Company Logo</a:t>
            </a:r>
          </a:p>
        </p:txBody>
      </p:sp>
      <p:sp>
        <p:nvSpPr>
          <p:cNvPr id="509956" name="Rectangle 2">
            <a:extLst>
              <a:ext uri="{FF2B5EF4-FFF2-40B4-BE49-F238E27FC236}">
                <a16:creationId xmlns:a16="http://schemas.microsoft.com/office/drawing/2014/main" id="{1BCB7FBD-95C0-4C62-86CC-DA7ECD9A07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2800"/>
              <a:t>A vezetői taktikák</a:t>
            </a:r>
            <a:endParaRPr lang="de-DE" altLang="hu-HU" sz="2800"/>
          </a:p>
        </p:txBody>
      </p:sp>
      <p:sp>
        <p:nvSpPr>
          <p:cNvPr id="509957" name="Rectangle 3">
            <a:extLst>
              <a:ext uri="{FF2B5EF4-FFF2-40B4-BE49-F238E27FC236}">
                <a16:creationId xmlns:a16="http://schemas.microsoft.com/office/drawing/2014/main" id="{E4A8DBC3-1274-4981-B877-E91A817573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altLang="hu-HU"/>
              <a:t>Milyen módszerekkel lehet elérni, hogy egy beosztott megfelelően végezze feladatait?</a:t>
            </a:r>
            <a:endParaRPr lang="de-DE" altLang="hu-HU"/>
          </a:p>
        </p:txBody>
      </p:sp>
    </p:spTree>
    <p:extLst>
      <p:ext uri="{BB962C8B-B14F-4D97-AF65-F5344CB8AC3E}">
        <p14:creationId xmlns:p14="http://schemas.microsoft.com/office/powerpoint/2010/main" val="212620690"/>
      </p:ext>
    </p:extLst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978" name="Dátum helye 2">
            <a:extLst>
              <a:ext uri="{FF2B5EF4-FFF2-40B4-BE49-F238E27FC236}">
                <a16:creationId xmlns:a16="http://schemas.microsoft.com/office/drawing/2014/main" id="{5EC8DE19-AB0A-4CC6-8E84-79FD6B12F64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hu-HU" sz="1200">
                <a:solidFill>
                  <a:schemeClr val="bg1"/>
                </a:solidFill>
              </a:rPr>
              <a:t>www.themegallery.com</a:t>
            </a:r>
          </a:p>
        </p:txBody>
      </p:sp>
      <p:sp>
        <p:nvSpPr>
          <p:cNvPr id="510979" name="Élőláb helye 3">
            <a:extLst>
              <a:ext uri="{FF2B5EF4-FFF2-40B4-BE49-F238E27FC236}">
                <a16:creationId xmlns:a16="http://schemas.microsoft.com/office/drawing/2014/main" id="{EE303E60-DC30-4918-A8F2-E54610F91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hu-HU" sz="1200">
                <a:solidFill>
                  <a:schemeClr val="bg1"/>
                </a:solidFill>
              </a:rPr>
              <a:t>Company Logo</a:t>
            </a:r>
          </a:p>
        </p:txBody>
      </p:sp>
      <p:sp>
        <p:nvSpPr>
          <p:cNvPr id="510980" name="Rectangle 2">
            <a:extLst>
              <a:ext uri="{FF2B5EF4-FFF2-40B4-BE49-F238E27FC236}">
                <a16:creationId xmlns:a16="http://schemas.microsoft.com/office/drawing/2014/main" id="{7082BDE9-D9D6-4A82-B8B4-882778F880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57224" y="445745"/>
            <a:ext cx="10772775" cy="1658198"/>
          </a:xfrm>
        </p:spPr>
        <p:txBody>
          <a:bodyPr/>
          <a:lstStyle/>
          <a:p>
            <a:r>
              <a:rPr lang="hu-HU" altLang="hu-HU" sz="2800" dirty="0"/>
              <a:t>A vezetői taktikák</a:t>
            </a:r>
            <a:endParaRPr lang="de-DE" altLang="hu-HU" sz="2800" dirty="0"/>
          </a:p>
        </p:txBody>
      </p:sp>
      <p:pic>
        <p:nvPicPr>
          <p:cNvPr id="510981" name="Picture 4">
            <a:extLst>
              <a:ext uri="{FF2B5EF4-FFF2-40B4-BE49-F238E27FC236}">
                <a16:creationId xmlns:a16="http://schemas.microsoft.com/office/drawing/2014/main" id="{EDCAC772-4699-470E-9D70-6F51D5E09D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142" y="755027"/>
            <a:ext cx="6781800" cy="507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0982" name="Text Box 5">
            <a:extLst>
              <a:ext uri="{FF2B5EF4-FFF2-40B4-BE49-F238E27FC236}">
                <a16:creationId xmlns:a16="http://schemas.microsoft.com/office/drawing/2014/main" id="{C3F6EADA-6172-4BF4-831F-BE3C273E8F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6324601"/>
            <a:ext cx="1860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hu-HU" altLang="hu-HU" sz="1800"/>
              <a:t>Forrás: Marosán</a:t>
            </a:r>
            <a:endParaRPr lang="de-DE" altLang="hu-HU" sz="1800"/>
          </a:p>
        </p:txBody>
      </p:sp>
    </p:spTree>
    <p:extLst>
      <p:ext uri="{BB962C8B-B14F-4D97-AF65-F5344CB8AC3E}">
        <p14:creationId xmlns:p14="http://schemas.microsoft.com/office/powerpoint/2010/main" val="36614140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CCB89EDD-6C1D-4BEE-974F-BABE718BEB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5807" y="1460898"/>
            <a:ext cx="5877424" cy="3667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220322"/>
      </p:ext>
    </p:extLst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03" name="Rectangle 2">
            <a:extLst>
              <a:ext uri="{FF2B5EF4-FFF2-40B4-BE49-F238E27FC236}">
                <a16:creationId xmlns:a16="http://schemas.microsoft.com/office/drawing/2014/main" id="{5920075B-39C6-419B-8802-2B6047A6AAD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7642412" y="4513731"/>
            <a:ext cx="4114800" cy="1628775"/>
          </a:xfrm>
        </p:spPr>
        <p:txBody>
          <a:bodyPr/>
          <a:lstStyle/>
          <a:p>
            <a:r>
              <a:rPr lang="hu-HU" altLang="hu-HU" sz="2800" dirty="0"/>
              <a:t>Menedzsment – humánmenedzsment – stratégiai menedzsment.</a:t>
            </a:r>
            <a:endParaRPr lang="de-DE" altLang="hu-HU" sz="2800" dirty="0"/>
          </a:p>
        </p:txBody>
      </p:sp>
      <p:sp>
        <p:nvSpPr>
          <p:cNvPr id="512004" name="Rectangle 3">
            <a:extLst>
              <a:ext uri="{FF2B5EF4-FFF2-40B4-BE49-F238E27FC236}">
                <a16:creationId xmlns:a16="http://schemas.microsoft.com/office/drawing/2014/main" id="{579E5B46-BC2B-4D2E-BED6-0A8C8AE87F4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5486400" y="2057400"/>
            <a:ext cx="5181600" cy="457200"/>
          </a:xfrm>
        </p:spPr>
        <p:txBody>
          <a:bodyPr>
            <a:normAutofit lnSpcReduction="10000"/>
          </a:bodyPr>
          <a:lstStyle/>
          <a:p>
            <a:r>
              <a:rPr lang="hu-HU" altLang="hu-HU"/>
              <a:t>Vezetői döntések</a:t>
            </a:r>
            <a:endParaRPr lang="de-DE" altLang="hu-HU"/>
          </a:p>
        </p:txBody>
      </p:sp>
    </p:spTree>
    <p:extLst>
      <p:ext uri="{BB962C8B-B14F-4D97-AF65-F5344CB8AC3E}">
        <p14:creationId xmlns:p14="http://schemas.microsoft.com/office/powerpoint/2010/main" val="136063807"/>
      </p:ext>
    </p:extLst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026" name="Dia számának helye 4">
            <a:extLst>
              <a:ext uri="{FF2B5EF4-FFF2-40B4-BE49-F238E27FC236}">
                <a16:creationId xmlns:a16="http://schemas.microsoft.com/office/drawing/2014/main" id="{B9DE5381-41EF-456B-8F95-D85405414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48200" y="6586538"/>
            <a:ext cx="2895600" cy="22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fld id="{2D3E47E2-1850-4739-9061-71FA49F589E1}" type="slidenum">
              <a:rPr lang="en-US" altLang="hu-HU" sz="1200">
                <a:solidFill>
                  <a:schemeClr val="bg1"/>
                </a:solidFill>
              </a:rPr>
              <a:pPr algn="ctr">
                <a:spcBef>
                  <a:spcPct val="0"/>
                </a:spcBef>
                <a:buClrTx/>
                <a:buFontTx/>
                <a:buNone/>
              </a:pPr>
              <a:t>241</a:t>
            </a:fld>
            <a:endParaRPr lang="en-US" altLang="hu-HU" sz="1200">
              <a:solidFill>
                <a:schemeClr val="bg1"/>
              </a:solidFill>
            </a:endParaRPr>
          </a:p>
        </p:txBody>
      </p:sp>
      <p:sp>
        <p:nvSpPr>
          <p:cNvPr id="513027" name="Rectangle 2">
            <a:extLst>
              <a:ext uri="{FF2B5EF4-FFF2-40B4-BE49-F238E27FC236}">
                <a16:creationId xmlns:a16="http://schemas.microsoft.com/office/drawing/2014/main" id="{573C0A48-30FD-4BD7-838A-D8F3AF4D5A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2800"/>
              <a:t>A vezetői döntés folyamata</a:t>
            </a:r>
            <a:endParaRPr lang="de-DE" altLang="hu-HU" sz="2800"/>
          </a:p>
        </p:txBody>
      </p:sp>
      <p:sp>
        <p:nvSpPr>
          <p:cNvPr id="513028" name="Rectangle 3">
            <a:extLst>
              <a:ext uri="{FF2B5EF4-FFF2-40B4-BE49-F238E27FC236}">
                <a16:creationId xmlns:a16="http://schemas.microsoft.com/office/drawing/2014/main" id="{5CA081CF-2D2C-4C9B-96AB-F3F4DCAA6F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hu-HU" altLang="hu-HU" i="1"/>
              <a:t>1. Döntéselőkészítés</a:t>
            </a:r>
            <a:endParaRPr lang="hu-HU" altLang="hu-HU"/>
          </a:p>
          <a:p>
            <a:r>
              <a:rPr lang="hu-HU" altLang="hu-HU"/>
              <a:t>A probléma felismerése.</a:t>
            </a:r>
          </a:p>
          <a:p>
            <a:r>
              <a:rPr lang="hu-HU" altLang="hu-HU"/>
              <a:t>A probléma elemzése.</a:t>
            </a:r>
          </a:p>
          <a:p>
            <a:r>
              <a:rPr lang="hu-HU" altLang="hu-HU"/>
              <a:t>Alternatívák felállítása, értékelési szempontok kiválasztása.</a:t>
            </a:r>
          </a:p>
          <a:p>
            <a:pPr>
              <a:buFont typeface="Wingdings" panose="05000000000000000000" pitchFamily="2" charset="2"/>
              <a:buNone/>
            </a:pPr>
            <a:r>
              <a:rPr lang="hu-HU" altLang="hu-HU"/>
              <a:t>2. </a:t>
            </a:r>
            <a:r>
              <a:rPr lang="hu-HU" altLang="hu-HU" i="1"/>
              <a:t>Döntés: </a:t>
            </a:r>
            <a:r>
              <a:rPr lang="hu-HU" altLang="hu-HU"/>
              <a:t>Az egyik alternatíva kiválasztása.</a:t>
            </a:r>
          </a:p>
          <a:p>
            <a:pPr>
              <a:buFont typeface="Wingdings" panose="05000000000000000000" pitchFamily="2" charset="2"/>
              <a:buNone/>
            </a:pPr>
            <a:r>
              <a:rPr lang="hu-HU" altLang="hu-HU"/>
              <a:t>3. </a:t>
            </a:r>
            <a:r>
              <a:rPr lang="hu-HU" altLang="hu-HU" i="1"/>
              <a:t>Végrehajtás: </a:t>
            </a:r>
            <a:r>
              <a:rPr lang="hu-HU" altLang="hu-HU"/>
              <a:t>A kiválasztott alternatíva megvalósítása.</a:t>
            </a:r>
          </a:p>
          <a:p>
            <a:pPr>
              <a:buFont typeface="Wingdings" panose="05000000000000000000" pitchFamily="2" charset="2"/>
              <a:buNone/>
            </a:pPr>
            <a:r>
              <a:rPr lang="hu-HU" altLang="hu-HU"/>
              <a:t>4. </a:t>
            </a:r>
            <a:r>
              <a:rPr lang="hu-HU" altLang="hu-HU" i="1"/>
              <a:t>Ellenőrzés: </a:t>
            </a:r>
            <a:r>
              <a:rPr lang="hu-HU" altLang="hu-HU"/>
              <a:t>Visszacsatolás.</a:t>
            </a:r>
            <a:endParaRPr lang="de-DE" altLang="hu-HU"/>
          </a:p>
        </p:txBody>
      </p:sp>
    </p:spTree>
    <p:extLst>
      <p:ext uri="{BB962C8B-B14F-4D97-AF65-F5344CB8AC3E}">
        <p14:creationId xmlns:p14="http://schemas.microsoft.com/office/powerpoint/2010/main" val="725227098"/>
      </p:ext>
    </p:extLst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074" name="Dia számának helye 4">
            <a:extLst>
              <a:ext uri="{FF2B5EF4-FFF2-40B4-BE49-F238E27FC236}">
                <a16:creationId xmlns:a16="http://schemas.microsoft.com/office/drawing/2014/main" id="{61C4CBD3-3E5D-4D04-ACC3-9FEEC464E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48200" y="6586538"/>
            <a:ext cx="2895600" cy="22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fld id="{D3DFF2E8-06B2-4621-B790-9ECC6CB03287}" type="slidenum">
              <a:rPr lang="en-US" altLang="hu-HU" sz="1200">
                <a:solidFill>
                  <a:schemeClr val="bg1"/>
                </a:solidFill>
              </a:rPr>
              <a:pPr algn="ctr">
                <a:spcBef>
                  <a:spcPct val="0"/>
                </a:spcBef>
                <a:buClrTx/>
                <a:buFontTx/>
                <a:buNone/>
              </a:pPr>
              <a:t>242</a:t>
            </a:fld>
            <a:endParaRPr lang="en-US" altLang="hu-HU" sz="1200">
              <a:solidFill>
                <a:schemeClr val="bg1"/>
              </a:solidFill>
            </a:endParaRPr>
          </a:p>
        </p:txBody>
      </p:sp>
      <p:sp>
        <p:nvSpPr>
          <p:cNvPr id="515075" name="Rectangle 2">
            <a:extLst>
              <a:ext uri="{FF2B5EF4-FFF2-40B4-BE49-F238E27FC236}">
                <a16:creationId xmlns:a16="http://schemas.microsoft.com/office/drawing/2014/main" id="{4917530F-88FF-4ABB-9D4B-709F420D42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19600" y="198438"/>
            <a:ext cx="5791200" cy="792162"/>
          </a:xfrm>
        </p:spPr>
        <p:txBody>
          <a:bodyPr>
            <a:normAutofit fontScale="90000"/>
          </a:bodyPr>
          <a:lstStyle/>
          <a:p>
            <a:r>
              <a:rPr lang="hu-HU" altLang="hu-HU" sz="2800"/>
              <a:t>Programozott és nem programozott döntések</a:t>
            </a:r>
            <a:endParaRPr lang="de-DE" altLang="hu-HU" sz="2800"/>
          </a:p>
        </p:txBody>
      </p:sp>
      <p:sp>
        <p:nvSpPr>
          <p:cNvPr id="515076" name="Rectangle 3">
            <a:extLst>
              <a:ext uri="{FF2B5EF4-FFF2-40B4-BE49-F238E27FC236}">
                <a16:creationId xmlns:a16="http://schemas.microsoft.com/office/drawing/2014/main" id="{A9DE85DB-F670-46A9-8287-1E8D4835C2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altLang="hu-HU" b="1"/>
              <a:t>Programozott</a:t>
            </a:r>
            <a:r>
              <a:rPr lang="hu-HU" altLang="hu-HU"/>
              <a:t>: Ha a megoldásra létezik egy megoldó algoritmus.</a:t>
            </a:r>
          </a:p>
          <a:p>
            <a:r>
              <a:rPr lang="hu-HU" altLang="hu-HU" b="1"/>
              <a:t>Nem programozott</a:t>
            </a:r>
            <a:r>
              <a:rPr lang="hu-HU" altLang="hu-HU"/>
              <a:t>: Ha olyan új problémahelyzet áll elő, amellyel korábban nem találkoztunk. </a:t>
            </a:r>
          </a:p>
          <a:p>
            <a:endParaRPr lang="hu-HU" altLang="hu-HU"/>
          </a:p>
          <a:p>
            <a:r>
              <a:rPr lang="hu-HU" altLang="hu-HU"/>
              <a:t>Herbert Simon felismerése: a nem programozott döntések köréből mind több kerül át a programozott döntések körébe.</a:t>
            </a:r>
            <a:endParaRPr lang="de-DE" altLang="hu-HU"/>
          </a:p>
        </p:txBody>
      </p:sp>
    </p:spTree>
    <p:extLst>
      <p:ext uri="{BB962C8B-B14F-4D97-AF65-F5344CB8AC3E}">
        <p14:creationId xmlns:p14="http://schemas.microsoft.com/office/powerpoint/2010/main" val="3925725929"/>
      </p:ext>
    </p:extLst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098" name="Dia számának helye 4">
            <a:extLst>
              <a:ext uri="{FF2B5EF4-FFF2-40B4-BE49-F238E27FC236}">
                <a16:creationId xmlns:a16="http://schemas.microsoft.com/office/drawing/2014/main" id="{B0E6ED3D-3131-48E8-BEEB-F9892AA29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48200" y="6586538"/>
            <a:ext cx="2895600" cy="22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fld id="{43653CFD-8669-474B-BDFA-FF5A262B5D33}" type="slidenum">
              <a:rPr lang="en-US" altLang="hu-HU" sz="1200">
                <a:solidFill>
                  <a:schemeClr val="bg1"/>
                </a:solidFill>
              </a:rPr>
              <a:pPr algn="ctr">
                <a:spcBef>
                  <a:spcPct val="0"/>
                </a:spcBef>
                <a:buClrTx/>
                <a:buFontTx/>
                <a:buNone/>
              </a:pPr>
              <a:t>243</a:t>
            </a:fld>
            <a:endParaRPr lang="en-US" altLang="hu-HU" sz="1200">
              <a:solidFill>
                <a:schemeClr val="bg1"/>
              </a:solidFill>
            </a:endParaRPr>
          </a:p>
        </p:txBody>
      </p:sp>
      <p:sp>
        <p:nvSpPr>
          <p:cNvPr id="516099" name="Rectangle 2">
            <a:extLst>
              <a:ext uri="{FF2B5EF4-FFF2-40B4-BE49-F238E27FC236}">
                <a16:creationId xmlns:a16="http://schemas.microsoft.com/office/drawing/2014/main" id="{3006D61B-C942-4BDA-9E64-E77A6C5224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724400" y="198438"/>
            <a:ext cx="5715000" cy="944562"/>
          </a:xfrm>
        </p:spPr>
        <p:txBody>
          <a:bodyPr>
            <a:normAutofit fontScale="90000"/>
          </a:bodyPr>
          <a:lstStyle/>
          <a:p>
            <a:r>
              <a:rPr lang="hu-HU" altLang="hu-HU" sz="2800"/>
              <a:t>A vezetői döntési típusok </a:t>
            </a:r>
            <a:r>
              <a:rPr lang="de-DE" altLang="hu-HU" sz="2800"/>
              <a:t>döntés minősége, alkalmazottak által történő elfogadása szerint</a:t>
            </a:r>
          </a:p>
        </p:txBody>
      </p:sp>
      <p:sp>
        <p:nvSpPr>
          <p:cNvPr id="516100" name="Rectangle 3">
            <a:extLst>
              <a:ext uri="{FF2B5EF4-FFF2-40B4-BE49-F238E27FC236}">
                <a16:creationId xmlns:a16="http://schemas.microsoft.com/office/drawing/2014/main" id="{0A7A6296-2150-498E-8136-A1C509DD6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133600" y="1371600"/>
            <a:ext cx="8229600" cy="5105400"/>
          </a:xfrm>
        </p:spPr>
        <p:txBody>
          <a:bodyPr/>
          <a:lstStyle/>
          <a:p>
            <a:r>
              <a:rPr lang="hu-HU" altLang="hu-HU" b="1"/>
              <a:t>„Hadd menjen”:</a:t>
            </a:r>
            <a:r>
              <a:rPr lang="hu-HU" altLang="hu-HU"/>
              <a:t> Ritkán hoz döntéseket, hagyja, hogy a problémák maguktól megoldódjanak. Alacsony döntéshozatali minőség, az alkalmazottak részéről a döntés fogadtatása is alacsony.</a:t>
            </a:r>
          </a:p>
          <a:p>
            <a:endParaRPr lang="hu-HU" altLang="hu-HU"/>
          </a:p>
          <a:p>
            <a:r>
              <a:rPr lang="hu-HU" altLang="hu-HU" b="1"/>
              <a:t>„Főnök”:</a:t>
            </a:r>
            <a:r>
              <a:rPr lang="hu-HU" altLang="hu-HU"/>
              <a:t> Tudatában van képességeinek és hatalmának. Jó szakmai színvonalú döntéseket hoz, de a fogadtatás az alkalmazottak részéről alacsony fokú. (autokrata)</a:t>
            </a:r>
            <a:endParaRPr lang="de-DE" altLang="hu-HU"/>
          </a:p>
        </p:txBody>
      </p:sp>
    </p:spTree>
    <p:extLst>
      <p:ext uri="{BB962C8B-B14F-4D97-AF65-F5344CB8AC3E}">
        <p14:creationId xmlns:p14="http://schemas.microsoft.com/office/powerpoint/2010/main" val="1522412653"/>
      </p:ext>
    </p:extLst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122" name="Dia számának helye 4">
            <a:extLst>
              <a:ext uri="{FF2B5EF4-FFF2-40B4-BE49-F238E27FC236}">
                <a16:creationId xmlns:a16="http://schemas.microsoft.com/office/drawing/2014/main" id="{A7064A29-2A77-4AF3-A760-83B1E0067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48200" y="6586538"/>
            <a:ext cx="2895600" cy="22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fld id="{FC2D4355-D40C-4CAC-9943-6ABED91BA548}" type="slidenum">
              <a:rPr lang="en-US" altLang="hu-HU" sz="1200">
                <a:solidFill>
                  <a:schemeClr val="bg1"/>
                </a:solidFill>
              </a:rPr>
              <a:pPr algn="ctr">
                <a:spcBef>
                  <a:spcPct val="0"/>
                </a:spcBef>
                <a:buClrTx/>
                <a:buFontTx/>
                <a:buNone/>
              </a:pPr>
              <a:t>244</a:t>
            </a:fld>
            <a:endParaRPr lang="en-US" altLang="hu-HU" sz="1200">
              <a:solidFill>
                <a:schemeClr val="bg1"/>
              </a:solidFill>
            </a:endParaRPr>
          </a:p>
        </p:txBody>
      </p:sp>
      <p:sp>
        <p:nvSpPr>
          <p:cNvPr id="517123" name="Rectangle 3">
            <a:extLst>
              <a:ext uri="{FF2B5EF4-FFF2-40B4-BE49-F238E27FC236}">
                <a16:creationId xmlns:a16="http://schemas.microsoft.com/office/drawing/2014/main" id="{B2820AB2-111A-4DA6-B8BC-79E232AA04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133600" y="1371600"/>
            <a:ext cx="8229600" cy="5105400"/>
          </a:xfrm>
        </p:spPr>
        <p:txBody>
          <a:bodyPr/>
          <a:lstStyle/>
          <a:p>
            <a:r>
              <a:rPr lang="hu-HU" altLang="hu-HU" b="1"/>
              <a:t>„Jó fiú”:</a:t>
            </a:r>
            <a:r>
              <a:rPr lang="hu-HU" altLang="hu-HU"/>
              <a:t> Kínosan ügyel az alkalmazotti fogadtatásra, de a döntés minősége a sokirányú kompromisszum miatt alacsony. (szimpátia, demokratikus)</a:t>
            </a:r>
          </a:p>
          <a:p>
            <a:endParaRPr lang="hu-HU" altLang="hu-HU"/>
          </a:p>
          <a:p>
            <a:r>
              <a:rPr lang="hu-HU" altLang="hu-HU" b="1"/>
              <a:t>„Team vezető”:</a:t>
            </a:r>
            <a:r>
              <a:rPr lang="hu-HU" altLang="hu-HU"/>
              <a:t> Szívesen hoz csoportban döntéseket. Magas színvonalú döntéseit magas elfogadási hányad mellett hozza.</a:t>
            </a:r>
            <a:endParaRPr lang="de-DE" altLang="hu-HU"/>
          </a:p>
        </p:txBody>
      </p:sp>
      <p:sp>
        <p:nvSpPr>
          <p:cNvPr id="517124" name="Rectangle 5">
            <a:extLst>
              <a:ext uri="{FF2B5EF4-FFF2-40B4-BE49-F238E27FC236}">
                <a16:creationId xmlns:a16="http://schemas.microsoft.com/office/drawing/2014/main" id="{96AA608D-67A8-4C53-B609-06A9783AC630}"/>
              </a:ext>
            </a:extLst>
          </p:cNvPr>
          <p:cNvSpPr>
            <a:spLocks noChangeArrowheads="1"/>
          </p:cNvSpPr>
          <p:nvPr/>
        </p:nvSpPr>
        <p:spPr bwMode="gray">
          <a:xfrm>
            <a:off x="4724400" y="198438"/>
            <a:ext cx="5715000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hu-HU" altLang="hu-HU" b="1">
                <a:solidFill>
                  <a:schemeClr val="tx2"/>
                </a:solidFill>
              </a:rPr>
              <a:t>A vezetői döntési típusok </a:t>
            </a:r>
            <a:r>
              <a:rPr lang="de-DE" altLang="hu-HU" b="1">
                <a:solidFill>
                  <a:schemeClr val="tx2"/>
                </a:solidFill>
              </a:rPr>
              <a:t>döntés minősége, alkalmazottak által történő elfogadása szerint</a:t>
            </a:r>
          </a:p>
        </p:txBody>
      </p:sp>
    </p:spTree>
    <p:extLst>
      <p:ext uri="{BB962C8B-B14F-4D97-AF65-F5344CB8AC3E}">
        <p14:creationId xmlns:p14="http://schemas.microsoft.com/office/powerpoint/2010/main" val="3890564622"/>
      </p:ext>
    </p:extLst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Dia számának helye 3">
            <a:extLst>
              <a:ext uri="{FF2B5EF4-FFF2-40B4-BE49-F238E27FC236}">
                <a16:creationId xmlns:a16="http://schemas.microsoft.com/office/drawing/2014/main" id="{69075109-45D8-4793-96B3-FC93BA7D1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48200" y="6586538"/>
            <a:ext cx="2895600" cy="22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fld id="{590C19D6-18AE-4D04-90B2-594AB843967F}" type="slidenum">
              <a:rPr lang="en-US" altLang="hu-HU" sz="1200">
                <a:solidFill>
                  <a:schemeClr val="bg1"/>
                </a:solidFill>
              </a:rPr>
              <a:pPr algn="ctr">
                <a:spcBef>
                  <a:spcPct val="0"/>
                </a:spcBef>
                <a:buClrTx/>
                <a:buFontTx/>
                <a:buNone/>
              </a:pPr>
              <a:t>245</a:t>
            </a:fld>
            <a:endParaRPr lang="en-US" altLang="hu-HU" sz="1200">
              <a:solidFill>
                <a:schemeClr val="bg1"/>
              </a:solidFill>
            </a:endParaRPr>
          </a:p>
        </p:txBody>
      </p:sp>
      <p:sp>
        <p:nvSpPr>
          <p:cNvPr id="518147" name="Rectangle 2">
            <a:extLst>
              <a:ext uri="{FF2B5EF4-FFF2-40B4-BE49-F238E27FC236}">
                <a16:creationId xmlns:a16="http://schemas.microsoft.com/office/drawing/2014/main" id="{D376C85C-A486-4DBA-B985-96E3B25D1D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2800"/>
              <a:t>Vezető és döntés</a:t>
            </a:r>
            <a:endParaRPr lang="de-DE" altLang="hu-HU" sz="2800"/>
          </a:p>
        </p:txBody>
      </p:sp>
      <p:pic>
        <p:nvPicPr>
          <p:cNvPr id="518148" name="Picture 4">
            <a:extLst>
              <a:ext uri="{FF2B5EF4-FFF2-40B4-BE49-F238E27FC236}">
                <a16:creationId xmlns:a16="http://schemas.microsoft.com/office/drawing/2014/main" id="{3CB5530D-A661-4AE4-8394-3DBDB7D2A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752601"/>
            <a:ext cx="8001000" cy="222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8149" name="Text Box 5">
            <a:extLst>
              <a:ext uri="{FF2B5EF4-FFF2-40B4-BE49-F238E27FC236}">
                <a16:creationId xmlns:a16="http://schemas.microsoft.com/office/drawing/2014/main" id="{E718385E-6061-485C-801B-15347E5E47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5725" y="6132513"/>
            <a:ext cx="21595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hu-HU" altLang="hu-HU" sz="1800" dirty="0"/>
              <a:t>Forrás: </a:t>
            </a:r>
            <a:r>
              <a:rPr lang="hu-HU" altLang="hu-HU" sz="1800" dirty="0" err="1"/>
              <a:t>Roóz</a:t>
            </a:r>
            <a:r>
              <a:rPr lang="hu-HU" altLang="hu-HU" sz="1800" dirty="0"/>
              <a:t>, 2013</a:t>
            </a:r>
            <a:endParaRPr lang="de-DE" altLang="hu-HU" sz="1800" dirty="0"/>
          </a:p>
        </p:txBody>
      </p:sp>
    </p:spTree>
    <p:extLst>
      <p:ext uri="{BB962C8B-B14F-4D97-AF65-F5344CB8AC3E}">
        <p14:creationId xmlns:p14="http://schemas.microsoft.com/office/powerpoint/2010/main" val="3211238684"/>
      </p:ext>
    </p:extLst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194" name="Dia számának helye 4">
            <a:extLst>
              <a:ext uri="{FF2B5EF4-FFF2-40B4-BE49-F238E27FC236}">
                <a16:creationId xmlns:a16="http://schemas.microsoft.com/office/drawing/2014/main" id="{546CC043-CE0F-4DA2-A89F-F93F75B67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48200" y="6586538"/>
            <a:ext cx="2895600" cy="22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fld id="{0114E3DF-172D-4D7D-BA4B-888E6D9F2CA7}" type="slidenum">
              <a:rPr lang="en-US" altLang="hu-HU" sz="1200">
                <a:solidFill>
                  <a:schemeClr val="bg1"/>
                </a:solidFill>
              </a:rPr>
              <a:pPr algn="ctr">
                <a:spcBef>
                  <a:spcPct val="0"/>
                </a:spcBef>
                <a:buClrTx/>
                <a:buFontTx/>
                <a:buNone/>
              </a:pPr>
              <a:t>246</a:t>
            </a:fld>
            <a:endParaRPr lang="en-US" altLang="hu-HU" sz="1200">
              <a:solidFill>
                <a:schemeClr val="bg1"/>
              </a:solidFill>
            </a:endParaRPr>
          </a:p>
        </p:txBody>
      </p:sp>
      <p:sp>
        <p:nvSpPr>
          <p:cNvPr id="520195" name="Rectangle 2">
            <a:extLst>
              <a:ext uri="{FF2B5EF4-FFF2-40B4-BE49-F238E27FC236}">
                <a16:creationId xmlns:a16="http://schemas.microsoft.com/office/drawing/2014/main" id="{F57AAD83-46D2-4377-A4BA-BB3D4D1F61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76800" y="198438"/>
            <a:ext cx="5334000" cy="487362"/>
          </a:xfrm>
        </p:spPr>
        <p:txBody>
          <a:bodyPr>
            <a:normAutofit fontScale="90000"/>
          </a:bodyPr>
          <a:lstStyle/>
          <a:p>
            <a:r>
              <a:rPr lang="hu-HU" altLang="hu-HU" sz="2800"/>
              <a:t>Herbert Simon korlátozott racionalitás elmélete</a:t>
            </a:r>
            <a:endParaRPr lang="de-DE" altLang="hu-HU" sz="2800"/>
          </a:p>
        </p:txBody>
      </p:sp>
      <p:sp>
        <p:nvSpPr>
          <p:cNvPr id="520196" name="Rectangle 3">
            <a:extLst>
              <a:ext uri="{FF2B5EF4-FFF2-40B4-BE49-F238E27FC236}">
                <a16:creationId xmlns:a16="http://schemas.microsoft.com/office/drawing/2014/main" id="{19E1210E-57C7-4ED3-8908-97E24058A2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hu-HU" altLang="hu-HU" u="sng" dirty="0"/>
              <a:t>Feltételezések:</a:t>
            </a:r>
            <a:endParaRPr lang="de-DE" altLang="hu-HU" dirty="0"/>
          </a:p>
          <a:p>
            <a:r>
              <a:rPr lang="hu-HU" altLang="hu-HU" dirty="0"/>
              <a:t>Alternatívákra és kritériumokra vonatkozó ismereteink korlátozottak</a:t>
            </a:r>
            <a:endParaRPr lang="en-US" altLang="hu-HU" dirty="0"/>
          </a:p>
          <a:p>
            <a:r>
              <a:rPr lang="hu-HU" altLang="hu-HU" dirty="0"/>
              <a:t>Cselekvések alapja  a valós világ SZELLEMI ABSZTRAKCIÓJA</a:t>
            </a:r>
            <a:endParaRPr lang="en-US" altLang="hu-HU" dirty="0"/>
          </a:p>
          <a:p>
            <a:r>
              <a:rPr lang="hu-HU" altLang="hu-HU" dirty="0"/>
              <a:t>Emberek kiválasztják az első alternatívát, ami kielégíti a jelenlegi elvárási szintet </a:t>
            </a:r>
            <a:endParaRPr lang="en-US" altLang="hu-HU" dirty="0"/>
          </a:p>
          <a:p>
            <a:r>
              <a:rPr lang="hu-HU" altLang="hu-HU" dirty="0"/>
              <a:t>Egyéni elvárási szintek le- és fölfelé mozognak</a:t>
            </a:r>
          </a:p>
          <a:p>
            <a:endParaRPr lang="hu-HU" altLang="hu-HU" dirty="0"/>
          </a:p>
          <a:p>
            <a:endParaRPr lang="hu-HU" altLang="hu-HU" dirty="0"/>
          </a:p>
          <a:p>
            <a:pPr algn="r"/>
            <a:r>
              <a:rPr lang="hu-HU" altLang="hu-HU" sz="1600" dirty="0"/>
              <a:t>Forrás: </a:t>
            </a:r>
            <a:r>
              <a:rPr lang="hu-HU" altLang="hu-HU" sz="1600" dirty="0" err="1"/>
              <a:t>Kövesi</a:t>
            </a:r>
            <a:r>
              <a:rPr lang="hu-HU" altLang="hu-HU" sz="1600" dirty="0"/>
              <a:t>, 2015</a:t>
            </a:r>
            <a:endParaRPr lang="de-DE" altLang="hu-HU" sz="1600" dirty="0"/>
          </a:p>
          <a:p>
            <a:endParaRPr lang="de-DE" altLang="hu-HU" dirty="0"/>
          </a:p>
        </p:txBody>
      </p:sp>
    </p:spTree>
    <p:extLst>
      <p:ext uri="{BB962C8B-B14F-4D97-AF65-F5344CB8AC3E}">
        <p14:creationId xmlns:p14="http://schemas.microsoft.com/office/powerpoint/2010/main" val="2789259969"/>
      </p:ext>
    </p:extLst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218" name="Dia számának helye 4">
            <a:extLst>
              <a:ext uri="{FF2B5EF4-FFF2-40B4-BE49-F238E27FC236}">
                <a16:creationId xmlns:a16="http://schemas.microsoft.com/office/drawing/2014/main" id="{8F7F63A3-B4CB-491B-90C7-E977D4A78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48200" y="6586538"/>
            <a:ext cx="2895600" cy="22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fld id="{337E5B5E-5542-4B47-B230-77DD3AE79169}" type="slidenum">
              <a:rPr lang="en-US" altLang="hu-HU" sz="1200">
                <a:solidFill>
                  <a:schemeClr val="bg1"/>
                </a:solidFill>
              </a:rPr>
              <a:pPr algn="ctr">
                <a:spcBef>
                  <a:spcPct val="0"/>
                </a:spcBef>
                <a:buClrTx/>
                <a:buFontTx/>
                <a:buNone/>
              </a:pPr>
              <a:t>247</a:t>
            </a:fld>
            <a:endParaRPr lang="en-US" altLang="hu-HU" sz="1200">
              <a:solidFill>
                <a:schemeClr val="bg1"/>
              </a:solidFill>
            </a:endParaRPr>
          </a:p>
        </p:txBody>
      </p:sp>
      <p:sp>
        <p:nvSpPr>
          <p:cNvPr id="521219" name="Rectangle 2">
            <a:extLst>
              <a:ext uri="{FF2B5EF4-FFF2-40B4-BE49-F238E27FC236}">
                <a16:creationId xmlns:a16="http://schemas.microsoft.com/office/drawing/2014/main" id="{0C939847-BC64-439C-A967-17FBC4DDF6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76800" y="198438"/>
            <a:ext cx="5334000" cy="487362"/>
          </a:xfrm>
        </p:spPr>
        <p:txBody>
          <a:bodyPr>
            <a:normAutofit fontScale="90000"/>
          </a:bodyPr>
          <a:lstStyle/>
          <a:p>
            <a:r>
              <a:rPr lang="hu-HU" altLang="hu-HU" sz="2800"/>
              <a:t>Herbert Simon korlátozott racionalitás elmélete</a:t>
            </a:r>
            <a:endParaRPr lang="de-DE" altLang="hu-HU" sz="2800"/>
          </a:p>
        </p:txBody>
      </p:sp>
      <p:sp>
        <p:nvSpPr>
          <p:cNvPr id="521220" name="Rectangle 3">
            <a:extLst>
              <a:ext uri="{FF2B5EF4-FFF2-40B4-BE49-F238E27FC236}">
                <a16:creationId xmlns:a16="http://schemas.microsoft.com/office/drawing/2014/main" id="{E16761E7-5EF8-448C-82F3-73850CC4A2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altLang="hu-HU"/>
              <a:t>A megfelelő megoldás választása az első olyan alternatíva kiválasztása, amely a minimális követelményeknek megfelel, mivel </a:t>
            </a:r>
          </a:p>
          <a:p>
            <a:r>
              <a:rPr lang="hu-HU" altLang="hu-HU"/>
              <a:t>ha a döntéshozó ismeretei az alternatívákra vonatkozóan nem teljeskörűek, akkor nem tud optimalizálni, csak egy megfelelő megoldást választani. </a:t>
            </a:r>
          </a:p>
          <a:p>
            <a:r>
              <a:rPr lang="hu-HU" altLang="hu-HU"/>
              <a:t>Az optimalizálás a lehető legjobb alternatíva kiválasztást jelenti. </a:t>
            </a:r>
            <a:endParaRPr lang="de-DE" altLang="hu-HU"/>
          </a:p>
        </p:txBody>
      </p:sp>
    </p:spTree>
    <p:extLst>
      <p:ext uri="{BB962C8B-B14F-4D97-AF65-F5344CB8AC3E}">
        <p14:creationId xmlns:p14="http://schemas.microsoft.com/office/powerpoint/2010/main" val="819549608"/>
      </p:ext>
    </p:extLst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42" name="Dia számának helye 4">
            <a:extLst>
              <a:ext uri="{FF2B5EF4-FFF2-40B4-BE49-F238E27FC236}">
                <a16:creationId xmlns:a16="http://schemas.microsoft.com/office/drawing/2014/main" id="{A89A6226-5AD6-4FA0-9776-30EB77BDB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48200" y="6586538"/>
            <a:ext cx="2895600" cy="22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fld id="{AAF62289-6893-4BBF-9A99-7721F1EEA4A5}" type="slidenum">
              <a:rPr lang="en-US" altLang="hu-HU" sz="1200">
                <a:solidFill>
                  <a:schemeClr val="bg1"/>
                </a:solidFill>
              </a:rPr>
              <a:pPr algn="ctr">
                <a:spcBef>
                  <a:spcPct val="0"/>
                </a:spcBef>
                <a:buClrTx/>
                <a:buFontTx/>
                <a:buNone/>
              </a:pPr>
              <a:t>248</a:t>
            </a:fld>
            <a:endParaRPr lang="en-US" altLang="hu-HU" sz="1200">
              <a:solidFill>
                <a:schemeClr val="bg1"/>
              </a:solidFill>
            </a:endParaRPr>
          </a:p>
        </p:txBody>
      </p:sp>
      <p:sp>
        <p:nvSpPr>
          <p:cNvPr id="522243" name="Rectangle 2">
            <a:extLst>
              <a:ext uri="{FF2B5EF4-FFF2-40B4-BE49-F238E27FC236}">
                <a16:creationId xmlns:a16="http://schemas.microsoft.com/office/drawing/2014/main" id="{F4903EBC-0387-4E83-9AE7-C1523A6420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2800"/>
              <a:t>A racionális döntés korlátai</a:t>
            </a:r>
            <a:endParaRPr lang="de-DE" altLang="hu-HU" sz="2800"/>
          </a:p>
        </p:txBody>
      </p:sp>
      <p:sp>
        <p:nvSpPr>
          <p:cNvPr id="522244" name="Rectangle 3">
            <a:extLst>
              <a:ext uri="{FF2B5EF4-FFF2-40B4-BE49-F238E27FC236}">
                <a16:creationId xmlns:a16="http://schemas.microsoft.com/office/drawing/2014/main" id="{121F5208-75B2-4977-AB89-546CE48C37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altLang="hu-HU" b="1"/>
              <a:t>Objektív korlátok:</a:t>
            </a:r>
          </a:p>
          <a:p>
            <a:pPr>
              <a:buFont typeface="Wingdings" panose="05000000000000000000" pitchFamily="2" charset="2"/>
              <a:buNone/>
            </a:pPr>
            <a:r>
              <a:rPr lang="de-DE" altLang="hu-HU" b="1"/>
              <a:t>- </a:t>
            </a:r>
            <a:r>
              <a:rPr lang="de-DE" altLang="hu-HU"/>
              <a:t>Az információ összegyűjtése pénzbe és időbe kerül,</a:t>
            </a:r>
          </a:p>
          <a:p>
            <a:pPr>
              <a:buFont typeface="Wingdings" panose="05000000000000000000" pitchFamily="2" charset="2"/>
              <a:buNone/>
            </a:pPr>
            <a:r>
              <a:rPr lang="de-DE" altLang="hu-HU"/>
              <a:t>- Az információ egyszerűen nem férhető hozzá az adott időszakban,</a:t>
            </a:r>
          </a:p>
          <a:p>
            <a:pPr>
              <a:buFont typeface="Wingdings" panose="05000000000000000000" pitchFamily="2" charset="2"/>
              <a:buNone/>
            </a:pPr>
            <a:r>
              <a:rPr lang="de-DE" altLang="hu-HU"/>
              <a:t>- A meglevő információt a döntéshozó nem tudja megfelelően értékelni</a:t>
            </a:r>
          </a:p>
        </p:txBody>
      </p:sp>
    </p:spTree>
    <p:extLst>
      <p:ext uri="{BB962C8B-B14F-4D97-AF65-F5344CB8AC3E}">
        <p14:creationId xmlns:p14="http://schemas.microsoft.com/office/powerpoint/2010/main" val="4247463357"/>
      </p:ext>
    </p:extLst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266" name="Dia számának helye 4">
            <a:extLst>
              <a:ext uri="{FF2B5EF4-FFF2-40B4-BE49-F238E27FC236}">
                <a16:creationId xmlns:a16="http://schemas.microsoft.com/office/drawing/2014/main" id="{D787C973-9F8C-4DB4-B6B8-E6453898F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48200" y="6586538"/>
            <a:ext cx="2895600" cy="22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fld id="{A1459A34-B11E-4B83-B9E0-884FEC3F181D}" type="slidenum">
              <a:rPr lang="en-US" altLang="hu-HU" sz="1200">
                <a:solidFill>
                  <a:schemeClr val="bg1"/>
                </a:solidFill>
              </a:rPr>
              <a:pPr algn="ctr">
                <a:spcBef>
                  <a:spcPct val="0"/>
                </a:spcBef>
                <a:buClrTx/>
                <a:buFontTx/>
                <a:buNone/>
              </a:pPr>
              <a:t>249</a:t>
            </a:fld>
            <a:endParaRPr lang="en-US" altLang="hu-HU" sz="1200">
              <a:solidFill>
                <a:schemeClr val="bg1"/>
              </a:solidFill>
            </a:endParaRPr>
          </a:p>
        </p:txBody>
      </p:sp>
      <p:sp>
        <p:nvSpPr>
          <p:cNvPr id="523267" name="Rectangle 2">
            <a:extLst>
              <a:ext uri="{FF2B5EF4-FFF2-40B4-BE49-F238E27FC236}">
                <a16:creationId xmlns:a16="http://schemas.microsoft.com/office/drawing/2014/main" id="{C4B59F6C-FFF4-483F-881E-C390132B01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2800"/>
              <a:t>A racionális döntés korlátai</a:t>
            </a:r>
            <a:endParaRPr lang="de-DE" altLang="hu-HU" sz="2800"/>
          </a:p>
        </p:txBody>
      </p:sp>
      <p:sp>
        <p:nvSpPr>
          <p:cNvPr id="523268" name="Rectangle 3">
            <a:extLst>
              <a:ext uri="{FF2B5EF4-FFF2-40B4-BE49-F238E27FC236}">
                <a16:creationId xmlns:a16="http://schemas.microsoft.com/office/drawing/2014/main" id="{337CE186-C6D2-4C25-A9BD-45252A23D7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133600" y="1447800"/>
            <a:ext cx="8229600" cy="4876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de-DE" altLang="hu-HU" sz="2300" b="1"/>
              <a:t>Szubjektív korlátok: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de-DE" altLang="hu-HU" sz="2300"/>
              <a:t>- A prezentációtól és a pillanatnyi nyomásoktól való túl erős függés,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de-DE" altLang="hu-HU" sz="2300"/>
              <a:t>- Az azonnal és a jövőbeli veszteségek és nyereségek helytelen</a:t>
            </a:r>
            <a:r>
              <a:rPr lang="hu-HU" altLang="hu-HU" sz="2300"/>
              <a:t> </a:t>
            </a:r>
            <a:r>
              <a:rPr lang="de-DE" altLang="hu-HU" sz="2300"/>
              <a:t>értékelése,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de-DE" altLang="hu-HU" sz="2300"/>
              <a:t>- Az előítéletekre, hibás helyzetmegítélésre való támaszkodás,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de-DE" altLang="hu-HU" sz="2300"/>
              <a:t>- A könnyen hozzáférhető (de a helyzetet nem pontosan tükröző)</a:t>
            </a:r>
            <a:r>
              <a:rPr lang="hu-HU" altLang="hu-HU" sz="2300"/>
              <a:t> </a:t>
            </a:r>
            <a:r>
              <a:rPr lang="de-DE" altLang="hu-HU" sz="2300"/>
              <a:t>információk alapján meghozni a döntést,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de-DE" altLang="hu-HU" sz="2300"/>
              <a:t>- Lehorgonyozni egy fokozatosan elavulttá váló vélemény mellett,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de-DE" altLang="hu-HU" sz="2300"/>
              <a:t>- Bizonyosfajta döntésben való elkötelezettség eszkalációja,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de-DE" altLang="hu-HU" sz="2300"/>
              <a:t>- A fenyegető vagy kellemetlen információk figyelmen kívül hagyása.</a:t>
            </a:r>
          </a:p>
        </p:txBody>
      </p:sp>
    </p:spTree>
    <p:extLst>
      <p:ext uri="{BB962C8B-B14F-4D97-AF65-F5344CB8AC3E}">
        <p14:creationId xmlns:p14="http://schemas.microsoft.com/office/powerpoint/2010/main" val="10171501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8D36E77-B5DD-4A02-BFC6-C777BB11A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746" y="2540368"/>
            <a:ext cx="10772775" cy="1658198"/>
          </a:xfrm>
        </p:spPr>
        <p:txBody>
          <a:bodyPr/>
          <a:lstStyle/>
          <a:p>
            <a:r>
              <a:rPr lang="hu-HU" dirty="0"/>
              <a:t>A vállalkozás külső környezete </a:t>
            </a:r>
          </a:p>
        </p:txBody>
      </p:sp>
    </p:spTree>
    <p:extLst>
      <p:ext uri="{BB962C8B-B14F-4D97-AF65-F5344CB8AC3E}">
        <p14:creationId xmlns:p14="http://schemas.microsoft.com/office/powerpoint/2010/main" val="33396708"/>
      </p:ext>
    </p:extLst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314" name="Dia számának helye 3">
            <a:extLst>
              <a:ext uri="{FF2B5EF4-FFF2-40B4-BE49-F238E27FC236}">
                <a16:creationId xmlns:a16="http://schemas.microsoft.com/office/drawing/2014/main" id="{2585F3F0-73C9-4021-94D9-D705E5174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48200" y="6586538"/>
            <a:ext cx="2895600" cy="22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fld id="{DC2F383B-D444-4752-82C7-E689E4411B1C}" type="slidenum">
              <a:rPr lang="en-US" altLang="hu-HU" sz="1200">
                <a:solidFill>
                  <a:schemeClr val="bg1"/>
                </a:solidFill>
              </a:rPr>
              <a:pPr algn="ctr">
                <a:spcBef>
                  <a:spcPct val="0"/>
                </a:spcBef>
                <a:buClrTx/>
                <a:buFontTx/>
                <a:buNone/>
              </a:pPr>
              <a:t>250</a:t>
            </a:fld>
            <a:endParaRPr lang="en-US" altLang="hu-HU" sz="1200">
              <a:solidFill>
                <a:schemeClr val="bg1"/>
              </a:solidFill>
            </a:endParaRPr>
          </a:p>
        </p:txBody>
      </p:sp>
      <p:sp>
        <p:nvSpPr>
          <p:cNvPr id="525315" name="Rectangle 2">
            <a:extLst>
              <a:ext uri="{FF2B5EF4-FFF2-40B4-BE49-F238E27FC236}">
                <a16:creationId xmlns:a16="http://schemas.microsoft.com/office/drawing/2014/main" id="{2AB4EDFD-B917-48FA-9533-C8951E287F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57224" y="-24900"/>
            <a:ext cx="10772775" cy="1658198"/>
          </a:xfrm>
        </p:spPr>
        <p:txBody>
          <a:bodyPr/>
          <a:lstStyle/>
          <a:p>
            <a:r>
              <a:rPr lang="hu-HU" altLang="hu-HU" sz="2800" dirty="0"/>
              <a:t>Csoportos és egyéni döntés</a:t>
            </a:r>
            <a:endParaRPr lang="de-DE" altLang="hu-HU" sz="2800" dirty="0"/>
          </a:p>
        </p:txBody>
      </p:sp>
      <p:pic>
        <p:nvPicPr>
          <p:cNvPr id="525316" name="Picture 3">
            <a:extLst>
              <a:ext uri="{FF2B5EF4-FFF2-40B4-BE49-F238E27FC236}">
                <a16:creationId xmlns:a16="http://schemas.microsoft.com/office/drawing/2014/main" id="{F20A67E1-E8CE-46E9-9328-7B02CB3EB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447801"/>
            <a:ext cx="7620000" cy="446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5317" name="Text Box 4">
            <a:extLst>
              <a:ext uri="{FF2B5EF4-FFF2-40B4-BE49-F238E27FC236}">
                <a16:creationId xmlns:a16="http://schemas.microsoft.com/office/drawing/2014/main" id="{BF3CDBE1-D9A1-4F4E-A7E6-B2D986DEF0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5725" y="6132513"/>
            <a:ext cx="1860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hu-HU" altLang="hu-HU" sz="1800"/>
              <a:t>Forrás: Marosán</a:t>
            </a:r>
            <a:endParaRPr lang="de-DE" altLang="hu-HU" sz="1800"/>
          </a:p>
        </p:txBody>
      </p:sp>
    </p:spTree>
    <p:extLst>
      <p:ext uri="{BB962C8B-B14F-4D97-AF65-F5344CB8AC3E}">
        <p14:creationId xmlns:p14="http://schemas.microsoft.com/office/powerpoint/2010/main" val="1617019506"/>
      </p:ext>
    </p:extLst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9">
            <a:extLst>
              <a:ext uri="{FF2B5EF4-FFF2-40B4-BE49-F238E27FC236}">
                <a16:creationId xmlns:a16="http://schemas.microsoft.com/office/drawing/2014/main" id="{F12C31A0-8959-4873-A2FC-1C9C1DA99C6D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0" y="1471613"/>
            <a:ext cx="8229600" cy="3776662"/>
          </a:xfrm>
          <a:noFill/>
        </p:spPr>
        <p:txBody>
          <a:bodyPr vert="horz" lIns="0" tIns="0" rIns="0" bIns="0" rtlCol="0">
            <a:normAutofit fontScale="62500" lnSpcReduction="20000"/>
          </a:bodyPr>
          <a:lstStyle/>
          <a:p>
            <a:pPr algn="ctr" eaLnBrk="1" hangingPunct="1">
              <a:buFont typeface="Arial" panose="020B0604020202020204" pitchFamily="34" charset="0"/>
              <a:buNone/>
            </a:pPr>
            <a:r>
              <a:rPr lang="hu-HU" altLang="hu-HU" sz="10900" dirty="0">
                <a:solidFill>
                  <a:srgbClr val="C00000"/>
                </a:solidFill>
              </a:rPr>
              <a:t>Esettanulmány egy hazai cementgyár projektkommunikációs tevékenysége alapján</a:t>
            </a:r>
          </a:p>
          <a:p>
            <a:pPr algn="ctr" eaLnBrk="1" hangingPunct="1">
              <a:buFont typeface="Arial" panose="020B0604020202020204" pitchFamily="34" charset="0"/>
              <a:buNone/>
            </a:pPr>
            <a:endParaRPr lang="hu-HU" altLang="hu-HU" dirty="0">
              <a:solidFill>
                <a:srgbClr val="C00000"/>
              </a:solidFill>
            </a:endParaRP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hu-HU" altLang="hu-HU" dirty="0">
                <a:solidFill>
                  <a:srgbClr val="C00000"/>
                </a:solidFill>
              </a:rPr>
              <a:t>- Két technológiamegújítási projekt vonatkozásában -</a:t>
            </a:r>
          </a:p>
          <a:p>
            <a:pPr algn="ctr" eaLnBrk="1" hangingPunct="1">
              <a:buFont typeface="Arial" panose="020B0604020202020204" pitchFamily="34" charset="0"/>
              <a:buNone/>
            </a:pPr>
            <a:endParaRPr lang="hu-HU" altLang="hu-HU" dirty="0">
              <a:solidFill>
                <a:srgbClr val="C00000"/>
              </a:solidFill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hu-HU" altLang="hu-HU" dirty="0">
              <a:solidFill>
                <a:srgbClr val="C00000"/>
              </a:solidFill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hu-HU" altLang="hu-HU" dirty="0">
              <a:solidFill>
                <a:srgbClr val="C00000"/>
              </a:solidFill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26420380-3C54-4934-9122-CD12BB79FC4A}"/>
              </a:ext>
            </a:extLst>
          </p:cNvPr>
          <p:cNvSpPr txBox="1"/>
          <p:nvPr/>
        </p:nvSpPr>
        <p:spPr>
          <a:xfrm>
            <a:off x="9183757" y="401762"/>
            <a:ext cx="2451652" cy="101566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3000" dirty="0"/>
              <a:t>Kommunikáció szerepe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F8903701-2106-414C-B8CC-4FD8B88F448A}"/>
              </a:ext>
            </a:extLst>
          </p:cNvPr>
          <p:cNvSpPr txBox="1"/>
          <p:nvPr/>
        </p:nvSpPr>
        <p:spPr>
          <a:xfrm>
            <a:off x="9183757" y="1723565"/>
            <a:ext cx="2451652" cy="101566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3000" dirty="0" err="1"/>
              <a:t>Externáliák</a:t>
            </a:r>
            <a:r>
              <a:rPr lang="hu-HU" sz="3000" dirty="0"/>
              <a:t> azonosítása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F3825F1A-E9B0-4F23-8351-5D52AE032405}"/>
              </a:ext>
            </a:extLst>
          </p:cNvPr>
          <p:cNvSpPr txBox="1"/>
          <p:nvPr/>
        </p:nvSpPr>
        <p:spPr>
          <a:xfrm>
            <a:off x="9183757" y="3112853"/>
            <a:ext cx="2451652" cy="101566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3000" dirty="0"/>
              <a:t>Érdekeltek elemzése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83552DEC-959D-4DAA-A11A-0A4A708E90EF}"/>
              </a:ext>
            </a:extLst>
          </p:cNvPr>
          <p:cNvSpPr txBox="1"/>
          <p:nvPr/>
        </p:nvSpPr>
        <p:spPr>
          <a:xfrm>
            <a:off x="4026090" y="5431809"/>
            <a:ext cx="3261814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b="1" dirty="0"/>
              <a:t>Csoportfeladat 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3258B151-90EF-4BF5-AB04-B57379B060A1}"/>
              </a:ext>
            </a:extLst>
          </p:cNvPr>
          <p:cNvSpPr txBox="1"/>
          <p:nvPr/>
        </p:nvSpPr>
        <p:spPr>
          <a:xfrm>
            <a:off x="9183757" y="4502141"/>
            <a:ext cx="2451652" cy="101566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3000" dirty="0"/>
              <a:t>Erőforrások feltárása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7E7B8347-A4E7-438B-B463-DBE0CF01B37E}"/>
              </a:ext>
            </a:extLst>
          </p:cNvPr>
          <p:cNvSpPr txBox="1"/>
          <p:nvPr/>
        </p:nvSpPr>
        <p:spPr>
          <a:xfrm>
            <a:off x="9183757" y="5782119"/>
            <a:ext cx="2451652" cy="101566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3000" dirty="0"/>
              <a:t>Vezetői döntéshozatal</a:t>
            </a:r>
          </a:p>
        </p:txBody>
      </p:sp>
    </p:spTree>
    <p:extLst>
      <p:ext uri="{BB962C8B-B14F-4D97-AF65-F5344CB8AC3E}">
        <p14:creationId xmlns:p14="http://schemas.microsoft.com/office/powerpoint/2010/main" val="1284092614"/>
      </p:ext>
    </p:extLst>
  </p:cSld>
  <p:clrMapOvr>
    <a:masterClrMapping/>
  </p:clrMapOvr>
  <p:transition/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>
            <a:extLst>
              <a:ext uri="{FF2B5EF4-FFF2-40B4-BE49-F238E27FC236}">
                <a16:creationId xmlns:a16="http://schemas.microsoft.com/office/drawing/2014/main" id="{E41FB65A-0360-466C-AC91-AAC176DCDC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5785078"/>
          </a:xfrm>
        </p:spPr>
        <p:txBody>
          <a:bodyPr/>
          <a:lstStyle/>
          <a:p>
            <a:r>
              <a:rPr lang="hu-HU" altLang="hu-HU" sz="2000" i="1" dirty="0"/>
              <a:t>Az esettanulmányok egy nemzetközi cégcsoport két hazai gyárának technológiamegújítási projektjeire épülnek. Az elemzés kiadhatósága érdekében a gyárak valódi neveit fantázianevek helyettesítik.</a:t>
            </a:r>
            <a:br>
              <a:rPr lang="hu-HU" altLang="hu-HU" sz="2000" i="1" dirty="0"/>
            </a:br>
            <a:r>
              <a:rPr lang="hu-HU" altLang="hu-HU" sz="2000" i="1" dirty="0"/>
              <a:t>HB</a:t>
            </a:r>
            <a:br>
              <a:rPr lang="hu-HU" altLang="hu-HU" sz="2000" i="1" dirty="0"/>
            </a:br>
            <a:br>
              <a:rPr lang="hu-HU" altLang="hu-HU" sz="2000" i="1" dirty="0"/>
            </a:br>
            <a:br>
              <a:rPr lang="hu-HU" altLang="hu-HU" sz="2000" i="1" dirty="0"/>
            </a:br>
            <a:br>
              <a:rPr lang="hu-HU" altLang="hu-HU" sz="2000" i="1" dirty="0"/>
            </a:br>
            <a:br>
              <a:rPr lang="hu-HU" altLang="hu-HU" sz="2000" i="1" dirty="0"/>
            </a:br>
            <a:br>
              <a:rPr lang="hu-HU" altLang="hu-HU" sz="2000" i="1" dirty="0"/>
            </a:br>
            <a:br>
              <a:rPr lang="hu-HU" altLang="hu-HU" sz="2000" i="1" dirty="0"/>
            </a:br>
            <a:br>
              <a:rPr lang="hu-HU" altLang="hu-HU" sz="2000" i="1" dirty="0"/>
            </a:br>
            <a:br>
              <a:rPr lang="hu-HU" altLang="hu-HU" sz="2000" i="1" dirty="0"/>
            </a:br>
            <a:br>
              <a:rPr lang="hu-HU" altLang="hu-HU" sz="2000" i="1" dirty="0"/>
            </a:br>
            <a:br>
              <a:rPr lang="hu-HU" altLang="hu-HU" sz="2000" i="1" dirty="0"/>
            </a:br>
            <a:br>
              <a:rPr lang="hu-HU" altLang="hu-HU" sz="2000" i="1" dirty="0"/>
            </a:br>
            <a:br>
              <a:rPr lang="hu-HU" altLang="hu-HU" sz="2000" i="1" dirty="0"/>
            </a:br>
            <a:br>
              <a:rPr lang="hu-HU" altLang="hu-HU" sz="2000" i="1" dirty="0"/>
            </a:br>
            <a:br>
              <a:rPr lang="hu-HU" altLang="hu-HU" sz="2000" i="1" dirty="0"/>
            </a:br>
            <a:br>
              <a:rPr lang="hu-HU" altLang="hu-HU" sz="2000" i="1" dirty="0"/>
            </a:br>
            <a:br>
              <a:rPr lang="hu-HU" altLang="hu-HU" sz="2000" i="1" dirty="0"/>
            </a:br>
            <a:br>
              <a:rPr lang="hu-HU" altLang="hu-HU" sz="2000" i="1" dirty="0"/>
            </a:br>
            <a:r>
              <a:rPr lang="hu-HU" altLang="hu-HU" sz="2000" i="1" dirty="0"/>
              <a:t>Forrás: DDC weblap és egyéni, ezen elemzést célzó feladatban történő részvétel alapján</a:t>
            </a:r>
            <a:br>
              <a:rPr lang="hu-HU" altLang="hu-HU" sz="2000" i="1" dirty="0"/>
            </a:br>
            <a:endParaRPr lang="hu-HU" altLang="hu-HU" sz="2000" i="1" dirty="0"/>
          </a:p>
        </p:txBody>
      </p:sp>
    </p:spTree>
    <p:extLst>
      <p:ext uri="{BB962C8B-B14F-4D97-AF65-F5344CB8AC3E}">
        <p14:creationId xmlns:p14="http://schemas.microsoft.com/office/powerpoint/2010/main" val="3214357187"/>
      </p:ext>
    </p:extLst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FBE6F100-F04E-4103-888A-570F500EE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3200"/>
              <a:t>Cementgyártás a fenntartható fejlődés jegyében – a cég jellemzői</a:t>
            </a:r>
            <a:endParaRPr lang="is-IS" altLang="hu-HU" sz="3200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6EF0DC57-8E22-45DE-8249-A815230AB862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2279651" y="1557338"/>
            <a:ext cx="4054475" cy="4248150"/>
          </a:xfrm>
        </p:spPr>
        <p:txBody>
          <a:bodyPr/>
          <a:lstStyle/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endParaRPr lang="hu-HU" altLang="hu-HU" sz="2000"/>
          </a:p>
          <a:p>
            <a:pPr>
              <a:lnSpc>
                <a:spcPct val="80000"/>
              </a:lnSpc>
            </a:pPr>
            <a:r>
              <a:rPr lang="hu-HU" altLang="hu-HU" sz="2000"/>
              <a:t>É</a:t>
            </a:r>
            <a:r>
              <a:rPr lang="is-IS" altLang="hu-HU" sz="2000"/>
              <a:t>vi 2,5 millió tonna cementgyártó kapacitás</a:t>
            </a:r>
            <a:endParaRPr lang="hu-HU" altLang="hu-HU" sz="2000"/>
          </a:p>
          <a:p>
            <a:pPr>
              <a:lnSpc>
                <a:spcPct val="80000"/>
              </a:lnSpc>
            </a:pPr>
            <a:r>
              <a:rPr lang="hu-HU" altLang="hu-HU" sz="2000"/>
              <a:t>Két hazai gyár</a:t>
            </a:r>
          </a:p>
          <a:p>
            <a:pPr>
              <a:lnSpc>
                <a:spcPct val="80000"/>
              </a:lnSpc>
            </a:pPr>
            <a:r>
              <a:rPr lang="hu-HU" altLang="hu-HU" sz="2000"/>
              <a:t>Tartós piacvezető pozíció</a:t>
            </a:r>
          </a:p>
          <a:p>
            <a:pPr>
              <a:lnSpc>
                <a:spcPct val="80000"/>
              </a:lnSpc>
            </a:pPr>
            <a:r>
              <a:rPr lang="hu-HU" altLang="hu-HU" sz="2000"/>
              <a:t>M</a:t>
            </a:r>
            <a:r>
              <a:rPr lang="is-IS" altLang="hu-HU" sz="2000"/>
              <a:t>agas minőségű termékek előállítás</a:t>
            </a:r>
            <a:r>
              <a:rPr lang="hu-HU" altLang="hu-HU" sz="2000"/>
              <a:t>a</a:t>
            </a:r>
          </a:p>
          <a:p>
            <a:pPr>
              <a:lnSpc>
                <a:spcPct val="80000"/>
              </a:lnSpc>
            </a:pPr>
            <a:r>
              <a:rPr lang="hu-HU" altLang="hu-HU" sz="2000"/>
              <a:t>K</a:t>
            </a:r>
            <a:r>
              <a:rPr lang="is-IS" altLang="hu-HU" sz="2000"/>
              <a:t>orszerű</a:t>
            </a:r>
            <a:r>
              <a:rPr lang="hu-HU" altLang="hu-HU" sz="2000"/>
              <a:t> </a:t>
            </a:r>
            <a:r>
              <a:rPr lang="is-IS" altLang="hu-HU" sz="2000"/>
              <a:t>környezetkímélő technológiák alkalmazás</a:t>
            </a:r>
            <a:r>
              <a:rPr lang="hu-HU" altLang="hu-HU" sz="2000"/>
              <a:t>a</a:t>
            </a:r>
            <a:endParaRPr lang="hu-HU" altLang="hu-HU"/>
          </a:p>
          <a:p>
            <a:pPr>
              <a:lnSpc>
                <a:spcPct val="80000"/>
              </a:lnSpc>
            </a:pPr>
            <a:r>
              <a:rPr lang="hu-HU" altLang="hu-HU" sz="2000"/>
              <a:t>Nemzetközi tulajdonosi háttér</a:t>
            </a:r>
            <a:endParaRPr lang="hu-HU" altLang="hu-HU"/>
          </a:p>
          <a:p>
            <a:pPr>
              <a:lnSpc>
                <a:spcPct val="80000"/>
              </a:lnSpc>
            </a:pPr>
            <a:r>
              <a:rPr lang="hu-HU" altLang="hu-HU" sz="2000"/>
              <a:t>Több kavics és betonüzem tartozik még a cégcsoporthoz</a:t>
            </a:r>
          </a:p>
          <a:p>
            <a:pPr>
              <a:lnSpc>
                <a:spcPct val="80000"/>
              </a:lnSpc>
            </a:pPr>
            <a:endParaRPr lang="hu-HU" altLang="hu-HU" sz="2000"/>
          </a:p>
          <a:p>
            <a:pPr lvl="1">
              <a:lnSpc>
                <a:spcPct val="80000"/>
              </a:lnSpc>
            </a:pPr>
            <a:endParaRPr lang="is-IS" altLang="hu-HU" sz="2000"/>
          </a:p>
        </p:txBody>
      </p:sp>
      <p:pic>
        <p:nvPicPr>
          <p:cNvPr id="4100" name="Picture 77" descr="green_earth">
            <a:extLst>
              <a:ext uri="{FF2B5EF4-FFF2-40B4-BE49-F238E27FC236}">
                <a16:creationId xmlns:a16="http://schemas.microsoft.com/office/drawing/2014/main" id="{32AE0332-749D-40E5-9238-E3F038184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3" y="1628775"/>
            <a:ext cx="3530600" cy="470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208502"/>
      </p:ext>
    </p:extLst>
  </p:cSld>
  <p:clrMapOvr>
    <a:masterClrMapping/>
  </p:clrMapOvr>
  <p:transition/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E9464F81-D7BB-487F-8106-B10CAA4D3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/>
              <a:t>A mészkőbányától az építkezésekig</a:t>
            </a:r>
            <a:endParaRPr lang="is-IS" altLang="hu-HU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A1E35095-ABAB-405E-8532-D069F4ED95C4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noFill/>
        </p:spPr>
        <p:txBody>
          <a:bodyPr/>
          <a:lstStyle/>
          <a:p>
            <a:r>
              <a:rPr lang="hu-HU" altLang="hu-HU"/>
              <a:t>A cementgyártás folyamata – rövid leírás a projektek megértéséhez</a:t>
            </a:r>
          </a:p>
          <a:p>
            <a:pPr>
              <a:buFont typeface="Arial" panose="020B0604020202020204" pitchFamily="34" charset="0"/>
              <a:buNone/>
            </a:pPr>
            <a:endParaRPr lang="hu-HU" altLang="hu-HU"/>
          </a:p>
          <a:p>
            <a:pPr marL="914400" lvl="1" indent="-457200">
              <a:buFont typeface="Arial" panose="020B0604020202020204" pitchFamily="34" charset="0"/>
              <a:buAutoNum type="arabicPeriod"/>
            </a:pPr>
            <a:r>
              <a:rPr lang="hu-HU" altLang="hu-HU" sz="1600"/>
              <a:t>A bányából beérkező mészkőből őrléssel nyersliszt készül</a:t>
            </a:r>
          </a:p>
          <a:p>
            <a:pPr marL="914400" lvl="1" indent="-457200">
              <a:buFont typeface="Arial" panose="020B0604020202020204" pitchFamily="34" charset="0"/>
              <a:buAutoNum type="arabicPeriod"/>
            </a:pPr>
            <a:endParaRPr lang="hu-HU" altLang="hu-HU" sz="1600"/>
          </a:p>
          <a:p>
            <a:pPr marL="914400" lvl="1" indent="-457200">
              <a:buFont typeface="Arial" panose="020B0604020202020204" pitchFamily="34" charset="0"/>
              <a:buAutoNum type="arabicPeriod"/>
            </a:pPr>
            <a:r>
              <a:rPr lang="hu-HU" altLang="hu-HU" sz="1600"/>
              <a:t>Ezt forgó kemencékben 1500 Celsius fokon klinkerré égetik</a:t>
            </a:r>
          </a:p>
          <a:p>
            <a:pPr marL="914400" lvl="1" indent="-457200">
              <a:buFont typeface="Arial" panose="020B0604020202020204" pitchFamily="34" charset="0"/>
              <a:buAutoNum type="arabicPeriod"/>
            </a:pPr>
            <a:endParaRPr lang="hu-HU" altLang="hu-HU" sz="1600"/>
          </a:p>
          <a:p>
            <a:pPr marL="914400" lvl="1" indent="-457200">
              <a:buFont typeface="Arial" panose="020B0604020202020204" pitchFamily="34" charset="0"/>
              <a:buAutoNum type="arabicPeriod"/>
            </a:pPr>
            <a:r>
              <a:rPr lang="hu-HU" altLang="hu-HU" sz="1600"/>
              <a:t>A klinkerből a cementmalom adalékanyagokkal őrölve cementet állít elő</a:t>
            </a:r>
          </a:p>
          <a:p>
            <a:pPr marL="914400" lvl="1" indent="-457200">
              <a:buFont typeface="Arial" panose="020B0604020202020204" pitchFamily="34" charset="0"/>
              <a:buAutoNum type="arabicPeriod"/>
            </a:pPr>
            <a:endParaRPr lang="hu-HU" altLang="hu-HU" sz="1600"/>
          </a:p>
          <a:p>
            <a:pPr marL="914400" lvl="1" indent="-457200">
              <a:buFont typeface="Arial" panose="020B0604020202020204" pitchFamily="34" charset="0"/>
              <a:buAutoNum type="arabicPeriod"/>
            </a:pPr>
            <a:r>
              <a:rPr lang="hu-HU" altLang="hu-HU" sz="1600"/>
              <a:t>A késztermék zsákos vagy ömlesztett formában kerül piacra</a:t>
            </a:r>
            <a:endParaRPr lang="is-IS" altLang="hu-HU" sz="1600"/>
          </a:p>
        </p:txBody>
      </p:sp>
      <p:pic>
        <p:nvPicPr>
          <p:cNvPr id="5124" name="Picture 4" descr="vácigyár2">
            <a:extLst>
              <a:ext uri="{FF2B5EF4-FFF2-40B4-BE49-F238E27FC236}">
                <a16:creationId xmlns:a16="http://schemas.microsoft.com/office/drawing/2014/main" id="{8AB114DC-468C-43DF-9C3F-B4C01E24176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92926" y="1851025"/>
            <a:ext cx="2995613" cy="3551238"/>
          </a:xfrm>
          <a:noFill/>
        </p:spPr>
      </p:pic>
    </p:spTree>
    <p:extLst>
      <p:ext uri="{BB962C8B-B14F-4D97-AF65-F5344CB8AC3E}">
        <p14:creationId xmlns:p14="http://schemas.microsoft.com/office/powerpoint/2010/main" val="827403352"/>
      </p:ext>
    </p:extLst>
  </p:cSld>
  <p:clrMapOvr>
    <a:masterClrMapping/>
  </p:clrMapOvr>
  <p:transition/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423DEE67-AB11-4A0F-BDC7-9BBEB4151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/>
              <a:t>A környezetkímélő termelés élvonalában</a:t>
            </a:r>
            <a:endParaRPr lang="is-IS" altLang="hu-HU"/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9E9B57E6-154C-4761-8B1F-0EF2C53EA4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altLang="hu-HU" dirty="0">
                <a:latin typeface="Arial" panose="020B0604020202020204" pitchFamily="34" charset="0"/>
              </a:rPr>
              <a:t>Hazai ‘Alfa’</a:t>
            </a:r>
            <a:r>
              <a:rPr lang="is-IS" altLang="hu-HU" dirty="0"/>
              <a:t> Gyár</a:t>
            </a:r>
          </a:p>
          <a:p>
            <a:pPr lvl="1"/>
            <a:r>
              <a:rPr lang="is-IS" altLang="hu-HU" sz="1800" dirty="0"/>
              <a:t>Környezettudatos Vállalatirányítási</a:t>
            </a:r>
            <a:r>
              <a:rPr lang="hu-HU" altLang="hu-HU" sz="1800" dirty="0"/>
              <a:t> </a:t>
            </a:r>
            <a:r>
              <a:rPr lang="is-IS" altLang="hu-HU" sz="1800" dirty="0"/>
              <a:t>Egyesület (KÖVET) díj</a:t>
            </a:r>
            <a:r>
              <a:rPr lang="hu-HU" altLang="hu-HU" sz="1800" dirty="0"/>
              <a:t>a (2006)</a:t>
            </a:r>
            <a:endParaRPr lang="is-IS" altLang="hu-HU" sz="1800" dirty="0"/>
          </a:p>
          <a:p>
            <a:pPr lvl="2"/>
            <a:r>
              <a:rPr lang="hu-HU" altLang="hu-HU" dirty="0"/>
              <a:t>A</a:t>
            </a:r>
            <a:r>
              <a:rPr lang="is-IS" altLang="hu-HU" dirty="0"/>
              <a:t> környezetkímél</a:t>
            </a:r>
            <a:r>
              <a:rPr lang="hu-HU" altLang="hu-HU" dirty="0"/>
              <a:t>ő</a:t>
            </a:r>
            <a:r>
              <a:rPr lang="is-IS" altLang="hu-HU" dirty="0"/>
              <a:t> </a:t>
            </a:r>
            <a:r>
              <a:rPr lang="is-IS" altLang="hu-HU" dirty="0">
                <a:latin typeface="Times New Roman" panose="02020603050405020304" pitchFamily="18" charset="0"/>
              </a:rPr>
              <a:t>m</a:t>
            </a:r>
            <a:r>
              <a:rPr lang="hu-HU" altLang="hu-HU" dirty="0">
                <a:latin typeface="Times New Roman" panose="02020603050405020304" pitchFamily="18" charset="0"/>
              </a:rPr>
              <a:t>ű</a:t>
            </a:r>
            <a:r>
              <a:rPr lang="is-IS" altLang="hu-HU" dirty="0">
                <a:latin typeface="Times New Roman" panose="02020603050405020304" pitchFamily="18" charset="0"/>
              </a:rPr>
              <a:t>ködés</a:t>
            </a:r>
            <a:r>
              <a:rPr lang="hu-HU" altLang="hu-HU" dirty="0">
                <a:latin typeface="Arial" panose="020B0604020202020204" pitchFamily="34" charset="0"/>
              </a:rPr>
              <a:t> </a:t>
            </a:r>
            <a:r>
              <a:rPr lang="is-IS" altLang="hu-HU" dirty="0"/>
              <a:t>érdekében végzett beruházásainak</a:t>
            </a:r>
            <a:r>
              <a:rPr lang="hu-HU" altLang="hu-HU" dirty="0"/>
              <a:t> </a:t>
            </a:r>
            <a:r>
              <a:rPr lang="is-IS" altLang="hu-HU" dirty="0"/>
              <a:t>elismeréseként</a:t>
            </a:r>
            <a:endParaRPr lang="hu-HU" altLang="hu-HU" dirty="0"/>
          </a:p>
          <a:p>
            <a:pPr lvl="2"/>
            <a:endParaRPr lang="hu-HU" altLang="hu-HU" dirty="0"/>
          </a:p>
          <a:p>
            <a:r>
              <a:rPr lang="hu-HU" altLang="hu-HU" b="1" dirty="0"/>
              <a:t>Hazai ‘Béta’ Gyár</a:t>
            </a:r>
          </a:p>
          <a:p>
            <a:pPr lvl="1"/>
            <a:r>
              <a:rPr lang="is-IS" altLang="hu-HU" sz="1800" dirty="0"/>
              <a:t>„Ipar a környezetért” díj</a:t>
            </a:r>
            <a:r>
              <a:rPr lang="hu-HU" altLang="hu-HU" sz="1800" dirty="0"/>
              <a:t> (1995)</a:t>
            </a:r>
            <a:endParaRPr lang="is-IS" altLang="hu-HU" sz="1800" dirty="0"/>
          </a:p>
          <a:p>
            <a:pPr lvl="2"/>
            <a:r>
              <a:rPr lang="hu-HU" altLang="hu-HU" dirty="0"/>
              <a:t>K</a:t>
            </a:r>
            <a:r>
              <a:rPr lang="is-IS" altLang="hu-HU" dirty="0"/>
              <a:t>iemelked</a:t>
            </a:r>
            <a:r>
              <a:rPr lang="hu-HU" altLang="hu-HU" dirty="0"/>
              <a:t>ő</a:t>
            </a:r>
            <a:r>
              <a:rPr lang="is-IS" altLang="hu-HU" dirty="0"/>
              <a:t> környezetvédelmi</a:t>
            </a:r>
            <a:r>
              <a:rPr lang="hu-HU" altLang="hu-HU" dirty="0"/>
              <a:t> </a:t>
            </a:r>
            <a:r>
              <a:rPr lang="is-IS" altLang="hu-HU" dirty="0"/>
              <a:t>tevékenységéért</a:t>
            </a:r>
            <a:endParaRPr lang="hu-HU" altLang="hu-HU" dirty="0"/>
          </a:p>
          <a:p>
            <a:pPr lvl="3"/>
            <a:r>
              <a:rPr lang="is-IS" altLang="hu-HU" sz="2400" dirty="0"/>
              <a:t>Az országban els</a:t>
            </a:r>
            <a:r>
              <a:rPr lang="hu-HU" altLang="hu-HU" sz="2400" dirty="0"/>
              <a:t>ő</a:t>
            </a:r>
            <a:r>
              <a:rPr lang="is-IS" altLang="hu-HU" sz="2400" dirty="0"/>
              <a:t>ként itt valósult</a:t>
            </a:r>
            <a:r>
              <a:rPr lang="hu-HU" altLang="hu-HU" sz="2400" dirty="0"/>
              <a:t> </a:t>
            </a:r>
            <a:r>
              <a:rPr lang="is-IS" altLang="hu-HU" sz="2400" dirty="0"/>
              <a:t>meg a használt gumiabroncsok nagy</a:t>
            </a:r>
            <a:r>
              <a:rPr lang="hu-HU" altLang="hu-HU" sz="2400" dirty="0"/>
              <a:t> </a:t>
            </a:r>
            <a:r>
              <a:rPr lang="is-IS" altLang="hu-HU" sz="2400" dirty="0"/>
              <a:t>mennyiség</a:t>
            </a:r>
            <a:r>
              <a:rPr lang="hu-HU" altLang="hu-HU" sz="2400" dirty="0"/>
              <a:t>ű</a:t>
            </a:r>
            <a:r>
              <a:rPr lang="is-IS" altLang="hu-HU" sz="2400" dirty="0"/>
              <a:t> energetikai</a:t>
            </a:r>
            <a:r>
              <a:rPr lang="hu-HU" altLang="hu-HU" sz="2400" dirty="0"/>
              <a:t> </a:t>
            </a:r>
            <a:r>
              <a:rPr lang="is-IS" altLang="hu-HU" sz="2400" dirty="0"/>
              <a:t>hasznosítása</a:t>
            </a:r>
          </a:p>
          <a:p>
            <a:endParaRPr lang="is-IS" altLang="hu-HU" b="1" dirty="0"/>
          </a:p>
        </p:txBody>
      </p:sp>
    </p:spTree>
    <p:extLst>
      <p:ext uri="{BB962C8B-B14F-4D97-AF65-F5344CB8AC3E}">
        <p14:creationId xmlns:p14="http://schemas.microsoft.com/office/powerpoint/2010/main" val="764991130"/>
      </p:ext>
    </p:extLst>
  </p:cSld>
  <p:clrMapOvr>
    <a:masterClrMapping/>
  </p:clrMapOvr>
  <p:transition/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2530B018-F95C-4727-98C0-C605D62D4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altLang="hu-HU"/>
              <a:t>Kockázatérzékeny projektek</a:t>
            </a:r>
            <a:endParaRPr lang="is-IS" altLang="hu-HU"/>
          </a:p>
        </p:txBody>
      </p:sp>
      <p:graphicFrame>
        <p:nvGraphicFramePr>
          <p:cNvPr id="7173" name="Rectangle 3"/>
          <p:cNvGraphicFramePr/>
          <p:nvPr>
            <p:extLst/>
          </p:nvPr>
        </p:nvGraphicFramePr>
        <p:xfrm>
          <a:off x="676275" y="2373549"/>
          <a:ext cx="10753725" cy="35992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28126369"/>
      </p:ext>
    </p:extLst>
  </p:cSld>
  <p:clrMapOvr>
    <a:masterClrMapping/>
  </p:clrMapOvr>
  <p:transition/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2018E220-5044-4ACE-A3F5-352E19F45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altLang="hu-HU"/>
              <a:t>1. eset / Alaphelyzet</a:t>
            </a:r>
            <a:endParaRPr lang="is-IS" altLang="hu-HU"/>
          </a:p>
        </p:txBody>
      </p:sp>
      <p:graphicFrame>
        <p:nvGraphicFramePr>
          <p:cNvPr id="8197" name="Rectangle 3"/>
          <p:cNvGraphicFramePr/>
          <p:nvPr>
            <p:extLst/>
          </p:nvPr>
        </p:nvGraphicFramePr>
        <p:xfrm>
          <a:off x="676275" y="2373549"/>
          <a:ext cx="10753725" cy="35992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8691108"/>
      </p:ext>
    </p:extLst>
  </p:cSld>
  <p:clrMapOvr>
    <a:masterClrMapping/>
  </p:clrMapOvr>
  <p:transition/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D2F64E84-2CA6-4867-9B55-DC1A77E5A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altLang="hu-HU"/>
              <a:t>2. eset / Alaphelyzet</a:t>
            </a:r>
            <a:endParaRPr lang="is-IS" altLang="hu-HU"/>
          </a:p>
        </p:txBody>
      </p:sp>
      <p:graphicFrame>
        <p:nvGraphicFramePr>
          <p:cNvPr id="9221" name="Rectangle 3"/>
          <p:cNvGraphicFramePr/>
          <p:nvPr>
            <p:extLst/>
          </p:nvPr>
        </p:nvGraphicFramePr>
        <p:xfrm>
          <a:off x="676275" y="2373549"/>
          <a:ext cx="10753725" cy="35992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3832208"/>
      </p:ext>
    </p:extLst>
  </p:cSld>
  <p:clrMapOvr>
    <a:masterClrMapping/>
  </p:clrMapOvr>
  <p:transition/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8">
            <a:extLst>
              <a:ext uri="{FF2B5EF4-FFF2-40B4-BE49-F238E27FC236}">
                <a16:creationId xmlns:a16="http://schemas.microsoft.com/office/drawing/2014/main" id="{3978E096-A4D3-4B07-98FB-835A13C9C354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3929063" y="2205038"/>
            <a:ext cx="8262937" cy="898525"/>
          </a:xfrm>
          <a:noFill/>
        </p:spPr>
        <p:txBody>
          <a:bodyPr vert="horz" lIns="0" tIns="0" rIns="0" bIns="0" rtlCol="0" anchor="t">
            <a:normAutofit fontScale="90000"/>
          </a:bodyPr>
          <a:lstStyle/>
          <a:p>
            <a:pPr eaLnBrk="1" hangingPunct="1"/>
            <a:r>
              <a:rPr lang="hu-HU" altLang="hu-HU" dirty="0"/>
              <a:t>A két eset részletes elemzése – Érintettek és  projektkommunikáció</a:t>
            </a:r>
            <a:endParaRPr lang="cs-CZ" altLang="hu-HU" dirty="0"/>
          </a:p>
        </p:txBody>
      </p:sp>
    </p:spTree>
    <p:extLst>
      <p:ext uri="{BB962C8B-B14F-4D97-AF65-F5344CB8AC3E}">
        <p14:creationId xmlns:p14="http://schemas.microsoft.com/office/powerpoint/2010/main" val="3737730997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ia számának helye 5">
            <a:extLst>
              <a:ext uri="{FF2B5EF4-FFF2-40B4-BE49-F238E27FC236}">
                <a16:creationId xmlns:a16="http://schemas.microsoft.com/office/drawing/2014/main" id="{BC07CB9B-4CCD-4125-836E-6F1C1A303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AF62BF0-3F4F-42C5-AC76-2B49EB9035F7}" type="slidenum">
              <a:rPr lang="en-US" altLang="hu-HU">
                <a:solidFill>
                  <a:schemeClr val="bg1"/>
                </a:solidFill>
              </a:rPr>
              <a:pPr eaLnBrk="1" hangingPunct="1"/>
              <a:t>26</a:t>
            </a:fld>
            <a:endParaRPr lang="en-US" altLang="hu-HU">
              <a:solidFill>
                <a:schemeClr val="bg1"/>
              </a:solidFill>
            </a:endParaRPr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38B70DA5-B718-4DF8-AF50-6F5F1EC6DE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hu-HU" sz="2800"/>
              <a:t>A vállalat környezete</a:t>
            </a:r>
            <a:endParaRPr lang="de-DE" altLang="hu-HU" sz="2800"/>
          </a:p>
        </p:txBody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1D13E81A-9805-4DDA-8EE2-8715649E09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hu-HU" altLang="hu-HU" dirty="0"/>
              <a:t>A vállalkozás meghatározott közegben működik, amit összefoglaló néven környezetnek nevezünk.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hu-HU" altLang="hu-HU" dirty="0"/>
              <a:t>A környezet vizsgálatára és elemzésére azért van szükség, mert egyfelől a környezet jelenti a vállalkozás működési feltételeit, másfelől a környezetben valósulnak meg a vállalkozás célkitűzései.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§"/>
            </a:pPr>
            <a:endParaRPr lang="hu-HU" altLang="hu-HU" dirty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de-DE" altLang="hu-HU" dirty="0"/>
              <a:t>A </a:t>
            </a:r>
            <a:r>
              <a:rPr lang="de-DE" altLang="hu-HU" dirty="0" err="1"/>
              <a:t>vállalat</a:t>
            </a:r>
            <a:r>
              <a:rPr lang="de-DE" altLang="hu-HU" dirty="0"/>
              <a:t> </a:t>
            </a:r>
            <a:r>
              <a:rPr lang="de-DE" altLang="hu-HU" dirty="0" err="1"/>
              <a:t>környezetét</a:t>
            </a:r>
            <a:r>
              <a:rPr lang="de-DE" altLang="hu-HU" dirty="0"/>
              <a:t>, </a:t>
            </a:r>
            <a:r>
              <a:rPr lang="de-DE" altLang="hu-HU" dirty="0" err="1"/>
              <a:t>amelyben</a:t>
            </a:r>
            <a:r>
              <a:rPr lang="de-DE" altLang="hu-HU" dirty="0"/>
              <a:t> </a:t>
            </a:r>
            <a:r>
              <a:rPr lang="de-DE" altLang="hu-HU" dirty="0" err="1"/>
              <a:t>működik</a:t>
            </a:r>
            <a:r>
              <a:rPr lang="de-DE" altLang="hu-HU" dirty="0"/>
              <a:t>, </a:t>
            </a:r>
            <a:r>
              <a:rPr lang="de-DE" altLang="hu-HU" dirty="0" err="1"/>
              <a:t>jellege</a:t>
            </a:r>
            <a:r>
              <a:rPr lang="de-DE" altLang="hu-HU" dirty="0"/>
              <a:t> </a:t>
            </a:r>
            <a:r>
              <a:rPr lang="de-DE" altLang="hu-HU" dirty="0" err="1"/>
              <a:t>szerint</a:t>
            </a:r>
            <a:r>
              <a:rPr lang="de-DE" altLang="hu-HU" dirty="0"/>
              <a:t> </a:t>
            </a:r>
            <a:r>
              <a:rPr lang="de-DE" altLang="hu-HU" b="1" dirty="0" err="1"/>
              <a:t>kompetitív</a:t>
            </a:r>
            <a:r>
              <a:rPr lang="de-DE" altLang="hu-HU" b="1" dirty="0"/>
              <a:t> </a:t>
            </a:r>
            <a:r>
              <a:rPr lang="de-DE" altLang="hu-HU" b="1" dirty="0" err="1"/>
              <a:t>és</a:t>
            </a:r>
            <a:r>
              <a:rPr lang="hu-HU" altLang="hu-HU" b="1" dirty="0"/>
              <a:t> </a:t>
            </a:r>
            <a:r>
              <a:rPr lang="de-DE" altLang="hu-HU" b="1" dirty="0" err="1"/>
              <a:t>általános</a:t>
            </a:r>
            <a:r>
              <a:rPr lang="de-DE" altLang="hu-HU" b="1" dirty="0"/>
              <a:t> </a:t>
            </a:r>
            <a:r>
              <a:rPr lang="de-DE" altLang="hu-HU" b="1" dirty="0" err="1"/>
              <a:t>környezetre</a:t>
            </a:r>
            <a:r>
              <a:rPr lang="de-DE" altLang="hu-HU" b="1" dirty="0"/>
              <a:t> </a:t>
            </a:r>
            <a:r>
              <a:rPr lang="de-DE" altLang="hu-HU" dirty="0" err="1"/>
              <a:t>szokás</a:t>
            </a:r>
            <a:r>
              <a:rPr lang="de-DE" altLang="hu-HU" dirty="0"/>
              <a:t> </a:t>
            </a:r>
            <a:r>
              <a:rPr lang="de-DE" altLang="hu-HU" dirty="0" err="1"/>
              <a:t>felosztani</a:t>
            </a:r>
            <a:r>
              <a:rPr lang="de-DE" altLang="hu-HU" dirty="0"/>
              <a:t>.</a:t>
            </a:r>
          </a:p>
          <a:p>
            <a:pPr eaLnBrk="1" hangingPunct="1">
              <a:lnSpc>
                <a:spcPct val="90000"/>
              </a:lnSpc>
            </a:pPr>
            <a:endParaRPr lang="de-DE" altLang="hu-HU" dirty="0"/>
          </a:p>
        </p:txBody>
      </p:sp>
    </p:spTree>
    <p:extLst>
      <p:ext uri="{BB962C8B-B14F-4D97-AF65-F5344CB8AC3E}">
        <p14:creationId xmlns:p14="http://schemas.microsoft.com/office/powerpoint/2010/main" val="179601204"/>
      </p:ext>
    </p:extLst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8">
            <a:extLst>
              <a:ext uri="{FF2B5EF4-FFF2-40B4-BE49-F238E27FC236}">
                <a16:creationId xmlns:a16="http://schemas.microsoft.com/office/drawing/2014/main" id="{A224AAC0-B933-4148-8D56-58AC5EB272FC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2060575"/>
            <a:ext cx="9144000" cy="1185863"/>
          </a:xfrm>
          <a:noFill/>
        </p:spPr>
        <p:txBody>
          <a:bodyPr vert="horz" lIns="0" tIns="0" rIns="0" bIns="0" rtlCol="0" anchor="t">
            <a:normAutofit fontScale="90000"/>
          </a:bodyPr>
          <a:lstStyle/>
          <a:p>
            <a:pPr marL="1117600" indent="-1117600">
              <a:buFontTx/>
              <a:buAutoNum type="romanUcPeriod"/>
            </a:pPr>
            <a:r>
              <a:rPr lang="hu-HU" altLang="hu-HU" sz="3600"/>
              <a:t>eset / Alternatív tüzelőanyagok </a:t>
            </a:r>
            <a:br>
              <a:rPr lang="hu-HU" altLang="hu-HU" sz="3600"/>
            </a:br>
            <a:r>
              <a:rPr lang="hu-HU" altLang="hu-HU" sz="3600"/>
              <a:t>bevezetése projekt  </a:t>
            </a:r>
            <a:br>
              <a:rPr lang="hu-HU" altLang="hu-HU" sz="3600"/>
            </a:br>
            <a:r>
              <a:rPr lang="hu-HU" altLang="hu-HU" sz="3600"/>
              <a:t>az ‘Alfa’ gyárban</a:t>
            </a:r>
            <a:br>
              <a:rPr lang="hu-HU" altLang="hu-HU" sz="3600"/>
            </a:br>
            <a:endParaRPr lang="cs-CZ" altLang="hu-HU" sz="3600"/>
          </a:p>
        </p:txBody>
      </p:sp>
    </p:spTree>
    <p:extLst>
      <p:ext uri="{BB962C8B-B14F-4D97-AF65-F5344CB8AC3E}">
        <p14:creationId xmlns:p14="http://schemas.microsoft.com/office/powerpoint/2010/main" val="3533614010"/>
      </p:ext>
    </p:extLst>
  </p:cSld>
  <p:clrMapOvr>
    <a:masterClrMapping/>
  </p:clrMapOvr>
  <p:transition/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BECDF12E-D0E1-4F4E-9C3D-A1BEBD31A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altLang="hu-HU"/>
              <a:t>Kockázatok áttekintése</a:t>
            </a:r>
            <a:endParaRPr lang="is-IS" altLang="hu-HU"/>
          </a:p>
        </p:txBody>
      </p:sp>
      <p:graphicFrame>
        <p:nvGraphicFramePr>
          <p:cNvPr id="12293" name="Rectangle 3"/>
          <p:cNvGraphicFramePr/>
          <p:nvPr>
            <p:extLst/>
          </p:nvPr>
        </p:nvGraphicFramePr>
        <p:xfrm>
          <a:off x="676275" y="2373549"/>
          <a:ext cx="10753725" cy="35992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87214050"/>
      </p:ext>
    </p:extLst>
  </p:cSld>
  <p:clrMapOvr>
    <a:masterClrMapping/>
  </p:clrMapOvr>
  <p:transition/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5D5985CB-3E8C-45B2-8216-4BDFDB7AE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altLang="hu-HU"/>
              <a:t>Betekintés a környezetkímélő technológiákba</a:t>
            </a:r>
            <a:endParaRPr lang="is-IS" altLang="hu-HU"/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D3A76F95-67C3-469D-B322-6456E80C0D8E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981201" y="1600201"/>
            <a:ext cx="4805363" cy="4525963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endParaRPr lang="hu-HU" altLang="hu-HU" sz="2000"/>
          </a:p>
          <a:p>
            <a:pPr lvl="1">
              <a:buFont typeface="Arial" panose="020B0604020202020204" pitchFamily="34" charset="0"/>
              <a:buNone/>
            </a:pPr>
            <a:endParaRPr lang="hu-HU" altLang="hu-HU" sz="1600"/>
          </a:p>
          <a:p>
            <a:r>
              <a:rPr lang="hu-HU" altLang="hu-HU" sz="2800"/>
              <a:t>Az alternatív tüzelőanyag-hasznosítás előnyei</a:t>
            </a:r>
          </a:p>
          <a:p>
            <a:pPr lvl="1"/>
            <a:r>
              <a:rPr lang="hu-HU" altLang="hu-HU" sz="1600"/>
              <a:t>A CO</a:t>
            </a:r>
            <a:r>
              <a:rPr lang="hu-HU" altLang="hu-HU" sz="1600" baseline="-25000"/>
              <a:t>2</a:t>
            </a:r>
            <a:r>
              <a:rPr lang="hu-HU" altLang="hu-HU" sz="1600"/>
              <a:t> kibocsátás csökkenthető</a:t>
            </a:r>
          </a:p>
          <a:p>
            <a:pPr lvl="1"/>
            <a:r>
              <a:rPr lang="hu-HU" altLang="hu-HU" sz="1600"/>
              <a:t>A fosszilis tüzelőanyagok helyettesíthetőek</a:t>
            </a:r>
          </a:p>
          <a:p>
            <a:pPr lvl="1"/>
            <a:r>
              <a:rPr lang="hu-HU" altLang="hu-HU" sz="1600"/>
              <a:t>Elősegíti a környezetbarát hulladékgazdálkodást</a:t>
            </a:r>
          </a:p>
          <a:p>
            <a:endParaRPr lang="is-IS" altLang="hu-HU"/>
          </a:p>
          <a:p>
            <a:endParaRPr lang="hu-HU" altLang="hu-HU"/>
          </a:p>
        </p:txBody>
      </p:sp>
      <p:pic>
        <p:nvPicPr>
          <p:cNvPr id="13316" name="Picture 5" descr="tn_27">
            <a:extLst>
              <a:ext uri="{FF2B5EF4-FFF2-40B4-BE49-F238E27FC236}">
                <a16:creationId xmlns:a16="http://schemas.microsoft.com/office/drawing/2014/main" id="{8B735CFE-35F3-4DB7-BE0A-0C3024F727D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72264" y="1628776"/>
            <a:ext cx="3114675" cy="4824413"/>
          </a:xfrm>
          <a:noFill/>
        </p:spPr>
      </p:pic>
    </p:spTree>
    <p:extLst>
      <p:ext uri="{BB962C8B-B14F-4D97-AF65-F5344CB8AC3E}">
        <p14:creationId xmlns:p14="http://schemas.microsoft.com/office/powerpoint/2010/main" val="3459357720"/>
      </p:ext>
    </p:extLst>
  </p:cSld>
  <p:clrMapOvr>
    <a:masterClrMapping/>
  </p:clrMapOvr>
  <p:transition/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>
            <a:extLst>
              <a:ext uri="{FF2B5EF4-FFF2-40B4-BE49-F238E27FC236}">
                <a16:creationId xmlns:a16="http://schemas.microsoft.com/office/drawing/2014/main" id="{C154D6F4-F1DC-40EA-B6D6-2C054C263E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9" y="2060576"/>
            <a:ext cx="4275137" cy="2616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7850" indent="-5778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Clr>
                <a:srgbClr val="CC0000"/>
              </a:buClr>
              <a:buSzPct val="120000"/>
              <a:buFontTx/>
              <a:buChar char="•"/>
            </a:pPr>
            <a:r>
              <a:rPr lang="hu-HU" altLang="hu-HU" sz="2000">
                <a:solidFill>
                  <a:srgbClr val="080808"/>
                </a:solidFill>
                <a:cs typeface="Arial" panose="020B0604020202020204" pitchFamily="34" charset="0"/>
              </a:rPr>
              <a:t>RDF</a:t>
            </a:r>
          </a:p>
          <a:p>
            <a:pPr>
              <a:spcBef>
                <a:spcPct val="20000"/>
              </a:spcBef>
              <a:buClr>
                <a:srgbClr val="CC0000"/>
              </a:buClr>
              <a:buSzPct val="120000"/>
              <a:buFontTx/>
              <a:buChar char="•"/>
            </a:pPr>
            <a:r>
              <a:rPr lang="hu-HU" altLang="hu-HU" sz="2000">
                <a:solidFill>
                  <a:srgbClr val="080808"/>
                </a:solidFill>
                <a:cs typeface="Arial" panose="020B0604020202020204" pitchFamily="34" charset="0"/>
              </a:rPr>
              <a:t>növényi biomassza</a:t>
            </a:r>
          </a:p>
          <a:p>
            <a:pPr>
              <a:spcBef>
                <a:spcPct val="20000"/>
              </a:spcBef>
              <a:buClr>
                <a:srgbClr val="CC0000"/>
              </a:buClr>
              <a:buSzPct val="120000"/>
              <a:buFontTx/>
              <a:buChar char="•"/>
            </a:pPr>
            <a:r>
              <a:rPr lang="hu-HU" altLang="hu-HU" sz="2000">
                <a:solidFill>
                  <a:srgbClr val="080808"/>
                </a:solidFill>
                <a:cs typeface="Arial" panose="020B0604020202020204" pitchFamily="34" charset="0"/>
              </a:rPr>
              <a:t>húsliszt</a:t>
            </a:r>
            <a:endParaRPr lang="nl-NL" altLang="hu-HU" sz="2000">
              <a:solidFill>
                <a:srgbClr val="080808"/>
              </a:solidFill>
              <a:cs typeface="Arial" panose="020B0604020202020204" pitchFamily="34" charset="0"/>
            </a:endParaRPr>
          </a:p>
          <a:p>
            <a:pPr>
              <a:spcBef>
                <a:spcPct val="20000"/>
              </a:spcBef>
              <a:buClr>
                <a:srgbClr val="CC0000"/>
              </a:buClr>
              <a:buSzPct val="120000"/>
              <a:buFontTx/>
              <a:buChar char="•"/>
            </a:pPr>
            <a:r>
              <a:rPr lang="hu-HU" altLang="hu-HU" sz="2000">
                <a:solidFill>
                  <a:srgbClr val="080808"/>
                </a:solidFill>
                <a:cs typeface="Arial" panose="020B0604020202020204" pitchFamily="34" charset="0"/>
              </a:rPr>
              <a:t>gumiabroncs</a:t>
            </a:r>
            <a:r>
              <a:rPr lang="nl-NL" altLang="hu-HU" sz="2000">
                <a:solidFill>
                  <a:srgbClr val="080808"/>
                </a:solidFill>
                <a:cs typeface="Arial" panose="020B0604020202020204" pitchFamily="34" charset="0"/>
              </a:rPr>
              <a:t>	</a:t>
            </a:r>
            <a:endParaRPr lang="en-US" altLang="hu-HU" sz="2000">
              <a:solidFill>
                <a:srgbClr val="080808"/>
              </a:solidFill>
              <a:cs typeface="Times New Roman" panose="02020603050405020304" pitchFamily="18" charset="0"/>
            </a:endParaRPr>
          </a:p>
          <a:p>
            <a:pPr>
              <a:spcBef>
                <a:spcPct val="20000"/>
              </a:spcBef>
              <a:buClr>
                <a:srgbClr val="CC0000"/>
              </a:buClr>
              <a:buSzPct val="120000"/>
              <a:buFontTx/>
              <a:buChar char="•"/>
            </a:pPr>
            <a:r>
              <a:rPr lang="hu-HU" altLang="hu-HU" sz="2000">
                <a:solidFill>
                  <a:srgbClr val="080808"/>
                </a:solidFill>
                <a:cs typeface="Arial" panose="020B0604020202020204" pitchFamily="34" charset="0"/>
              </a:rPr>
              <a:t>fáradtolaj</a:t>
            </a:r>
            <a:endParaRPr lang="en-US" altLang="hu-HU" sz="2000">
              <a:solidFill>
                <a:srgbClr val="080808"/>
              </a:solidFill>
              <a:cs typeface="Times New Roman" panose="02020603050405020304" pitchFamily="18" charset="0"/>
            </a:endParaRPr>
          </a:p>
          <a:p>
            <a:pPr>
              <a:spcBef>
                <a:spcPct val="20000"/>
              </a:spcBef>
              <a:buClr>
                <a:srgbClr val="CC0000"/>
              </a:buClr>
              <a:buSzPct val="120000"/>
              <a:buFontTx/>
              <a:buChar char="•"/>
            </a:pPr>
            <a:r>
              <a:rPr lang="hu-HU" altLang="hu-HU" sz="2000">
                <a:solidFill>
                  <a:srgbClr val="080808"/>
                </a:solidFill>
                <a:cs typeface="Arial" panose="020B0604020202020204" pitchFamily="34" charset="0"/>
              </a:rPr>
              <a:t>szennyvíziszap</a:t>
            </a:r>
            <a:endParaRPr lang="en-US" altLang="hu-HU" sz="2000">
              <a:solidFill>
                <a:srgbClr val="080808"/>
              </a:solidFill>
              <a:cs typeface="Times New Roman" panose="02020603050405020304" pitchFamily="18" charset="0"/>
            </a:endParaRPr>
          </a:p>
          <a:p>
            <a:pPr>
              <a:spcBef>
                <a:spcPct val="20000"/>
              </a:spcBef>
              <a:buClr>
                <a:srgbClr val="CC0000"/>
              </a:buClr>
              <a:buSzPct val="120000"/>
              <a:buFontTx/>
              <a:buChar char="•"/>
            </a:pPr>
            <a:r>
              <a:rPr lang="hu-HU" altLang="hu-HU" sz="2000">
                <a:solidFill>
                  <a:srgbClr val="080808"/>
                </a:solidFill>
                <a:cs typeface="Arial" panose="020B0604020202020204" pitchFamily="34" charset="0"/>
              </a:rPr>
              <a:t>papíriszap</a:t>
            </a:r>
            <a:endParaRPr lang="en-US" altLang="hu-HU" sz="2000">
              <a:solidFill>
                <a:srgbClr val="080808"/>
              </a:solidFill>
              <a:cs typeface="Times New Roman" panose="02020603050405020304" pitchFamily="18" charset="0"/>
            </a:endParaRPr>
          </a:p>
        </p:txBody>
      </p:sp>
      <p:sp>
        <p:nvSpPr>
          <p:cNvPr id="14339" name="Text Box 3">
            <a:extLst>
              <a:ext uri="{FF2B5EF4-FFF2-40B4-BE49-F238E27FC236}">
                <a16:creationId xmlns:a16="http://schemas.microsoft.com/office/drawing/2014/main" id="{53C6902D-B65B-4850-B963-59F0F76C17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6" y="1341439"/>
            <a:ext cx="42005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hu-HU" altLang="hu-HU" sz="2000" b="1">
                <a:solidFill>
                  <a:srgbClr val="080808"/>
                </a:solidFill>
                <a:cs typeface="Arial" panose="020B0604020202020204" pitchFamily="34" charset="0"/>
              </a:rPr>
              <a:t>Az alternatív tüzelőanyagok fajtái</a:t>
            </a:r>
            <a:endParaRPr lang="en-GB" altLang="hu-HU" sz="2000" b="1">
              <a:solidFill>
                <a:srgbClr val="080808"/>
              </a:solidFill>
            </a:endParaRPr>
          </a:p>
        </p:txBody>
      </p:sp>
      <p:sp>
        <p:nvSpPr>
          <p:cNvPr id="14340" name="Text Box 4">
            <a:extLst>
              <a:ext uri="{FF2B5EF4-FFF2-40B4-BE49-F238E27FC236}">
                <a16:creationId xmlns:a16="http://schemas.microsoft.com/office/drawing/2014/main" id="{F86449E4-0963-4E48-8800-E383715BD3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0464" y="836613"/>
            <a:ext cx="3995737" cy="295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hu-HU" altLang="hu-HU" sz="2000" b="1">
              <a:solidFill>
                <a:srgbClr val="080808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hu-HU" altLang="hu-HU" sz="2000" b="1">
                <a:solidFill>
                  <a:srgbClr val="080808"/>
                </a:solidFill>
              </a:rPr>
              <a:t>Fosszilis tüzelőanyagok</a:t>
            </a:r>
            <a:endParaRPr lang="en-GB" altLang="hu-HU" sz="2000" b="1">
              <a:solidFill>
                <a:schemeClr val="bg2"/>
              </a:solidFill>
            </a:endParaRPr>
          </a:p>
          <a:p>
            <a:pPr algn="ctr">
              <a:spcBef>
                <a:spcPct val="50000"/>
              </a:spcBef>
            </a:pPr>
            <a:endParaRPr lang="en-GB" altLang="hu-HU" sz="3200" b="1">
              <a:solidFill>
                <a:schemeClr val="bg2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hu-HU" altLang="hu-HU" sz="2000" b="1">
                <a:solidFill>
                  <a:srgbClr val="00AE00"/>
                </a:solidFill>
              </a:rPr>
              <a:t>Szén </a:t>
            </a:r>
          </a:p>
          <a:p>
            <a:pPr algn="ctr">
              <a:spcBef>
                <a:spcPct val="50000"/>
              </a:spcBef>
            </a:pPr>
            <a:r>
              <a:rPr lang="hu-HU" altLang="hu-HU" sz="2000" b="1">
                <a:solidFill>
                  <a:srgbClr val="00AE00"/>
                </a:solidFill>
              </a:rPr>
              <a:t>Olaj</a:t>
            </a:r>
          </a:p>
          <a:p>
            <a:pPr algn="ctr">
              <a:spcBef>
                <a:spcPct val="50000"/>
              </a:spcBef>
            </a:pPr>
            <a:r>
              <a:rPr lang="hu-HU" altLang="hu-HU" sz="2000" b="1">
                <a:solidFill>
                  <a:srgbClr val="00AE00"/>
                </a:solidFill>
              </a:rPr>
              <a:t>Földgáz</a:t>
            </a:r>
            <a:endParaRPr lang="en-GB" altLang="hu-HU" sz="2000" b="1">
              <a:solidFill>
                <a:srgbClr val="00AE00"/>
              </a:solidFill>
            </a:endParaRPr>
          </a:p>
        </p:txBody>
      </p:sp>
      <p:sp>
        <p:nvSpPr>
          <p:cNvPr id="14341" name="Line 5">
            <a:extLst>
              <a:ext uri="{FF2B5EF4-FFF2-40B4-BE49-F238E27FC236}">
                <a16:creationId xmlns:a16="http://schemas.microsoft.com/office/drawing/2014/main" id="{9EE21AD3-6FD3-447E-80F5-5C30290B0B8F}"/>
              </a:ext>
            </a:extLst>
          </p:cNvPr>
          <p:cNvSpPr>
            <a:spLocks noChangeShapeType="1"/>
          </p:cNvSpPr>
          <p:nvPr/>
        </p:nvSpPr>
        <p:spPr bwMode="auto">
          <a:xfrm>
            <a:off x="6167438" y="1341438"/>
            <a:ext cx="0" cy="489585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342" name="Line 6">
            <a:extLst>
              <a:ext uri="{FF2B5EF4-FFF2-40B4-BE49-F238E27FC236}">
                <a16:creationId xmlns:a16="http://schemas.microsoft.com/office/drawing/2014/main" id="{5B20093A-53A6-43BC-9D1B-A51B61E03F55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0" y="1981200"/>
            <a:ext cx="9144000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343" name="Text Box 7">
            <a:extLst>
              <a:ext uri="{FF2B5EF4-FFF2-40B4-BE49-F238E27FC236}">
                <a16:creationId xmlns:a16="http://schemas.microsoft.com/office/drawing/2014/main" id="{440D62DC-B5E8-4C50-9D59-3F9B27CFF5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214" y="285750"/>
            <a:ext cx="35087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 sz="2400" b="1">
                <a:solidFill>
                  <a:schemeClr val="tx2"/>
                </a:solidFill>
              </a:rPr>
              <a:t>A tüzelőanyagok típusai</a:t>
            </a:r>
          </a:p>
        </p:txBody>
      </p:sp>
      <p:pic>
        <p:nvPicPr>
          <p:cNvPr id="14344" name="Picture 8">
            <a:extLst>
              <a:ext uri="{FF2B5EF4-FFF2-40B4-BE49-F238E27FC236}">
                <a16:creationId xmlns:a16="http://schemas.microsoft.com/office/drawing/2014/main" id="{50D785C7-43CD-4F20-9C78-80B8AF298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963" y="4365626"/>
            <a:ext cx="2500312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4273313"/>
      </p:ext>
    </p:extLst>
  </p:cSld>
  <p:clrMapOvr>
    <a:masterClrMapping/>
  </p:clrMapOvr>
  <p:transition/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82DE2746-6F5E-4708-8E89-9DA904917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298" y="639763"/>
            <a:ext cx="3997693" cy="5492750"/>
          </a:xfrm>
        </p:spPr>
        <p:txBody>
          <a:bodyPr>
            <a:normAutofit/>
          </a:bodyPr>
          <a:lstStyle/>
          <a:p>
            <a:r>
              <a:rPr lang="hu-HU" altLang="hu-HU" sz="4800">
                <a:solidFill>
                  <a:srgbClr val="FFFFFF"/>
                </a:solidFill>
              </a:rPr>
              <a:t>Kommunikációs krízis, 2002-2005 a tervezett projekt kapcsán</a:t>
            </a:r>
            <a:endParaRPr lang="is-IS" altLang="hu-HU" sz="4800">
              <a:solidFill>
                <a:srgbClr val="FFFFFF"/>
              </a:solidFill>
            </a:endParaRPr>
          </a:p>
        </p:txBody>
      </p:sp>
      <p:graphicFrame>
        <p:nvGraphicFramePr>
          <p:cNvPr id="15365" name="Rectangle 3"/>
          <p:cNvGraphicFramePr/>
          <p:nvPr>
            <p:extLst/>
          </p:nvPr>
        </p:nvGraphicFramePr>
        <p:xfrm>
          <a:off x="5288347" y="639763"/>
          <a:ext cx="6254724" cy="5492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86078452"/>
      </p:ext>
    </p:extLst>
  </p:cSld>
  <p:clrMapOvr>
    <a:masterClrMapping/>
  </p:clrMapOvr>
  <p:transition/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DC694889-F6B1-4147-8553-76910D3A8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298" y="639763"/>
            <a:ext cx="3997693" cy="5492750"/>
          </a:xfrm>
        </p:spPr>
        <p:txBody>
          <a:bodyPr>
            <a:normAutofit/>
          </a:bodyPr>
          <a:lstStyle/>
          <a:p>
            <a:r>
              <a:rPr lang="hu-HU" altLang="hu-HU" sz="6000">
                <a:solidFill>
                  <a:srgbClr val="FFFFFF"/>
                </a:solidFill>
              </a:rPr>
              <a:t>Kommunikációs krízis, 2002-2005 / 2.</a:t>
            </a:r>
            <a:endParaRPr lang="is-IS" altLang="hu-HU" sz="6000">
              <a:solidFill>
                <a:srgbClr val="FFFFFF"/>
              </a:solidFill>
            </a:endParaRPr>
          </a:p>
        </p:txBody>
      </p:sp>
      <p:graphicFrame>
        <p:nvGraphicFramePr>
          <p:cNvPr id="16389" name="Rectangle 3"/>
          <p:cNvGraphicFramePr/>
          <p:nvPr>
            <p:extLst/>
          </p:nvPr>
        </p:nvGraphicFramePr>
        <p:xfrm>
          <a:off x="5288347" y="639763"/>
          <a:ext cx="6254724" cy="5492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66732598"/>
      </p:ext>
    </p:extLst>
  </p:cSld>
  <p:clrMapOvr>
    <a:masterClrMapping/>
  </p:clrMapOvr>
  <p:transition/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90C21B8B-5F59-4036-99CA-5E0973D55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altLang="hu-HU"/>
              <a:t>Az eredményes kommunikációs koncepció</a:t>
            </a:r>
            <a:endParaRPr lang="is-IS" altLang="hu-HU"/>
          </a:p>
        </p:txBody>
      </p:sp>
      <p:graphicFrame>
        <p:nvGraphicFramePr>
          <p:cNvPr id="17413" name="Rectangle 3"/>
          <p:cNvGraphicFramePr/>
          <p:nvPr>
            <p:extLst/>
          </p:nvPr>
        </p:nvGraphicFramePr>
        <p:xfrm>
          <a:off x="676275" y="2373549"/>
          <a:ext cx="10753725" cy="35992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44809108"/>
      </p:ext>
    </p:extLst>
  </p:cSld>
  <p:clrMapOvr>
    <a:masterClrMapping/>
  </p:clrMapOvr>
  <p:transition/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4DB94E31-922F-4678-BE92-7811F1B68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750" y="0"/>
            <a:ext cx="8229600" cy="1143000"/>
          </a:xfrm>
        </p:spPr>
        <p:txBody>
          <a:bodyPr/>
          <a:lstStyle/>
          <a:p>
            <a:r>
              <a:rPr lang="hu-HU" altLang="hu-HU" sz="3600"/>
              <a:t>Nyitottság és párbeszéd / Főbb kommunikációs eszközök</a:t>
            </a:r>
            <a:endParaRPr lang="is-IS" altLang="hu-HU" sz="3600"/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D9C44CDF-902E-4646-81BA-27BD1C731F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4826" y="1196975"/>
            <a:ext cx="4824413" cy="5111750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hu-HU" altLang="hu-HU"/>
              <a:t>Külső kommunikáció</a:t>
            </a:r>
          </a:p>
          <a:p>
            <a:pPr lvl="1">
              <a:lnSpc>
                <a:spcPct val="80000"/>
              </a:lnSpc>
            </a:pPr>
            <a:r>
              <a:rPr lang="hu-HU" altLang="hu-HU" sz="1800"/>
              <a:t>A helyi sajtókapcsolatok erősítése</a:t>
            </a:r>
          </a:p>
          <a:p>
            <a:pPr lvl="1">
              <a:lnSpc>
                <a:spcPct val="80000"/>
              </a:lnSpc>
            </a:pPr>
            <a:r>
              <a:rPr lang="hu-HU" altLang="hu-HU" sz="1800"/>
              <a:t>Lakossági fórum szervezése</a:t>
            </a:r>
          </a:p>
          <a:p>
            <a:pPr lvl="1">
              <a:lnSpc>
                <a:spcPct val="80000"/>
              </a:lnSpc>
            </a:pPr>
            <a:r>
              <a:rPr lang="hu-HU" altLang="hu-HU" sz="1800"/>
              <a:t>Társadalmi felelősségvállalási projektek szervezése</a:t>
            </a:r>
          </a:p>
          <a:p>
            <a:pPr lvl="1">
              <a:lnSpc>
                <a:spcPct val="80000"/>
              </a:lnSpc>
            </a:pPr>
            <a:r>
              <a:rPr lang="hu-HU" altLang="hu-HU" sz="1800"/>
              <a:t>Helyi lap indítása</a:t>
            </a:r>
          </a:p>
          <a:p>
            <a:pPr>
              <a:lnSpc>
                <a:spcPct val="80000"/>
              </a:lnSpc>
            </a:pPr>
            <a:endParaRPr lang="hu-HU" altLang="hu-HU"/>
          </a:p>
          <a:p>
            <a:pPr>
              <a:lnSpc>
                <a:spcPct val="80000"/>
              </a:lnSpc>
            </a:pPr>
            <a:r>
              <a:rPr lang="hu-HU" altLang="hu-HU"/>
              <a:t>Nyitott gyár koncepció</a:t>
            </a:r>
          </a:p>
          <a:p>
            <a:pPr lvl="1">
              <a:lnSpc>
                <a:spcPct val="80000"/>
              </a:lnSpc>
            </a:pPr>
            <a:r>
              <a:rPr lang="hu-HU" altLang="hu-HU" sz="1800"/>
              <a:t>Társadalmi Kontroll Csoport létrehozása</a:t>
            </a:r>
          </a:p>
          <a:p>
            <a:pPr lvl="1">
              <a:lnSpc>
                <a:spcPct val="80000"/>
              </a:lnSpc>
            </a:pPr>
            <a:r>
              <a:rPr lang="hu-HU" altLang="hu-HU" sz="1800"/>
              <a:t>Környezetvédelmi Charta megfogalmazása</a:t>
            </a:r>
          </a:p>
          <a:p>
            <a:pPr lvl="1">
              <a:lnSpc>
                <a:spcPct val="80000"/>
              </a:lnSpc>
            </a:pPr>
            <a:r>
              <a:rPr lang="hu-HU" altLang="hu-HU" sz="1800"/>
              <a:t>Nyílt Nap szervezése</a:t>
            </a:r>
          </a:p>
          <a:p>
            <a:pPr lvl="1">
              <a:lnSpc>
                <a:spcPct val="80000"/>
              </a:lnSpc>
            </a:pPr>
            <a:r>
              <a:rPr lang="hu-HU" altLang="hu-HU" sz="1800"/>
              <a:t>Adatok közzététele a honlapon</a:t>
            </a:r>
          </a:p>
          <a:p>
            <a:pPr lvl="1">
              <a:lnSpc>
                <a:spcPct val="80000"/>
              </a:lnSpc>
            </a:pPr>
            <a:endParaRPr lang="hu-HU" altLang="hu-HU" sz="1800"/>
          </a:p>
          <a:p>
            <a:pPr>
              <a:lnSpc>
                <a:spcPct val="80000"/>
              </a:lnSpc>
            </a:pPr>
            <a:r>
              <a:rPr lang="hu-HU" altLang="hu-HU"/>
              <a:t>Belső kommunikáció</a:t>
            </a:r>
          </a:p>
          <a:p>
            <a:pPr lvl="1">
              <a:lnSpc>
                <a:spcPct val="80000"/>
              </a:lnSpc>
            </a:pPr>
            <a:r>
              <a:rPr lang="hu-HU" altLang="hu-HU" sz="1800"/>
              <a:t>Fórumok szervezése a munkatársaknak</a:t>
            </a:r>
          </a:p>
          <a:p>
            <a:pPr lvl="1">
              <a:lnSpc>
                <a:spcPct val="80000"/>
              </a:lnSpc>
            </a:pPr>
            <a:r>
              <a:rPr lang="hu-HU" altLang="hu-HU" sz="1800"/>
              <a:t>Belső tájékoztató kiadványok</a:t>
            </a:r>
          </a:p>
          <a:p>
            <a:pPr lvl="1">
              <a:lnSpc>
                <a:spcPct val="80000"/>
              </a:lnSpc>
            </a:pPr>
            <a:r>
              <a:rPr lang="hu-HU" altLang="hu-HU" sz="1800"/>
              <a:t>Szakszervezet bevonása</a:t>
            </a:r>
          </a:p>
          <a:p>
            <a:pPr lvl="1">
              <a:lnSpc>
                <a:spcPct val="80000"/>
              </a:lnSpc>
            </a:pPr>
            <a:endParaRPr lang="is-IS" altLang="hu-HU" sz="1800"/>
          </a:p>
        </p:txBody>
      </p:sp>
      <p:pic>
        <p:nvPicPr>
          <p:cNvPr id="18436" name="Picture 4" descr="tn_49">
            <a:extLst>
              <a:ext uri="{FF2B5EF4-FFF2-40B4-BE49-F238E27FC236}">
                <a16:creationId xmlns:a16="http://schemas.microsoft.com/office/drawing/2014/main" id="{B681BB92-31EA-4810-AC91-1607FEDA0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726" y="1700213"/>
            <a:ext cx="3236913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0357556"/>
      </p:ext>
    </p:extLst>
  </p:cSld>
  <p:clrMapOvr>
    <a:masterClrMapping/>
  </p:clrMapOvr>
  <p:transition/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E15E997D-956C-4288-8F1C-92BD76BC7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altLang="hu-HU" sz="4000"/>
              <a:t>Technológiai üzenetek / Környezetanalitikai labor működtetése</a:t>
            </a:r>
            <a:br>
              <a:rPr lang="hu-HU" altLang="hu-HU" sz="4000"/>
            </a:br>
            <a:endParaRPr lang="is-IS" altLang="hu-HU" sz="4000"/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9F9BE2E6-B63B-4C42-BAA7-2F4FB9EB3980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hu-HU" altLang="hu-HU" sz="2800"/>
          </a:p>
          <a:p>
            <a:r>
              <a:rPr lang="hu-HU" altLang="hu-HU" sz="2000"/>
              <a:t>A beérkező tüzelőanyagok folyamatos ellenőrzése</a:t>
            </a:r>
          </a:p>
          <a:p>
            <a:endParaRPr lang="hu-HU" altLang="hu-HU" sz="2000"/>
          </a:p>
          <a:p>
            <a:r>
              <a:rPr lang="hu-HU" altLang="hu-HU" sz="2000"/>
              <a:t>A nyersanyagok vizsgálata</a:t>
            </a:r>
          </a:p>
          <a:p>
            <a:endParaRPr lang="hu-HU" altLang="hu-HU" sz="2000"/>
          </a:p>
          <a:p>
            <a:r>
              <a:rPr lang="hu-HU" altLang="hu-HU" sz="2000"/>
              <a:t>A termékek gyártásközi és utólagos minőségellenőrzése</a:t>
            </a:r>
          </a:p>
          <a:p>
            <a:endParaRPr lang="hu-HU" altLang="hu-HU" sz="2000"/>
          </a:p>
          <a:p>
            <a:endParaRPr lang="is-IS" altLang="hu-HU" sz="2000"/>
          </a:p>
        </p:txBody>
      </p:sp>
      <p:pic>
        <p:nvPicPr>
          <p:cNvPr id="19460" name="Picture 4" descr="tn_40">
            <a:extLst>
              <a:ext uri="{FF2B5EF4-FFF2-40B4-BE49-F238E27FC236}">
                <a16:creationId xmlns:a16="http://schemas.microsoft.com/office/drawing/2014/main" id="{29866950-8FDF-4187-BCF8-5EADB0D76EE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72250" y="1641476"/>
            <a:ext cx="3227388" cy="4333875"/>
          </a:xfrm>
        </p:spPr>
      </p:pic>
    </p:spTree>
    <p:extLst>
      <p:ext uri="{BB962C8B-B14F-4D97-AF65-F5344CB8AC3E}">
        <p14:creationId xmlns:p14="http://schemas.microsoft.com/office/powerpoint/2010/main" val="3875485356"/>
      </p:ext>
    </p:extLst>
  </p:cSld>
  <p:clrMapOvr>
    <a:masterClrMapping/>
  </p:clrMapOvr>
  <p:transition/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5BCAF333-7CE2-4179-B3F2-24B3C7C45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750" y="0"/>
            <a:ext cx="8229600" cy="1143000"/>
          </a:xfrm>
        </p:spPr>
        <p:txBody>
          <a:bodyPr/>
          <a:lstStyle/>
          <a:p>
            <a:r>
              <a:rPr lang="hu-HU" altLang="hu-HU" sz="3200"/>
              <a:t>Technológiai üzenetek 2. / Folyamatos környezeti hatásvizsgálatok</a:t>
            </a:r>
            <a:endParaRPr lang="is-IS" altLang="hu-HU" sz="3200"/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F09205C3-FA98-4D62-81DD-6E2AA8D23767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919289" y="1125538"/>
            <a:ext cx="3887787" cy="51117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hu-HU" altLang="hu-HU" sz="2000"/>
              <a:t>Automatizált folyamatirányítás és integrált környezetirányítási rendszer</a:t>
            </a:r>
          </a:p>
          <a:p>
            <a:pPr lvl="1">
              <a:lnSpc>
                <a:spcPct val="90000"/>
              </a:lnSpc>
            </a:pPr>
            <a:r>
              <a:rPr lang="hu-HU" altLang="hu-HU" sz="1600"/>
              <a:t>A termelési folyamatok irányításában részt vesz az emisszió-mérőrendszer</a:t>
            </a:r>
            <a:endParaRPr lang="hu-HU" altLang="hu-HU" sz="2000"/>
          </a:p>
          <a:p>
            <a:pPr>
              <a:lnSpc>
                <a:spcPct val="90000"/>
              </a:lnSpc>
            </a:pPr>
            <a:r>
              <a:rPr lang="hu-HU" altLang="hu-HU" sz="2000"/>
              <a:t>Folyamatos mérések a távozó füstgázban</a:t>
            </a:r>
          </a:p>
          <a:p>
            <a:pPr lvl="1">
              <a:lnSpc>
                <a:spcPct val="90000"/>
              </a:lnSpc>
            </a:pPr>
            <a:r>
              <a:rPr lang="hu-HU" altLang="hu-HU" sz="1600"/>
              <a:t>Mérőműszerek adatai összevetésre kerülnek az akkreditált mérőcsoport eredményeivel</a:t>
            </a:r>
          </a:p>
          <a:p>
            <a:pPr lvl="1">
              <a:lnSpc>
                <a:spcPct val="90000"/>
              </a:lnSpc>
            </a:pPr>
            <a:r>
              <a:rPr lang="hu-HU" altLang="hu-HU" sz="1600"/>
              <a:t>Az adatok nyilvánosak, napi frissítést követően megtekinthetőek a Társaság honlapján</a:t>
            </a:r>
          </a:p>
          <a:p>
            <a:pPr>
              <a:lnSpc>
                <a:spcPct val="90000"/>
              </a:lnSpc>
            </a:pPr>
            <a:r>
              <a:rPr lang="hu-HU" altLang="hu-HU" sz="2000"/>
              <a:t>A Társaság által kiépített rendszer segítségével emissziómérés</a:t>
            </a:r>
            <a:r>
              <a:rPr lang="hu-HU" altLang="hu-HU"/>
              <a:t> </a:t>
            </a:r>
          </a:p>
          <a:p>
            <a:pPr lvl="1">
              <a:lnSpc>
                <a:spcPct val="90000"/>
              </a:lnSpc>
            </a:pPr>
            <a:r>
              <a:rPr lang="hu-HU" altLang="hu-HU" sz="1600"/>
              <a:t>A rendszer a gyár kibocsátásának levegőre gyakorolt hatását ellenőrzi</a:t>
            </a:r>
          </a:p>
          <a:p>
            <a:pPr lvl="1">
              <a:lnSpc>
                <a:spcPct val="90000"/>
              </a:lnSpc>
            </a:pPr>
            <a:endParaRPr lang="hu-HU" altLang="hu-HU" sz="1600"/>
          </a:p>
          <a:p>
            <a:pPr>
              <a:lnSpc>
                <a:spcPct val="90000"/>
              </a:lnSpc>
            </a:pPr>
            <a:endParaRPr lang="hu-HU" altLang="hu-HU"/>
          </a:p>
          <a:p>
            <a:pPr>
              <a:lnSpc>
                <a:spcPct val="90000"/>
              </a:lnSpc>
            </a:pPr>
            <a:endParaRPr lang="is-IS" altLang="hu-HU"/>
          </a:p>
        </p:txBody>
      </p:sp>
      <p:pic>
        <p:nvPicPr>
          <p:cNvPr id="20484" name="Picture 4" descr="tn_09">
            <a:extLst>
              <a:ext uri="{FF2B5EF4-FFF2-40B4-BE49-F238E27FC236}">
                <a16:creationId xmlns:a16="http://schemas.microsoft.com/office/drawing/2014/main" id="{BF71ECA3-5CB8-4D47-9BEE-9AED7C82E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1" y="1125539"/>
            <a:ext cx="3313113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4367511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Dia számának helye 5">
            <a:extLst>
              <a:ext uri="{FF2B5EF4-FFF2-40B4-BE49-F238E27FC236}">
                <a16:creationId xmlns:a16="http://schemas.microsoft.com/office/drawing/2014/main" id="{083B40A3-8AFB-46ED-B822-B05D3C6AD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D1F82C4-9D61-49A9-B0C3-E5CAA90348B6}" type="slidenum">
              <a:rPr lang="en-US" altLang="hu-HU">
                <a:solidFill>
                  <a:schemeClr val="bg1"/>
                </a:solidFill>
              </a:rPr>
              <a:pPr eaLnBrk="1" hangingPunct="1"/>
              <a:t>27</a:t>
            </a:fld>
            <a:endParaRPr lang="en-US" altLang="hu-HU">
              <a:solidFill>
                <a:schemeClr val="bg1"/>
              </a:solidFill>
            </a:endParaRPr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10DCBF3E-298B-4C2E-B767-1B80F3F805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hu-HU" sz="2800"/>
              <a:t>Általános és kompetitív környezet</a:t>
            </a:r>
            <a:endParaRPr lang="de-DE" altLang="hu-HU" sz="2800"/>
          </a:p>
        </p:txBody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C376FFC0-C49A-4A06-95EE-740D829FD4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de-DE" altLang="hu-HU"/>
              <a:t>A </a:t>
            </a:r>
            <a:r>
              <a:rPr lang="de-DE" altLang="hu-HU" b="1"/>
              <a:t>kompetitív környezet</a:t>
            </a:r>
            <a:r>
              <a:rPr lang="de-DE" altLang="hu-HU"/>
              <a:t> fogalmába a</a:t>
            </a:r>
            <a:r>
              <a:rPr lang="hu-HU" altLang="hu-HU"/>
              <a:t> </a:t>
            </a:r>
            <a:r>
              <a:rPr lang="de-DE" altLang="hu-HU"/>
              <a:t>vállalat üzletágában tevékenykedő, vagy az üzletághoz közvetlenül kapcsolódó</a:t>
            </a:r>
            <a:r>
              <a:rPr lang="hu-HU" altLang="hu-HU"/>
              <a:t> </a:t>
            </a:r>
            <a:r>
              <a:rPr lang="de-DE" altLang="hu-HU"/>
              <a:t>tényezőket soroljuk. </a:t>
            </a:r>
            <a:endParaRPr lang="hu-HU" altLang="hu-HU"/>
          </a:p>
          <a:p>
            <a:pPr eaLnBrk="1" hangingPunct="1"/>
            <a:endParaRPr lang="hu-HU" altLang="hu-HU"/>
          </a:p>
          <a:p>
            <a:pPr eaLnBrk="1" hangingPunct="1"/>
            <a:r>
              <a:rPr lang="de-DE" altLang="hu-HU"/>
              <a:t>Az </a:t>
            </a:r>
            <a:r>
              <a:rPr lang="de-DE" altLang="hu-HU" b="1"/>
              <a:t>általános környezet</a:t>
            </a:r>
            <a:r>
              <a:rPr lang="de-DE" altLang="hu-HU"/>
              <a:t> kategóriája pedig azokat a tényezőket</a:t>
            </a:r>
            <a:r>
              <a:rPr lang="hu-HU" altLang="hu-HU"/>
              <a:t> </a:t>
            </a:r>
            <a:r>
              <a:rPr lang="de-DE" altLang="hu-HU"/>
              <a:t>gyűjti egybe, amelyek nem részei a vállalat üzletágának, nem kapcsolódnak hozzá</a:t>
            </a:r>
            <a:r>
              <a:rPr lang="hu-HU" altLang="hu-HU"/>
              <a:t> </a:t>
            </a:r>
            <a:r>
              <a:rPr lang="de-DE" altLang="hu-HU"/>
              <a:t>közvetlenül, mégis befolyásolják a vállalat működését.</a:t>
            </a:r>
          </a:p>
          <a:p>
            <a:pPr eaLnBrk="1" hangingPunct="1"/>
            <a:endParaRPr lang="de-DE" altLang="hu-HU"/>
          </a:p>
        </p:txBody>
      </p:sp>
    </p:spTree>
    <p:extLst>
      <p:ext uri="{BB962C8B-B14F-4D97-AF65-F5344CB8AC3E}">
        <p14:creationId xmlns:p14="http://schemas.microsoft.com/office/powerpoint/2010/main" val="1235270181"/>
      </p:ext>
    </p:extLst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8">
            <a:extLst>
              <a:ext uri="{FF2B5EF4-FFF2-40B4-BE49-F238E27FC236}">
                <a16:creationId xmlns:a16="http://schemas.microsoft.com/office/drawing/2014/main" id="{C7B615F8-722D-4043-BB63-8904EE55A992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3929063" y="2170113"/>
            <a:ext cx="8262937" cy="898525"/>
          </a:xfrm>
          <a:noFill/>
        </p:spPr>
        <p:txBody>
          <a:bodyPr vert="horz" lIns="0" tIns="0" rIns="0" bIns="0" rtlCol="0" anchor="t">
            <a:normAutofit fontScale="90000"/>
          </a:bodyPr>
          <a:lstStyle/>
          <a:p>
            <a:pPr eaLnBrk="1" hangingPunct="1"/>
            <a:r>
              <a:rPr lang="hu-HU" altLang="hu-HU" sz="4800"/>
              <a:t>2. eset / A ‘Beta’ gyár modernizációja</a:t>
            </a:r>
            <a:endParaRPr lang="cs-CZ" altLang="hu-HU" sz="4800"/>
          </a:p>
        </p:txBody>
      </p:sp>
    </p:spTree>
    <p:extLst>
      <p:ext uri="{BB962C8B-B14F-4D97-AF65-F5344CB8AC3E}">
        <p14:creationId xmlns:p14="http://schemas.microsoft.com/office/powerpoint/2010/main" val="4163796942"/>
      </p:ext>
    </p:extLst>
  </p:cSld>
  <p:clrMapOvr>
    <a:masterClrMapping/>
  </p:clrMapOvr>
  <p:transition/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BC546FF1-D4F9-480D-9636-1E0776225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altLang="hu-HU"/>
              <a:t>Kockázatok áttekintése</a:t>
            </a:r>
            <a:endParaRPr lang="is-IS" altLang="hu-HU"/>
          </a:p>
        </p:txBody>
      </p:sp>
      <p:graphicFrame>
        <p:nvGraphicFramePr>
          <p:cNvPr id="22533" name="Rectangle 3"/>
          <p:cNvGraphicFramePr/>
          <p:nvPr>
            <p:extLst/>
          </p:nvPr>
        </p:nvGraphicFramePr>
        <p:xfrm>
          <a:off x="676275" y="2373549"/>
          <a:ext cx="10753725" cy="35992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23794035"/>
      </p:ext>
    </p:extLst>
  </p:cSld>
  <p:clrMapOvr>
    <a:masterClrMapping/>
  </p:clrMapOvr>
  <p:transition/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9AF94540-1914-4A06-B72E-E6FA794E9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298" y="639763"/>
            <a:ext cx="3997693" cy="5492750"/>
          </a:xfrm>
        </p:spPr>
        <p:txBody>
          <a:bodyPr>
            <a:normAutofit/>
          </a:bodyPr>
          <a:lstStyle/>
          <a:p>
            <a:r>
              <a:rPr lang="hu-HU" altLang="hu-HU" sz="6000">
                <a:solidFill>
                  <a:srgbClr val="FFFFFF"/>
                </a:solidFill>
              </a:rPr>
              <a:t>A ‘Beta’ gyár modernizációja</a:t>
            </a:r>
            <a:endParaRPr lang="is-IS" altLang="hu-HU" sz="6000">
              <a:solidFill>
                <a:srgbClr val="FFFFFF"/>
              </a:solidFill>
            </a:endParaRPr>
          </a:p>
        </p:txBody>
      </p:sp>
      <p:graphicFrame>
        <p:nvGraphicFramePr>
          <p:cNvPr id="23557" name="Rectangle 3"/>
          <p:cNvGraphicFramePr/>
          <p:nvPr>
            <p:extLst/>
          </p:nvPr>
        </p:nvGraphicFramePr>
        <p:xfrm>
          <a:off x="5288347" y="639763"/>
          <a:ext cx="6254724" cy="5492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97802525"/>
      </p:ext>
    </p:extLst>
  </p:cSld>
  <p:clrMapOvr>
    <a:masterClrMapping/>
  </p:clrMapOvr>
  <p:transition/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0F2D7EAD-9298-4D4E-8629-2C1740C0C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298" y="639763"/>
            <a:ext cx="3997693" cy="5492750"/>
          </a:xfrm>
        </p:spPr>
        <p:txBody>
          <a:bodyPr>
            <a:normAutofit/>
          </a:bodyPr>
          <a:lstStyle/>
          <a:p>
            <a:r>
              <a:rPr lang="hu-HU" altLang="hu-HU" sz="6000">
                <a:solidFill>
                  <a:srgbClr val="FFFFFF"/>
                </a:solidFill>
              </a:rPr>
              <a:t>Szemléletmódváltás a kommunikáció terén</a:t>
            </a:r>
            <a:endParaRPr lang="is-IS" altLang="hu-HU" sz="6000">
              <a:solidFill>
                <a:srgbClr val="FFFFFF"/>
              </a:solidFill>
            </a:endParaRPr>
          </a:p>
        </p:txBody>
      </p:sp>
      <p:graphicFrame>
        <p:nvGraphicFramePr>
          <p:cNvPr id="24581" name="Rectangle 3"/>
          <p:cNvGraphicFramePr/>
          <p:nvPr>
            <p:extLst/>
          </p:nvPr>
        </p:nvGraphicFramePr>
        <p:xfrm>
          <a:off x="5288347" y="639763"/>
          <a:ext cx="6254724" cy="5492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51267641"/>
      </p:ext>
    </p:extLst>
  </p:cSld>
  <p:clrMapOvr>
    <a:masterClrMapping/>
  </p:clrMapOvr>
  <p:transition/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F823AB91-4E49-4481-AC17-CD098F7C0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altLang="hu-HU"/>
              <a:t>Stratégiai kommunikációs célok</a:t>
            </a:r>
            <a:endParaRPr lang="is-IS" altLang="hu-HU"/>
          </a:p>
        </p:txBody>
      </p:sp>
      <p:graphicFrame>
        <p:nvGraphicFramePr>
          <p:cNvPr id="25605" name="Rectangle 3"/>
          <p:cNvGraphicFramePr/>
          <p:nvPr>
            <p:extLst/>
          </p:nvPr>
        </p:nvGraphicFramePr>
        <p:xfrm>
          <a:off x="676275" y="2373549"/>
          <a:ext cx="10753725" cy="35992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48689946"/>
      </p:ext>
    </p:extLst>
  </p:cSld>
  <p:clrMapOvr>
    <a:masterClrMapping/>
  </p:clrMapOvr>
  <p:transition/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272526FD-0AF9-495B-9127-5F3147E47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5" y="499533"/>
            <a:ext cx="7214566" cy="165819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hu-HU">
                <a:solidFill>
                  <a:srgbClr val="FFFFFF"/>
                </a:solidFill>
              </a:rPr>
              <a:t>Fenntartható fejlődés elve, mint kiemelt üzenet</a:t>
            </a: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A367DA7B-75B9-45D4-A9FA-7DCE9BA4F469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76657" y="2157730"/>
            <a:ext cx="6638543" cy="371868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altLang="hu-HU">
                <a:solidFill>
                  <a:srgbClr val="FFFFFF"/>
                </a:solidFill>
              </a:rPr>
              <a:t>A fenntartható fejlődés elve</a:t>
            </a:r>
          </a:p>
          <a:p>
            <a:pPr lvl="1"/>
            <a:r>
              <a:rPr lang="en-US" altLang="hu-HU">
                <a:solidFill>
                  <a:srgbClr val="FFFFFF"/>
                </a:solidFill>
              </a:rPr>
              <a:t>A jelen igényeinek kielégítése olyan módon, hogy folyamatosan tekintettel vagyunk a jövő generációk igényeire is</a:t>
            </a:r>
          </a:p>
          <a:p>
            <a:endParaRPr lang="en-US" altLang="hu-HU">
              <a:solidFill>
                <a:srgbClr val="FFFFFF"/>
              </a:solidFill>
            </a:endParaRPr>
          </a:p>
          <a:p>
            <a:r>
              <a:rPr lang="en-US" altLang="hu-HU">
                <a:solidFill>
                  <a:srgbClr val="FFFFFF"/>
                </a:solidFill>
              </a:rPr>
              <a:t>A cementipar és fenntartható fejlődés</a:t>
            </a:r>
          </a:p>
          <a:p>
            <a:pPr lvl="1"/>
            <a:r>
              <a:rPr lang="en-US" altLang="hu-HU">
                <a:solidFill>
                  <a:srgbClr val="FFFFFF"/>
                </a:solidFill>
              </a:rPr>
              <a:t>A természeti erőforrások átgondolt hasznosítása</a:t>
            </a:r>
          </a:p>
          <a:p>
            <a:pPr lvl="1"/>
            <a:r>
              <a:rPr lang="en-US" altLang="hu-HU">
                <a:solidFill>
                  <a:srgbClr val="FFFFFF"/>
                </a:solidFill>
              </a:rPr>
              <a:t>Legfejlettebb technológiák alkalmazása </a:t>
            </a:r>
          </a:p>
          <a:p>
            <a:pPr lvl="1"/>
            <a:r>
              <a:rPr lang="en-US" altLang="hu-HU">
                <a:solidFill>
                  <a:srgbClr val="FFFFFF"/>
                </a:solidFill>
              </a:rPr>
              <a:t>Környezettudatos szemlélet</a:t>
            </a:r>
          </a:p>
          <a:p>
            <a:pPr lvl="1"/>
            <a:endParaRPr lang="en-US" altLang="hu-HU">
              <a:solidFill>
                <a:srgbClr val="FFFFFF"/>
              </a:solidFill>
            </a:endParaRPr>
          </a:p>
          <a:p>
            <a:endParaRPr lang="en-US" altLang="hu-HU">
              <a:solidFill>
                <a:srgbClr val="FFFFFF"/>
              </a:solidFill>
            </a:endParaRPr>
          </a:p>
        </p:txBody>
      </p:sp>
      <p:pic>
        <p:nvPicPr>
          <p:cNvPr id="26628" name="Picture 4" descr="_HGF0337">
            <a:extLst>
              <a:ext uri="{FF2B5EF4-FFF2-40B4-BE49-F238E27FC236}">
                <a16:creationId xmlns:a16="http://schemas.microsoft.com/office/drawing/2014/main" id="{DC01225E-299D-4449-80F2-76FABC7E357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6" r="9091" b="1192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544621"/>
      </p:ext>
    </p:extLst>
  </p:cSld>
  <p:clrMapOvr>
    <a:masterClrMapping/>
  </p:clrMapOvr>
  <p:transition/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478_7805">
            <a:extLst>
              <a:ext uri="{FF2B5EF4-FFF2-40B4-BE49-F238E27FC236}">
                <a16:creationId xmlns:a16="http://schemas.microsoft.com/office/drawing/2014/main" id="{3229A7D5-6BCB-4A0F-89BA-9C5939F56E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8" r="19004" b="2"/>
          <a:stretch/>
        </p:blipFill>
        <p:spPr bwMode="auto">
          <a:xfrm>
            <a:off x="8114536" y="2897120"/>
            <a:ext cx="4077463" cy="3960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" descr="DDOvKalt_Rajt">
            <a:extLst>
              <a:ext uri="{FF2B5EF4-FFF2-40B4-BE49-F238E27FC236}">
                <a16:creationId xmlns:a16="http://schemas.microsoft.com/office/drawing/2014/main" id="{29F474E6-D378-4F56-A0EE-2BEF331B2B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7" b="3"/>
          <a:stretch/>
        </p:blipFill>
        <p:spPr bwMode="auto">
          <a:xfrm>
            <a:off x="8114535" y="10"/>
            <a:ext cx="4077465" cy="2736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Rectangle 2">
            <a:extLst>
              <a:ext uri="{FF2B5EF4-FFF2-40B4-BE49-F238E27FC236}">
                <a16:creationId xmlns:a16="http://schemas.microsoft.com/office/drawing/2014/main" id="{ABFB3B93-FDF8-4003-A7C4-ED5210498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5" y="499533"/>
            <a:ext cx="7214566" cy="1658198"/>
          </a:xfrm>
        </p:spPr>
        <p:txBody>
          <a:bodyPr>
            <a:normAutofit fontScale="90000"/>
          </a:bodyPr>
          <a:lstStyle/>
          <a:p>
            <a:r>
              <a:rPr lang="hu-HU" altLang="hu-HU" dirty="0">
                <a:solidFill>
                  <a:srgbClr val="FFFFFF"/>
                </a:solidFill>
              </a:rPr>
              <a:t>Kapcsolattartás a régióval / Eszközrendszer az érintettek bevonására </a:t>
            </a:r>
            <a:endParaRPr lang="is-IS" altLang="hu-HU" dirty="0">
              <a:solidFill>
                <a:srgbClr val="FFFFFF"/>
              </a:solidFill>
            </a:endParaRP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CB543B88-ED4E-43B2-85EA-F791AB7173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225" y="2564130"/>
            <a:ext cx="6638543" cy="3718681"/>
          </a:xfrm>
        </p:spPr>
        <p:txBody>
          <a:bodyPr>
            <a:normAutofit/>
          </a:bodyPr>
          <a:lstStyle/>
          <a:p>
            <a:r>
              <a:rPr lang="hu-HU" altLang="hu-HU" sz="1700" b="1" dirty="0"/>
              <a:t>Helyi média folyamatos tájékoztatása</a:t>
            </a:r>
          </a:p>
          <a:p>
            <a:pPr lvl="1"/>
            <a:r>
              <a:rPr lang="hu-HU" altLang="hu-HU" sz="1700" dirty="0"/>
              <a:t>Előzetes tájékoztató kisfilm és a teljes projektet bemutató dokumentumfilm</a:t>
            </a:r>
          </a:p>
          <a:p>
            <a:r>
              <a:rPr lang="hu-HU" altLang="hu-HU" sz="1700" b="1" dirty="0"/>
              <a:t>Polgármesteri találkozó és tájékoztatás</a:t>
            </a:r>
          </a:p>
          <a:p>
            <a:pPr lvl="1"/>
            <a:r>
              <a:rPr lang="hu-HU" altLang="hu-HU" sz="1700" dirty="0"/>
              <a:t>Folyamatos találkozók helyi polgármesterekkel</a:t>
            </a:r>
          </a:p>
          <a:p>
            <a:r>
              <a:rPr lang="hu-HU" altLang="hu-HU" sz="1700" b="1" dirty="0"/>
              <a:t>Lap kiadása 11 ezer példányban a ‘Béta’ gyár környékén</a:t>
            </a:r>
          </a:p>
          <a:p>
            <a:pPr lvl="1"/>
            <a:r>
              <a:rPr lang="hu-HU" altLang="hu-HU" sz="1700" dirty="0"/>
              <a:t>A modernizációs program bemutatása</a:t>
            </a:r>
          </a:p>
          <a:p>
            <a:r>
              <a:rPr lang="hu-HU" altLang="hu-HU" sz="1700" b="1" dirty="0"/>
              <a:t>Társadalmi felelősségvállalási program indítása</a:t>
            </a:r>
          </a:p>
          <a:p>
            <a:pPr lvl="1"/>
            <a:r>
              <a:rPr lang="hu-HU" altLang="hu-HU" sz="1700" dirty="0"/>
              <a:t>Sportgála a gyár finanszírozásával</a:t>
            </a:r>
          </a:p>
          <a:p>
            <a:pPr lvl="1"/>
            <a:r>
              <a:rPr lang="hu-HU" altLang="hu-HU" sz="1700" dirty="0"/>
              <a:t>helyi környezettudatos alapítványok támogatása</a:t>
            </a:r>
          </a:p>
          <a:p>
            <a:pPr lvl="1"/>
            <a:r>
              <a:rPr lang="hu-HU" altLang="hu-HU" sz="1700" dirty="0"/>
              <a:t>helyi önkormányzatok támogatása</a:t>
            </a:r>
            <a:endParaRPr lang="is-IS" altLang="hu-HU" sz="1700" dirty="0"/>
          </a:p>
        </p:txBody>
      </p:sp>
    </p:spTree>
    <p:extLst>
      <p:ext uri="{BB962C8B-B14F-4D97-AF65-F5344CB8AC3E}">
        <p14:creationId xmlns:p14="http://schemas.microsoft.com/office/powerpoint/2010/main" val="4164524452"/>
      </p:ext>
    </p:extLst>
  </p:cSld>
  <p:clrMapOvr>
    <a:masterClrMapping/>
  </p:clrMapOvr>
  <p:transition/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AFDF40E5-20DF-4C43-8DC0-5B9874074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7213" y="499533"/>
            <a:ext cx="4345858" cy="165819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hu-HU" sz="4400"/>
              <a:t>Megjelenés az országos médiában </a:t>
            </a:r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8A6D05BA-F0DE-46F2-B36E-6A2A7806A1C2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7197213" y="2011680"/>
            <a:ext cx="4345858" cy="386473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altLang="hu-HU" sz="1700"/>
              <a:t>Az országos médiában fontos ipari szereplőként határozta meg magát a vállalat</a:t>
            </a:r>
          </a:p>
          <a:p>
            <a:pPr lvl="1"/>
            <a:r>
              <a:rPr lang="en-US" altLang="hu-HU" sz="1700"/>
              <a:t>Menedzser Fórum</a:t>
            </a:r>
          </a:p>
          <a:p>
            <a:pPr lvl="1"/>
            <a:r>
              <a:rPr lang="en-US" altLang="hu-HU" sz="1700"/>
              <a:t>Napi Gazdaság</a:t>
            </a:r>
          </a:p>
          <a:p>
            <a:pPr lvl="1"/>
            <a:r>
              <a:rPr lang="en-US" altLang="hu-HU" sz="1700"/>
              <a:t>Világgazdaság</a:t>
            </a:r>
          </a:p>
          <a:p>
            <a:pPr lvl="1"/>
            <a:r>
              <a:rPr lang="en-US" altLang="hu-HU" sz="1700"/>
              <a:t>Ma és Holnap</a:t>
            </a:r>
          </a:p>
          <a:p>
            <a:r>
              <a:rPr lang="en-US" altLang="hu-HU" sz="1700"/>
              <a:t>Rendezvény a modernizáció lezárása alkalmából</a:t>
            </a:r>
          </a:p>
          <a:p>
            <a:pPr lvl="1"/>
            <a:r>
              <a:rPr lang="en-US" altLang="hu-HU" sz="1700"/>
              <a:t>Közel 150 vendéggel, köztük Helyi önkormányzati vezetők, hivatalok, civil szervezetek részvételével</a:t>
            </a:r>
          </a:p>
          <a:p>
            <a:pPr lvl="1"/>
            <a:r>
              <a:rPr lang="en-US" altLang="hu-HU" sz="1700"/>
              <a:t>Beszédet mondott Szabó Imre környezetvédelmi miniszter </a:t>
            </a:r>
          </a:p>
        </p:txBody>
      </p:sp>
      <p:pic>
        <p:nvPicPr>
          <p:cNvPr id="28676" name="Picture 4" descr="DDC (253)">
            <a:extLst>
              <a:ext uri="{FF2B5EF4-FFF2-40B4-BE49-F238E27FC236}">
                <a16:creationId xmlns:a16="http://schemas.microsoft.com/office/drawing/2014/main" id="{6479A104-B173-482B-9512-BA9C95D2BEB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3192" y="1347280"/>
            <a:ext cx="5451627" cy="3843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466732"/>
      </p:ext>
    </p:extLst>
  </p:cSld>
  <p:clrMapOvr>
    <a:masterClrMapping/>
  </p:clrMapOvr>
  <p:transition/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997C3337-0466-4380-B421-B66640D9E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/>
              <a:t>A két eset tanulságai</a:t>
            </a:r>
            <a:endParaRPr lang="is-IS" altLang="hu-HU"/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B63C4A78-B5D2-42FA-B766-23BCB9F687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9288" y="1484313"/>
            <a:ext cx="8424862" cy="51117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hu-HU" altLang="hu-HU" sz="3600" dirty="0"/>
              <a:t>A projektkommunikációs kockázatokat felerősíthetik</a:t>
            </a:r>
          </a:p>
          <a:p>
            <a:pPr lvl="1">
              <a:lnSpc>
                <a:spcPct val="80000"/>
              </a:lnSpc>
            </a:pPr>
            <a:r>
              <a:rPr lang="hu-HU" altLang="hu-HU" sz="2000" dirty="0"/>
              <a:t>Az élő és mozgósítható </a:t>
            </a:r>
            <a:r>
              <a:rPr lang="hu-HU" altLang="hu-HU" sz="2000" b="1" dirty="0"/>
              <a:t>helyi kapcsolatrendszer </a:t>
            </a:r>
            <a:r>
              <a:rPr lang="hu-HU" altLang="hu-HU" sz="2000" dirty="0"/>
              <a:t>hiánya</a:t>
            </a:r>
          </a:p>
          <a:p>
            <a:pPr lvl="1">
              <a:lnSpc>
                <a:spcPct val="80000"/>
              </a:lnSpc>
            </a:pPr>
            <a:r>
              <a:rPr lang="hu-HU" altLang="hu-HU" sz="2000" dirty="0"/>
              <a:t>Az átgondolt és egymást erősítő kommunikációs üzenetek, valamint eszköztár hiánya</a:t>
            </a:r>
          </a:p>
          <a:p>
            <a:pPr lvl="1">
              <a:lnSpc>
                <a:spcPct val="80000"/>
              </a:lnSpc>
            </a:pPr>
            <a:r>
              <a:rPr lang="hu-HU" altLang="hu-HU" sz="2000" dirty="0"/>
              <a:t>Az ellenfelek akciót követő kommunikáció</a:t>
            </a:r>
          </a:p>
          <a:p>
            <a:pPr lvl="1">
              <a:lnSpc>
                <a:spcPct val="80000"/>
              </a:lnSpc>
            </a:pPr>
            <a:endParaRPr lang="hu-HU" altLang="hu-HU" sz="2000" dirty="0"/>
          </a:p>
          <a:p>
            <a:pPr>
              <a:lnSpc>
                <a:spcPct val="80000"/>
              </a:lnSpc>
            </a:pPr>
            <a:r>
              <a:rPr lang="hu-HU" altLang="hu-HU" sz="3600" dirty="0"/>
              <a:t>A projektkommunikációs kockázatokat csillapíthatják</a:t>
            </a:r>
          </a:p>
          <a:p>
            <a:pPr lvl="1">
              <a:lnSpc>
                <a:spcPct val="80000"/>
              </a:lnSpc>
            </a:pPr>
            <a:r>
              <a:rPr lang="hu-HU" altLang="hu-HU" sz="2000" dirty="0"/>
              <a:t>Kiemelt </a:t>
            </a:r>
            <a:r>
              <a:rPr lang="hu-HU" altLang="hu-HU" sz="2000" b="1" dirty="0"/>
              <a:t>helyi kapcsolatok </a:t>
            </a:r>
            <a:r>
              <a:rPr lang="hu-HU" altLang="hu-HU" sz="2000" dirty="0"/>
              <a:t>meghatározása és a velük kialakított harmonikus együttműködés fenntartása</a:t>
            </a:r>
          </a:p>
          <a:p>
            <a:pPr lvl="1">
              <a:lnSpc>
                <a:spcPct val="80000"/>
              </a:lnSpc>
            </a:pPr>
            <a:r>
              <a:rPr lang="hu-HU" altLang="hu-HU" sz="2000" dirty="0"/>
              <a:t>Kommunikációs stratégia kidolgozása, lehetőleg kutatásra alapozva</a:t>
            </a:r>
          </a:p>
          <a:p>
            <a:pPr lvl="1">
              <a:lnSpc>
                <a:spcPct val="80000"/>
              </a:lnSpc>
            </a:pPr>
            <a:r>
              <a:rPr lang="hu-HU" altLang="hu-HU" sz="2000" dirty="0"/>
              <a:t>Rendszeres jelenlét a helyi nyilvánosságban, esetleg „túltájékoztatással” is</a:t>
            </a:r>
          </a:p>
          <a:p>
            <a:pPr lvl="1">
              <a:lnSpc>
                <a:spcPct val="80000"/>
              </a:lnSpc>
            </a:pPr>
            <a:endParaRPr lang="is-IS" altLang="hu-HU" sz="2000" dirty="0"/>
          </a:p>
        </p:txBody>
      </p:sp>
    </p:spTree>
    <p:extLst>
      <p:ext uri="{BB962C8B-B14F-4D97-AF65-F5344CB8AC3E}">
        <p14:creationId xmlns:p14="http://schemas.microsoft.com/office/powerpoint/2010/main" val="4056138295"/>
      </p:ext>
    </p:extLst>
  </p:cSld>
  <p:clrMapOvr>
    <a:masterClrMapping/>
  </p:clrMapOvr>
  <p:transition/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43A699EF-1B83-4220-9EA9-B018796DD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399" y="839167"/>
            <a:ext cx="10772775" cy="1658198"/>
          </a:xfrm>
        </p:spPr>
        <p:txBody>
          <a:bodyPr>
            <a:normAutofit fontScale="90000"/>
          </a:bodyPr>
          <a:lstStyle/>
          <a:p>
            <a:r>
              <a:rPr lang="hu-HU" altLang="hu-HU" dirty="0"/>
              <a:t>SZEMINÁRIUM:</a:t>
            </a:r>
            <a:br>
              <a:rPr lang="hu-HU" altLang="hu-HU" dirty="0"/>
            </a:br>
            <a:r>
              <a:rPr lang="hu-HU" altLang="hu-HU" dirty="0"/>
              <a:t>Kérdések az esettanulmányok </a:t>
            </a:r>
            <a:br>
              <a:rPr lang="hu-HU" altLang="hu-HU" dirty="0"/>
            </a:br>
            <a:r>
              <a:rPr lang="hu-HU" altLang="hu-HU" dirty="0"/>
              <a:t>elemzéséhez</a:t>
            </a:r>
            <a:br>
              <a:rPr lang="hu-HU" altLang="hu-HU" dirty="0"/>
            </a:br>
            <a:r>
              <a:rPr lang="hu-HU" altLang="hu-HU" dirty="0"/>
              <a:t>- Csoportfeladat</a:t>
            </a:r>
            <a:br>
              <a:rPr lang="hu-HU" altLang="hu-HU" dirty="0"/>
            </a:br>
            <a:endParaRPr lang="hu-HU" altLang="hu-HU" dirty="0"/>
          </a:p>
        </p:txBody>
      </p:sp>
      <p:graphicFrame>
        <p:nvGraphicFramePr>
          <p:cNvPr id="30725" name="Rectangle 3"/>
          <p:cNvGraphicFramePr/>
          <p:nvPr>
            <p:extLst/>
          </p:nvPr>
        </p:nvGraphicFramePr>
        <p:xfrm>
          <a:off x="676274" y="3393966"/>
          <a:ext cx="10753725" cy="35992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zövegdoboz 3">
            <a:extLst>
              <a:ext uri="{FF2B5EF4-FFF2-40B4-BE49-F238E27FC236}">
                <a16:creationId xmlns:a16="http://schemas.microsoft.com/office/drawing/2014/main" id="{E5E03DA2-F19D-417E-87EF-13ADFB51A9D8}"/>
              </a:ext>
            </a:extLst>
          </p:cNvPr>
          <p:cNvSpPr txBox="1"/>
          <p:nvPr/>
        </p:nvSpPr>
        <p:spPr>
          <a:xfrm>
            <a:off x="9740348" y="0"/>
            <a:ext cx="2451652" cy="101566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3000" dirty="0"/>
              <a:t>Kommunikáció szerepe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E9103EC5-9502-42DF-B954-4A954DF56DD9}"/>
              </a:ext>
            </a:extLst>
          </p:cNvPr>
          <p:cNvSpPr txBox="1"/>
          <p:nvPr/>
        </p:nvSpPr>
        <p:spPr>
          <a:xfrm>
            <a:off x="9740348" y="1345096"/>
            <a:ext cx="2451652" cy="101566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3000" dirty="0" err="1"/>
              <a:t>Externáliák</a:t>
            </a:r>
            <a:r>
              <a:rPr lang="hu-HU" sz="3000" dirty="0"/>
              <a:t> azonosítása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C18E2160-C068-481E-810D-DAB7A83B11E7}"/>
              </a:ext>
            </a:extLst>
          </p:cNvPr>
          <p:cNvSpPr txBox="1"/>
          <p:nvPr/>
        </p:nvSpPr>
        <p:spPr>
          <a:xfrm>
            <a:off x="9740348" y="2650436"/>
            <a:ext cx="2451652" cy="101566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3000" dirty="0"/>
              <a:t>Érdekeltek elemzése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ACF4069D-F23C-42B5-A69A-2623EF887330}"/>
              </a:ext>
            </a:extLst>
          </p:cNvPr>
          <p:cNvSpPr txBox="1"/>
          <p:nvPr/>
        </p:nvSpPr>
        <p:spPr>
          <a:xfrm>
            <a:off x="6999423" y="1328632"/>
            <a:ext cx="2451652" cy="101566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3000" dirty="0"/>
              <a:t>Erőforrások feltárása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352E92D3-6945-482C-B6A1-CA3E3D427C0E}"/>
              </a:ext>
            </a:extLst>
          </p:cNvPr>
          <p:cNvSpPr txBox="1"/>
          <p:nvPr/>
        </p:nvSpPr>
        <p:spPr>
          <a:xfrm>
            <a:off x="6999423" y="2650435"/>
            <a:ext cx="2451652" cy="101566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3000" dirty="0"/>
              <a:t>Vezetői döntéshozatal</a:t>
            </a:r>
          </a:p>
        </p:txBody>
      </p:sp>
    </p:spTree>
    <p:extLst>
      <p:ext uri="{BB962C8B-B14F-4D97-AF65-F5344CB8AC3E}">
        <p14:creationId xmlns:p14="http://schemas.microsoft.com/office/powerpoint/2010/main" val="12709366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Cím 1">
            <a:extLst>
              <a:ext uri="{FF2B5EF4-FFF2-40B4-BE49-F238E27FC236}">
                <a16:creationId xmlns:a16="http://schemas.microsoft.com/office/drawing/2014/main" id="{83BBF7AD-AE45-45A4-B79E-1391A3978C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altLang="hu-HU" sz="4800" dirty="0" err="1"/>
              <a:t>Porter</a:t>
            </a:r>
            <a:r>
              <a:rPr lang="hu-HU" altLang="hu-HU" sz="4800" dirty="0"/>
              <a:t> 5 tényezős modellje és az iparági verseny – Kompetitív környezet</a:t>
            </a:r>
          </a:p>
        </p:txBody>
      </p:sp>
    </p:spTree>
    <p:extLst>
      <p:ext uri="{BB962C8B-B14F-4D97-AF65-F5344CB8AC3E}">
        <p14:creationId xmlns:p14="http://schemas.microsoft.com/office/powerpoint/2010/main" val="3280403719"/>
      </p:ext>
    </p:extLst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B7CAA96-3D68-40CE-B322-50ECE948206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/>
              <a:t>Innovatív vállalkozás menedzsment 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93DAB726-5F0C-4B31-9421-47C6CFBE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08346" y="4935745"/>
            <a:ext cx="9228201" cy="1645920"/>
          </a:xfrm>
        </p:spPr>
        <p:txBody>
          <a:bodyPr>
            <a:normAutofit/>
          </a:bodyPr>
          <a:lstStyle/>
          <a:p>
            <a:pPr algn="r"/>
            <a:r>
              <a:rPr lang="hu-HU" sz="2000" dirty="0"/>
              <a:t>Szombathely, 2017. november 24.</a:t>
            </a:r>
          </a:p>
          <a:p>
            <a:pPr algn="r"/>
            <a:r>
              <a:rPr lang="hu-HU" sz="2000" dirty="0"/>
              <a:t>Dr. Hegyi  Barbara</a:t>
            </a:r>
          </a:p>
          <a:p>
            <a:pPr algn="r"/>
            <a:r>
              <a:rPr lang="hu-HU" sz="2000" dirty="0"/>
              <a:t>bhegyi@inf.elte.hu</a:t>
            </a:r>
          </a:p>
        </p:txBody>
      </p:sp>
    </p:spTree>
    <p:extLst>
      <p:ext uri="{BB962C8B-B14F-4D97-AF65-F5344CB8AC3E}">
        <p14:creationId xmlns:p14="http://schemas.microsoft.com/office/powerpoint/2010/main" val="3135797019"/>
      </p:ext>
    </p:extLst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15979A9-3AC0-4A06-8CF8-5915513F1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Mai elméletek és feladatok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8AE39AD-EBD9-43BC-AFB9-120CE41D3F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656" y="2011680"/>
            <a:ext cx="10753725" cy="4256598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hu-HU" dirty="0"/>
              <a:t> Az innovatív vállalkozásban felmerülő döntések - különböző megközelítések: hatékonyságra épülő döntéshozatal (</a:t>
            </a:r>
            <a:r>
              <a:rPr lang="hu-HU" dirty="0" err="1"/>
              <a:t>effectuation</a:t>
            </a:r>
            <a:r>
              <a:rPr lang="hu-HU" dirty="0"/>
              <a:t>) és ok-okozati összefüggésekre épülő döntéshozatal (</a:t>
            </a:r>
            <a:r>
              <a:rPr lang="hu-HU" dirty="0" err="1"/>
              <a:t>causation</a:t>
            </a:r>
            <a:r>
              <a:rPr lang="hu-HU" dirty="0"/>
              <a:t>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dirty="0"/>
              <a:t> Különböző módszerek a vállalkozás lehetőségeinek feltárására: lehetőség felfedezése és a vállalkozói lehetőség alakítása, különbségek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dirty="0"/>
              <a:t>Vállalkozói lehetőségek közösségek általi </a:t>
            </a:r>
            <a:r>
              <a:rPr lang="hu-HU" dirty="0" err="1"/>
              <a:t>validálása</a:t>
            </a:r>
            <a:endParaRPr lang="hu-HU" dirty="0"/>
          </a:p>
          <a:p>
            <a:pPr>
              <a:buFont typeface="Wingdings" panose="05000000000000000000" pitchFamily="2" charset="2"/>
              <a:buChar char="§"/>
            </a:pPr>
            <a:r>
              <a:rPr lang="hu-HU" dirty="0"/>
              <a:t>A keresés jelentősége a vállalkozási lehetőségek feltárásában: </a:t>
            </a:r>
            <a:r>
              <a:rPr lang="hu-HU" dirty="0" err="1"/>
              <a:t>akítv</a:t>
            </a:r>
            <a:r>
              <a:rPr lang="hu-HU" dirty="0"/>
              <a:t> és passzív attitűd, az éberség szerepe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dirty="0"/>
              <a:t>A megszerzett tudás szerepe a vállalkozási lehetőségek észlelésében; A véletlen felfedezés jelentése és jelentősége,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dirty="0"/>
              <a:t> Ötletek piacra vitelének lépései, Ötletek </a:t>
            </a:r>
            <a:r>
              <a:rPr lang="hu-HU" dirty="0" err="1"/>
              <a:t>validálása</a:t>
            </a:r>
            <a:r>
              <a:rPr lang="hu-HU" dirty="0"/>
              <a:t>, LEAN módszer a vállalkozási ötletek tesztelésében, Minimum </a:t>
            </a:r>
            <a:r>
              <a:rPr lang="hu-HU" dirty="0" err="1"/>
              <a:t>Viable</a:t>
            </a:r>
            <a:r>
              <a:rPr lang="hu-HU" dirty="0"/>
              <a:t> </a:t>
            </a:r>
            <a:r>
              <a:rPr lang="hu-HU" dirty="0" err="1"/>
              <a:t>Product</a:t>
            </a:r>
            <a:endParaRPr lang="hu-HU" dirty="0"/>
          </a:p>
          <a:p>
            <a:pPr>
              <a:buFont typeface="Wingdings" panose="05000000000000000000" pitchFamily="2" charset="2"/>
              <a:buChar char="§"/>
            </a:pPr>
            <a:r>
              <a:rPr lang="hu-HU" dirty="0"/>
              <a:t> Üzleti terv: szerepe a vállalkozás működésében és a célok meghatározásában, alkalmazási területei</a:t>
            </a:r>
          </a:p>
          <a:p>
            <a:pPr>
              <a:buFont typeface="Wingdings" panose="05000000000000000000" pitchFamily="2" charset="2"/>
              <a:buChar char="§"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42396960"/>
      </p:ext>
    </p:extLst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055A27B-4B7A-40FF-BA3F-19DB4AB0FC8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sz="6600" dirty="0"/>
              <a:t>Az innovatív vállalkozásban felmerülő döntések – különböző megközelítések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E9524FC5-1F3C-4880-9049-CFE677EE16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2292398"/>
          </a:xfrm>
        </p:spPr>
        <p:txBody>
          <a:bodyPr>
            <a:normAutofit/>
          </a:bodyPr>
          <a:lstStyle/>
          <a:p>
            <a:r>
              <a:rPr lang="hu-HU" dirty="0"/>
              <a:t>/</a:t>
            </a:r>
            <a:r>
              <a:rPr lang="hu-HU" dirty="0" err="1"/>
              <a:t>effectuation</a:t>
            </a:r>
            <a:r>
              <a:rPr lang="hu-HU" dirty="0"/>
              <a:t>- </a:t>
            </a:r>
            <a:r>
              <a:rPr lang="hu-HU" dirty="0" err="1"/>
              <a:t>causation</a:t>
            </a:r>
            <a:r>
              <a:rPr lang="hu-HU" dirty="0"/>
              <a:t>/</a:t>
            </a:r>
          </a:p>
          <a:p>
            <a:endParaRPr lang="hu-HU" dirty="0"/>
          </a:p>
          <a:p>
            <a:r>
              <a:rPr lang="hu-HU" sz="2000" dirty="0"/>
              <a:t>Forrás: </a:t>
            </a:r>
            <a:r>
              <a:rPr lang="hu-HU" sz="2000" dirty="0" err="1"/>
              <a:t>Sarasvathy</a:t>
            </a:r>
            <a:r>
              <a:rPr lang="hu-HU" sz="2000" dirty="0"/>
              <a:t> és I&amp;E </a:t>
            </a:r>
            <a:r>
              <a:rPr lang="hu-HU" sz="2000" dirty="0" err="1"/>
              <a:t>Basics</a:t>
            </a:r>
            <a:r>
              <a:rPr lang="hu-HU" sz="2000" dirty="0"/>
              <a:t> </a:t>
            </a:r>
            <a:r>
              <a:rPr lang="hu-HU" sz="2000" dirty="0" err="1"/>
              <a:t>blueprint</a:t>
            </a:r>
            <a:r>
              <a:rPr lang="hu-HU" sz="2000" dirty="0"/>
              <a:t> alapján saját szerkesztés</a:t>
            </a:r>
          </a:p>
        </p:txBody>
      </p:sp>
    </p:spTree>
    <p:extLst>
      <p:ext uri="{BB962C8B-B14F-4D97-AF65-F5344CB8AC3E}">
        <p14:creationId xmlns:p14="http://schemas.microsoft.com/office/powerpoint/2010/main" val="2857976798"/>
      </p:ext>
    </p:extLst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ABF3B04-085C-4C95-AD53-03A43D8C2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954" y="0"/>
            <a:ext cx="10772775" cy="1658198"/>
          </a:xfrm>
        </p:spPr>
        <p:txBody>
          <a:bodyPr/>
          <a:lstStyle/>
          <a:p>
            <a:r>
              <a:rPr lang="hu-HU" dirty="0"/>
              <a:t>Vállalkozói döntések – Hatékonyságra épülő megközelítés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6F2BC31-320E-42AB-85C1-F3DE619053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137" y="1545907"/>
            <a:ext cx="10753725" cy="1528597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hu-HU" dirty="0"/>
              <a:t> a vállalkozók folyamatosan döntéseket hoznak és azok szerint </a:t>
            </a:r>
            <a:r>
              <a:rPr lang="hu-HU" dirty="0" err="1"/>
              <a:t>cselekszenek</a:t>
            </a:r>
            <a:r>
              <a:rPr lang="hu-HU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accent1">
                    <a:lumMod val="75000"/>
                  </a:schemeClr>
                </a:solidFill>
              </a:rPr>
              <a:t> vannak azonos módszerek és elvek, amelyek a döntések vonatkozásában a sikerhez hozzájárulnak?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1B39AEF8-AE74-456E-9AE3-27FDC7164752}"/>
              </a:ext>
            </a:extLst>
          </p:cNvPr>
          <p:cNvSpPr txBox="1"/>
          <p:nvPr/>
        </p:nvSpPr>
        <p:spPr>
          <a:xfrm>
            <a:off x="337931" y="2735271"/>
            <a:ext cx="475753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chemeClr val="accent1">
                    <a:lumMod val="75000"/>
                  </a:schemeClr>
                </a:solidFill>
              </a:rPr>
              <a:t>Hatékonyságra épülő megközelítés (</a:t>
            </a:r>
            <a:r>
              <a:rPr lang="hu-HU" b="1" dirty="0" err="1">
                <a:solidFill>
                  <a:schemeClr val="accent1">
                    <a:lumMod val="75000"/>
                  </a:schemeClr>
                </a:solidFill>
              </a:rPr>
              <a:t>effectuation</a:t>
            </a:r>
            <a:r>
              <a:rPr lang="hu-HU" b="1" dirty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  <a:p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Előnyben részesíti az ötletekre épülő, eladható, fogyasztói igényekkel alátámasztott terméket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Teszi a tehetőt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/>
              <a:t>Stakeholderek</a:t>
            </a:r>
            <a:r>
              <a:rPr lang="hu-HU" dirty="0"/>
              <a:t>/együttműködők elkötelezettségére alapoz: a saját maga által keresett és kiválasztott partnerekkel közös értékek létrehozására törekszik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 egy logikai keretrendszer, amely termékek és szolgáltatások létrehozását célozza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Az erőforrások, amelyekkel rendelkezem, adottak, és abból indulok ki, hogy azokból mit lehet kihozni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7583E126-EB50-406C-BB41-7CF860D793B8}"/>
              </a:ext>
            </a:extLst>
          </p:cNvPr>
          <p:cNvSpPr txBox="1"/>
          <p:nvPr/>
        </p:nvSpPr>
        <p:spPr>
          <a:xfrm>
            <a:off x="5519943" y="2896078"/>
            <a:ext cx="475753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u="sng" dirty="0">
                <a:solidFill>
                  <a:schemeClr val="accent1">
                    <a:lumMod val="75000"/>
                  </a:schemeClr>
                </a:solidFill>
              </a:rPr>
              <a:t>Nem jelent:</a:t>
            </a:r>
          </a:p>
          <a:p>
            <a:endParaRPr lang="hu-HU" b="1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hu-HU" dirty="0"/>
              <a:t>egy rendszert, amely </a:t>
            </a:r>
            <a:r>
              <a:rPr lang="hu-HU" dirty="0" err="1"/>
              <a:t>megmondja,h</a:t>
            </a:r>
            <a:r>
              <a:rPr lang="hu-HU" dirty="0"/>
              <a:t> mikor és mit kell tenni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Egy döntési algoritmust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Nem tervezést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Egy konkrét utat, amelyre egy egész üzletet lehet alapozni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b="1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/>
          </a:p>
        </p:txBody>
      </p:sp>
      <p:cxnSp>
        <p:nvCxnSpPr>
          <p:cNvPr id="7" name="Egyenes összekötő 6">
            <a:extLst>
              <a:ext uri="{FF2B5EF4-FFF2-40B4-BE49-F238E27FC236}">
                <a16:creationId xmlns:a16="http://schemas.microsoft.com/office/drawing/2014/main" id="{B9AA0483-24AA-49E8-9A5D-5A51AB373CF5}"/>
              </a:ext>
            </a:extLst>
          </p:cNvPr>
          <p:cNvCxnSpPr>
            <a:cxnSpLocks/>
          </p:cNvCxnSpPr>
          <p:nvPr/>
        </p:nvCxnSpPr>
        <p:spPr>
          <a:xfrm>
            <a:off x="5625857" y="3306417"/>
            <a:ext cx="3849447" cy="24519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8">
            <a:extLst>
              <a:ext uri="{FF2B5EF4-FFF2-40B4-BE49-F238E27FC236}">
                <a16:creationId xmlns:a16="http://schemas.microsoft.com/office/drawing/2014/main" id="{E03D750F-AA15-46F3-BE6B-E9B2101A861F}"/>
              </a:ext>
            </a:extLst>
          </p:cNvPr>
          <p:cNvCxnSpPr/>
          <p:nvPr/>
        </p:nvCxnSpPr>
        <p:spPr>
          <a:xfrm flipH="1">
            <a:off x="5924341" y="3074504"/>
            <a:ext cx="3550963" cy="26838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0646441"/>
      </p:ext>
    </p:extLst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106923B5-F10E-4471-A501-058628748E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749" t="19047" r="34436" b="24073"/>
          <a:stretch/>
        </p:blipFill>
        <p:spPr>
          <a:xfrm>
            <a:off x="7446611" y="882433"/>
            <a:ext cx="4509514" cy="3081958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F77D03E4-4CB4-4BAC-8B2F-C5579F6C3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</p:spPr>
        <p:txBody>
          <a:bodyPr>
            <a:normAutofit/>
          </a:bodyPr>
          <a:lstStyle/>
          <a:p>
            <a:r>
              <a:rPr lang="hu-HU" dirty="0"/>
              <a:t>A hatékonyságra épülő döntéshozatal főbb elvei (</a:t>
            </a:r>
            <a:r>
              <a:rPr lang="hu-HU" dirty="0" err="1"/>
              <a:t>effectuation</a:t>
            </a:r>
            <a:r>
              <a:rPr lang="hu-HU" dirty="0"/>
              <a:t>)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855D3A6-A423-492E-A886-2F91521F3A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656" y="2011680"/>
            <a:ext cx="7670931" cy="4740157"/>
          </a:xfrm>
        </p:spPr>
        <p:txBody>
          <a:bodyPr>
            <a:normAutofit/>
          </a:bodyPr>
          <a:lstStyle/>
          <a:p>
            <a:r>
              <a:rPr lang="hu-HU" sz="2000" dirty="0"/>
              <a:t>1) </a:t>
            </a:r>
            <a:r>
              <a:rPr lang="hu-HU" sz="2000" b="1" dirty="0"/>
              <a:t>‚</a:t>
            </a:r>
            <a:r>
              <a:rPr lang="hu-HU" sz="2000" b="1" dirty="0" err="1"/>
              <a:t>Bird</a:t>
            </a:r>
            <a:r>
              <a:rPr lang="hu-HU" sz="2000" b="1" dirty="0"/>
              <a:t>-in-</a:t>
            </a:r>
            <a:r>
              <a:rPr lang="hu-HU" sz="2000" b="1" dirty="0" err="1"/>
              <a:t>hand</a:t>
            </a:r>
            <a:r>
              <a:rPr lang="hu-HU" sz="2000" b="1" dirty="0"/>
              <a:t>’ –Kezdd azzal, ami van: </a:t>
            </a:r>
            <a:r>
              <a:rPr lang="hu-HU" sz="2000" dirty="0"/>
              <a:t>a vállalkozó a saját erőforrásainak felértékelésével és elemzésével kezd: mit tudok? Kitől tudom? Kit ismerek? A vállalkozó azokra a lehetőségekre épít, amelyek ezen (információs) erőforrásaiból fakadnak</a:t>
            </a:r>
          </a:p>
          <a:p>
            <a:endParaRPr lang="hu-HU" sz="2000" dirty="0"/>
          </a:p>
          <a:p>
            <a:r>
              <a:rPr lang="hu-HU" sz="2000" dirty="0"/>
              <a:t>2) </a:t>
            </a:r>
            <a:r>
              <a:rPr lang="hu-HU" sz="2000" b="1" dirty="0"/>
              <a:t>Megengedhető veszteség: </a:t>
            </a:r>
            <a:r>
              <a:rPr lang="hu-HU" sz="2000" dirty="0"/>
              <a:t>a vállalkozó azzal kezdi minden egyes szakaszban, hogy meghatározza, mennyit veszíthet és a döntését nem egyetlen fő kérdés befolyásolja, hogy egyszer szakítson valami óriásit</a:t>
            </a:r>
          </a:p>
          <a:p>
            <a:endParaRPr lang="hu-HU" sz="2000" dirty="0"/>
          </a:p>
          <a:p>
            <a:r>
              <a:rPr lang="hu-HU" sz="2000" dirty="0"/>
              <a:t>3) </a:t>
            </a:r>
            <a:r>
              <a:rPr lang="hu-HU" sz="2000" b="1" dirty="0"/>
              <a:t>‚Limonádé’ </a:t>
            </a:r>
            <a:r>
              <a:rPr lang="hu-HU" sz="2000" dirty="0"/>
              <a:t>– a vállalkozó a meglepetés faktort is örömmel fogadja a kísérletezés során, akkor is, ha esetleg elsőre negatívnak tűnik, megpróbálja lehetőségként kezelni – „belevágja a limonádéba”</a:t>
            </a:r>
          </a:p>
        </p:txBody>
      </p:sp>
    </p:spTree>
    <p:extLst>
      <p:ext uri="{BB962C8B-B14F-4D97-AF65-F5344CB8AC3E}">
        <p14:creationId xmlns:p14="http://schemas.microsoft.com/office/powerpoint/2010/main" val="3641497916"/>
      </p:ext>
    </p:extLst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77D03E4-4CB4-4BAC-8B2F-C5579F6C3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hatékonyságra épülő döntéshozatal főbb elvei (</a:t>
            </a:r>
            <a:r>
              <a:rPr lang="hu-HU" dirty="0" err="1"/>
              <a:t>effectuation</a:t>
            </a:r>
            <a:r>
              <a:rPr lang="hu-HU" dirty="0"/>
              <a:t>)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855D3A6-A423-492E-A886-2F91521F3A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274" y="2157731"/>
            <a:ext cx="10753725" cy="3766185"/>
          </a:xfrm>
        </p:spPr>
        <p:txBody>
          <a:bodyPr>
            <a:normAutofit/>
          </a:bodyPr>
          <a:lstStyle/>
          <a:p>
            <a:r>
              <a:rPr lang="hu-HU" b="1" dirty="0">
                <a:solidFill>
                  <a:schemeClr val="accent1">
                    <a:lumMod val="75000"/>
                  </a:schemeClr>
                </a:solidFill>
              </a:rPr>
              <a:t>4) </a:t>
            </a:r>
            <a:r>
              <a:rPr lang="hu-HU" b="1" dirty="0" err="1">
                <a:solidFill>
                  <a:schemeClr val="accent1">
                    <a:lumMod val="75000"/>
                  </a:schemeClr>
                </a:solidFill>
              </a:rPr>
              <a:t>patchwork</a:t>
            </a:r>
            <a:r>
              <a:rPr lang="hu-HU" b="1" dirty="0">
                <a:solidFill>
                  <a:schemeClr val="accent1">
                    <a:lumMod val="75000"/>
                  </a:schemeClr>
                </a:solidFill>
              </a:rPr>
              <a:t> – hálózat: </a:t>
            </a:r>
            <a:r>
              <a:rPr lang="hu-HU" dirty="0"/>
              <a:t>a vállalkozó együttműködésekre épít, az előzetes </a:t>
            </a:r>
            <a:r>
              <a:rPr lang="hu-HU" dirty="0" err="1"/>
              <a:t>elköteleződések</a:t>
            </a:r>
            <a:r>
              <a:rPr lang="hu-HU" dirty="0"/>
              <a:t> segítik csökkenteni a bizonytalanságot, és az együttműködések révén új piaci lehetőségekre is fény vetülhet</a:t>
            </a:r>
          </a:p>
          <a:p>
            <a:endParaRPr lang="hu-HU" dirty="0"/>
          </a:p>
          <a:p>
            <a:r>
              <a:rPr lang="hu-HU" b="1" dirty="0">
                <a:solidFill>
                  <a:schemeClr val="accent1">
                    <a:lumMod val="75000"/>
                  </a:schemeClr>
                </a:solidFill>
              </a:rPr>
              <a:t>5) ‚pilóta a repülőben’: </a:t>
            </a:r>
            <a:r>
              <a:rPr lang="hu-HU" dirty="0">
                <a:solidFill>
                  <a:schemeClr val="tx1"/>
                </a:solidFill>
              </a:rPr>
              <a:t>tevékenységeik fókuszálásával és saját kontroll alatti tartásával, a kísérletező vállalkozók tudják, hogy vállalkozási tevékenységüknek pozitív kimenetele lesz. És tudják azt is, hogy a jövő nem megjósolható, de megteremthető.</a:t>
            </a:r>
            <a:endParaRPr lang="hu-HU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237995"/>
      </p:ext>
    </p:extLst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7E88D93A-E68E-4ED7-8FD5-35DC874D15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92" t="22137" r="33105" b="24719"/>
          <a:stretch/>
        </p:blipFill>
        <p:spPr>
          <a:xfrm>
            <a:off x="7108723" y="3215149"/>
            <a:ext cx="4925962" cy="3642851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C93C5B3B-8FFE-43F5-A637-2F8FECCDE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</p:spPr>
        <p:txBody>
          <a:bodyPr/>
          <a:lstStyle/>
          <a:p>
            <a:r>
              <a:rPr lang="hu-HU"/>
              <a:t>Ok-okozati összefüggésekre építő döntéshozatal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193A385-67C8-4562-B74F-89E6EA624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656" y="2011680"/>
            <a:ext cx="10753725" cy="3766185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hu-HU" dirty="0"/>
              <a:t> a vállalkozó egy speciális várható kimenetellel tervez és megpróbálja megtervezni a lehetséges jövőt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dirty="0"/>
              <a:t> a végkimenetel tehát adott, és a vállalkozó azon cél elérése érdekében próbálja megteremteni a szükséges erőforrásokat (az előző megközelítéssel ellentétben, amely szerint abból indulunk ki és az alapján kezdünk </a:t>
            </a:r>
            <a:r>
              <a:rPr lang="hu-HU" dirty="0" err="1"/>
              <a:t>ötletelni</a:t>
            </a:r>
            <a:r>
              <a:rPr lang="hu-HU" dirty="0"/>
              <a:t>, hogy milyen erőforrásokkal rendelkezünk)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dirty="0"/>
              <a:t> előre megvan tehát a „recept”</a:t>
            </a:r>
          </a:p>
        </p:txBody>
      </p:sp>
    </p:spTree>
    <p:extLst>
      <p:ext uri="{BB962C8B-B14F-4D97-AF65-F5344CB8AC3E}">
        <p14:creationId xmlns:p14="http://schemas.microsoft.com/office/powerpoint/2010/main" val="2000879531"/>
      </p:ext>
    </p:extLst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Csoportba foglalás 15">
            <a:extLst>
              <a:ext uri="{FF2B5EF4-FFF2-40B4-BE49-F238E27FC236}">
                <a16:creationId xmlns:a16="http://schemas.microsoft.com/office/drawing/2014/main" id="{38DFEAAE-FCA8-4EF5-BC06-169F87A83FA2}"/>
              </a:ext>
            </a:extLst>
          </p:cNvPr>
          <p:cNvGrpSpPr/>
          <p:nvPr/>
        </p:nvGrpSpPr>
        <p:grpSpPr>
          <a:xfrm>
            <a:off x="2835110" y="-1937718"/>
            <a:ext cx="9984658" cy="9231053"/>
            <a:chOff x="1443632" y="-1354622"/>
            <a:chExt cx="9984658" cy="9231053"/>
          </a:xfrm>
        </p:grpSpPr>
        <p:pic>
          <p:nvPicPr>
            <p:cNvPr id="4" name="Kép 3">
              <a:extLst>
                <a:ext uri="{FF2B5EF4-FFF2-40B4-BE49-F238E27FC236}">
                  <a16:creationId xmlns:a16="http://schemas.microsoft.com/office/drawing/2014/main" id="{6D5A206E-B9CD-46CD-B68E-630141CD44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8870" t="31454" r="25000" b="25580"/>
            <a:stretch/>
          </p:blipFill>
          <p:spPr>
            <a:xfrm>
              <a:off x="1443632" y="-1354622"/>
              <a:ext cx="9984658" cy="9231053"/>
            </a:xfrm>
            <a:prstGeom prst="rect">
              <a:avLst/>
            </a:prstGeom>
          </p:spPr>
        </p:pic>
        <p:sp>
          <p:nvSpPr>
            <p:cNvPr id="5" name="Szövegdoboz 4">
              <a:extLst>
                <a:ext uri="{FF2B5EF4-FFF2-40B4-BE49-F238E27FC236}">
                  <a16:creationId xmlns:a16="http://schemas.microsoft.com/office/drawing/2014/main" id="{A9489925-85DE-4B6F-8E44-F0BF78A8630D}"/>
                </a:ext>
              </a:extLst>
            </p:cNvPr>
            <p:cNvSpPr txBox="1"/>
            <p:nvPr/>
          </p:nvSpPr>
          <p:spPr>
            <a:xfrm>
              <a:off x="2747477" y="3773042"/>
              <a:ext cx="1371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dirty="0"/>
                <a:t>Erőforrások</a:t>
              </a:r>
            </a:p>
          </p:txBody>
        </p:sp>
        <p:sp>
          <p:nvSpPr>
            <p:cNvPr id="9" name="Szövegdoboz 8">
              <a:extLst>
                <a:ext uri="{FF2B5EF4-FFF2-40B4-BE49-F238E27FC236}">
                  <a16:creationId xmlns:a16="http://schemas.microsoft.com/office/drawing/2014/main" id="{50B13138-BAB7-4584-AD82-CA70E623F340}"/>
                </a:ext>
              </a:extLst>
            </p:cNvPr>
            <p:cNvSpPr txBox="1"/>
            <p:nvPr/>
          </p:nvSpPr>
          <p:spPr>
            <a:xfrm>
              <a:off x="5869857" y="3849987"/>
              <a:ext cx="15239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600" dirty="0"/>
                <a:t>Vállalkozói interakciók</a:t>
              </a:r>
            </a:p>
          </p:txBody>
        </p:sp>
        <p:sp>
          <p:nvSpPr>
            <p:cNvPr id="10" name="Szövegdoboz 9">
              <a:extLst>
                <a:ext uri="{FF2B5EF4-FFF2-40B4-BE49-F238E27FC236}">
                  <a16:creationId xmlns:a16="http://schemas.microsoft.com/office/drawing/2014/main" id="{46694EA4-E897-488A-8CBF-1E816DDC7DA2}"/>
                </a:ext>
              </a:extLst>
            </p:cNvPr>
            <p:cNvSpPr txBox="1"/>
            <p:nvPr/>
          </p:nvSpPr>
          <p:spPr>
            <a:xfrm>
              <a:off x="7285701" y="3858785"/>
              <a:ext cx="15239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600" dirty="0"/>
                <a:t>Elköteleződé-</a:t>
              </a:r>
              <a:r>
                <a:rPr lang="hu-HU" sz="1600" dirty="0" err="1"/>
                <a:t>sek</a:t>
              </a:r>
              <a:endParaRPr lang="hu-HU" sz="1600" dirty="0"/>
            </a:p>
          </p:txBody>
        </p:sp>
        <p:sp>
          <p:nvSpPr>
            <p:cNvPr id="11" name="Szövegdoboz 10">
              <a:extLst>
                <a:ext uri="{FF2B5EF4-FFF2-40B4-BE49-F238E27FC236}">
                  <a16:creationId xmlns:a16="http://schemas.microsoft.com/office/drawing/2014/main" id="{4A03183B-0621-4536-AE5D-5FB7909218FD}"/>
                </a:ext>
              </a:extLst>
            </p:cNvPr>
            <p:cNvSpPr txBox="1"/>
            <p:nvPr/>
          </p:nvSpPr>
          <p:spPr>
            <a:xfrm>
              <a:off x="8576931" y="3091628"/>
              <a:ext cx="152399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600" dirty="0"/>
                <a:t>Új erőforrások</a:t>
              </a:r>
            </a:p>
          </p:txBody>
        </p:sp>
        <p:sp>
          <p:nvSpPr>
            <p:cNvPr id="12" name="Szövegdoboz 11">
              <a:extLst>
                <a:ext uri="{FF2B5EF4-FFF2-40B4-BE49-F238E27FC236}">
                  <a16:creationId xmlns:a16="http://schemas.microsoft.com/office/drawing/2014/main" id="{8125997A-7A8E-4143-96D4-D35D69B12F9B}"/>
                </a:ext>
              </a:extLst>
            </p:cNvPr>
            <p:cNvSpPr txBox="1"/>
            <p:nvPr/>
          </p:nvSpPr>
          <p:spPr>
            <a:xfrm>
              <a:off x="8682948" y="4771306"/>
              <a:ext cx="152399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600" dirty="0"/>
                <a:t>Új célok</a:t>
              </a:r>
            </a:p>
          </p:txBody>
        </p:sp>
        <p:sp>
          <p:nvSpPr>
            <p:cNvPr id="13" name="Szövegdoboz 12">
              <a:extLst>
                <a:ext uri="{FF2B5EF4-FFF2-40B4-BE49-F238E27FC236}">
                  <a16:creationId xmlns:a16="http://schemas.microsoft.com/office/drawing/2014/main" id="{3DFCF79D-C8BB-4BBE-A2D7-39665AA96929}"/>
                </a:ext>
              </a:extLst>
            </p:cNvPr>
            <p:cNvSpPr txBox="1"/>
            <p:nvPr/>
          </p:nvSpPr>
          <p:spPr>
            <a:xfrm>
              <a:off x="6927035" y="6053550"/>
              <a:ext cx="15239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600" dirty="0"/>
                <a:t>Új termékek, cégek és piacok</a:t>
              </a:r>
            </a:p>
          </p:txBody>
        </p:sp>
        <p:sp>
          <p:nvSpPr>
            <p:cNvPr id="14" name="Szövegdoboz 13">
              <a:extLst>
                <a:ext uri="{FF2B5EF4-FFF2-40B4-BE49-F238E27FC236}">
                  <a16:creationId xmlns:a16="http://schemas.microsoft.com/office/drawing/2014/main" id="{F308C8F8-2391-4561-9EFB-F1CC8BFEB8DC}"/>
                </a:ext>
              </a:extLst>
            </p:cNvPr>
            <p:cNvSpPr txBox="1"/>
            <p:nvPr/>
          </p:nvSpPr>
          <p:spPr>
            <a:xfrm>
              <a:off x="3458498" y="5382466"/>
              <a:ext cx="15239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600" dirty="0"/>
                <a:t>Meglepetés faktor</a:t>
              </a:r>
            </a:p>
          </p:txBody>
        </p:sp>
        <p:sp>
          <p:nvSpPr>
            <p:cNvPr id="15" name="Szövegdoboz 14">
              <a:extLst>
                <a:ext uri="{FF2B5EF4-FFF2-40B4-BE49-F238E27FC236}">
                  <a16:creationId xmlns:a16="http://schemas.microsoft.com/office/drawing/2014/main" id="{0A0A46F9-B62F-4240-9B40-6DE29C7530F2}"/>
                </a:ext>
              </a:extLst>
            </p:cNvPr>
            <p:cNvSpPr txBox="1"/>
            <p:nvPr/>
          </p:nvSpPr>
          <p:spPr>
            <a:xfrm>
              <a:off x="2615168" y="1870528"/>
              <a:ext cx="4582258" cy="830997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hu-HU" sz="2400" dirty="0"/>
                <a:t>A hatékony döntéshozatali mechanizmus</a:t>
              </a:r>
            </a:p>
          </p:txBody>
        </p:sp>
      </p:grpSp>
      <p:sp>
        <p:nvSpPr>
          <p:cNvPr id="2" name="Cím 1">
            <a:extLst>
              <a:ext uri="{FF2B5EF4-FFF2-40B4-BE49-F238E27FC236}">
                <a16:creationId xmlns:a16="http://schemas.microsoft.com/office/drawing/2014/main" id="{9122BD1E-2012-4014-BE39-1F38B5A45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909" y="-71272"/>
            <a:ext cx="10772775" cy="1658198"/>
          </a:xfrm>
        </p:spPr>
        <p:txBody>
          <a:bodyPr>
            <a:normAutofit/>
          </a:bodyPr>
          <a:lstStyle/>
          <a:p>
            <a:r>
              <a:rPr lang="hu-HU" sz="4400" dirty="0"/>
              <a:t>A hatékonyságra épülő döntéshozatal /</a:t>
            </a:r>
            <a:r>
              <a:rPr lang="hu-HU" sz="4400" dirty="0" err="1"/>
              <a:t>effectuation</a:t>
            </a:r>
            <a:r>
              <a:rPr lang="hu-HU" sz="4400" dirty="0"/>
              <a:t>/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9A2A7A2B-01B2-4A85-B33D-7CA1C5742D83}"/>
              </a:ext>
            </a:extLst>
          </p:cNvPr>
          <p:cNvSpPr txBox="1"/>
          <p:nvPr/>
        </p:nvSpPr>
        <p:spPr>
          <a:xfrm>
            <a:off x="0" y="6358467"/>
            <a:ext cx="184415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350" dirty="0" err="1"/>
              <a:t>Source:effectuation.org</a:t>
            </a:r>
            <a:endParaRPr lang="hu-HU" sz="1350" dirty="0"/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3B7C733C-BB9B-4353-8C2D-72A60C426DF5}"/>
              </a:ext>
            </a:extLst>
          </p:cNvPr>
          <p:cNvSpPr txBox="1"/>
          <p:nvPr/>
        </p:nvSpPr>
        <p:spPr>
          <a:xfrm>
            <a:off x="5815706" y="3266891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Célok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5B4FFA0C-3909-4255-8214-DE8C953AEF7D}"/>
              </a:ext>
            </a:extLst>
          </p:cNvPr>
          <p:cNvSpPr txBox="1"/>
          <p:nvPr/>
        </p:nvSpPr>
        <p:spPr>
          <a:xfrm>
            <a:off x="5712115" y="3772712"/>
            <a:ext cx="1523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/>
              <a:t>Megengedhető veszteség</a:t>
            </a:r>
          </a:p>
        </p:txBody>
      </p:sp>
    </p:spTree>
    <p:extLst>
      <p:ext uri="{BB962C8B-B14F-4D97-AF65-F5344CB8AC3E}">
        <p14:creationId xmlns:p14="http://schemas.microsoft.com/office/powerpoint/2010/main" val="1344450122"/>
      </p:ext>
    </p:extLst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4F062E0-467A-4381-BD8A-EF1C2F2C0A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4850" y="3229709"/>
            <a:ext cx="10782300" cy="3352800"/>
          </a:xfrm>
        </p:spPr>
        <p:txBody>
          <a:bodyPr/>
          <a:lstStyle/>
          <a:p>
            <a:r>
              <a:rPr lang="hu-HU" sz="7200" dirty="0"/>
              <a:t>Különböző módszerek a vállalkozás lehetőségeinek a feltárására</a:t>
            </a:r>
            <a:br>
              <a:rPr lang="hu-HU" sz="7200" dirty="0"/>
            </a:br>
            <a:br>
              <a:rPr lang="hu-HU" sz="7200" dirty="0"/>
            </a:br>
            <a:br>
              <a:rPr lang="hu-HU" sz="7200" dirty="0"/>
            </a:br>
            <a:r>
              <a:rPr lang="hu-HU" sz="2000" dirty="0"/>
              <a:t>Forrás: </a:t>
            </a:r>
            <a:r>
              <a:rPr lang="hu-HU" sz="2000" dirty="0" err="1"/>
              <a:t>Sarasvathy</a:t>
            </a:r>
            <a:r>
              <a:rPr lang="hu-HU" sz="2000" dirty="0"/>
              <a:t> és I&amp;E </a:t>
            </a:r>
            <a:r>
              <a:rPr lang="hu-HU" sz="2000" dirty="0" err="1"/>
              <a:t>Basics</a:t>
            </a:r>
            <a:r>
              <a:rPr lang="hu-HU" sz="2000" dirty="0"/>
              <a:t> </a:t>
            </a:r>
            <a:r>
              <a:rPr lang="hu-HU" sz="2000" dirty="0" err="1"/>
              <a:t>blueprint</a:t>
            </a:r>
            <a:r>
              <a:rPr lang="hu-HU" sz="2000" dirty="0"/>
              <a:t> alapján saját szerkesztés</a:t>
            </a:r>
            <a:br>
              <a:rPr lang="hu-HU" sz="2000" dirty="0"/>
            </a:b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2488918178"/>
      </p:ext>
    </p:extLst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7EC0D297-7471-4F3C-BD39-5610B43210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3" t="29113" r="33919" b="29973"/>
          <a:stretch/>
        </p:blipFill>
        <p:spPr>
          <a:xfrm>
            <a:off x="633999" y="1704379"/>
            <a:ext cx="6912217" cy="3148976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9BE0BD2A-6D24-4065-B793-FA4CC217C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6310" y="499533"/>
            <a:ext cx="3706761" cy="1658198"/>
          </a:xfrm>
        </p:spPr>
        <p:txBody>
          <a:bodyPr>
            <a:normAutofit/>
          </a:bodyPr>
          <a:lstStyle/>
          <a:p>
            <a:r>
              <a:rPr lang="hu-HU" sz="3700" dirty="0"/>
              <a:t>Lehetőség „felfedezés” </a:t>
            </a:r>
            <a:r>
              <a:rPr lang="hu-HU" sz="3700" dirty="0" err="1"/>
              <a:t>vs</a:t>
            </a:r>
            <a:r>
              <a:rPr lang="hu-HU" sz="3700" dirty="0"/>
              <a:t>. lehetőség alakítás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B480759-BA49-49F0-9345-21F773CCF2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36309" y="2306647"/>
            <a:ext cx="3706761" cy="3864732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hu-HU" sz="2800" dirty="0"/>
              <a:t> Az </a:t>
            </a:r>
            <a:r>
              <a:rPr lang="hu-HU" sz="2800" dirty="0" err="1"/>
              <a:t>entrepreneurship</a:t>
            </a:r>
            <a:r>
              <a:rPr lang="hu-HU" sz="2800" dirty="0"/>
              <a:t> elméletek egyik központi kérdése, hogy a vállalkozási lehetőségeket </a:t>
            </a:r>
            <a:r>
              <a:rPr lang="hu-HU" sz="2800" b="1" dirty="0"/>
              <a:t>szándékos keresés nélkül</a:t>
            </a:r>
            <a:r>
              <a:rPr lang="hu-HU" sz="2800" dirty="0"/>
              <a:t>, többé kevésbé véletlenül fedezik fel,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2800" dirty="0"/>
              <a:t> vagy a vállalkozási lehetőségek </a:t>
            </a:r>
            <a:r>
              <a:rPr lang="hu-HU" sz="2800" b="1" dirty="0"/>
              <a:t>szándékos keresés</a:t>
            </a:r>
            <a:r>
              <a:rPr lang="hu-HU" sz="2800" dirty="0"/>
              <a:t> eredményei</a:t>
            </a:r>
          </a:p>
          <a:p>
            <a:pPr>
              <a:buFont typeface="Arial" panose="020B0604020202020204" pitchFamily="34" charset="0"/>
              <a:buChar char="•"/>
            </a:pPr>
            <a:endParaRPr lang="hu-HU" sz="2800" dirty="0"/>
          </a:p>
          <a:p>
            <a:pPr marL="0" indent="0">
              <a:buNone/>
            </a:pP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14975435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Csoportba foglalás 2">
            <a:extLst>
              <a:ext uri="{FF2B5EF4-FFF2-40B4-BE49-F238E27FC236}">
                <a16:creationId xmlns:a16="http://schemas.microsoft.com/office/drawing/2014/main" id="{A83FFD06-2D5E-4741-86B1-3A4A7A1DEF31}"/>
              </a:ext>
            </a:extLst>
          </p:cNvPr>
          <p:cNvGrpSpPr/>
          <p:nvPr/>
        </p:nvGrpSpPr>
        <p:grpSpPr>
          <a:xfrm>
            <a:off x="2163764" y="620714"/>
            <a:ext cx="8021245" cy="5545137"/>
            <a:chOff x="2163764" y="620714"/>
            <a:chExt cx="8021245" cy="5545137"/>
          </a:xfrm>
        </p:grpSpPr>
        <p:pic>
          <p:nvPicPr>
            <p:cNvPr id="13314" name="Picture 2">
              <a:extLst>
                <a:ext uri="{FF2B5EF4-FFF2-40B4-BE49-F238E27FC236}">
                  <a16:creationId xmlns:a16="http://schemas.microsoft.com/office/drawing/2014/main" id="{C0F118B2-D6C3-4173-985D-1131FE7429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3764" y="620714"/>
              <a:ext cx="7762875" cy="5545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Szövegdoboz 1">
              <a:extLst>
                <a:ext uri="{FF2B5EF4-FFF2-40B4-BE49-F238E27FC236}">
                  <a16:creationId xmlns:a16="http://schemas.microsoft.com/office/drawing/2014/main" id="{3853089C-5CCE-4190-A17B-11A02F87B1FF}"/>
                </a:ext>
              </a:extLst>
            </p:cNvPr>
            <p:cNvSpPr txBox="1"/>
            <p:nvPr/>
          </p:nvSpPr>
          <p:spPr>
            <a:xfrm>
              <a:off x="8328074" y="5725551"/>
              <a:ext cx="185693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hu-HU" dirty="0"/>
                <a:t>Marosán, 2001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35619042"/>
      </p:ext>
    </p:extLst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90D0F2B-5025-453D-A4F0-8899F8923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Lehetőségek felfedezése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9F91AEC-8EA4-4A07-B3A4-C8B63791DF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hu-HU" dirty="0"/>
              <a:t>  e megközelítés szerint a vállalkozási lehetőségek objektív jelenségek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dirty="0"/>
              <a:t> e lehetőségek </a:t>
            </a:r>
            <a:r>
              <a:rPr lang="hu-HU" dirty="0" err="1"/>
              <a:t>exogén</a:t>
            </a:r>
            <a:r>
              <a:rPr lang="hu-HU" dirty="0"/>
              <a:t> hatásként, a külső környezet, a technológiai adottságok, a fogyasztói igények, demográfiai jellemzők vagy az ipar és a piac változásaiból származnak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dirty="0"/>
              <a:t> az objektív vállalkozási lehetőségek objektíven léteznek és függetlenek a személyek percepcióitól (észleléseitől) vagy tevékenységeitől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dirty="0"/>
              <a:t> azonban ezeket a lehetőségeket is csak éber piaci szereplők veszik észre, akik képesek ezeket felfedezni és kiaknázni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dirty="0"/>
              <a:t> természetesen a lehetőség(</a:t>
            </a:r>
            <a:r>
              <a:rPr lang="hu-HU" dirty="0" err="1"/>
              <a:t>ek</a:t>
            </a:r>
            <a:r>
              <a:rPr lang="hu-HU" dirty="0"/>
              <a:t>) mielőbbi felfedezése is fontos szempont</a:t>
            </a:r>
          </a:p>
        </p:txBody>
      </p:sp>
    </p:spTree>
    <p:extLst>
      <p:ext uri="{BB962C8B-B14F-4D97-AF65-F5344CB8AC3E}">
        <p14:creationId xmlns:p14="http://schemas.microsoft.com/office/powerpoint/2010/main" val="3851764772"/>
      </p:ext>
    </p:extLst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90D0F2B-5025-453D-A4F0-8899F8923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Lehetőségek (ki)alakítása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9F91AEC-8EA4-4A07-B3A4-C8B63791DF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hu-HU" dirty="0"/>
              <a:t>  e megközelítés szerint a vállalkozási lehetőségek szubjektív  jelenségek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dirty="0"/>
              <a:t> a vállalkozási lehetőségek nem függetlenek a személyek percepcióitól (észleléseitől) vagy tevékenységeitől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dirty="0"/>
              <a:t> a lehetőségeket e felfogás szerint ki kell alakítani, alakítani kell, hogy vállalkozási lehetőségként értelmezhetők legyenek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dirty="0"/>
              <a:t> e lehetőségek a vállalkozók tevékenységei, reakciói és új termékek, szolgáltatások létrehozása iránti elkötelezettsége és elszántsága révén alakulnak ki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dirty="0"/>
              <a:t> a vállalkozási lehetőségek tehát nem léteznek objektíven, csakis a vállalkozók saját hitére alapozva jönnek létre</a:t>
            </a:r>
          </a:p>
          <a:p>
            <a:pPr>
              <a:buFont typeface="Arial" panose="020B0604020202020204" pitchFamily="34" charset="0"/>
              <a:buChar char="•"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189954467"/>
      </p:ext>
    </p:extLst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4B32074-EFE5-48F8-8C62-A29B4B04D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Vállalkozási lehetőségek közösség(</a:t>
            </a:r>
            <a:r>
              <a:rPr lang="hu-HU" dirty="0" err="1"/>
              <a:t>ek</a:t>
            </a:r>
            <a:r>
              <a:rPr lang="hu-HU" dirty="0"/>
              <a:t>) általi </a:t>
            </a:r>
            <a:r>
              <a:rPr lang="hu-HU" dirty="0" err="1"/>
              <a:t>validálása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0E73252-18C2-4CE6-ADFF-DBD4A39201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hu-HU" dirty="0"/>
              <a:t> a vállalkozók tehát saját maguk is a lehetőségek forrásai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dirty="0"/>
              <a:t> a kialakított/ elképzelt vállalkozási lehetőségek mentén elindítják piaci tevékenységeiket, figyelik a piaci szereplők visszajelzéséit, hozzáigazítják a terméket/szolgáltatást a felmerült igényekhez és folytatják piaci tevékenységüket</a:t>
            </a:r>
          </a:p>
          <a:p>
            <a:pPr>
              <a:buFont typeface="Arial" panose="020B0604020202020204" pitchFamily="34" charset="0"/>
              <a:buChar char="•"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41007531"/>
      </p:ext>
    </p:extLst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C8ACF43-84BE-4E12-BFF3-EAFC290EA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Vállalkozási lehetőségek felfedezése </a:t>
            </a:r>
            <a:r>
              <a:rPr lang="hu-HU" dirty="0" err="1"/>
              <a:t>vs</a:t>
            </a:r>
            <a:r>
              <a:rPr lang="hu-HU" dirty="0"/>
              <a:t>. (ki)alakítása 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75AD23C-214F-4EAA-A9C2-F61B2856AE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1566701"/>
          </a:xfrm>
        </p:spPr>
        <p:txBody>
          <a:bodyPr/>
          <a:lstStyle/>
          <a:p>
            <a:r>
              <a:rPr lang="hu-HU" dirty="0"/>
              <a:t>Felfedezés</a:t>
            </a:r>
          </a:p>
          <a:p>
            <a:r>
              <a:rPr lang="hu-HU" dirty="0"/>
              <a:t>- objektíven létező lehetőséget feltételez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4449972E-0349-42A0-9E1B-8114B6C452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1566701"/>
          </a:xfrm>
        </p:spPr>
        <p:txBody>
          <a:bodyPr/>
          <a:lstStyle/>
          <a:p>
            <a:r>
              <a:rPr lang="hu-HU" dirty="0"/>
              <a:t>(Ki)alakítás</a:t>
            </a:r>
          </a:p>
          <a:p>
            <a:r>
              <a:rPr lang="hu-HU" dirty="0"/>
              <a:t>- szubjektíven feltárandó és alakítandó lehetőségre épül</a:t>
            </a:r>
          </a:p>
        </p:txBody>
      </p:sp>
      <p:sp>
        <p:nvSpPr>
          <p:cNvPr id="5" name="Tartalom helye 2">
            <a:extLst>
              <a:ext uri="{FF2B5EF4-FFF2-40B4-BE49-F238E27FC236}">
                <a16:creationId xmlns:a16="http://schemas.microsoft.com/office/drawing/2014/main" id="{7E5B62C3-F865-4FC8-9D6A-773C35452132}"/>
              </a:ext>
            </a:extLst>
          </p:cNvPr>
          <p:cNvSpPr txBox="1">
            <a:spLocks/>
          </p:cNvSpPr>
          <p:nvPr/>
        </p:nvSpPr>
        <p:spPr>
          <a:xfrm>
            <a:off x="3679610" y="3939578"/>
            <a:ext cx="4663440" cy="1566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/>
              <a:t>Mindkettő éber vállalkozói attitűdöt feltételez</a:t>
            </a:r>
          </a:p>
          <a:p>
            <a:r>
              <a:rPr lang="hu-HU" dirty="0"/>
              <a:t>Előfordulhat a két elmélet kombinációja szerinti megvalósítás</a:t>
            </a:r>
          </a:p>
        </p:txBody>
      </p:sp>
    </p:spTree>
    <p:extLst>
      <p:ext uri="{BB962C8B-B14F-4D97-AF65-F5344CB8AC3E}">
        <p14:creationId xmlns:p14="http://schemas.microsoft.com/office/powerpoint/2010/main" val="819015942"/>
      </p:ext>
    </p:extLst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6A49A89-8B4F-487A-BD62-ADED45DEF1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sz="6000" dirty="0"/>
              <a:t>A keresés jelentősége a vállalkozási lehetőségek feltárásában</a:t>
            </a:r>
          </a:p>
        </p:txBody>
      </p:sp>
    </p:spTree>
    <p:extLst>
      <p:ext uri="{BB962C8B-B14F-4D97-AF65-F5344CB8AC3E}">
        <p14:creationId xmlns:p14="http://schemas.microsoft.com/office/powerpoint/2010/main" val="3201668450"/>
      </p:ext>
    </p:extLst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6209C9F-CAAA-4AA5-952B-D905CD90D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Passzív hozzáállás  - lehetőségek megtalálása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EE2763B-7469-4475-AB2D-BA7C9CA8F5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656" y="2011680"/>
            <a:ext cx="10753725" cy="4481885"/>
          </a:xfrm>
        </p:spPr>
        <p:txBody>
          <a:bodyPr>
            <a:normAutofit fontScale="925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hu-HU" dirty="0"/>
              <a:t> a lehetőség véletlen felfedezése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dirty="0"/>
              <a:t> ismeretlen dolog, amelyet korábban nem fedeztek/ismertek fel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dirty="0"/>
              <a:t> az emberek az ismeretlent nem tudják keresni (ha nem tudja mit keres, miként találna?)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dirty="0"/>
              <a:t> egyszerűen esély vagy szerencse kérdése volna?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dirty="0"/>
              <a:t> NEM! Csak az éber piaci szereplő képes </a:t>
            </a:r>
            <a:r>
              <a:rPr lang="hu-HU" dirty="0" err="1"/>
              <a:t>észrevenni</a:t>
            </a:r>
            <a:r>
              <a:rPr lang="hu-HU" dirty="0"/>
              <a:t> a lehetőséget!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dirty="0"/>
              <a:t> ebben az esetben a lehetőség felfedezése sem szerencse, sem szándékos keresés eredménye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dirty="0"/>
              <a:t> olyan dolgok kerülnek jellemzően ezzel az attitűddel felfedezésre, amelyek eddig a piacon észrevétlenek maradtak –&gt;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hu-HU" dirty="0"/>
              <a:t>Nem hagyható tehát figyelmen kívül a vállalkozó azon képessége, amellyel képes </a:t>
            </a:r>
            <a:r>
              <a:rPr lang="hu-HU" dirty="0" err="1"/>
              <a:t>észrevenni</a:t>
            </a:r>
            <a:r>
              <a:rPr lang="hu-HU" dirty="0"/>
              <a:t> a piaci lehetőséget, éber és megfelelő időben tárja fel a lehetőséget, valamint az új terméket vagy szolgáltatást jó időzítéssel vezeti be a piacra!!!!</a:t>
            </a:r>
          </a:p>
        </p:txBody>
      </p:sp>
    </p:spTree>
    <p:extLst>
      <p:ext uri="{BB962C8B-B14F-4D97-AF65-F5344CB8AC3E}">
        <p14:creationId xmlns:p14="http://schemas.microsoft.com/office/powerpoint/2010/main" val="3114122170"/>
      </p:ext>
    </p:extLst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AAEDC58-4029-4DF0-AC03-1A5681995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Lehetőségek megtalálása – aktív kereső hozzáállással 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3FD886E-90F8-4504-926D-D24F646249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hu-HU" dirty="0"/>
              <a:t> a lehetőség felfedezése lehet egy aktív kutatás – piackutatás vagy tudományos kutatás – eredménye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dirty="0"/>
              <a:t> származhat a környezet folyamatos figyeléséből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dirty="0"/>
              <a:t> a fogyasztói visszajelzésekből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dirty="0"/>
              <a:t> a piacon megjelent új termékek figyeléséből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dirty="0"/>
              <a:t> új üzleti ötletek elemzéséből</a:t>
            </a:r>
          </a:p>
        </p:txBody>
      </p:sp>
    </p:spTree>
    <p:extLst>
      <p:ext uri="{BB962C8B-B14F-4D97-AF65-F5344CB8AC3E}">
        <p14:creationId xmlns:p14="http://schemas.microsoft.com/office/powerpoint/2010/main" val="442921136"/>
      </p:ext>
    </p:extLst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DB2D5D33-5E54-4914-B63F-49C2BC76DE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4340" r="-1" b="-1"/>
          <a:stretch/>
        </p:blipFill>
        <p:spPr>
          <a:xfrm>
            <a:off x="635457" y="640080"/>
            <a:ext cx="10916463" cy="3602736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3570B993-EFB2-4FD0-AE4C-F0D137F6D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385066"/>
            <a:ext cx="10923638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>
                <a:solidFill>
                  <a:srgbClr val="FFFFFF"/>
                </a:solidFill>
              </a:rPr>
              <a:t>Miért lehetséges, hogy egyes piaci szereplők feltárnak új vállalkozási lehetőségeket, mások pedig nem? </a:t>
            </a:r>
          </a:p>
        </p:txBody>
      </p:sp>
    </p:spTree>
    <p:extLst>
      <p:ext uri="{BB962C8B-B14F-4D97-AF65-F5344CB8AC3E}">
        <p14:creationId xmlns:p14="http://schemas.microsoft.com/office/powerpoint/2010/main" val="3653608695"/>
      </p:ext>
    </p:extLst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223C59D-D78E-417F-B329-D3600CAA4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Különbségek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5E85108-1159-4A7C-9106-6A650C3462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hu-HU" dirty="0"/>
              <a:t> kiemelten fontos a szándék és/vagy a képesség valamilyen új dolog keresésére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dirty="0"/>
              <a:t> folyamatos „figyelő” magatartás, éber „üzemmód”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dirty="0"/>
              <a:t> keresési technikák ismerete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dirty="0"/>
              <a:t> magasabb szintű információ feldolgozási képesség</a:t>
            </a:r>
          </a:p>
        </p:txBody>
      </p:sp>
    </p:spTree>
    <p:extLst>
      <p:ext uri="{BB962C8B-B14F-4D97-AF65-F5344CB8AC3E}">
        <p14:creationId xmlns:p14="http://schemas.microsoft.com/office/powerpoint/2010/main" val="2865339400"/>
      </p:ext>
    </p:extLst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70EA4B4-0A83-4F28-85B8-092A468DDC9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sz="6600" dirty="0"/>
              <a:t>A megszerzett tudás szerepe a vállalkozási lehetőségek észlelésében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A682BCD4-40A6-4062-ACC8-2774C108A13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hu-HU" dirty="0"/>
              <a:t>/prior </a:t>
            </a:r>
            <a:r>
              <a:rPr lang="hu-HU" dirty="0" err="1"/>
              <a:t>knowledge</a:t>
            </a:r>
            <a:r>
              <a:rPr lang="hu-HU" dirty="0"/>
              <a:t>/</a:t>
            </a:r>
          </a:p>
          <a:p>
            <a:endParaRPr lang="hu-HU" dirty="0"/>
          </a:p>
          <a:p>
            <a:endParaRPr lang="hu-HU" dirty="0"/>
          </a:p>
          <a:p>
            <a:r>
              <a:rPr lang="hu-HU" sz="2200" dirty="0"/>
              <a:t>Forrás: </a:t>
            </a:r>
            <a:r>
              <a:rPr lang="hu-HU" sz="2200" dirty="0" err="1"/>
              <a:t>Sarasvathy</a:t>
            </a:r>
            <a:r>
              <a:rPr lang="hu-HU" sz="2200" dirty="0"/>
              <a:t> és I&amp;E </a:t>
            </a:r>
            <a:r>
              <a:rPr lang="hu-HU" sz="2200" dirty="0" err="1"/>
              <a:t>Basics</a:t>
            </a:r>
            <a:r>
              <a:rPr lang="hu-HU" sz="2200" dirty="0"/>
              <a:t> </a:t>
            </a:r>
            <a:r>
              <a:rPr lang="hu-HU" sz="2200" dirty="0" err="1"/>
              <a:t>blueprint</a:t>
            </a:r>
            <a:r>
              <a:rPr lang="hu-HU" sz="2200" dirty="0"/>
              <a:t> alapján saját szerkesztés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08186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34E7C3A-41E1-4540-B201-921B0E0E7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tárgy célja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02064BD-679B-4014-A1DD-70DC586D98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- a szélesebb értelemben vett technológiai területhez kapcsolódó vállalkozási lehetőségek feltárásának, megismerésének elősegítése</a:t>
            </a:r>
          </a:p>
          <a:p>
            <a:r>
              <a:rPr lang="hu-HU" dirty="0"/>
              <a:t>- a megismert elméleti háttér elmélyítése közös elemzések, gyakorlati feladatok és esettanulmányok révén</a:t>
            </a:r>
          </a:p>
          <a:p>
            <a:r>
              <a:rPr lang="hu-HU" dirty="0"/>
              <a:t>-olyan áttekintés, amely nemcsak saját vállalkozás indítása esetén, hanem egy szervezet munkavállalójaként, vezetőjeként is hasznosítható és „előhívható” ismereteket biztosít</a:t>
            </a:r>
          </a:p>
          <a:p>
            <a:r>
              <a:rPr lang="hu-HU" dirty="0"/>
              <a:t>- aktív csoportmunkára épül</a:t>
            </a:r>
          </a:p>
        </p:txBody>
      </p:sp>
    </p:spTree>
    <p:extLst>
      <p:ext uri="{BB962C8B-B14F-4D97-AF65-F5344CB8AC3E}">
        <p14:creationId xmlns:p14="http://schemas.microsoft.com/office/powerpoint/2010/main" val="34396589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Kép 1" descr="http://www.veniens.hu/vallalatepito/wp-content/uploads/2010/01/porter-pelda.jpg">
            <a:extLst>
              <a:ext uri="{FF2B5EF4-FFF2-40B4-BE49-F238E27FC236}">
                <a16:creationId xmlns:a16="http://schemas.microsoft.com/office/drawing/2014/main" id="{A80E06C9-6801-4051-9103-BE1DFA530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589" y="223839"/>
            <a:ext cx="5330825" cy="641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42C4E3EB-57C7-4418-8C42-67DFFFBAA1DD}"/>
              </a:ext>
            </a:extLst>
          </p:cNvPr>
          <p:cNvSpPr txBox="1"/>
          <p:nvPr/>
        </p:nvSpPr>
        <p:spPr>
          <a:xfrm>
            <a:off x="8761414" y="6077243"/>
            <a:ext cx="3224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Forrás: Marosán, 2001 nyomán</a:t>
            </a:r>
          </a:p>
        </p:txBody>
      </p:sp>
    </p:spTree>
    <p:extLst>
      <p:ext uri="{BB962C8B-B14F-4D97-AF65-F5344CB8AC3E}">
        <p14:creationId xmlns:p14="http://schemas.microsoft.com/office/powerpoint/2010/main" val="3355780585"/>
      </p:ext>
    </p:extLst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 descr="A képen világos látható&#10;&#10;A leírás nagyon megbízható">
            <a:extLst>
              <a:ext uri="{FF2B5EF4-FFF2-40B4-BE49-F238E27FC236}">
                <a16:creationId xmlns:a16="http://schemas.microsoft.com/office/drawing/2014/main" id="{7FE4EB26-260D-4C53-9E8A-06BC77A3B4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9091" t="3181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DDC7ACBF-29B4-4A77-9BC9-EB86E1078803}"/>
              </a:ext>
            </a:extLst>
          </p:cNvPr>
          <p:cNvSpPr txBox="1"/>
          <p:nvPr/>
        </p:nvSpPr>
        <p:spPr>
          <a:xfrm>
            <a:off x="8114537" y="6657945"/>
            <a:ext cx="2606803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hu-HU" sz="700" dirty="0">
                <a:solidFill>
                  <a:srgbClr val="FFFFFF"/>
                </a:solidFill>
              </a:rPr>
              <a:t>Cím: </a:t>
            </a:r>
            <a:r>
              <a:rPr lang="hu-HU" sz="700" dirty="0">
                <a:solidFill>
                  <a:srgbClr val="FFFFFF"/>
                </a:solidFill>
                <a:hlinkClick r:id="rId3" tooltip="http://quotewit.blogspot.com/2014/01/knowledge-quotes.html"/>
              </a:rPr>
              <a:t>Fénykép</a:t>
            </a:r>
            <a:r>
              <a:rPr lang="hu-HU" sz="700" dirty="0">
                <a:solidFill>
                  <a:srgbClr val="FFFFFF"/>
                </a:solidFill>
              </a:rPr>
              <a:t>, készítette: Ismeretlen a készítő, licenc: </a:t>
            </a:r>
            <a:r>
              <a:rPr lang="hu-HU" sz="700" dirty="0">
                <a:solidFill>
                  <a:srgbClr val="FFFFFF"/>
                </a:solidFill>
                <a:hlinkClick r:id="rId4" tooltip="https://creativecommons.org/licenses/by-nc-nd/4.0/"/>
              </a:rPr>
              <a:t>CC BY-NC-ND</a:t>
            </a:r>
            <a:endParaRPr lang="hu-HU" sz="700" dirty="0">
              <a:solidFill>
                <a:srgbClr val="FFFFFF"/>
              </a:solidFill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E5261523-0D95-46AE-A5BE-BB179DDF5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5" y="499533"/>
            <a:ext cx="7214566" cy="1658198"/>
          </a:xfrm>
        </p:spPr>
        <p:txBody>
          <a:bodyPr>
            <a:normAutofit/>
          </a:bodyPr>
          <a:lstStyle/>
          <a:p>
            <a:r>
              <a:rPr lang="hu-HU" sz="4600">
                <a:solidFill>
                  <a:srgbClr val="FFFFFF"/>
                </a:solidFill>
              </a:rPr>
              <a:t>Fontos tényezők a vállalkozási lehetőségek feltárásában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F91C3A9-C580-440C-8BC0-133AC56404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657" y="2157730"/>
            <a:ext cx="6638543" cy="371868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hu-HU">
                <a:solidFill>
                  <a:srgbClr val="FFFFFF"/>
                </a:solidFill>
              </a:rPr>
              <a:t> folyamatos – aktív vagy passzív – kereső attitűd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>
                <a:solidFill>
                  <a:srgbClr val="FFFFFF"/>
                </a:solidFill>
              </a:rPr>
              <a:t> éberség és magas fokú információ feldolgozási képesség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>
                <a:solidFill>
                  <a:srgbClr val="FFFFFF"/>
                </a:solidFill>
              </a:rPr>
              <a:t> megszerzett tudás, tapasztalat, piac- vagy iparág ismerete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hu-HU">
                <a:solidFill>
                  <a:srgbClr val="FFFFFF"/>
                </a:solidFill>
              </a:rPr>
              <a:t>Piac ismerete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hu-HU">
                <a:solidFill>
                  <a:srgbClr val="FFFFFF"/>
                </a:solidFill>
              </a:rPr>
              <a:t>Vásárlói igények és problémák ismerete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hu-HU">
                <a:solidFill>
                  <a:srgbClr val="FFFFFF"/>
                </a:solidFill>
              </a:rPr>
              <a:t>Annak ismerete, hogy a piaci szükségleteket milyen módon lehet kielégíteni</a:t>
            </a:r>
          </a:p>
          <a:p>
            <a:pPr marL="0" indent="0">
              <a:buNone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115034"/>
      </p:ext>
    </p:extLst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5B02553-40EC-4BFF-AF77-151F72315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megszerzett tudás szerepe a vállalkozási lehetőségek feltárásában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A91111D-CCAC-4981-AF91-C273D90FC8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656" y="2011680"/>
            <a:ext cx="10753725" cy="4587903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hu-HU" dirty="0"/>
              <a:t> munkatapasztalat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dirty="0"/>
              <a:t> oktatásban szerzett tudás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dirty="0"/>
              <a:t> eseményeken, társadalmi hálózatokban és egyéb közösségekben szerzett tapasztalat (kapcsolati háló, </a:t>
            </a:r>
            <a:r>
              <a:rPr lang="hu-HU" dirty="0" err="1"/>
              <a:t>networking</a:t>
            </a:r>
            <a:r>
              <a:rPr lang="hu-HU" dirty="0"/>
              <a:t>)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hu-HU" dirty="0">
                <a:sym typeface="Wingdings" panose="05000000000000000000" pitchFamily="2" charset="2"/>
              </a:rPr>
              <a:t>Mindezek együttesen egy úgynevezett „tudás folyosót” alkotnak (</a:t>
            </a:r>
            <a:r>
              <a:rPr lang="hu-HU" dirty="0" err="1">
                <a:sym typeface="Wingdings" panose="05000000000000000000" pitchFamily="2" charset="2"/>
              </a:rPr>
              <a:t>knowledge</a:t>
            </a:r>
            <a:r>
              <a:rPr lang="hu-HU" dirty="0">
                <a:sym typeface="Wingdings" panose="05000000000000000000" pitchFamily="2" charset="2"/>
              </a:rPr>
              <a:t> korridor)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hu-HU" dirty="0">
                <a:sym typeface="Wingdings" panose="05000000000000000000" pitchFamily="2" charset="2"/>
              </a:rPr>
              <a:t> A megszerzett tudás és tapasztalat a lehetőségek felfedezését </a:t>
            </a:r>
            <a:r>
              <a:rPr lang="hu-HU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egy meghatározott út mentén/ terület vonatkozásában engedi csak</a:t>
            </a:r>
          </a:p>
          <a:p>
            <a:pPr lvl="3">
              <a:buFont typeface="Wingdings" panose="05000000000000000000" pitchFamily="2" charset="2"/>
              <a:buChar char="q"/>
            </a:pPr>
            <a:r>
              <a:rPr lang="hu-HU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Nem mindig teszi lehetővé az összes – esetlegesen más területen is fennálló – lehetőség észlelését</a:t>
            </a:r>
          </a:p>
          <a:p>
            <a:pPr lvl="3">
              <a:buFont typeface="Wingdings" panose="05000000000000000000" pitchFamily="2" charset="2"/>
              <a:buChar char="q"/>
            </a:pPr>
            <a:r>
              <a:rPr lang="hu-HU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Az alternatívák összehasonlítását</a:t>
            </a:r>
          </a:p>
          <a:p>
            <a:pPr lvl="3">
              <a:buFont typeface="Wingdings" panose="05000000000000000000" pitchFamily="2" charset="2"/>
              <a:buChar char="q"/>
            </a:pPr>
            <a:r>
              <a:rPr lang="hu-HU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Azon lehetőség kiválasztását, amelybe a leginkább érdemes befektetni</a:t>
            </a:r>
            <a:endParaRPr lang="hu-H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525572"/>
      </p:ext>
    </p:extLst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74D99A34-32E7-47E9-BFDA-ABD63C1F77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026499" y="2154975"/>
            <a:ext cx="3383936" cy="3282417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64FC26ED-974C-402E-99CD-3E0E55BCD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</p:spPr>
        <p:txBody>
          <a:bodyPr>
            <a:normAutofit/>
          </a:bodyPr>
          <a:lstStyle/>
          <a:p>
            <a:r>
              <a:rPr lang="hu-HU" dirty="0"/>
              <a:t>A megszerzett tudás szerepe a vállalkozási lehetőségek feltárásában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401FB2A-CAAC-4B55-A76B-2C1C6F441F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656" y="2011680"/>
            <a:ext cx="6875611" cy="376618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hu-HU" dirty="0"/>
              <a:t> a vállalkozó csak azokat a lehetőségeket fogja észlelni, amelyeket a korábbi tudása/tapasztalatai alapján észrevesz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dirty="0"/>
              <a:t> a megszerzett tudás befolyásolja a vállalkozó cselekedeteit, piaci tevékenységét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dirty="0"/>
              <a:t> kognitív korlátok és a speciális tudás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dirty="0">
                <a:sym typeface="Wingdings" panose="05000000000000000000" pitchFamily="2" charset="2"/>
              </a:rPr>
              <a:t> kizárják az összes lehetséges változat feltárását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dirty="0">
                <a:sym typeface="Wingdings" panose="05000000000000000000" pitchFamily="2" charset="2"/>
              </a:rPr>
              <a:t> ezért nagyon fontos a vállalkozás csapatának összetétele!!!!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88715880"/>
      </p:ext>
    </p:extLst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70EA4B4-0A83-4F28-85B8-092A468DDC9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sz="6600" dirty="0"/>
              <a:t>A megszerzett tudás szerepe a vállalkozási lehetőségek (ki)alakításában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A682BCD4-40A6-4062-ACC8-2774C108A13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/>
              <a:t>/prior </a:t>
            </a:r>
            <a:r>
              <a:rPr lang="hu-HU" dirty="0" err="1"/>
              <a:t>knowledge</a:t>
            </a:r>
            <a:r>
              <a:rPr lang="hu-HU" dirty="0"/>
              <a:t>; </a:t>
            </a:r>
            <a:r>
              <a:rPr lang="hu-HU" dirty="0" err="1"/>
              <a:t>opportunity</a:t>
            </a:r>
            <a:r>
              <a:rPr lang="hu-HU" dirty="0"/>
              <a:t> </a:t>
            </a:r>
            <a:r>
              <a:rPr lang="hu-HU" dirty="0" err="1"/>
              <a:t>creation</a:t>
            </a:r>
            <a:r>
              <a:rPr lang="hu-HU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360201279"/>
      </p:ext>
    </p:extLst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731DAFE-3961-4A57-8B25-0762CCF43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megszerzett tudás szerepe a vállalkozási lehetőségek (ki)alakításában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8FDB9E2-D532-4764-BDCA-A372CEDAD5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656" y="2011680"/>
            <a:ext cx="10753725" cy="4495137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hu-HU" dirty="0"/>
              <a:t> a vállalkozási lehetőségek alakításának elmélete szerint a vállalkozó hátra hagyja a járt utakat és maga alakít ki új módszereket, vagy új tudást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dirty="0"/>
              <a:t> ha valaki túlságosan támaszkodik a korábbi területen megszerzett tapasztalatára, megnehezítheti, hogy új piaci területeket tárjon fel, vagy maga új piacot alkosson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dirty="0"/>
              <a:t> a </a:t>
            </a:r>
            <a:r>
              <a:rPr lang="hu-HU" dirty="0">
                <a:solidFill>
                  <a:schemeClr val="accent1">
                    <a:lumMod val="75000"/>
                  </a:schemeClr>
                </a:solidFill>
              </a:rPr>
              <a:t>vállalkozási lehetőségek alakítása azt jelenti, hogy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hu-HU" dirty="0">
                <a:solidFill>
                  <a:schemeClr val="accent1">
                    <a:lumMod val="75000"/>
                  </a:schemeClr>
                </a:solidFill>
              </a:rPr>
              <a:t>Magában a lehetőség alakításban szerez tapasztalatot valaki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hu-HU" dirty="0">
                <a:solidFill>
                  <a:schemeClr val="accent1">
                    <a:lumMod val="75000"/>
                  </a:schemeClr>
                </a:solidFill>
              </a:rPr>
              <a:t>Nem korlátozza az erőfeszítéseit és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hu-HU" dirty="0">
                <a:solidFill>
                  <a:schemeClr val="accent1">
                    <a:lumMod val="75000"/>
                  </a:schemeClr>
                </a:solidFill>
              </a:rPr>
              <a:t>Ismétlődő folyamatot feltételez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dirty="0">
                <a:solidFill>
                  <a:schemeClr val="accent1">
                    <a:lumMod val="75000"/>
                  </a:schemeClr>
                </a:solidFill>
              </a:rPr>
              <a:t> vagyis a vállalkozó nem az ismert megoldások mentén halad, hanem új utakat teremt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dirty="0">
                <a:solidFill>
                  <a:schemeClr val="accent1">
                    <a:lumMod val="75000"/>
                  </a:schemeClr>
                </a:solidFill>
              </a:rPr>
              <a:t> a legjobb új vállalkozási lehetőségek nyilván nem feltétlenül a régi megoldásokban gyökereznek</a:t>
            </a:r>
          </a:p>
        </p:txBody>
      </p:sp>
    </p:spTree>
    <p:extLst>
      <p:ext uri="{BB962C8B-B14F-4D97-AF65-F5344CB8AC3E}">
        <p14:creationId xmlns:p14="http://schemas.microsoft.com/office/powerpoint/2010/main" val="4210175565"/>
      </p:ext>
    </p:extLst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70EA4B4-0A83-4F28-85B8-092A468DDC9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sz="6600" dirty="0"/>
              <a:t>A véletlen felfedezés szerepe a vállalkozási lehetőségek alakításában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A682BCD4-40A6-4062-ACC8-2774C108A13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/>
              <a:t>/</a:t>
            </a:r>
            <a:r>
              <a:rPr lang="hu-HU" dirty="0" err="1"/>
              <a:t>serendipity</a:t>
            </a:r>
            <a:r>
              <a:rPr lang="hu-HU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612348274"/>
      </p:ext>
    </p:extLst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15A62FF-3ECF-4078-8772-9E4EB7238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Mi is az a véletlen felfedezés?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A480FD6-3768-4D71-AE96-5A55CA1091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hu-HU" dirty="0"/>
              <a:t> „kellemes meglepetés”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dirty="0"/>
              <a:t> más, mint amit eredetileg kerestünk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dirty="0"/>
              <a:t> jobban illeszkedik az igényekhez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dirty="0"/>
              <a:t> olyan keresési tevékenység, amely a vállalkozó által nem várt felfedezéshez vezet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dirty="0"/>
              <a:t> a szerencse azonban csak a lehetőség keresésének területén fordul elő!!!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dirty="0"/>
              <a:t> véletlen balesetek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dirty="0"/>
              <a:t> a szerencse és a véletlen felfedezés között az a különbség, hogy a szerencse nem feltételezi a vállalkozó bármilyen előzetesen megszerzett tudását </a:t>
            </a:r>
            <a:r>
              <a:rPr lang="hu-HU" dirty="0">
                <a:solidFill>
                  <a:schemeClr val="accent1">
                    <a:lumMod val="75000"/>
                  </a:schemeClr>
                </a:solidFill>
              </a:rPr>
              <a:t>– a lehetőséget azonban fel kell tudni ismerni!</a:t>
            </a:r>
          </a:p>
        </p:txBody>
      </p:sp>
    </p:spTree>
    <p:extLst>
      <p:ext uri="{BB962C8B-B14F-4D97-AF65-F5344CB8AC3E}">
        <p14:creationId xmlns:p14="http://schemas.microsoft.com/office/powerpoint/2010/main" val="1647926"/>
      </p:ext>
    </p:extLst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F610D7C-C556-47E4-86EF-E4FB9D5E6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Juxtapositioning</a:t>
            </a:r>
            <a:r>
              <a:rPr lang="hu-HU" dirty="0"/>
              <a:t> – egymás mellé helyezés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1176CF1-97A9-4719-A292-6721BE7ECC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hu-HU" dirty="0"/>
              <a:t> egymásnak ellentmondó vagy ellentétes dolgok egymás mellé helyezése figyelemfelhívás vagy új termék kialakítása céljából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dirty="0"/>
              <a:t> az egymás mellé helyezés a véletlen felfedezés formális működési területe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dirty="0"/>
              <a:t> váratlan összefüggések teremtése különböző – egymástól távol eső dolgok között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dirty="0"/>
              <a:t> szükséges feltétele a véletlen felfedezésnek, nem ugyanaz mint a szerencse!</a:t>
            </a:r>
          </a:p>
          <a:p>
            <a:pPr marL="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171432803"/>
      </p:ext>
    </p:extLst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7853F3A-9FE3-4467-84CB-3DD269E98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Véletlen felfedezések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E415086-718A-49DC-A927-7BE507AC5C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656" y="2011680"/>
            <a:ext cx="4412179" cy="4601155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hu-HU" dirty="0"/>
              <a:t> </a:t>
            </a:r>
            <a:r>
              <a:rPr lang="hu-HU" dirty="0">
                <a:solidFill>
                  <a:schemeClr val="accent1">
                    <a:lumMod val="75000"/>
                  </a:schemeClr>
                </a:solidFill>
              </a:rPr>
              <a:t>(1) </a:t>
            </a:r>
            <a:r>
              <a:rPr lang="hu-HU" dirty="0" err="1">
                <a:solidFill>
                  <a:schemeClr val="accent1">
                    <a:lumMod val="75000"/>
                  </a:schemeClr>
                </a:solidFill>
              </a:rPr>
              <a:t>Kolombusz</a:t>
            </a:r>
            <a:r>
              <a:rPr lang="hu-HU" dirty="0">
                <a:solidFill>
                  <a:schemeClr val="accent1">
                    <a:lumMod val="75000"/>
                  </a:schemeClr>
                </a:solidFill>
              </a:rPr>
              <a:t> – Amerika felfedezése – új utat keresett Indiába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u-HU" dirty="0"/>
              <a:t> tapasztalata volt utak feltárásában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u-HU" dirty="0"/>
              <a:t>Limitálta az addigi tudás (a), h hova juthat el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u-HU" dirty="0"/>
              <a:t>Váratlan felfedezés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u-HU" dirty="0"/>
              <a:t>Valaminek a felfedezése, amiről addig nem tudtunk és nem kerestük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u-HU" dirty="0"/>
              <a:t>Véletlen!!!</a:t>
            </a:r>
          </a:p>
          <a:p>
            <a:pPr lvl="1">
              <a:buFont typeface="Arial" panose="020B0604020202020204" pitchFamily="34" charset="0"/>
              <a:buChar char="•"/>
            </a:pPr>
            <a:endParaRPr lang="hu-HU" dirty="0"/>
          </a:p>
        </p:txBody>
      </p:sp>
      <p:sp>
        <p:nvSpPr>
          <p:cNvPr id="4" name="Tartalom helye 2">
            <a:extLst>
              <a:ext uri="{FF2B5EF4-FFF2-40B4-BE49-F238E27FC236}">
                <a16:creationId xmlns:a16="http://schemas.microsoft.com/office/drawing/2014/main" id="{A4AC4C01-8CDF-4A92-9740-97A4FAC82A5F}"/>
              </a:ext>
            </a:extLst>
          </p:cNvPr>
          <p:cNvSpPr txBox="1">
            <a:spLocks/>
          </p:cNvSpPr>
          <p:nvPr/>
        </p:nvSpPr>
        <p:spPr>
          <a:xfrm>
            <a:off x="5904639" y="2011679"/>
            <a:ext cx="4412179" cy="46011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hu-HU" dirty="0"/>
              <a:t> </a:t>
            </a:r>
            <a:r>
              <a:rPr lang="hu-HU" dirty="0">
                <a:solidFill>
                  <a:schemeClr val="accent1">
                    <a:lumMod val="75000"/>
                  </a:schemeClr>
                </a:solidFill>
              </a:rPr>
              <a:t>(2) Penicillin felfedezése – Fleming</a:t>
            </a:r>
          </a:p>
          <a:p>
            <a:pPr lvl="1">
              <a:buFont typeface="Arial" pitchFamily="34" charset="0"/>
              <a:buChar char="•"/>
            </a:pPr>
            <a:r>
              <a:rPr lang="hu-HU" dirty="0"/>
              <a:t> aktívan kísérleteket végzett</a:t>
            </a:r>
          </a:p>
          <a:p>
            <a:pPr lvl="1">
              <a:buFont typeface="Arial" pitchFamily="34" charset="0"/>
              <a:buChar char="•"/>
            </a:pPr>
            <a:r>
              <a:rPr lang="hu-HU" dirty="0"/>
              <a:t>Egy korábbi kísérleti eredmény szennyezetté vált</a:t>
            </a:r>
          </a:p>
          <a:p>
            <a:pPr lvl="1">
              <a:buFont typeface="Arial" pitchFamily="34" charset="0"/>
              <a:buChar char="•"/>
            </a:pPr>
            <a:r>
              <a:rPr lang="hu-HU" dirty="0"/>
              <a:t>Antibakteriális lehetőségekkel kísérletezett</a:t>
            </a:r>
          </a:p>
          <a:p>
            <a:pPr lvl="1">
              <a:buFont typeface="Arial" pitchFamily="34" charset="0"/>
              <a:buChar char="•"/>
            </a:pPr>
            <a:endParaRPr lang="hu-HU" dirty="0"/>
          </a:p>
          <a:p>
            <a:pPr lvl="1">
              <a:buFont typeface="Arial" pitchFamily="34" charset="0"/>
              <a:buChar char="•"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51513669"/>
      </p:ext>
    </p:extLst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71DB9DA-AAEE-47EF-942F-1015DD337F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/>
              <a:t>Vállalkozói ötletek </a:t>
            </a:r>
            <a:r>
              <a:rPr lang="hu-HU" dirty="0" err="1"/>
              <a:t>validálása</a:t>
            </a:r>
            <a:endParaRPr lang="hu-HU" dirty="0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62AF336A-6E01-4F16-821D-DCA37CA864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9715" y="4868058"/>
            <a:ext cx="9228201" cy="1645920"/>
          </a:xfrm>
        </p:spPr>
        <p:txBody>
          <a:bodyPr>
            <a:normAutofit/>
          </a:bodyPr>
          <a:lstStyle/>
          <a:p>
            <a:endParaRPr lang="hu-HU" dirty="0"/>
          </a:p>
          <a:p>
            <a:endParaRPr lang="hu-HU" dirty="0"/>
          </a:p>
          <a:p>
            <a:r>
              <a:rPr lang="hu-HU" sz="1800" dirty="0"/>
              <a:t>Forrás: I&amp;E </a:t>
            </a:r>
            <a:r>
              <a:rPr lang="hu-HU" sz="1800" dirty="0" err="1"/>
              <a:t>Basics</a:t>
            </a:r>
            <a:r>
              <a:rPr lang="hu-HU" sz="1800" dirty="0"/>
              <a:t> </a:t>
            </a:r>
            <a:r>
              <a:rPr lang="hu-HU" sz="1800" dirty="0" err="1"/>
              <a:t>blueprint</a:t>
            </a:r>
            <a:r>
              <a:rPr lang="hu-HU" sz="1800" dirty="0"/>
              <a:t> alapján saját szerkesztés</a:t>
            </a:r>
          </a:p>
        </p:txBody>
      </p:sp>
    </p:spTree>
    <p:extLst>
      <p:ext uri="{BB962C8B-B14F-4D97-AF65-F5344CB8AC3E}">
        <p14:creationId xmlns:p14="http://schemas.microsoft.com/office/powerpoint/2010/main" val="9916596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2">
            <a:extLst>
              <a:ext uri="{FF2B5EF4-FFF2-40B4-BE49-F238E27FC236}">
                <a16:creationId xmlns:a16="http://schemas.microsoft.com/office/drawing/2014/main" id="{025E1D22-8548-43F9-9C4D-C12A9CD574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hu-HU" sz="2800"/>
              <a:t>A vállalat kompetitív környezete (Porter)</a:t>
            </a:r>
            <a:endParaRPr lang="de-DE" altLang="hu-HU" sz="2800"/>
          </a:p>
        </p:txBody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5ED1C070-210F-45B6-A346-0A38F6E977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§"/>
            </a:pPr>
            <a:r>
              <a:rPr lang="de-DE" altLang="hu-HU" dirty="0" err="1"/>
              <a:t>Az</a:t>
            </a:r>
            <a:r>
              <a:rPr lang="de-DE" altLang="hu-HU" dirty="0"/>
              <a:t> </a:t>
            </a:r>
            <a:r>
              <a:rPr lang="de-DE" altLang="hu-HU" dirty="0" err="1"/>
              <a:t>ábrán</a:t>
            </a:r>
            <a:r>
              <a:rPr lang="de-DE" altLang="hu-HU" dirty="0"/>
              <a:t> a </a:t>
            </a:r>
            <a:r>
              <a:rPr lang="de-DE" altLang="hu-HU" dirty="0" err="1"/>
              <a:t>nyilak</a:t>
            </a:r>
            <a:r>
              <a:rPr lang="de-DE" altLang="hu-HU" dirty="0"/>
              <a:t> </a:t>
            </a:r>
            <a:r>
              <a:rPr lang="de-DE" altLang="hu-HU" dirty="0" err="1"/>
              <a:t>ún</a:t>
            </a:r>
            <a:r>
              <a:rPr lang="de-DE" altLang="hu-HU" dirty="0"/>
              <a:t>. </a:t>
            </a:r>
            <a:r>
              <a:rPr lang="de-DE" altLang="hu-HU" i="1" dirty="0" err="1"/>
              <a:t>kompetitív</a:t>
            </a:r>
            <a:r>
              <a:rPr lang="de-DE" altLang="hu-HU" i="1" dirty="0"/>
              <a:t> </a:t>
            </a:r>
            <a:r>
              <a:rPr lang="de-DE" altLang="hu-HU" i="1" dirty="0" err="1"/>
              <a:t>erőket</a:t>
            </a:r>
            <a:r>
              <a:rPr lang="de-DE" altLang="hu-HU" i="1" dirty="0"/>
              <a:t>, </a:t>
            </a:r>
            <a:r>
              <a:rPr lang="de-DE" altLang="hu-HU" dirty="0" err="1"/>
              <a:t>azaz</a:t>
            </a:r>
            <a:r>
              <a:rPr lang="de-DE" altLang="hu-HU" dirty="0"/>
              <a:t> </a:t>
            </a:r>
            <a:r>
              <a:rPr lang="de-DE" altLang="hu-HU" dirty="0" err="1"/>
              <a:t>verseny</a:t>
            </a:r>
            <a:r>
              <a:rPr lang="de-DE" altLang="hu-HU" dirty="0"/>
              <a:t>- </a:t>
            </a:r>
            <a:r>
              <a:rPr lang="de-DE" altLang="hu-HU" dirty="0" err="1"/>
              <a:t>vagy</a:t>
            </a:r>
            <a:r>
              <a:rPr lang="de-DE" altLang="hu-HU" dirty="0"/>
              <a:t> </a:t>
            </a:r>
            <a:r>
              <a:rPr lang="de-DE" altLang="hu-HU" dirty="0" err="1"/>
              <a:t>alku-kényszereket</a:t>
            </a:r>
            <a:r>
              <a:rPr lang="hu-HU" altLang="hu-HU" dirty="0"/>
              <a:t> </a:t>
            </a:r>
            <a:r>
              <a:rPr lang="de-DE" altLang="hu-HU" dirty="0" err="1"/>
              <a:t>jelképeznek</a:t>
            </a:r>
            <a:r>
              <a:rPr lang="de-DE" altLang="hu-HU" dirty="0"/>
              <a:t>, </a:t>
            </a:r>
            <a:r>
              <a:rPr lang="de-DE" altLang="hu-HU" dirty="0" err="1"/>
              <a:t>amelyekre</a:t>
            </a:r>
            <a:r>
              <a:rPr lang="de-DE" altLang="hu-HU" dirty="0"/>
              <a:t> </a:t>
            </a:r>
            <a:r>
              <a:rPr lang="de-DE" altLang="hu-HU" dirty="0" err="1"/>
              <a:t>vállalatunknak</a:t>
            </a:r>
            <a:r>
              <a:rPr lang="de-DE" altLang="hu-HU" dirty="0"/>
              <a:t> </a:t>
            </a:r>
            <a:r>
              <a:rPr lang="de-DE" altLang="hu-HU" dirty="0" err="1"/>
              <a:t>saját</a:t>
            </a:r>
            <a:r>
              <a:rPr lang="de-DE" altLang="hu-HU" dirty="0"/>
              <a:t> </a:t>
            </a:r>
            <a:r>
              <a:rPr lang="de-DE" altLang="hu-HU" dirty="0" err="1"/>
              <a:t>erejével</a:t>
            </a:r>
            <a:r>
              <a:rPr lang="de-DE" altLang="hu-HU" dirty="0"/>
              <a:t> </a:t>
            </a:r>
            <a:r>
              <a:rPr lang="de-DE" altLang="hu-HU" dirty="0" err="1"/>
              <a:t>reagálnia</a:t>
            </a:r>
            <a:r>
              <a:rPr lang="de-DE" altLang="hu-HU" dirty="0"/>
              <a:t> </a:t>
            </a:r>
            <a:r>
              <a:rPr lang="de-DE" altLang="hu-HU" dirty="0" err="1"/>
              <a:t>kell</a:t>
            </a:r>
            <a:r>
              <a:rPr lang="de-DE" altLang="hu-HU" dirty="0"/>
              <a:t>.</a:t>
            </a:r>
            <a:endParaRPr lang="hu-HU" altLang="hu-HU" dirty="0"/>
          </a:p>
          <a:p>
            <a:pPr eaLnBrk="1" hangingPunct="1">
              <a:buFont typeface="Wingdings" panose="05000000000000000000" pitchFamily="2" charset="2"/>
              <a:buChar char="§"/>
            </a:pPr>
            <a:endParaRPr lang="hu-HU" altLang="hu-HU" dirty="0"/>
          </a:p>
          <a:p>
            <a:pPr eaLnBrk="1" hangingPunct="1">
              <a:buFont typeface="Wingdings" panose="05000000000000000000" pitchFamily="2" charset="2"/>
              <a:buChar char="§"/>
            </a:pPr>
            <a:endParaRPr lang="hu-HU" altLang="hu-HU" dirty="0"/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hu-HU" altLang="hu-HU" i="1" dirty="0"/>
              <a:t>Hogyan fog hatni ránk az a vállalat, amely más iparágban működik, de terméke helyettesítheti a </a:t>
            </a:r>
            <a:r>
              <a:rPr lang="hu-HU" altLang="hu-HU" i="1" dirty="0" err="1"/>
              <a:t>miénket</a:t>
            </a:r>
            <a:r>
              <a:rPr lang="hu-HU" altLang="hu-HU" i="1" dirty="0"/>
              <a:t>?</a:t>
            </a:r>
            <a:endParaRPr lang="de-DE" altLang="hu-HU" i="1" dirty="0"/>
          </a:p>
        </p:txBody>
      </p:sp>
    </p:spTree>
    <p:extLst>
      <p:ext uri="{BB962C8B-B14F-4D97-AF65-F5344CB8AC3E}">
        <p14:creationId xmlns:p14="http://schemas.microsoft.com/office/powerpoint/2010/main" val="3543760538"/>
      </p:ext>
    </p:extLst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8CCF1FC-F488-40D9-9F50-5511AEA7C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Vállalkozói ötletek piaci tesztelésének lépései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3302855-F907-40A0-AE45-6F5EB2A137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656" y="2011681"/>
            <a:ext cx="10753725" cy="268859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hu-HU" dirty="0"/>
              <a:t> a legjobbnak tűnő termék vagy szolgáltatási ötlet sem ér semmit fizetőképes vásárlók/felhasználók nélkül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dirty="0"/>
              <a:t> az éles piaci bevezetés előtti megmérettetés nélkülözhetetlen és a hasznos visszajelzések beépítése a termék vagy szolgáltatás véglegesítési folyamataiba igazán kedvező hatást eredményezhet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dirty="0"/>
              <a:t> az alábbi lépések segítenek a folyamat megtervezésében és megértésében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2CAF189E-757D-4EBA-91BB-4A524F4DAD3E}"/>
              </a:ext>
            </a:extLst>
          </p:cNvPr>
          <p:cNvSpPr txBox="1"/>
          <p:nvPr/>
        </p:nvSpPr>
        <p:spPr>
          <a:xfrm>
            <a:off x="3048000" y="5158138"/>
            <a:ext cx="5506277" cy="12003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Az ötletem válasz valamilyen problémára?</a:t>
            </a:r>
          </a:p>
          <a:p>
            <a:pPr algn="ctr"/>
            <a:r>
              <a:rPr lang="hu-HU" dirty="0"/>
              <a:t>Vannak potenciális vevők?</a:t>
            </a:r>
          </a:p>
          <a:p>
            <a:pPr algn="ctr"/>
            <a:r>
              <a:rPr lang="hu-HU" dirty="0"/>
              <a:t>Létezik ilyen piac?</a:t>
            </a:r>
          </a:p>
          <a:p>
            <a:pPr algn="ctr"/>
            <a:r>
              <a:rPr lang="hu-HU" dirty="0"/>
              <a:t>Foglalkozik más is ezzel?</a:t>
            </a:r>
          </a:p>
        </p:txBody>
      </p:sp>
    </p:spTree>
    <p:extLst>
      <p:ext uri="{BB962C8B-B14F-4D97-AF65-F5344CB8AC3E}">
        <p14:creationId xmlns:p14="http://schemas.microsoft.com/office/powerpoint/2010/main" val="718625657"/>
      </p:ext>
    </p:extLst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8CCF1FC-F488-40D9-9F50-5511AEA7C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Vállalkozói ötletek piaci tesztelésének lépései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3302855-F907-40A0-AE45-6F5EB2A137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AutoNum type="arabicParenR"/>
            </a:pPr>
            <a:r>
              <a:rPr lang="hu-HU" dirty="0"/>
              <a:t>Írd le a termék koncepciódat</a:t>
            </a:r>
          </a:p>
          <a:p>
            <a:pPr marL="713232" lvl="1" indent="-457200">
              <a:buFont typeface="Wingdings" panose="05000000000000000000" pitchFamily="2" charset="2"/>
              <a:buChar char="§"/>
            </a:pPr>
            <a:r>
              <a:rPr lang="hu-HU" dirty="0"/>
              <a:t>Kik a te vásárlóid?</a:t>
            </a:r>
          </a:p>
          <a:p>
            <a:pPr marL="713232" lvl="1" indent="-457200">
              <a:buFont typeface="Wingdings" panose="05000000000000000000" pitchFamily="2" charset="2"/>
              <a:buChar char="§"/>
            </a:pPr>
            <a:r>
              <a:rPr lang="hu-HU" dirty="0"/>
              <a:t>Melyek az ő problémái?</a:t>
            </a:r>
          </a:p>
          <a:p>
            <a:pPr marL="713232" lvl="1" indent="-457200">
              <a:buFont typeface="Wingdings" panose="05000000000000000000" pitchFamily="2" charset="2"/>
              <a:buChar char="§"/>
            </a:pPr>
            <a:r>
              <a:rPr lang="hu-HU" dirty="0"/>
              <a:t>Hogy oldja meg a terméked a problémáit?</a:t>
            </a:r>
          </a:p>
          <a:p>
            <a:pPr marL="713232" lvl="1" indent="-457200">
              <a:buFont typeface="Wingdings" panose="05000000000000000000" pitchFamily="2" charset="2"/>
              <a:buChar char="§"/>
            </a:pPr>
            <a:r>
              <a:rPr lang="hu-HU" dirty="0"/>
              <a:t>Melyek a termék legfontosabb (kulcs) tulajdonságai, amelyek egyedivé teszik?</a:t>
            </a:r>
          </a:p>
          <a:p>
            <a:pPr marL="914400" lvl="2" indent="-457200">
              <a:buFont typeface="Wingdings" panose="05000000000000000000" pitchFamily="2" charset="2"/>
              <a:buChar char="§"/>
            </a:pPr>
            <a:r>
              <a:rPr lang="hu-HU" dirty="0"/>
              <a:t>Amennyire lehetséges, első körben limitált jellemzőket kell megadni, amely alapján a potenciális vásárlók dönteni tudnak</a:t>
            </a:r>
          </a:p>
          <a:p>
            <a:pPr marL="0" indent="0">
              <a:buNone/>
            </a:pPr>
            <a:r>
              <a:rPr lang="hu-HU" dirty="0"/>
              <a:t>2) Ne agonizálj minden egyes részlet kitalálása felett, dönts mielőbb! Az időzítés a siker </a:t>
            </a:r>
            <a:r>
              <a:rPr lang="hu-HU" dirty="0" err="1"/>
              <a:t>záloga</a:t>
            </a:r>
            <a:r>
              <a:rPr lang="hu-HU" dirty="0"/>
              <a:t> is!</a:t>
            </a:r>
          </a:p>
          <a:p>
            <a:pPr marL="598932" lvl="1">
              <a:buFont typeface="Wingdings" panose="05000000000000000000" pitchFamily="2" charset="2"/>
              <a:buChar char="§"/>
            </a:pPr>
            <a:r>
              <a:rPr lang="hu-HU" dirty="0"/>
              <a:t>Elég elegendő információt gyűjteni potenciális fogyasztókkal folytatott interjúkból, piaci adatokból, stb., 100%-os információ úgysem lesz </a:t>
            </a:r>
          </a:p>
        </p:txBody>
      </p:sp>
    </p:spTree>
    <p:extLst>
      <p:ext uri="{BB962C8B-B14F-4D97-AF65-F5344CB8AC3E}">
        <p14:creationId xmlns:p14="http://schemas.microsoft.com/office/powerpoint/2010/main" val="1342122315"/>
      </p:ext>
    </p:extLst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D9CF536-4B6C-45D9-A024-EAA90D5D4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Vállalkozói ötletek piaci tesztelésének lépései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74E8B86-6817-4388-9707-C2A7E24774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u-HU" dirty="0"/>
              <a:t>3) a csapat ötletelésének is határt kell szabni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dirty="0"/>
              <a:t> le kell írni az összes feltételezést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dirty="0"/>
              <a:t> nem kell számtalan lehetséges változatról </a:t>
            </a:r>
            <a:r>
              <a:rPr lang="hu-HU" dirty="0" err="1"/>
              <a:t>ötletelni</a:t>
            </a:r>
            <a:r>
              <a:rPr lang="hu-HU" dirty="0"/>
              <a:t>, inkább mielőbb dönteni és tesztelni, hogy a potenciális fogyasztók mit szólnak hozzá</a:t>
            </a:r>
          </a:p>
          <a:p>
            <a:pPr>
              <a:buFont typeface="Wingdings" panose="05000000000000000000" pitchFamily="2" charset="2"/>
              <a:buChar char="§"/>
            </a:pPr>
            <a:endParaRPr lang="hu-HU" dirty="0"/>
          </a:p>
          <a:p>
            <a:pPr marL="0" indent="0">
              <a:buNone/>
            </a:pPr>
            <a:r>
              <a:rPr lang="hu-HU" dirty="0"/>
              <a:t>4) Az ötletek tesztelése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dirty="0"/>
              <a:t> szakértők megkérdezése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dirty="0"/>
              <a:t> fogyasztó típusától függően: telefonos, weboldalas megkérdezés, utcai teszt, olcsó reklámok, stb.</a:t>
            </a:r>
          </a:p>
        </p:txBody>
      </p:sp>
    </p:spTree>
    <p:extLst>
      <p:ext uri="{BB962C8B-B14F-4D97-AF65-F5344CB8AC3E}">
        <p14:creationId xmlns:p14="http://schemas.microsoft.com/office/powerpoint/2010/main" val="2602165125"/>
      </p:ext>
    </p:extLst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D9CF536-4B6C-45D9-A024-EAA90D5D4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Vállalkozói ötletek piaci tesztelésének lépései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74E8B86-6817-4388-9707-C2A7E24774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hu-HU" dirty="0"/>
              <a:t>5) saját ismeretségi hálózat felhasználása a tesztelésben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dirty="0"/>
              <a:t> nagyon sok hasznos információ nyerhető – jobb több ismerőst megkérdezni, mint kevés embert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dirty="0"/>
              <a:t> de! udvariasságból nem teljesen őszinte visszajelzésekkel is találkozhatunk</a:t>
            </a:r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r>
              <a:rPr lang="hu-HU" dirty="0"/>
              <a:t>6) Az interjú/teszt kérdések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dirty="0"/>
              <a:t> irányuljanak a probléma megismerésére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dirty="0"/>
              <a:t> arra, h azon probléma megoldására van-e már más megoldásuk és abban mit szeretnek legjobban/mi frusztrálja őket/stb.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dirty="0"/>
              <a:t> mi lenne számukra a legideálisabb…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dirty="0"/>
              <a:t> nagyon sok értékes információ nyerhető</a:t>
            </a:r>
          </a:p>
        </p:txBody>
      </p:sp>
    </p:spTree>
    <p:extLst>
      <p:ext uri="{BB962C8B-B14F-4D97-AF65-F5344CB8AC3E}">
        <p14:creationId xmlns:p14="http://schemas.microsoft.com/office/powerpoint/2010/main" val="4071870064"/>
      </p:ext>
    </p:extLst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D9CF536-4B6C-45D9-A024-EAA90D5D4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Vállalkozói ötletek piaci tesztelésének lépései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74E8B86-6817-4388-9707-C2A7E24774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u-HU" dirty="0"/>
              <a:t>7) mindig meg kell kérdezni , hogy „</a:t>
            </a:r>
            <a:r>
              <a:rPr lang="hu-HU" b="1" dirty="0">
                <a:solidFill>
                  <a:schemeClr val="accent1">
                    <a:lumMod val="75000"/>
                  </a:schemeClr>
                </a:solidFill>
              </a:rPr>
              <a:t>miért?” </a:t>
            </a:r>
            <a:r>
              <a:rPr lang="hu-HU" dirty="0"/>
              <a:t>– a legértékesebb információ nyerhető ki ezekből a válaszokból</a:t>
            </a:r>
          </a:p>
          <a:p>
            <a:r>
              <a:rPr lang="hu-HU" dirty="0"/>
              <a:t>8</a:t>
            </a:r>
            <a:r>
              <a:rPr lang="hu-HU" dirty="0">
                <a:solidFill>
                  <a:schemeClr val="tx1"/>
                </a:solidFill>
              </a:rPr>
              <a:t>)</a:t>
            </a:r>
            <a:r>
              <a:rPr lang="hu-HU" b="1" dirty="0">
                <a:solidFill>
                  <a:schemeClr val="accent1">
                    <a:lumMod val="75000"/>
                  </a:schemeClr>
                </a:solidFill>
              </a:rPr>
              <a:t> a termék „értéküzenete”: </a:t>
            </a:r>
            <a:r>
              <a:rPr lang="hu-HU" dirty="0"/>
              <a:t>mi az a hozzáadott érték, amelyet csak az én termékem tud nyújtani? Miben lesz más, mint az eddig elérhető termékek? Milyen többletet tud számomra nyújtani? -  a termék értékének, egyediségének meghatározása – </a:t>
            </a:r>
            <a:r>
              <a:rPr lang="hu-HU" dirty="0" err="1"/>
              <a:t>value</a:t>
            </a:r>
            <a:r>
              <a:rPr lang="hu-HU" dirty="0"/>
              <a:t> </a:t>
            </a:r>
            <a:r>
              <a:rPr lang="hu-HU" dirty="0" err="1"/>
              <a:t>proposition</a:t>
            </a:r>
            <a:endParaRPr lang="hu-HU" dirty="0"/>
          </a:p>
          <a:p>
            <a:endParaRPr lang="hu-HU" dirty="0"/>
          </a:p>
          <a:p>
            <a:r>
              <a:rPr lang="hu-HU" dirty="0"/>
              <a:t>9) Kedvelni az ötletedet (lájkolni) nem ugyanaz, mint megvenni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hu-HU" dirty="0"/>
              <a:t>Ha valaki azt mondja, hogy ez egy fantasztikus ötlet, kérdezd meg, hogy miért?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hu-HU" dirty="0"/>
              <a:t>Vigyázni kell az ismeretségi körben a fals pozitív visszajelzésekkel</a:t>
            </a:r>
          </a:p>
          <a:p>
            <a:r>
              <a:rPr lang="hu-HU" dirty="0"/>
              <a:t>10) Kezdj neki és élvezd a kalandot!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hu-HU" dirty="0"/>
              <a:t>Vázold fel az ötletedet idegeneknek, potenciális partnereknek, befektetőknek!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hu-HU" dirty="0"/>
              <a:t>Alakíts csapatot, akikkel piacra viheted a terméket!</a:t>
            </a:r>
          </a:p>
          <a:p>
            <a:pPr lvl="2">
              <a:buFont typeface="Arial" panose="020B0604020202020204" pitchFamily="34" charset="0"/>
              <a:buChar char="•"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591622986"/>
      </p:ext>
    </p:extLst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A023754-811D-4570-A2ED-E2D0C61FD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298144"/>
          </a:xfrm>
        </p:spPr>
        <p:txBody>
          <a:bodyPr>
            <a:normAutofit/>
          </a:bodyPr>
          <a:lstStyle/>
          <a:p>
            <a:r>
              <a:rPr lang="hu-HU" sz="6000" dirty="0"/>
              <a:t>LEAN elvek az innovatív vállalkozási ötletek </a:t>
            </a:r>
            <a:r>
              <a:rPr lang="hu-HU" sz="6000" dirty="0" err="1"/>
              <a:t>validálásában</a:t>
            </a:r>
            <a:endParaRPr lang="hu-HU" sz="6000" dirty="0"/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4187531C-438C-4698-9D9E-DE0524E81D53}"/>
              </a:ext>
            </a:extLst>
          </p:cNvPr>
          <p:cNvSpPr txBox="1"/>
          <p:nvPr/>
        </p:nvSpPr>
        <p:spPr>
          <a:xfrm>
            <a:off x="7484012" y="5767415"/>
            <a:ext cx="3900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Forrás: </a:t>
            </a:r>
            <a:r>
              <a:rPr lang="hu-HU" dirty="0">
                <a:hlinkClick r:id="rId2"/>
              </a:rPr>
              <a:t>www.leandesign.hu</a:t>
            </a:r>
            <a:r>
              <a:rPr lang="hu-HU" dirty="0"/>
              <a:t> alapján</a:t>
            </a:r>
          </a:p>
        </p:txBody>
      </p:sp>
    </p:spTree>
    <p:extLst>
      <p:ext uri="{BB962C8B-B14F-4D97-AF65-F5344CB8AC3E}">
        <p14:creationId xmlns:p14="http://schemas.microsoft.com/office/powerpoint/2010/main" val="2603852564"/>
      </p:ext>
    </p:extLst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F927FA0-E215-4D52-B0B3-08F2177BE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LEAN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D74AB8C-E2A6-43FA-8BF7-1EEF031AFE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u-HU" dirty="0"/>
              <a:t>A </a:t>
            </a:r>
            <a:r>
              <a:rPr lang="hu-HU" b="1" dirty="0" err="1"/>
              <a:t>lean</a:t>
            </a:r>
            <a:r>
              <a:rPr lang="hu-HU" dirty="0"/>
              <a:t>  (eredeti jelentése: ’karcsú’) egy </a:t>
            </a:r>
            <a:r>
              <a:rPr lang="hu-HU" b="1" dirty="0"/>
              <a:t>vállalatszervezési, vállalatirányítási rendszer</a:t>
            </a:r>
            <a:r>
              <a:rPr lang="hu-HU" dirty="0"/>
              <a:t>, amelynek célja, hogy a vállalat minél gazdaságosabban állítsa elő a termékeit, szolgáltatásait.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dirty="0"/>
              <a:t> A </a:t>
            </a:r>
            <a:r>
              <a:rPr lang="hu-HU" dirty="0" err="1"/>
              <a:t>lean</a:t>
            </a:r>
            <a:r>
              <a:rPr lang="hu-HU" dirty="0"/>
              <a:t> vállalat a tevékenységeit elsősorban az alapján alakítja ki, hogy a vevő számára mi az érték. Ami a vevő számára nem teremt értéket, amiért a vevő nem fizet, azt a </a:t>
            </a:r>
            <a:r>
              <a:rPr lang="hu-HU" dirty="0" err="1"/>
              <a:t>lean</a:t>
            </a:r>
            <a:r>
              <a:rPr lang="hu-HU" dirty="0"/>
              <a:t> veszteségnek (pazarlásnak) tekinti, és a munkafolyamatok hatékonyságát ezeknek a veszteségeknek a megelőzésével, megszüntetésével vagy minimálisra csökkentésével növeli.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dirty="0"/>
              <a:t> A </a:t>
            </a:r>
            <a:r>
              <a:rPr lang="hu-HU" i="1" dirty="0"/>
              <a:t>vevő</a:t>
            </a:r>
            <a:r>
              <a:rPr lang="hu-HU" dirty="0"/>
              <a:t> a </a:t>
            </a:r>
            <a:r>
              <a:rPr lang="hu-HU" dirty="0" err="1"/>
              <a:t>lean</a:t>
            </a:r>
            <a:r>
              <a:rPr lang="hu-HU" dirty="0"/>
              <a:t> esetében nem csak a vállalat vásárlóit, megrendelőit jelenti (ők a </a:t>
            </a:r>
            <a:r>
              <a:rPr lang="hu-HU" i="1" dirty="0"/>
              <a:t>külső vevők</a:t>
            </a:r>
            <a:r>
              <a:rPr lang="hu-HU" dirty="0"/>
              <a:t>), hanem a vállalaton belül egy olyan másik osztály, részleg munkatársait is (ők a </a:t>
            </a:r>
            <a:r>
              <a:rPr lang="hu-HU" i="1" dirty="0"/>
              <a:t>belső vevők</a:t>
            </a:r>
            <a:r>
              <a:rPr lang="hu-HU" dirty="0"/>
              <a:t>), aki az egy másik osztály vagy részleg által előállított termékekkel, szolgáltatásokkal tovább foglalkoznak, mielőtt azok a külső vevőkhöz érnek.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387583768"/>
      </p:ext>
    </p:extLst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56797E8-3C63-43FF-A97A-C22C4DEB9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LEAN elvek az innovatív vállalkozási ötletek </a:t>
            </a:r>
            <a:r>
              <a:rPr lang="hu-HU" dirty="0" err="1"/>
              <a:t>validálásában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CA87AA4-324F-4BA5-8111-A008EB2826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hu-HU" dirty="0"/>
              <a:t> A legtöbb vállalkozás azzal kezdi, hogy akár hosszú hónapokig, évekig is dolgozik egy terméket, amelyet szerintük a fogyasztók akarnak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dirty="0"/>
              <a:t> Tökéletesítgetik a jónak vélt terméket, nagyon hosszú időt áldozva erre, anélkül, hogy valaha is megkérdezték volna a potenciális fogyasztót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dirty="0"/>
              <a:t> ha ezek után nem sikerül a vásárlók megnyerése, a vállalkozás elbukik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dirty="0"/>
              <a:t> A LEAN elveket alkalmazva a vállalkozásban, miközben az ötletek tesztelése folyik, nem káosz teremtődik, hanem rendszer,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dirty="0"/>
              <a:t>A LEAN megközelítés megmutatja, miként kell kormányozni egy vállalkozást, mikor kell irányt váltani és miként lehetséges a vállalkozás növekedése maximális igényesség mellett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dirty="0"/>
              <a:t>A LEAN nemcsak arról szól, hogy miként lehet eredményt elérni minél kevesebb ráfordítással, hanem arról is, hogyha bukni kell egy ötlettel, akkor az történjen meg minél előbb és olcsóbban</a:t>
            </a:r>
          </a:p>
        </p:txBody>
      </p:sp>
    </p:spTree>
    <p:extLst>
      <p:ext uri="{BB962C8B-B14F-4D97-AF65-F5344CB8AC3E}">
        <p14:creationId xmlns:p14="http://schemas.microsoft.com/office/powerpoint/2010/main" val="1755528513"/>
      </p:ext>
    </p:extLst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750C45B-6E28-425B-9B94-CBE26EDF5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LEAN módszer lényege – dolgozz okosabban, ne keményebben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43A314B-221B-404D-9A85-F837646F00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hu-HU" dirty="0"/>
              <a:t> A  LEAN metodológia szerint a kérdés nem az, hogy „miként lehet az adott terméket megépíteni/kialakítani/legyártani”, hanem az, hogy „meg kell-e építeni ezt a terméket?”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dirty="0"/>
              <a:t> „lehet egy fenntartható üzleti modellt építeni e köré a szolgáltatás /termék köré?”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dirty="0"/>
              <a:t> ez a megközelítés több, mint egy puszta elméleti felvetés, ez a kísérlet lehet a cég első terméke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dirty="0"/>
              <a:t> ha ez a kísérlet sikeres, akkor a vállalkozó hozzáláthat: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hu-HU" dirty="0"/>
              <a:t>Hogy összegyűjtse a korai követőket/felhasználókat, elkezdje felvenni az alkalmazottakat a jövőbeli fejlesztésekhez, vagy más iterációkhoz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dirty="0"/>
              <a:t> mire  a termék készen áll arra, hogy széles körben terjesszék, addigra kiépített vevőkörrel rendelkezik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dirty="0"/>
              <a:t> csak olyan termék vagy szolgáltatás gyártása indul csak el,  amelyre van kereslet és valódi problémára jelentenek megoldást</a:t>
            </a:r>
          </a:p>
        </p:txBody>
      </p:sp>
    </p:spTree>
    <p:extLst>
      <p:ext uri="{BB962C8B-B14F-4D97-AF65-F5344CB8AC3E}">
        <p14:creationId xmlns:p14="http://schemas.microsoft.com/office/powerpoint/2010/main" val="1548996445"/>
      </p:ext>
    </p:extLst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E21CCAD-A904-4581-B650-7F43F28E3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MVP – minimum </a:t>
            </a:r>
            <a:r>
              <a:rPr lang="hu-HU" dirty="0" err="1"/>
              <a:t>viable</a:t>
            </a:r>
            <a:r>
              <a:rPr lang="hu-HU" dirty="0"/>
              <a:t> </a:t>
            </a:r>
            <a:r>
              <a:rPr lang="hu-HU" dirty="0" err="1"/>
              <a:t>product</a:t>
            </a:r>
            <a:r>
              <a:rPr lang="hu-HU" dirty="0"/>
              <a:t> </a:t>
            </a:r>
            <a:br>
              <a:rPr lang="hu-HU" dirty="0"/>
            </a:br>
            <a:r>
              <a:rPr lang="hu-HU" sz="4000" dirty="0"/>
              <a:t>/ minimális látható-bemutatható termék/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485A702-4FE6-4CAB-BB8F-5539D2507F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hu-HU" dirty="0"/>
              <a:t> a LEAN startup elv az építs/ mérj/ tanulj a visszajelzésekből és építs újra ismétlődő láncra épül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dirty="0"/>
              <a:t> az első lépés kiválasztani azt a problémát, amelyet meg szeretnénk oldani, a következő pedig egy MVP fejlesztése, amely erre a problémára megoldást jelenthet, hogy minél előbb elkezdődhessen a tanulási folyamat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dirty="0"/>
              <a:t> ha az MVP elkészült, a startup elkezdheti izzítani a motorjait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dirty="0"/>
              <a:t> ez a folyamat magába foglal olyan kérdéseket is, amelyek </a:t>
            </a:r>
          </a:p>
          <a:p>
            <a:pPr marL="0" indent="0">
              <a:buNone/>
            </a:pPr>
            <a:r>
              <a:rPr lang="hu-HU" dirty="0"/>
              <a:t>ok-okozati összefüggéseket tárnak fel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059470BC-84CA-4E77-981E-AC08F25AC5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3172" y="4233291"/>
            <a:ext cx="4058828" cy="2624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8826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>
            <a:extLst>
              <a:ext uri="{FF2B5EF4-FFF2-40B4-BE49-F238E27FC236}">
                <a16:creationId xmlns:a16="http://schemas.microsoft.com/office/drawing/2014/main" id="{6E29EC56-AA1D-4BA8-B6FC-936E88D7EC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hu-HU" sz="2800"/>
              <a:t>A helyettesítő termékek kérdése</a:t>
            </a:r>
            <a:endParaRPr lang="de-DE" altLang="hu-HU" sz="2800"/>
          </a:p>
        </p:txBody>
      </p:sp>
      <p:sp>
        <p:nvSpPr>
          <p:cNvPr id="17412" name="Rectangle 3">
            <a:extLst>
              <a:ext uri="{FF2B5EF4-FFF2-40B4-BE49-F238E27FC236}">
                <a16:creationId xmlns:a16="http://schemas.microsoft.com/office/drawing/2014/main" id="{F3D49F64-C8F4-40D2-B339-E01A881626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de-DE" altLang="hu-HU" dirty="0"/>
              <a:t>A </a:t>
            </a:r>
            <a:r>
              <a:rPr lang="de-DE" altLang="hu-HU" dirty="0" err="1"/>
              <a:t>más</a:t>
            </a:r>
            <a:r>
              <a:rPr lang="de-DE" altLang="hu-HU" dirty="0"/>
              <a:t> </a:t>
            </a:r>
            <a:r>
              <a:rPr lang="de-DE" altLang="hu-HU" dirty="0" err="1"/>
              <a:t>iparágakban</a:t>
            </a:r>
            <a:r>
              <a:rPr lang="de-DE" altLang="hu-HU" dirty="0"/>
              <a:t> </a:t>
            </a:r>
            <a:r>
              <a:rPr lang="de-DE" altLang="hu-HU" dirty="0" err="1"/>
              <a:t>működő</a:t>
            </a:r>
            <a:r>
              <a:rPr lang="de-DE" altLang="hu-HU" dirty="0"/>
              <a:t>, de a </a:t>
            </a:r>
            <a:r>
              <a:rPr lang="de-DE" altLang="hu-HU" dirty="0" err="1"/>
              <a:t>miénket</a:t>
            </a:r>
            <a:r>
              <a:rPr lang="de-DE" altLang="hu-HU" dirty="0"/>
              <a:t> </a:t>
            </a:r>
            <a:r>
              <a:rPr lang="de-DE" altLang="hu-HU" b="1" dirty="0" err="1"/>
              <a:t>helyettesítő</a:t>
            </a:r>
            <a:r>
              <a:rPr lang="de-DE" altLang="hu-HU" b="1" dirty="0"/>
              <a:t> </a:t>
            </a:r>
            <a:r>
              <a:rPr lang="de-DE" altLang="hu-HU" b="1" dirty="0" err="1"/>
              <a:t>termékeket</a:t>
            </a:r>
            <a:r>
              <a:rPr lang="de-DE" altLang="hu-HU" b="1" dirty="0"/>
              <a:t> </a:t>
            </a:r>
            <a:r>
              <a:rPr lang="de-DE" altLang="hu-HU" b="1" dirty="0" err="1"/>
              <a:t>kínáló</a:t>
            </a:r>
            <a:r>
              <a:rPr lang="hu-HU" altLang="hu-HU" b="1" dirty="0"/>
              <a:t> </a:t>
            </a:r>
            <a:r>
              <a:rPr lang="de-DE" altLang="hu-HU" b="1" dirty="0" err="1"/>
              <a:t>vállalatok</a:t>
            </a:r>
            <a:r>
              <a:rPr lang="de-DE" altLang="hu-HU" b="1" dirty="0"/>
              <a:t> </a:t>
            </a:r>
            <a:r>
              <a:rPr lang="de-DE" altLang="hu-HU" dirty="0" err="1"/>
              <a:t>kompetitív</a:t>
            </a:r>
            <a:r>
              <a:rPr lang="de-DE" altLang="hu-HU" dirty="0"/>
              <a:t> </a:t>
            </a:r>
            <a:r>
              <a:rPr lang="de-DE" altLang="hu-HU" dirty="0" err="1"/>
              <a:t>ereje</a:t>
            </a:r>
            <a:r>
              <a:rPr lang="de-DE" altLang="hu-HU" dirty="0"/>
              <a:t> </a:t>
            </a:r>
            <a:r>
              <a:rPr lang="de-DE" altLang="hu-HU" dirty="0" err="1"/>
              <a:t>az</a:t>
            </a:r>
            <a:r>
              <a:rPr lang="de-DE" altLang="hu-HU" dirty="0"/>
              <a:t> a </a:t>
            </a:r>
            <a:r>
              <a:rPr lang="de-DE" altLang="hu-HU" dirty="0" err="1"/>
              <a:t>próbálkozás</a:t>
            </a:r>
            <a:r>
              <a:rPr lang="de-DE" altLang="hu-HU" dirty="0"/>
              <a:t>, </a:t>
            </a:r>
            <a:r>
              <a:rPr lang="de-DE" altLang="hu-HU" dirty="0" err="1"/>
              <a:t>hogy</a:t>
            </a:r>
            <a:r>
              <a:rPr lang="de-DE" altLang="hu-HU" dirty="0"/>
              <a:t> </a:t>
            </a:r>
            <a:r>
              <a:rPr lang="de-DE" altLang="hu-HU" dirty="0" err="1"/>
              <a:t>magukhoz</a:t>
            </a:r>
            <a:r>
              <a:rPr lang="de-DE" altLang="hu-HU" dirty="0"/>
              <a:t> </a:t>
            </a:r>
            <a:r>
              <a:rPr lang="de-DE" altLang="hu-HU" dirty="0" err="1"/>
              <a:t>csábítsák</a:t>
            </a:r>
            <a:r>
              <a:rPr lang="de-DE" altLang="hu-HU" dirty="0"/>
              <a:t> a mi</a:t>
            </a:r>
            <a:r>
              <a:rPr lang="hu-HU" altLang="hu-HU" dirty="0"/>
              <a:t> </a:t>
            </a:r>
            <a:r>
              <a:rPr lang="de-DE" altLang="hu-HU" dirty="0" err="1"/>
              <a:t>vevőinket</a:t>
            </a:r>
            <a:endParaRPr lang="hu-HU" altLang="hu-HU" dirty="0"/>
          </a:p>
          <a:p>
            <a:pPr>
              <a:buFont typeface="Wingdings" panose="05000000000000000000" pitchFamily="2" charset="2"/>
              <a:buChar char="§"/>
            </a:pPr>
            <a:r>
              <a:rPr lang="de-DE" altLang="hu-HU" dirty="0" err="1"/>
              <a:t>pl.</a:t>
            </a:r>
            <a:r>
              <a:rPr lang="de-DE" altLang="hu-HU" dirty="0"/>
              <a:t> </a:t>
            </a:r>
            <a:r>
              <a:rPr lang="de-DE" altLang="hu-HU" dirty="0" err="1"/>
              <a:t>telefonálás</a:t>
            </a:r>
            <a:r>
              <a:rPr lang="de-DE" altLang="hu-HU" dirty="0"/>
              <a:t> </a:t>
            </a:r>
            <a:r>
              <a:rPr lang="de-DE" altLang="hu-HU" dirty="0" err="1"/>
              <a:t>helyett</a:t>
            </a:r>
            <a:r>
              <a:rPr lang="de-DE" altLang="hu-HU" dirty="0"/>
              <a:t> </a:t>
            </a:r>
            <a:r>
              <a:rPr lang="de-DE" altLang="hu-HU" dirty="0" err="1"/>
              <a:t>e-mail</a:t>
            </a:r>
            <a:r>
              <a:rPr lang="de-DE" altLang="hu-HU" dirty="0"/>
              <a:t>, </a:t>
            </a:r>
            <a:r>
              <a:rPr lang="de-DE" altLang="hu-HU" dirty="0" err="1"/>
              <a:t>koncert</a:t>
            </a:r>
            <a:r>
              <a:rPr lang="de-DE" altLang="hu-HU" dirty="0"/>
              <a:t> </a:t>
            </a:r>
            <a:r>
              <a:rPr lang="de-DE" altLang="hu-HU" dirty="0" err="1"/>
              <a:t>helyett</a:t>
            </a:r>
            <a:r>
              <a:rPr lang="de-DE" altLang="hu-HU" dirty="0"/>
              <a:t> CD </a:t>
            </a:r>
            <a:r>
              <a:rPr lang="de-DE" altLang="hu-HU" dirty="0" err="1"/>
              <a:t>vagy</a:t>
            </a:r>
            <a:r>
              <a:rPr lang="hu-HU" altLang="hu-HU" dirty="0"/>
              <a:t> </a:t>
            </a:r>
            <a:r>
              <a:rPr lang="de-DE" altLang="hu-HU" dirty="0" err="1"/>
              <a:t>focimeccs</a:t>
            </a:r>
            <a:r>
              <a:rPr lang="de-DE" altLang="hu-HU" dirty="0"/>
              <a:t>, </a:t>
            </a:r>
            <a:r>
              <a:rPr lang="de-DE" altLang="hu-HU" dirty="0" err="1"/>
              <a:t>pulóver</a:t>
            </a:r>
            <a:r>
              <a:rPr lang="de-DE" altLang="hu-HU" dirty="0"/>
              <a:t> </a:t>
            </a:r>
            <a:r>
              <a:rPr lang="de-DE" altLang="hu-HU" dirty="0" err="1"/>
              <a:t>helyett</a:t>
            </a:r>
            <a:r>
              <a:rPr lang="de-DE" altLang="hu-HU" dirty="0"/>
              <a:t> </a:t>
            </a:r>
            <a:r>
              <a:rPr lang="de-DE" altLang="hu-HU" dirty="0" err="1"/>
              <a:t>hősugárzó</a:t>
            </a:r>
            <a:r>
              <a:rPr lang="de-DE" altLang="hu-HU" dirty="0"/>
              <a:t>, </a:t>
            </a:r>
            <a:r>
              <a:rPr lang="de-DE" altLang="hu-HU" dirty="0" err="1"/>
              <a:t>ajándék</a:t>
            </a:r>
            <a:r>
              <a:rPr lang="de-DE" altLang="hu-HU" dirty="0"/>
              <a:t> </a:t>
            </a:r>
            <a:r>
              <a:rPr lang="de-DE" altLang="hu-HU" dirty="0" err="1"/>
              <a:t>karóra</a:t>
            </a:r>
            <a:r>
              <a:rPr lang="de-DE" altLang="hu-HU" dirty="0"/>
              <a:t> </a:t>
            </a:r>
            <a:r>
              <a:rPr lang="de-DE" altLang="hu-HU" dirty="0" err="1"/>
              <a:t>helyett</a:t>
            </a:r>
            <a:r>
              <a:rPr lang="de-DE" altLang="hu-HU" dirty="0"/>
              <a:t> </a:t>
            </a:r>
            <a:r>
              <a:rPr lang="de-DE" altLang="hu-HU" dirty="0" err="1"/>
              <a:t>ajándék</a:t>
            </a:r>
            <a:r>
              <a:rPr lang="de-DE" altLang="hu-HU" dirty="0"/>
              <a:t> </a:t>
            </a:r>
            <a:r>
              <a:rPr lang="de-DE" altLang="hu-HU" dirty="0" err="1"/>
              <a:t>nyaralás</a:t>
            </a:r>
            <a:r>
              <a:rPr lang="de-DE" altLang="hu-HU" dirty="0"/>
              <a:t> </a:t>
            </a:r>
            <a:r>
              <a:rPr lang="de-DE" altLang="hu-HU" dirty="0" err="1"/>
              <a:t>stb</a:t>
            </a:r>
            <a:r>
              <a:rPr lang="de-DE" altLang="hu-HU" dirty="0"/>
              <a:t>.</a:t>
            </a:r>
            <a:endParaRPr lang="hu-HU" altLang="hu-HU" dirty="0"/>
          </a:p>
          <a:p>
            <a:pPr marL="0" indent="0">
              <a:buNone/>
            </a:pPr>
            <a:endParaRPr lang="hu-HU" altLang="hu-HU" dirty="0"/>
          </a:p>
        </p:txBody>
      </p:sp>
    </p:spTree>
    <p:extLst>
      <p:ext uri="{BB962C8B-B14F-4D97-AF65-F5344CB8AC3E}">
        <p14:creationId xmlns:p14="http://schemas.microsoft.com/office/powerpoint/2010/main" val="3287591633"/>
      </p:ext>
    </p:extLst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B88441D-0A68-46FE-A4EF-4CDCECEAB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606" y="0"/>
            <a:ext cx="10772775" cy="1343025"/>
          </a:xfrm>
        </p:spPr>
        <p:txBody>
          <a:bodyPr/>
          <a:lstStyle/>
          <a:p>
            <a:r>
              <a:rPr lang="hu-HU" dirty="0"/>
              <a:t>MVP – minimum </a:t>
            </a:r>
            <a:r>
              <a:rPr lang="hu-HU" dirty="0" err="1"/>
              <a:t>viable</a:t>
            </a:r>
            <a:r>
              <a:rPr lang="hu-HU" dirty="0"/>
              <a:t> </a:t>
            </a:r>
            <a:r>
              <a:rPr lang="hu-HU" dirty="0" err="1"/>
              <a:t>product</a:t>
            </a:r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A90F3A6F-BBCC-4D64-8094-0C0CF7AA2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340" y="1241840"/>
            <a:ext cx="9010669" cy="5060119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8A2F3911-4930-4CC6-9383-1131030BDF5D}"/>
              </a:ext>
            </a:extLst>
          </p:cNvPr>
          <p:cNvSpPr txBox="1"/>
          <p:nvPr/>
        </p:nvSpPr>
        <p:spPr>
          <a:xfrm>
            <a:off x="8753102" y="2852995"/>
            <a:ext cx="2019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accent3">
                    <a:lumMod val="75000"/>
                  </a:schemeClr>
                </a:solidFill>
              </a:rPr>
              <a:t>Érzelmi/érzékekre gyakorolt hatás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5194E7F9-3F8B-48A9-B6FA-8A665380F29F}"/>
              </a:ext>
            </a:extLst>
          </p:cNvPr>
          <p:cNvSpPr txBox="1"/>
          <p:nvPr/>
        </p:nvSpPr>
        <p:spPr>
          <a:xfrm>
            <a:off x="9277359" y="3771899"/>
            <a:ext cx="2019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accent3">
                    <a:lumMod val="75000"/>
                  </a:schemeClr>
                </a:solidFill>
              </a:rPr>
              <a:t>Használhatóság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95D19E47-6811-4062-9530-DA06BDE551F6}"/>
              </a:ext>
            </a:extLst>
          </p:cNvPr>
          <p:cNvSpPr txBox="1"/>
          <p:nvPr/>
        </p:nvSpPr>
        <p:spPr>
          <a:xfrm>
            <a:off x="9520056" y="4398268"/>
            <a:ext cx="2019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accent3">
                    <a:lumMod val="75000"/>
                  </a:schemeClr>
                </a:solidFill>
              </a:rPr>
              <a:t>Megbízhatóság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B015724D-02C8-4755-A379-E5C50ED72AD2}"/>
              </a:ext>
            </a:extLst>
          </p:cNvPr>
          <p:cNvSpPr txBox="1"/>
          <p:nvPr/>
        </p:nvSpPr>
        <p:spPr>
          <a:xfrm>
            <a:off x="9762752" y="5037077"/>
            <a:ext cx="2019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accent3">
                    <a:lumMod val="75000"/>
                  </a:schemeClr>
                </a:solidFill>
              </a:rPr>
              <a:t>Funkcionalitás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EEED6DB8-812E-4936-864F-13192BEB2643}"/>
              </a:ext>
            </a:extLst>
          </p:cNvPr>
          <p:cNvSpPr txBox="1"/>
          <p:nvPr/>
        </p:nvSpPr>
        <p:spPr>
          <a:xfrm>
            <a:off x="3291840" y="6301959"/>
            <a:ext cx="5809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Forrás: </a:t>
            </a:r>
            <a:r>
              <a:rPr lang="hu-HU" dirty="0">
                <a:hlinkClick r:id="rId3"/>
              </a:rPr>
              <a:t>https://www.sharetribe.com/academy/how-to-build-a-minimum-viable-platform/</a:t>
            </a:r>
            <a:r>
              <a:rPr lang="hu-HU" dirty="0"/>
              <a:t> alapján</a:t>
            </a:r>
          </a:p>
        </p:txBody>
      </p:sp>
    </p:spTree>
    <p:extLst>
      <p:ext uri="{BB962C8B-B14F-4D97-AF65-F5344CB8AC3E}">
        <p14:creationId xmlns:p14="http://schemas.microsoft.com/office/powerpoint/2010/main" val="1670298368"/>
      </p:ext>
    </p:extLst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3">
            <a:extLst>
              <a:ext uri="{FF2B5EF4-FFF2-40B4-BE49-F238E27FC236}">
                <a16:creationId xmlns:a16="http://schemas.microsoft.com/office/drawing/2014/main" id="{A63D1AF9-2C96-4D0D-906D-01203B3D61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13892" y="702000"/>
            <a:ext cx="7403272" cy="4941683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44FE15EB-1A9F-4A5C-985A-8A7235977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770467"/>
            <a:ext cx="3467051" cy="335280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4200" dirty="0">
                <a:solidFill>
                  <a:schemeClr val="tx1"/>
                </a:solidFill>
              </a:rPr>
              <a:t>Validation board –</a:t>
            </a:r>
            <a:r>
              <a:rPr lang="en-US" sz="4200" dirty="0" err="1">
                <a:solidFill>
                  <a:schemeClr val="tx1"/>
                </a:solidFill>
              </a:rPr>
              <a:t>keretrendszer</a:t>
            </a:r>
            <a:r>
              <a:rPr lang="en-US" sz="4200" dirty="0">
                <a:solidFill>
                  <a:schemeClr val="tx1"/>
                </a:solidFill>
              </a:rPr>
              <a:t> </a:t>
            </a:r>
            <a:r>
              <a:rPr lang="en-US" sz="4200" dirty="0" err="1">
                <a:solidFill>
                  <a:schemeClr val="tx1"/>
                </a:solidFill>
              </a:rPr>
              <a:t>az</a:t>
            </a:r>
            <a:r>
              <a:rPr lang="en-US" sz="4200" dirty="0">
                <a:solidFill>
                  <a:schemeClr val="tx1"/>
                </a:solidFill>
              </a:rPr>
              <a:t> MVP </a:t>
            </a:r>
            <a:r>
              <a:rPr lang="en-US" sz="4200" dirty="0" err="1">
                <a:solidFill>
                  <a:schemeClr val="tx1"/>
                </a:solidFill>
              </a:rPr>
              <a:t>kifejlesztéséhez</a:t>
            </a:r>
            <a:endParaRPr lang="en-US" sz="4200" dirty="0">
              <a:solidFill>
                <a:schemeClr val="tx1"/>
              </a:solidFill>
            </a:endParaRPr>
          </a:p>
        </p:txBody>
      </p:sp>
      <p:sp>
        <p:nvSpPr>
          <p:cNvPr id="4" name="Cím 1">
            <a:extLst>
              <a:ext uri="{FF2B5EF4-FFF2-40B4-BE49-F238E27FC236}">
                <a16:creationId xmlns:a16="http://schemas.microsoft.com/office/drawing/2014/main" id="{0E5963AE-7257-4C17-BEC7-B2B1EA5897EF}"/>
              </a:ext>
            </a:extLst>
          </p:cNvPr>
          <p:cNvSpPr txBox="1">
            <a:spLocks/>
          </p:cNvSpPr>
          <p:nvPr/>
        </p:nvSpPr>
        <p:spPr>
          <a:xfrm>
            <a:off x="755904" y="3258104"/>
            <a:ext cx="3467051" cy="3352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hu-HU" sz="2000" dirty="0">
                <a:solidFill>
                  <a:schemeClr val="tx1"/>
                </a:solidFill>
              </a:rPr>
              <a:t>Forrás: I&amp;E </a:t>
            </a:r>
            <a:r>
              <a:rPr lang="hu-HU" sz="2000" dirty="0" err="1">
                <a:solidFill>
                  <a:schemeClr val="tx1"/>
                </a:solidFill>
              </a:rPr>
              <a:t>basics</a:t>
            </a:r>
            <a:r>
              <a:rPr lang="hu-HU" sz="2000" dirty="0">
                <a:solidFill>
                  <a:schemeClr val="tx1"/>
                </a:solidFill>
              </a:rPr>
              <a:t> </a:t>
            </a:r>
            <a:r>
              <a:rPr lang="hu-HU" sz="2000" dirty="0" err="1">
                <a:solidFill>
                  <a:schemeClr val="tx1"/>
                </a:solidFill>
              </a:rPr>
              <a:t>blueprint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891858"/>
      </p:ext>
    </p:extLst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487886A-F016-4F21-BEC0-884877039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Validation board</a:t>
            </a:r>
            <a:r>
              <a:rPr lang="hu-HU" dirty="0">
                <a:solidFill>
                  <a:schemeClr val="accent1">
                    <a:lumMod val="75000"/>
                  </a:schemeClr>
                </a:solidFill>
              </a:rPr>
              <a:t> –elméleti összefüggések és példák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CCD0F82-5D0A-439C-A373-0F51D420C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7821" y="2397441"/>
            <a:ext cx="10753725" cy="3766185"/>
          </a:xfrm>
        </p:spPr>
        <p:txBody>
          <a:bodyPr/>
          <a:lstStyle/>
          <a:p>
            <a:r>
              <a:rPr lang="hu-HU" dirty="0"/>
              <a:t>Video 1: </a:t>
            </a:r>
            <a:r>
              <a:rPr lang="en-US" dirty="0">
                <a:hlinkClick r:id="rId2"/>
              </a:rPr>
              <a:t>How to Use the Validation Board</a:t>
            </a:r>
            <a:endParaRPr lang="hu-HU" dirty="0"/>
          </a:p>
          <a:p>
            <a:r>
              <a:rPr lang="hu-HU" dirty="0"/>
              <a:t>https://www.youtube.com/watch?v=B5iMIAkESO4</a:t>
            </a:r>
          </a:p>
          <a:p>
            <a:r>
              <a:rPr lang="hu-HU" dirty="0"/>
              <a:t>Video2: </a:t>
            </a:r>
            <a:r>
              <a:rPr lang="en-US" dirty="0">
                <a:hlinkClick r:id="rId3"/>
              </a:rPr>
              <a:t>How Trevor Saved $10,000 validation</a:t>
            </a:r>
            <a:endParaRPr lang="hu-HU" dirty="0"/>
          </a:p>
          <a:p>
            <a:r>
              <a:rPr lang="hu-HU" dirty="0"/>
              <a:t>https://www.youtube.com/watch?v=8rRL5X7k2pY</a:t>
            </a:r>
          </a:p>
          <a:p>
            <a:r>
              <a:rPr lang="hu-HU" dirty="0"/>
              <a:t>Video3: </a:t>
            </a:r>
            <a:r>
              <a:rPr lang="hu-HU" dirty="0" err="1">
                <a:hlinkClick r:id="rId4"/>
              </a:rPr>
              <a:t>Javeline</a:t>
            </a:r>
            <a:r>
              <a:rPr lang="hu-HU" dirty="0">
                <a:hlinkClick r:id="rId4"/>
              </a:rPr>
              <a:t> </a:t>
            </a:r>
            <a:r>
              <a:rPr lang="hu-HU" dirty="0" err="1">
                <a:hlinkClick r:id="rId4"/>
              </a:rPr>
              <a:t>Board</a:t>
            </a:r>
            <a:r>
              <a:rPr lang="hu-HU" dirty="0">
                <a:hlinkClick r:id="rId4"/>
              </a:rPr>
              <a:t> </a:t>
            </a:r>
            <a:r>
              <a:rPr lang="hu-HU" dirty="0" err="1">
                <a:hlinkClick r:id="rId4"/>
              </a:rPr>
              <a:t>Tutorial</a:t>
            </a:r>
            <a:r>
              <a:rPr lang="hu-HU" dirty="0">
                <a:hlinkClick r:id="rId4"/>
              </a:rPr>
              <a:t> </a:t>
            </a:r>
            <a:r>
              <a:rPr lang="hu-HU" dirty="0" err="1">
                <a:hlinkClick r:id="rId4"/>
              </a:rPr>
              <a:t>validation</a:t>
            </a:r>
            <a:endParaRPr lang="hu-HU" dirty="0"/>
          </a:p>
          <a:p>
            <a:r>
              <a:rPr lang="hu-HU" dirty="0"/>
              <a:t>https://www.youtube.com/watch?v=QbMw1rmXfsI</a:t>
            </a:r>
          </a:p>
        </p:txBody>
      </p:sp>
    </p:spTree>
    <p:extLst>
      <p:ext uri="{BB962C8B-B14F-4D97-AF65-F5344CB8AC3E}">
        <p14:creationId xmlns:p14="http://schemas.microsoft.com/office/powerpoint/2010/main" val="67281903"/>
      </p:ext>
    </p:extLst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61C1949-3888-4C69-844F-EE549E86F9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/>
              <a:t>Az üzleti terv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1837F0A7-51F1-452A-93A6-A43117A9FC5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/>
              <a:t>Felépítése, szükséges kompetenciák és az üzleti terv készítésének célja</a:t>
            </a:r>
          </a:p>
        </p:txBody>
      </p:sp>
    </p:spTree>
    <p:extLst>
      <p:ext uri="{BB962C8B-B14F-4D97-AF65-F5344CB8AC3E}">
        <p14:creationId xmlns:p14="http://schemas.microsoft.com/office/powerpoint/2010/main" val="3439581923"/>
      </p:ext>
    </p:extLst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A3DD96E-DA9C-463B-8478-550224446E4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500063"/>
            <a:ext cx="10772775" cy="1657350"/>
          </a:xfrm>
        </p:spPr>
        <p:txBody>
          <a:bodyPr/>
          <a:lstStyle/>
          <a:p>
            <a:pPr eaLnBrk="1" hangingPunct="1">
              <a:defRPr/>
            </a:pPr>
            <a:r>
              <a:rPr lang="hu-HU" sz="3600" dirty="0">
                <a:solidFill>
                  <a:srgbClr val="000066"/>
                </a:solidFill>
                <a:ea typeface="+mn-ea"/>
                <a:cs typeface="+mn-cs"/>
              </a:rPr>
              <a:t>Vezetés és tervezés (SM)</a:t>
            </a:r>
          </a:p>
        </p:txBody>
      </p:sp>
      <p:pic>
        <p:nvPicPr>
          <p:cNvPr id="442371" name="Picture 7" descr="C:\Program Files\Microsoft Office\MEDIA\CAGCAT10\j0234687.gif">
            <a:extLst>
              <a:ext uri="{FF2B5EF4-FFF2-40B4-BE49-F238E27FC236}">
                <a16:creationId xmlns:a16="http://schemas.microsoft.com/office/drawing/2014/main" id="{C6915B2B-3C98-4948-BB1F-A229FDCC5F3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0" y="1797051"/>
            <a:ext cx="2306638" cy="177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2372" name="Picture 15" descr="stratalkcim">
            <a:extLst>
              <a:ext uri="{FF2B5EF4-FFF2-40B4-BE49-F238E27FC236}">
                <a16:creationId xmlns:a16="http://schemas.microsoft.com/office/drawing/2014/main" id="{2BFF8D81-61F1-4138-BAF3-1AA47008B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939" y="2500313"/>
            <a:ext cx="2428875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2373" name="Picture 2" descr="m_4_150x0">
            <a:extLst>
              <a:ext uri="{FF2B5EF4-FFF2-40B4-BE49-F238E27FC236}">
                <a16:creationId xmlns:a16="http://schemas.microsoft.com/office/drawing/2014/main" id="{6CE7FEF4-721C-4A32-BBE3-16C63B657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150" y="3786189"/>
            <a:ext cx="213360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9838981"/>
      </p:ext>
    </p:extLst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394" name="Cím 1">
            <a:extLst>
              <a:ext uri="{FF2B5EF4-FFF2-40B4-BE49-F238E27FC236}">
                <a16:creationId xmlns:a16="http://schemas.microsoft.com/office/drawing/2014/main" id="{F252D1C8-7A8E-4AFB-9DBA-2764535261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37871" y="258142"/>
            <a:ext cx="5518150" cy="14128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hu-HU" altLang="hu-HU" dirty="0">
                <a:solidFill>
                  <a:srgbClr val="C00000"/>
                </a:solidFill>
              </a:rPr>
              <a:t>A stratégiai menedzsment és tervezés lényege</a:t>
            </a:r>
          </a:p>
        </p:txBody>
      </p:sp>
      <p:sp>
        <p:nvSpPr>
          <p:cNvPr id="443395" name="Tartalom helye 2">
            <a:extLst>
              <a:ext uri="{FF2B5EF4-FFF2-40B4-BE49-F238E27FC236}">
                <a16:creationId xmlns:a16="http://schemas.microsoft.com/office/drawing/2014/main" id="{29B5FB3D-1541-4B11-997E-5F8479F5E71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47519" y="1984720"/>
            <a:ext cx="8253412" cy="4572000"/>
          </a:xfrm>
        </p:spPr>
        <p:txBody>
          <a:bodyPr/>
          <a:lstStyle/>
          <a:p>
            <a:pPr eaLnBrk="1" hangingPunct="1"/>
            <a:r>
              <a:rPr lang="hu-HU" altLang="hu-HU"/>
              <a:t>Környezetből érkező kihívások végig gondolása és diagnosztizálása</a:t>
            </a:r>
          </a:p>
          <a:p>
            <a:pPr eaLnBrk="1" hangingPunct="1"/>
            <a:r>
              <a:rPr lang="hu-HU" altLang="hu-HU"/>
              <a:t>Jövőtervező tevékenység-komplexum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hu-HU" altLang="hu-HU"/>
          </a:p>
          <a:p>
            <a:pPr eaLnBrk="1" hangingPunct="1"/>
            <a:r>
              <a:rPr lang="hu-HU" altLang="hu-HU"/>
              <a:t>Kettős feladat:</a:t>
            </a:r>
          </a:p>
          <a:p>
            <a:pPr lvl="2" eaLnBrk="1" hangingPunct="1"/>
            <a:r>
              <a:rPr lang="hu-HU" altLang="hu-HU"/>
              <a:t>Egyrészt a célok meghatározása, a környezeti feltételek megismerése és kivédése</a:t>
            </a:r>
          </a:p>
          <a:p>
            <a:pPr lvl="2" eaLnBrk="1" hangingPunct="1"/>
            <a:r>
              <a:rPr lang="hu-HU" altLang="hu-HU"/>
              <a:t>Másrészt a megvalósítás folyamata</a:t>
            </a:r>
          </a:p>
        </p:txBody>
      </p:sp>
      <p:pic>
        <p:nvPicPr>
          <p:cNvPr id="443396" name="Picture 7" descr="C:\Program Files\Microsoft Office\MEDIA\CAGCAT10\j0234687.gif">
            <a:extLst>
              <a:ext uri="{FF2B5EF4-FFF2-40B4-BE49-F238E27FC236}">
                <a16:creationId xmlns:a16="http://schemas.microsoft.com/office/drawing/2014/main" id="{A8AB7F34-F870-48B3-A565-61478B9DD7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357189"/>
            <a:ext cx="1300163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efelé nyíl 6">
            <a:extLst>
              <a:ext uri="{FF2B5EF4-FFF2-40B4-BE49-F238E27FC236}">
                <a16:creationId xmlns:a16="http://schemas.microsoft.com/office/drawing/2014/main" id="{D176E10F-4299-4EBF-B723-7C2214B18D6A}"/>
              </a:ext>
            </a:extLst>
          </p:cNvPr>
          <p:cNvSpPr/>
          <p:nvPr/>
        </p:nvSpPr>
        <p:spPr>
          <a:xfrm>
            <a:off x="4083983" y="3227295"/>
            <a:ext cx="428625" cy="6429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7394720"/>
      </p:ext>
    </p:extLst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8" name="Rectangle 2">
            <a:extLst>
              <a:ext uri="{FF2B5EF4-FFF2-40B4-BE49-F238E27FC236}">
                <a16:creationId xmlns:a16="http://schemas.microsoft.com/office/drawing/2014/main" id="{12CF7F7E-5496-43DA-A61F-514947CC78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75" y="0"/>
            <a:ext cx="6072188" cy="14287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hu-HU" altLang="hu-HU"/>
              <a:t> </a:t>
            </a:r>
            <a:r>
              <a:rPr lang="hu-HU" altLang="hu-HU" sz="3600">
                <a:solidFill>
                  <a:srgbClr val="C00000"/>
                </a:solidFill>
              </a:rPr>
              <a:t>A stratégiai gondolkodás lényege</a:t>
            </a:r>
            <a:endParaRPr lang="hu-HU" altLang="hu-HU">
              <a:solidFill>
                <a:srgbClr val="660033"/>
              </a:solidFill>
            </a:endParaRPr>
          </a:p>
        </p:txBody>
      </p:sp>
      <p:sp>
        <p:nvSpPr>
          <p:cNvPr id="444419" name="Rectangle 3">
            <a:extLst>
              <a:ext uri="{FF2B5EF4-FFF2-40B4-BE49-F238E27FC236}">
                <a16:creationId xmlns:a16="http://schemas.microsoft.com/office/drawing/2014/main" id="{F0BA6A85-5E93-4470-9DE1-ED755E274D2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738313" y="1714500"/>
            <a:ext cx="7034212" cy="4586288"/>
          </a:xfrm>
        </p:spPr>
        <p:txBody>
          <a:bodyPr/>
          <a:lstStyle/>
          <a:p>
            <a:r>
              <a:rPr lang="hu-HU" altLang="hu-HU" b="1">
                <a:solidFill>
                  <a:srgbClr val="660033"/>
                </a:solidFill>
              </a:rPr>
              <a:t>ELVI SÍK: TERVEZÉS</a:t>
            </a:r>
          </a:p>
          <a:p>
            <a:pPr lvl="1"/>
            <a:r>
              <a:rPr lang="hu-HU" altLang="hu-HU" b="1">
                <a:solidFill>
                  <a:srgbClr val="660033"/>
                </a:solidFill>
              </a:rPr>
              <a:t>eltérő érdekeltségű szereplők</a:t>
            </a:r>
          </a:p>
          <a:p>
            <a:pPr lvl="1"/>
            <a:r>
              <a:rPr lang="hu-HU" altLang="hu-HU" b="1">
                <a:solidFill>
                  <a:srgbClr val="660033"/>
                </a:solidFill>
              </a:rPr>
              <a:t>komplex </a:t>
            </a:r>
          </a:p>
          <a:p>
            <a:pPr lvl="1"/>
            <a:r>
              <a:rPr lang="hu-HU" altLang="hu-HU" b="1">
                <a:solidFill>
                  <a:srgbClr val="660033"/>
                </a:solidFill>
              </a:rPr>
              <a:t>döntéshozatali folyamata</a:t>
            </a:r>
          </a:p>
          <a:p>
            <a:r>
              <a:rPr lang="hu-HU" altLang="hu-HU" b="1">
                <a:solidFill>
                  <a:srgbClr val="660033"/>
                </a:solidFill>
              </a:rPr>
              <a:t>GYAKORLATI SÍK: MEGVALÓSÍTÁS</a:t>
            </a:r>
          </a:p>
          <a:p>
            <a:pPr lvl="1"/>
            <a:r>
              <a:rPr lang="hu-HU" altLang="hu-HU" b="1">
                <a:solidFill>
                  <a:srgbClr val="660033"/>
                </a:solidFill>
              </a:rPr>
              <a:t>Eredményesség</a:t>
            </a:r>
          </a:p>
          <a:p>
            <a:pPr lvl="1"/>
            <a:r>
              <a:rPr lang="hu-HU" altLang="hu-HU" b="1">
                <a:solidFill>
                  <a:srgbClr val="660033"/>
                </a:solidFill>
              </a:rPr>
              <a:t>Teljesítményértékelés</a:t>
            </a:r>
          </a:p>
          <a:p>
            <a:r>
              <a:rPr lang="hu-HU" altLang="hu-HU" b="1">
                <a:solidFill>
                  <a:srgbClr val="660033"/>
                </a:solidFill>
              </a:rPr>
              <a:t>Visszacsatolás a tervezéshez</a:t>
            </a:r>
          </a:p>
          <a:p>
            <a:pPr lvl="1"/>
            <a:r>
              <a:rPr lang="hu-HU" altLang="hu-HU" b="1">
                <a:solidFill>
                  <a:srgbClr val="660033"/>
                </a:solidFill>
              </a:rPr>
              <a:t>További célok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hu-HU" altLang="hu-HU"/>
          </a:p>
        </p:txBody>
      </p:sp>
      <p:pic>
        <p:nvPicPr>
          <p:cNvPr id="444420" name="Picture 7" descr="C:\Program Files\Microsoft Office\MEDIA\CAGCAT10\j0234687.gif">
            <a:extLst>
              <a:ext uri="{FF2B5EF4-FFF2-40B4-BE49-F238E27FC236}">
                <a16:creationId xmlns:a16="http://schemas.microsoft.com/office/drawing/2014/main" id="{A8208591-F8AC-4EC8-BE3A-ABB97250742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26" y="428626"/>
            <a:ext cx="1300163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Lefelé nyíl 8">
            <a:extLst>
              <a:ext uri="{FF2B5EF4-FFF2-40B4-BE49-F238E27FC236}">
                <a16:creationId xmlns:a16="http://schemas.microsoft.com/office/drawing/2014/main" id="{8A3B3574-9771-4CAA-95EA-4E9794726BD8}"/>
              </a:ext>
            </a:extLst>
          </p:cNvPr>
          <p:cNvSpPr/>
          <p:nvPr/>
        </p:nvSpPr>
        <p:spPr>
          <a:xfrm>
            <a:off x="8239125" y="2143125"/>
            <a:ext cx="928688" cy="32146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0" name="Felfelé nyíl 9">
            <a:extLst>
              <a:ext uri="{FF2B5EF4-FFF2-40B4-BE49-F238E27FC236}">
                <a16:creationId xmlns:a16="http://schemas.microsoft.com/office/drawing/2014/main" id="{CC320C2C-7902-4F35-B155-8B9EAFE68EAA}"/>
              </a:ext>
            </a:extLst>
          </p:cNvPr>
          <p:cNvSpPr/>
          <p:nvPr/>
        </p:nvSpPr>
        <p:spPr>
          <a:xfrm>
            <a:off x="9096375" y="2071689"/>
            <a:ext cx="928688" cy="321468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2342910"/>
      </p:ext>
    </p:extLst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Rectangle 2">
            <a:extLst>
              <a:ext uri="{FF2B5EF4-FFF2-40B4-BE49-F238E27FC236}">
                <a16:creationId xmlns:a16="http://schemas.microsoft.com/office/drawing/2014/main" id="{A6DFD555-EC1C-44A0-B7E6-91929C334F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1" y="357189"/>
            <a:ext cx="6500813" cy="1171575"/>
          </a:xfrm>
        </p:spPr>
        <p:txBody>
          <a:bodyPr/>
          <a:lstStyle/>
          <a:p>
            <a:pPr eaLnBrk="1" hangingPunct="1"/>
            <a:r>
              <a:rPr lang="hu-HU" altLang="hu-HU" sz="3600">
                <a:solidFill>
                  <a:srgbClr val="C00000"/>
                </a:solidFill>
              </a:rPr>
              <a:t>A stratégiai gondolkodás kiinduló kérdései</a:t>
            </a:r>
          </a:p>
        </p:txBody>
      </p:sp>
      <p:pic>
        <p:nvPicPr>
          <p:cNvPr id="446467" name="Picture 6" descr="uzletitev01">
            <a:extLst>
              <a:ext uri="{FF2B5EF4-FFF2-40B4-BE49-F238E27FC236}">
                <a16:creationId xmlns:a16="http://schemas.microsoft.com/office/drawing/2014/main" id="{05C1BF34-3F8C-4E42-826C-9ABE0CD1179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012" y="2056606"/>
            <a:ext cx="5048250" cy="3676650"/>
          </a:xfrm>
          <a:noFill/>
        </p:spPr>
      </p:pic>
      <p:pic>
        <p:nvPicPr>
          <p:cNvPr id="446468" name="Picture 7" descr="C:\Program Files\Microsoft Office\MEDIA\CAGCAT10\j0234687.gif">
            <a:extLst>
              <a:ext uri="{FF2B5EF4-FFF2-40B4-BE49-F238E27FC236}">
                <a16:creationId xmlns:a16="http://schemas.microsoft.com/office/drawing/2014/main" id="{31214341-A378-44A9-AE3C-BE987338EE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357189"/>
            <a:ext cx="1300162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5243518"/>
      </p:ext>
    </p:extLst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Cím 1">
            <a:extLst>
              <a:ext uri="{FF2B5EF4-FFF2-40B4-BE49-F238E27FC236}">
                <a16:creationId xmlns:a16="http://schemas.microsoft.com/office/drawing/2014/main" id="{08C8747F-BE44-437A-9797-E30DAA5EBB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24376" y="285751"/>
            <a:ext cx="5089525" cy="10715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hu-HU" altLang="hu-HU" sz="3600">
                <a:solidFill>
                  <a:srgbClr val="C00000"/>
                </a:solidFill>
              </a:rPr>
              <a:t>A stratégia szintjei </a:t>
            </a:r>
          </a:p>
        </p:txBody>
      </p:sp>
      <p:sp>
        <p:nvSpPr>
          <p:cNvPr id="448515" name="Tartalom helye 2">
            <a:extLst>
              <a:ext uri="{FF2B5EF4-FFF2-40B4-BE49-F238E27FC236}">
                <a16:creationId xmlns:a16="http://schemas.microsoft.com/office/drawing/2014/main" id="{CD7033B9-F467-4EF3-967D-3BE19BCA17C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809750" y="1714501"/>
            <a:ext cx="8324850" cy="4714875"/>
          </a:xfrm>
        </p:spPr>
        <p:txBody>
          <a:bodyPr/>
          <a:lstStyle/>
          <a:p>
            <a:r>
              <a:rPr lang="hu-HU" altLang="hu-HU"/>
              <a:t>Összvállalati stratégia</a:t>
            </a:r>
          </a:p>
          <a:p>
            <a:pPr>
              <a:buFont typeface="Wingdings" panose="05000000000000000000" pitchFamily="2" charset="2"/>
              <a:buNone/>
            </a:pPr>
            <a:endParaRPr lang="hu-HU" altLang="hu-HU"/>
          </a:p>
          <a:p>
            <a:r>
              <a:rPr lang="hu-HU" altLang="hu-HU"/>
              <a:t>Üzleti egység stratégiája</a:t>
            </a:r>
          </a:p>
          <a:p>
            <a:pPr>
              <a:buFont typeface="Wingdings" panose="05000000000000000000" pitchFamily="2" charset="2"/>
              <a:buNone/>
            </a:pPr>
            <a:r>
              <a:rPr lang="hu-HU" altLang="hu-HU"/>
              <a:t>	(SBU – Strategic Business Unit)</a:t>
            </a:r>
          </a:p>
          <a:p>
            <a:pPr>
              <a:buFont typeface="Wingdings" panose="05000000000000000000" pitchFamily="2" charset="2"/>
              <a:buNone/>
            </a:pPr>
            <a:endParaRPr lang="hu-HU" altLang="hu-HU"/>
          </a:p>
          <a:p>
            <a:r>
              <a:rPr lang="hu-HU" altLang="hu-HU"/>
              <a:t>Funkcionális stratégia </a:t>
            </a:r>
          </a:p>
          <a:p>
            <a:pPr lvl="1">
              <a:buFont typeface="Wingdings" panose="05000000000000000000" pitchFamily="2" charset="2"/>
              <a:buNone/>
            </a:pPr>
            <a:r>
              <a:rPr lang="hu-HU" altLang="hu-HU"/>
              <a:t>(K+F, Termelés, Marketing, Humán erőforrás,</a:t>
            </a:r>
          </a:p>
          <a:p>
            <a:pPr lvl="1">
              <a:buFont typeface="Wingdings" panose="05000000000000000000" pitchFamily="2" charset="2"/>
              <a:buNone/>
            </a:pPr>
            <a:r>
              <a:rPr lang="hu-HU" altLang="hu-HU"/>
              <a:t>Pénzügy, Logisztika, minőségbiztosítás,…)</a:t>
            </a:r>
          </a:p>
        </p:txBody>
      </p:sp>
      <p:pic>
        <p:nvPicPr>
          <p:cNvPr id="448516" name="Picture 7" descr="C:\Program Files\Microsoft Office\MEDIA\CAGCAT10\j0234687.gif">
            <a:extLst>
              <a:ext uri="{FF2B5EF4-FFF2-40B4-BE49-F238E27FC236}">
                <a16:creationId xmlns:a16="http://schemas.microsoft.com/office/drawing/2014/main" id="{9DF6ACBE-0E94-4271-A3D0-DB8A2DA534C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357189"/>
            <a:ext cx="1300163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9072179"/>
      </p:ext>
    </p:extLst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539" name="Rectangle 2">
            <a:extLst>
              <a:ext uri="{FF2B5EF4-FFF2-40B4-BE49-F238E27FC236}">
                <a16:creationId xmlns:a16="http://schemas.microsoft.com/office/drawing/2014/main" id="{C7DC8612-9929-4C39-833A-1C102449B7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2800"/>
              <a:t>Az üzleti tervezés</a:t>
            </a:r>
            <a:endParaRPr lang="de-DE" altLang="hu-HU" sz="2800"/>
          </a:p>
        </p:txBody>
      </p:sp>
      <p:sp>
        <p:nvSpPr>
          <p:cNvPr id="449540" name="Rectangle 3">
            <a:extLst>
              <a:ext uri="{FF2B5EF4-FFF2-40B4-BE49-F238E27FC236}">
                <a16:creationId xmlns:a16="http://schemas.microsoft.com/office/drawing/2014/main" id="{1F4F6394-1E40-4246-9470-4DA151841680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hu-HU" altLang="hu-HU"/>
              <a:t>„</a:t>
            </a:r>
            <a:r>
              <a:rPr lang="de-DE" altLang="hu-HU"/>
              <a:t>Az üzleti tervezés egy felületet nyújt a vállalkozás céljainak, lehetőségeinek, erőforrásainak, feladatainak, piaci pozícióinak, kockázatainak, költség- és jövedelem viszonyainak vizsgálatához. </a:t>
            </a:r>
            <a:endParaRPr lang="hu-HU" altLang="hu-HU"/>
          </a:p>
          <a:p>
            <a:pPr>
              <a:lnSpc>
                <a:spcPct val="90000"/>
              </a:lnSpc>
            </a:pPr>
            <a:r>
              <a:rPr lang="de-DE" altLang="hu-HU"/>
              <a:t>Fő célja, hogy elemzési eszközként segítse a megalapozott gazdasági döntések meghozatalát. Fontos szerepe lehet a megvalósítás során az ellenőrzésnél is.</a:t>
            </a:r>
            <a:r>
              <a:rPr lang="hu-HU" altLang="hu-HU"/>
              <a:t>”</a:t>
            </a:r>
          </a:p>
          <a:p>
            <a:pPr algn="r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hu-HU" altLang="hu-HU"/>
              <a:t>- Rabi Sándor</a:t>
            </a:r>
            <a:endParaRPr lang="de-DE" altLang="hu-HU"/>
          </a:p>
        </p:txBody>
      </p:sp>
      <p:sp>
        <p:nvSpPr>
          <p:cNvPr id="449538" name="Dia számának helye 5">
            <a:extLst>
              <a:ext uri="{FF2B5EF4-FFF2-40B4-BE49-F238E27FC236}">
                <a16:creationId xmlns:a16="http://schemas.microsoft.com/office/drawing/2014/main" id="{EE424254-57ED-434F-AAF4-D457F9A08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8DA1-6AF0-4FD7-85CF-8E7ED839B2B3}" type="slidenum">
              <a:rPr kumimoji="0" lang="en-US" altLang="hu-HU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329</a:t>
            </a:fld>
            <a:endParaRPr kumimoji="0" lang="en-US" altLang="hu-H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05177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152C618C-00E7-4EFC-8F0F-9BAE9A6E514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hu-HU" altLang="hu-HU" sz="4000" dirty="0"/>
              <a:t>A vállalat általános környezete – PESTEL* elemzés</a:t>
            </a:r>
            <a:br>
              <a:rPr lang="de-DE" altLang="hu-HU" sz="4000" dirty="0"/>
            </a:br>
            <a:endParaRPr lang="de-DE" altLang="hu-HU" sz="4000" dirty="0"/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EDD024E8-4947-45E8-B04F-43DBE9860DB7}"/>
              </a:ext>
            </a:extLst>
          </p:cNvPr>
          <p:cNvSpPr txBox="1"/>
          <p:nvPr/>
        </p:nvSpPr>
        <p:spPr>
          <a:xfrm>
            <a:off x="0" y="6231987"/>
            <a:ext cx="12379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* Szokásos STEEPLE modellként is említeni, ugyanazon tartalomra utal mindkét rövidítés, csak az elemzendő tényezők sorrendje más</a:t>
            </a:r>
          </a:p>
        </p:txBody>
      </p:sp>
    </p:spTree>
    <p:extLst>
      <p:ext uri="{BB962C8B-B14F-4D97-AF65-F5344CB8AC3E}">
        <p14:creationId xmlns:p14="http://schemas.microsoft.com/office/powerpoint/2010/main" val="2456426226"/>
      </p:ext>
    </p:extLst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63" name="Rectangle 2">
            <a:extLst>
              <a:ext uri="{FF2B5EF4-FFF2-40B4-BE49-F238E27FC236}">
                <a16:creationId xmlns:a16="http://schemas.microsoft.com/office/drawing/2014/main" id="{DDFF1316-1D17-480D-A477-F75DA99169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2800"/>
              <a:t>Az üzleti terv kérdései</a:t>
            </a:r>
            <a:endParaRPr lang="de-DE" altLang="hu-HU" sz="2800"/>
          </a:p>
        </p:txBody>
      </p:sp>
      <p:sp>
        <p:nvSpPr>
          <p:cNvPr id="450564" name="Rectangle 3">
            <a:extLst>
              <a:ext uri="{FF2B5EF4-FFF2-40B4-BE49-F238E27FC236}">
                <a16:creationId xmlns:a16="http://schemas.microsoft.com/office/drawing/2014/main" id="{DD04E647-78FA-4CA1-AB5D-ECD04C2FF48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97366" y="2577353"/>
            <a:ext cx="8229600" cy="3810000"/>
          </a:xfrm>
        </p:spPr>
        <p:txBody>
          <a:bodyPr/>
          <a:lstStyle/>
          <a:p>
            <a:r>
              <a:rPr lang="hu-HU" altLang="hu-HU" dirty="0"/>
              <a:t>Ki készítse az üzleti tervet?</a:t>
            </a:r>
          </a:p>
          <a:p>
            <a:r>
              <a:rPr lang="hu-HU" altLang="hu-HU" dirty="0"/>
              <a:t>Milyen célból készül az üzleti terv?</a:t>
            </a:r>
          </a:p>
          <a:p>
            <a:r>
              <a:rPr lang="hu-HU" altLang="hu-HU" dirty="0"/>
              <a:t>Milyen ismeretek szükségesek az üzleti terv készítéséhez?</a:t>
            </a:r>
          </a:p>
          <a:p>
            <a:r>
              <a:rPr lang="hu-HU" altLang="hu-HU" dirty="0"/>
              <a:t>Melyek az üzleti terv legfontosabb részei?</a:t>
            </a:r>
          </a:p>
          <a:p>
            <a:endParaRPr lang="de-DE" altLang="hu-HU" dirty="0"/>
          </a:p>
        </p:txBody>
      </p:sp>
      <p:sp>
        <p:nvSpPr>
          <p:cNvPr id="450562" name="Dia számának helye 5">
            <a:extLst>
              <a:ext uri="{FF2B5EF4-FFF2-40B4-BE49-F238E27FC236}">
                <a16:creationId xmlns:a16="http://schemas.microsoft.com/office/drawing/2014/main" id="{8ED9850E-5289-4AF8-9E99-B661A899B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460EB5-6A73-4CB3-9456-3C21A4B68D83}" type="slidenum">
              <a:rPr kumimoji="0" lang="en-US" altLang="hu-HU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330</a:t>
            </a:fld>
            <a:endParaRPr kumimoji="0" lang="en-US" altLang="hu-H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082048"/>
      </p:ext>
    </p:extLst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587" name="Rectangle 2">
            <a:extLst>
              <a:ext uri="{FF2B5EF4-FFF2-40B4-BE49-F238E27FC236}">
                <a16:creationId xmlns:a16="http://schemas.microsoft.com/office/drawing/2014/main" id="{300233DB-9E59-4A63-A3D6-AC7CFAB782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57224" y="-240052"/>
            <a:ext cx="10772775" cy="1658198"/>
          </a:xfrm>
        </p:spPr>
        <p:txBody>
          <a:bodyPr/>
          <a:lstStyle/>
          <a:p>
            <a:r>
              <a:rPr lang="hu-HU" altLang="hu-HU" sz="2800" dirty="0"/>
              <a:t>Ki készítse az üzleti tervet?</a:t>
            </a:r>
            <a:endParaRPr lang="de-DE" altLang="hu-HU" sz="2800" dirty="0"/>
          </a:p>
        </p:txBody>
      </p:sp>
      <p:sp>
        <p:nvSpPr>
          <p:cNvPr id="451586" name="Dia számának helye 4">
            <a:extLst>
              <a:ext uri="{FF2B5EF4-FFF2-40B4-BE49-F238E27FC236}">
                <a16:creationId xmlns:a16="http://schemas.microsoft.com/office/drawing/2014/main" id="{234DA8C5-B978-43AA-818B-DE979F793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178BC-0EE1-402B-BA1B-F7AEAFE809D9}" type="slidenum">
              <a:rPr kumimoji="0" lang="en-US" altLang="hu-HU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331</a:t>
            </a:fld>
            <a:endParaRPr kumimoji="0" lang="en-US" altLang="hu-H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51588" name="Rectangle 4">
            <a:extLst>
              <a:ext uri="{FF2B5EF4-FFF2-40B4-BE49-F238E27FC236}">
                <a16:creationId xmlns:a16="http://schemas.microsoft.com/office/drawing/2014/main" id="{99A7359C-98A3-4D11-A02C-2D42856FF8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5867400"/>
            <a:ext cx="822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ctr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212121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hu-HU" altLang="hu-HU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Forrás: Bálint</a:t>
            </a:r>
            <a:endParaRPr kumimoji="0" lang="de-DE" altLang="hu-HU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51589" name="Picture 5">
            <a:extLst>
              <a:ext uri="{FF2B5EF4-FFF2-40B4-BE49-F238E27FC236}">
                <a16:creationId xmlns:a16="http://schemas.microsoft.com/office/drawing/2014/main" id="{6A164F4A-7935-4481-909D-0AEFE5F47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371600"/>
            <a:ext cx="5638800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020246"/>
      </p:ext>
    </p:extLst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611" name="Rectangle 2">
            <a:extLst>
              <a:ext uri="{FF2B5EF4-FFF2-40B4-BE49-F238E27FC236}">
                <a16:creationId xmlns:a16="http://schemas.microsoft.com/office/drawing/2014/main" id="{56C9825C-5516-4C17-A523-B75A4F6FC7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57224" y="-347628"/>
            <a:ext cx="10772775" cy="1658198"/>
          </a:xfrm>
        </p:spPr>
        <p:txBody>
          <a:bodyPr/>
          <a:lstStyle/>
          <a:p>
            <a:r>
              <a:rPr lang="hu-HU" altLang="hu-HU" sz="2800" dirty="0"/>
              <a:t>Milyen célból készül az üzleti terv?</a:t>
            </a:r>
            <a:br>
              <a:rPr lang="hu-HU" altLang="hu-HU" sz="2800" dirty="0"/>
            </a:br>
            <a:endParaRPr lang="de-DE" altLang="hu-HU" sz="2800" dirty="0"/>
          </a:p>
        </p:txBody>
      </p:sp>
      <p:sp>
        <p:nvSpPr>
          <p:cNvPr id="452612" name="Rectangle 3">
            <a:extLst>
              <a:ext uri="{FF2B5EF4-FFF2-40B4-BE49-F238E27FC236}">
                <a16:creationId xmlns:a16="http://schemas.microsoft.com/office/drawing/2014/main" id="{D5CFE076-260A-47F7-9594-516808F28BE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848600" y="5867400"/>
            <a:ext cx="2362200" cy="457200"/>
          </a:xfrm>
        </p:spPr>
        <p:txBody>
          <a:bodyPr/>
          <a:lstStyle/>
          <a:p>
            <a:pPr algn="ctr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hu-HU" altLang="hu-HU"/>
              <a:t>Forrás: Bálint</a:t>
            </a:r>
            <a:endParaRPr lang="de-DE" altLang="hu-HU"/>
          </a:p>
        </p:txBody>
      </p:sp>
      <p:sp>
        <p:nvSpPr>
          <p:cNvPr id="452610" name="Dia számának helye 5">
            <a:extLst>
              <a:ext uri="{FF2B5EF4-FFF2-40B4-BE49-F238E27FC236}">
                <a16:creationId xmlns:a16="http://schemas.microsoft.com/office/drawing/2014/main" id="{BA6AC72D-4708-4EF7-918E-33CFEF0BA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900D8-99E5-49E0-A04A-C0B1A1E9F1B6}" type="slidenum">
              <a:rPr kumimoji="0" lang="en-US" altLang="hu-HU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332</a:t>
            </a:fld>
            <a:endParaRPr kumimoji="0" lang="en-US" altLang="hu-H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52613" name="Picture 4">
            <a:extLst>
              <a:ext uri="{FF2B5EF4-FFF2-40B4-BE49-F238E27FC236}">
                <a16:creationId xmlns:a16="http://schemas.microsoft.com/office/drawing/2014/main" id="{031AA12D-ECC8-4F0C-BE94-DD63319CE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914400"/>
            <a:ext cx="5818188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7134317"/>
      </p:ext>
    </p:extLst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5" name="Rectangle 4">
            <a:extLst>
              <a:ext uri="{FF2B5EF4-FFF2-40B4-BE49-F238E27FC236}">
                <a16:creationId xmlns:a16="http://schemas.microsoft.com/office/drawing/2014/main" id="{EBD48278-A7B0-427E-B9F5-6DD9F111F1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57224" y="-119029"/>
            <a:ext cx="10772775" cy="1658198"/>
          </a:xfrm>
        </p:spPr>
        <p:txBody>
          <a:bodyPr/>
          <a:lstStyle/>
          <a:p>
            <a:r>
              <a:rPr lang="hu-HU" altLang="hu-HU" sz="2800" dirty="0"/>
              <a:t>Milyen célból készül az üzleti terv?</a:t>
            </a:r>
            <a:endParaRPr lang="de-DE" altLang="hu-HU" sz="2800" dirty="0"/>
          </a:p>
        </p:txBody>
      </p:sp>
      <p:sp>
        <p:nvSpPr>
          <p:cNvPr id="453634" name="Dia számának helye 4">
            <a:extLst>
              <a:ext uri="{FF2B5EF4-FFF2-40B4-BE49-F238E27FC236}">
                <a16:creationId xmlns:a16="http://schemas.microsoft.com/office/drawing/2014/main" id="{B879BBCD-FC7A-4D14-9A48-D76617C22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F571E0-883A-464C-942A-A4A29D399528}" type="slidenum">
              <a:rPr kumimoji="0" lang="en-US" altLang="hu-HU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333</a:t>
            </a:fld>
            <a:endParaRPr kumimoji="0" lang="en-US" altLang="hu-H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53636" name="Picture 5">
            <a:extLst>
              <a:ext uri="{FF2B5EF4-FFF2-40B4-BE49-F238E27FC236}">
                <a16:creationId xmlns:a16="http://schemas.microsoft.com/office/drawing/2014/main" id="{C3D235A7-5C7C-44BE-8E2C-40D7FD121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066801"/>
            <a:ext cx="5791200" cy="576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3637" name="Rectangle 6">
            <a:extLst>
              <a:ext uri="{FF2B5EF4-FFF2-40B4-BE49-F238E27FC236}">
                <a16:creationId xmlns:a16="http://schemas.microsoft.com/office/drawing/2014/main" id="{34CFBB6A-5A46-49DA-A53A-A701B6526F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586740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ctr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212121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hu-HU" altLang="hu-HU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Forrás: Bálint</a:t>
            </a:r>
            <a:endParaRPr kumimoji="0" lang="de-DE" altLang="hu-HU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1157451"/>
      </p:ext>
    </p:extLst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659" name="Rectangle 2">
            <a:extLst>
              <a:ext uri="{FF2B5EF4-FFF2-40B4-BE49-F238E27FC236}">
                <a16:creationId xmlns:a16="http://schemas.microsoft.com/office/drawing/2014/main" id="{84FD5BC8-5D72-4EC5-B21A-3C9E9EEA55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09612" y="-14711"/>
            <a:ext cx="10772775" cy="1658198"/>
          </a:xfrm>
        </p:spPr>
        <p:txBody>
          <a:bodyPr>
            <a:normAutofit/>
          </a:bodyPr>
          <a:lstStyle/>
          <a:p>
            <a:r>
              <a:rPr lang="hu-HU" altLang="hu-HU" sz="4000" dirty="0"/>
              <a:t>Szükséges ismeretek</a:t>
            </a:r>
            <a:endParaRPr lang="de-DE" altLang="hu-HU" sz="4000" dirty="0"/>
          </a:p>
        </p:txBody>
      </p:sp>
      <p:sp>
        <p:nvSpPr>
          <p:cNvPr id="454658" name="Dia számának helye 4">
            <a:extLst>
              <a:ext uri="{FF2B5EF4-FFF2-40B4-BE49-F238E27FC236}">
                <a16:creationId xmlns:a16="http://schemas.microsoft.com/office/drawing/2014/main" id="{7B9CDCAA-1BBA-47C8-BF08-44D62B0A4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441DD6-398F-4286-9664-88D4F7B0C119}" type="slidenum">
              <a:rPr kumimoji="0" lang="en-US" altLang="hu-HU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334</a:t>
            </a:fld>
            <a:endParaRPr kumimoji="0" lang="en-US" altLang="hu-H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54660" name="Rectangle 3">
            <a:extLst>
              <a:ext uri="{FF2B5EF4-FFF2-40B4-BE49-F238E27FC236}">
                <a16:creationId xmlns:a16="http://schemas.microsoft.com/office/drawing/2014/main" id="{265DFA14-7777-4FC6-9ECC-5CF5DD49F2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5867400"/>
            <a:ext cx="822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ctr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212121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hu-HU" altLang="hu-HU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Forrás: Bálint</a:t>
            </a:r>
            <a:endParaRPr kumimoji="0" lang="de-DE" altLang="hu-HU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54661" name="Picture 5">
            <a:extLst>
              <a:ext uri="{FF2B5EF4-FFF2-40B4-BE49-F238E27FC236}">
                <a16:creationId xmlns:a16="http://schemas.microsoft.com/office/drawing/2014/main" id="{D349D63E-4520-4DEC-A9A2-CB7A20CAE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996950"/>
            <a:ext cx="4876800" cy="468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4770993"/>
      </p:ext>
    </p:extLst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683" name="Rectangle 2">
            <a:extLst>
              <a:ext uri="{FF2B5EF4-FFF2-40B4-BE49-F238E27FC236}">
                <a16:creationId xmlns:a16="http://schemas.microsoft.com/office/drawing/2014/main" id="{02649921-B6A9-4C50-98D5-297C2544DB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2800"/>
              <a:t>Az üzleti terv részei</a:t>
            </a:r>
            <a:endParaRPr lang="de-DE" altLang="hu-HU" sz="2800"/>
          </a:p>
        </p:txBody>
      </p:sp>
      <p:sp>
        <p:nvSpPr>
          <p:cNvPr id="455684" name="Rectangle 3">
            <a:extLst>
              <a:ext uri="{FF2B5EF4-FFF2-40B4-BE49-F238E27FC236}">
                <a16:creationId xmlns:a16="http://schemas.microsoft.com/office/drawing/2014/main" id="{7BD933D9-0460-4A89-B8F9-7306A93B8A26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de-DE" altLang="hu-HU"/>
              <a:t>0) </a:t>
            </a:r>
            <a:r>
              <a:rPr lang="de-DE" altLang="hu-HU" i="1"/>
              <a:t>A vállalkozás alapadatai.</a:t>
            </a:r>
            <a:r>
              <a:rPr lang="de-DE" altLang="hu-HU"/>
              <a:t> A vállalkozás neve, címe, székhelye, telephelyei, alapítási éve, tulajdonosi adatai, számla adatai, működési köre és egyéb olyan információk, amelyeket a külső fél megkövetel. Itt kap helyet a bizalmas kezelésre vonatkozó igény jelzése is. </a:t>
            </a:r>
            <a:endParaRPr lang="de-DE" altLang="hu-HU" b="1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de-DE" altLang="hu-HU" b="1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de-DE" altLang="hu-HU"/>
              <a:t>(1) </a:t>
            </a:r>
            <a:r>
              <a:rPr lang="de-DE" altLang="hu-HU" i="1"/>
              <a:t>Vezetői összefoglaló.</a:t>
            </a:r>
            <a:r>
              <a:rPr lang="de-DE" altLang="hu-HU"/>
              <a:t> A teljes üzleti terv lényegi összefoglalása, amely a gyors megismerést, áttekintést szolgálja.  </a:t>
            </a:r>
            <a:endParaRPr lang="de-DE" altLang="hu-HU" b="1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de-DE" altLang="hu-HU"/>
              <a:t> </a:t>
            </a:r>
            <a:endParaRPr lang="de-DE" altLang="hu-HU" b="1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de-DE" altLang="hu-HU"/>
              <a:t> </a:t>
            </a:r>
          </a:p>
        </p:txBody>
      </p:sp>
      <p:sp>
        <p:nvSpPr>
          <p:cNvPr id="455682" name="Dia számának helye 5">
            <a:extLst>
              <a:ext uri="{FF2B5EF4-FFF2-40B4-BE49-F238E27FC236}">
                <a16:creationId xmlns:a16="http://schemas.microsoft.com/office/drawing/2014/main" id="{62F55376-6853-4174-9463-9DF525B10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176929-07CF-4352-9750-E805AB7C93D3}" type="slidenum">
              <a:rPr kumimoji="0" lang="en-US" altLang="hu-HU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335</a:t>
            </a:fld>
            <a:endParaRPr kumimoji="0" lang="en-US" altLang="hu-H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1467721"/>
      </p:ext>
    </p:extLst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707" name="Rectangle 2">
            <a:extLst>
              <a:ext uri="{FF2B5EF4-FFF2-40B4-BE49-F238E27FC236}">
                <a16:creationId xmlns:a16="http://schemas.microsoft.com/office/drawing/2014/main" id="{422AB2EF-0691-4050-B521-A370BDD460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2800"/>
              <a:t>Az üzleti terv részei</a:t>
            </a:r>
            <a:endParaRPr lang="de-DE" altLang="hu-HU" sz="2800"/>
          </a:p>
        </p:txBody>
      </p:sp>
      <p:sp>
        <p:nvSpPr>
          <p:cNvPr id="456708" name="Rectangle 3">
            <a:extLst>
              <a:ext uri="{FF2B5EF4-FFF2-40B4-BE49-F238E27FC236}">
                <a16:creationId xmlns:a16="http://schemas.microsoft.com/office/drawing/2014/main" id="{F1B037EF-2BB9-4E85-9A11-05A252D95A66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de-DE" altLang="hu-HU"/>
              <a:t>(2) </a:t>
            </a:r>
            <a:r>
              <a:rPr lang="de-DE" altLang="hu-HU" i="1"/>
              <a:t>A vállalkozás bemutatása.</a:t>
            </a:r>
            <a:r>
              <a:rPr lang="de-DE" altLang="hu-HU"/>
              <a:t> Ide tartozik a vállalkozás alapításának ideje, célja, a vállalkozás küldetése, működésének története. Be kell mutatni a folyamatban lévő fejlesztéseket és a jövőre vonatkozó célkitűzéseket. Számba kell venni a vállalkozás erőforrásait, lehetőségeit. Ez a rész tartalmazhat egy ágazati, iparági áttekintést is. </a:t>
            </a:r>
            <a:endParaRPr lang="de-DE" altLang="hu-HU" b="1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de-DE" altLang="hu-HU"/>
              <a:t> </a:t>
            </a:r>
            <a:endParaRPr lang="de-DE" altLang="hu-HU" b="1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de-DE" altLang="hu-HU"/>
              <a:t>(3) </a:t>
            </a:r>
            <a:r>
              <a:rPr lang="de-DE" altLang="hu-HU" i="1"/>
              <a:t>A termék vagy szolgáltatás bemutatása</a:t>
            </a:r>
            <a:r>
              <a:rPr lang="de-DE" altLang="hu-HU"/>
              <a:t>. Ez a rész megismerteti az olvasóval a fókuszban szereplő terméket vagy szolgáltatást. Itt történik meg a versenyelőnyök elemzése.  </a:t>
            </a:r>
            <a:endParaRPr lang="de-DE" altLang="hu-HU" b="1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de-DE" altLang="hu-HU"/>
              <a:t> </a:t>
            </a:r>
            <a:endParaRPr lang="de-DE" altLang="hu-HU" b="1"/>
          </a:p>
        </p:txBody>
      </p:sp>
      <p:sp>
        <p:nvSpPr>
          <p:cNvPr id="456706" name="Dia számának helye 5">
            <a:extLst>
              <a:ext uri="{FF2B5EF4-FFF2-40B4-BE49-F238E27FC236}">
                <a16:creationId xmlns:a16="http://schemas.microsoft.com/office/drawing/2014/main" id="{57E3FA08-39DE-4375-9B5F-351923EDB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22B33B-50F8-48D0-8F04-D7782C38F472}" type="slidenum">
              <a:rPr kumimoji="0" lang="en-US" altLang="hu-HU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336</a:t>
            </a:fld>
            <a:endParaRPr kumimoji="0" lang="en-US" altLang="hu-H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3479394"/>
      </p:ext>
    </p:extLst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731" name="Rectangle 2">
            <a:extLst>
              <a:ext uri="{FF2B5EF4-FFF2-40B4-BE49-F238E27FC236}">
                <a16:creationId xmlns:a16="http://schemas.microsoft.com/office/drawing/2014/main" id="{37E311FD-1DDB-41E7-837A-B67318E685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2800"/>
              <a:t>Az üzleti terv részei</a:t>
            </a:r>
            <a:endParaRPr lang="de-DE" altLang="hu-HU" sz="2800"/>
          </a:p>
        </p:txBody>
      </p:sp>
      <p:sp>
        <p:nvSpPr>
          <p:cNvPr id="457732" name="Rectangle 3">
            <a:extLst>
              <a:ext uri="{FF2B5EF4-FFF2-40B4-BE49-F238E27FC236}">
                <a16:creationId xmlns:a16="http://schemas.microsoft.com/office/drawing/2014/main" id="{223DE15D-2C41-4B39-AD5D-F50176D69E4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de-DE" altLang="hu-HU"/>
              <a:t>(4) </a:t>
            </a:r>
            <a:r>
              <a:rPr lang="de-DE" altLang="hu-HU" i="1"/>
              <a:t>Termelési terv (kivitelezési/megvalósítási terv).</a:t>
            </a:r>
            <a:r>
              <a:rPr lang="de-DE" altLang="hu-HU"/>
              <a:t> Itt kap helyet a termelési-, szolgáltatási technológia bemutatása. Azt vázoljuk, hogy a vállalkozás hogyan fogja előállítani termékeit, hogyan fogja nyújtani szolgáltatásait. </a:t>
            </a:r>
            <a:endParaRPr lang="de-DE" altLang="hu-HU" b="1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de-DE" altLang="hu-HU"/>
              <a:t> </a:t>
            </a:r>
            <a:endParaRPr lang="de-DE" altLang="hu-HU" b="1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de-DE" altLang="hu-HU"/>
              <a:t>(5) </a:t>
            </a:r>
            <a:r>
              <a:rPr lang="de-DE" altLang="hu-HU" i="1"/>
              <a:t>Marketing terv.</a:t>
            </a:r>
            <a:r>
              <a:rPr lang="de-DE" altLang="hu-HU"/>
              <a:t> Ebben a fejezetben mutatjuk be a vállalkozás értékesítési koncepcióját. Azt, hogy a vállalkozás hogyan ismeri meg és hogyan alkalmazkodik a piac igényeihez, és hogyan igyekszik azt befolyásolni.  </a:t>
            </a:r>
            <a:endParaRPr lang="de-DE" altLang="hu-HU" b="1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de-DE" altLang="hu-HU"/>
              <a:t> </a:t>
            </a:r>
            <a:endParaRPr lang="de-DE" altLang="hu-HU" b="1"/>
          </a:p>
        </p:txBody>
      </p:sp>
      <p:sp>
        <p:nvSpPr>
          <p:cNvPr id="457730" name="Dia számának helye 5">
            <a:extLst>
              <a:ext uri="{FF2B5EF4-FFF2-40B4-BE49-F238E27FC236}">
                <a16:creationId xmlns:a16="http://schemas.microsoft.com/office/drawing/2014/main" id="{9AFB6CA1-AFE1-4157-B695-E0323C767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5E0EEC-7818-43D6-8D63-DE3EB47A0A59}" type="slidenum">
              <a:rPr kumimoji="0" lang="en-US" altLang="hu-HU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337</a:t>
            </a:fld>
            <a:endParaRPr kumimoji="0" lang="en-US" altLang="hu-H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5456422"/>
      </p:ext>
    </p:extLst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55" name="Rectangle 2">
            <a:extLst>
              <a:ext uri="{FF2B5EF4-FFF2-40B4-BE49-F238E27FC236}">
                <a16:creationId xmlns:a16="http://schemas.microsoft.com/office/drawing/2014/main" id="{F3BF83F6-1CDA-4E68-B785-7A20BF5FE8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2800"/>
              <a:t>Az üzleti terv részei</a:t>
            </a:r>
            <a:endParaRPr lang="de-DE" altLang="hu-HU" sz="2800"/>
          </a:p>
        </p:txBody>
      </p:sp>
      <p:sp>
        <p:nvSpPr>
          <p:cNvPr id="458756" name="Rectangle 3">
            <a:extLst>
              <a:ext uri="{FF2B5EF4-FFF2-40B4-BE49-F238E27FC236}">
                <a16:creationId xmlns:a16="http://schemas.microsoft.com/office/drawing/2014/main" id="{DBAC84EB-B3F8-4E4E-A010-299CD01EB3D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de-DE" altLang="hu-HU"/>
              <a:t>(6) </a:t>
            </a:r>
            <a:r>
              <a:rPr lang="de-DE" altLang="hu-HU" i="1"/>
              <a:t>Pénzügyi terv.</a:t>
            </a:r>
            <a:r>
              <a:rPr lang="de-DE" altLang="hu-HU"/>
              <a:t> A fejezet megvilágítja a vállalkozás pénzügyi helyzetét és elemzi azt. Itt kell átfogó előrejelzést adni a vállalkozás pénzügyi teljesítményéről, arról például, hogy mekkora forgalom kell ahhoz, hogy a vállalkozás fedezni tudja költségeit. Be kell mutatni a pénzáramlás várható időbeli ütemét, a várható nyereséget/veszteséget. </a:t>
            </a:r>
            <a:endParaRPr lang="hu-HU" altLang="hu-HU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hu-HU" altLang="hu-HU" b="1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de-DE" altLang="hu-HU"/>
              <a:t>(7)</a:t>
            </a:r>
            <a:r>
              <a:rPr lang="de-DE" altLang="hu-HU" i="1"/>
              <a:t>Szervezeti felépítés.</a:t>
            </a:r>
            <a:r>
              <a:rPr lang="de-DE" altLang="hu-HU"/>
              <a:t> Itt mutatja be a tervkészítő a munka és felelősség megosztást, a szervezeti és működési szabályzatot. A fejezet kitér a vezetők hatáskörének és szakmai hátterének bemutatására is. Ide tartozhat a vállalkozás szervezeti-jogi formájának ismertetése és a tőkeszerkezet vázolása is. </a:t>
            </a:r>
          </a:p>
        </p:txBody>
      </p:sp>
      <p:sp>
        <p:nvSpPr>
          <p:cNvPr id="458754" name="Dia számának helye 5">
            <a:extLst>
              <a:ext uri="{FF2B5EF4-FFF2-40B4-BE49-F238E27FC236}">
                <a16:creationId xmlns:a16="http://schemas.microsoft.com/office/drawing/2014/main" id="{1BB9E264-12CD-4EC7-B36C-EE621498B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61DE5C-448B-4C88-ACCD-37C079D2A61C}" type="slidenum">
              <a:rPr kumimoji="0" lang="en-US" altLang="hu-HU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338</a:t>
            </a:fld>
            <a:endParaRPr kumimoji="0" lang="en-US" altLang="hu-H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9493475"/>
      </p:ext>
    </p:extLst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9" name="Rectangle 2">
            <a:extLst>
              <a:ext uri="{FF2B5EF4-FFF2-40B4-BE49-F238E27FC236}">
                <a16:creationId xmlns:a16="http://schemas.microsoft.com/office/drawing/2014/main" id="{1F1BAFFD-BA01-48E6-A38D-45321C7A95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2800"/>
              <a:t>Az üzleti terv részei</a:t>
            </a:r>
            <a:endParaRPr lang="de-DE" altLang="hu-HU" sz="2800"/>
          </a:p>
        </p:txBody>
      </p:sp>
      <p:sp>
        <p:nvSpPr>
          <p:cNvPr id="459780" name="Rectangle 3">
            <a:extLst>
              <a:ext uri="{FF2B5EF4-FFF2-40B4-BE49-F238E27FC236}">
                <a16:creationId xmlns:a16="http://schemas.microsoft.com/office/drawing/2014/main" id="{617E9FF8-BDC4-466E-8856-143B15A481E7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de-DE" altLang="hu-HU"/>
              <a:t>(8) </a:t>
            </a:r>
            <a:r>
              <a:rPr lang="de-DE" altLang="hu-HU" i="1"/>
              <a:t>Kockázatelemzés.</a:t>
            </a:r>
            <a:r>
              <a:rPr lang="de-DE" altLang="hu-HU"/>
              <a:t> Ide tartozik a vállalkozás/projekt belső működésének és külső környezetének kockázat szempontú elemzése. </a:t>
            </a:r>
            <a:endParaRPr lang="hu-HU" altLang="hu-HU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hu-HU" altLang="hu-HU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de-DE" altLang="hu-HU"/>
              <a:t>9) </a:t>
            </a:r>
            <a:r>
              <a:rPr lang="de-DE" altLang="hu-HU" i="1"/>
              <a:t>Mellékletek.</a:t>
            </a:r>
            <a:r>
              <a:rPr lang="de-DE" altLang="hu-HU"/>
              <a:t> A mellékletben kapnak helyet az anyaghoz kapcsolódó okirat másolatok (eredetik), táblázatok, grafikonok, fotók, életrajzok stb. Minden, ami kapcsolódik az üzleti terv anyagához és illusztrálja azt. </a:t>
            </a:r>
          </a:p>
        </p:txBody>
      </p:sp>
      <p:sp>
        <p:nvSpPr>
          <p:cNvPr id="459778" name="Dia számának helye 5">
            <a:extLst>
              <a:ext uri="{FF2B5EF4-FFF2-40B4-BE49-F238E27FC236}">
                <a16:creationId xmlns:a16="http://schemas.microsoft.com/office/drawing/2014/main" id="{6656A7A0-9AA1-4A18-BAB7-6D988E5FD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75D70-7F00-4881-BC84-3337B972C297}" type="slidenum">
              <a:rPr kumimoji="0" lang="en-US" altLang="hu-HU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339</a:t>
            </a:fld>
            <a:endParaRPr kumimoji="0" lang="en-US" altLang="hu-H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65790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4C1AA497-DA42-491A-B141-D9A94AD3A7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hu-HU" sz="2800"/>
              <a:t>Bevezetés</a:t>
            </a:r>
            <a:endParaRPr lang="de-DE" altLang="hu-HU" sz="2800"/>
          </a:p>
        </p:txBody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E4F8B3BB-7B24-4DEE-84E4-60DF7530BD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hu-HU" altLang="hu-HU" dirty="0"/>
              <a:t>„</a:t>
            </a:r>
            <a:r>
              <a:rPr lang="de-DE" altLang="hu-HU" dirty="0"/>
              <a:t>A </a:t>
            </a:r>
            <a:r>
              <a:rPr lang="de-DE" altLang="hu-HU" dirty="0" err="1"/>
              <a:t>stratégiai</a:t>
            </a:r>
            <a:r>
              <a:rPr lang="de-DE" altLang="hu-HU" dirty="0"/>
              <a:t> </a:t>
            </a:r>
            <a:r>
              <a:rPr lang="de-DE" altLang="hu-HU" dirty="0" err="1"/>
              <a:t>menedzsment</a:t>
            </a:r>
            <a:r>
              <a:rPr lang="de-DE" altLang="hu-HU" dirty="0"/>
              <a:t> </a:t>
            </a:r>
            <a:r>
              <a:rPr lang="de-DE" altLang="hu-HU" dirty="0" err="1"/>
              <a:t>szakirodalmában</a:t>
            </a:r>
            <a:r>
              <a:rPr lang="de-DE" altLang="hu-HU" dirty="0"/>
              <a:t> </a:t>
            </a:r>
            <a:r>
              <a:rPr lang="de-DE" altLang="hu-HU" dirty="0" err="1"/>
              <a:t>használnak</a:t>
            </a:r>
            <a:r>
              <a:rPr lang="de-DE" altLang="hu-HU" dirty="0"/>
              <a:t> </a:t>
            </a:r>
            <a:r>
              <a:rPr lang="de-DE" altLang="hu-HU" dirty="0" err="1"/>
              <a:t>egy</a:t>
            </a:r>
            <a:r>
              <a:rPr lang="de-DE" altLang="hu-HU" dirty="0"/>
              <a:t> </a:t>
            </a:r>
            <a:r>
              <a:rPr lang="de-DE" altLang="hu-HU" dirty="0" err="1"/>
              <a:t>szemléletes</a:t>
            </a:r>
            <a:r>
              <a:rPr lang="de-DE" altLang="hu-HU" dirty="0"/>
              <a:t> </a:t>
            </a:r>
            <a:r>
              <a:rPr lang="de-DE" altLang="hu-HU" dirty="0" err="1"/>
              <a:t>hasonlatot</a:t>
            </a:r>
            <a:r>
              <a:rPr lang="de-DE" altLang="hu-HU" dirty="0"/>
              <a:t> </a:t>
            </a:r>
            <a:r>
              <a:rPr lang="de-DE" altLang="hu-HU" dirty="0" err="1"/>
              <a:t>annak</a:t>
            </a:r>
            <a:r>
              <a:rPr lang="de-DE" altLang="hu-HU" dirty="0"/>
              <a:t> a </a:t>
            </a:r>
            <a:r>
              <a:rPr lang="de-DE" altLang="hu-HU" dirty="0" err="1"/>
              <a:t>jelenségnek</a:t>
            </a:r>
            <a:r>
              <a:rPr lang="de-DE" altLang="hu-HU" dirty="0"/>
              <a:t> a </a:t>
            </a:r>
            <a:r>
              <a:rPr lang="de-DE" altLang="hu-HU" dirty="0" err="1"/>
              <a:t>leírására</a:t>
            </a:r>
            <a:r>
              <a:rPr lang="de-DE" altLang="hu-HU" dirty="0"/>
              <a:t>, </a:t>
            </a:r>
            <a:r>
              <a:rPr lang="de-DE" altLang="hu-HU" dirty="0" err="1"/>
              <a:t>amikor</a:t>
            </a:r>
            <a:r>
              <a:rPr lang="de-DE" altLang="hu-HU" dirty="0"/>
              <a:t> </a:t>
            </a:r>
            <a:r>
              <a:rPr lang="de-DE" altLang="hu-HU" dirty="0" err="1"/>
              <a:t>egy</a:t>
            </a:r>
            <a:r>
              <a:rPr lang="de-DE" altLang="hu-HU" dirty="0"/>
              <a:t> </a:t>
            </a:r>
            <a:r>
              <a:rPr lang="de-DE" altLang="hu-HU" dirty="0" err="1"/>
              <a:t>vállalat</a:t>
            </a:r>
            <a:r>
              <a:rPr lang="de-DE" altLang="hu-HU" dirty="0"/>
              <a:t> </a:t>
            </a:r>
            <a:r>
              <a:rPr lang="de-DE" altLang="hu-HU" dirty="0" err="1"/>
              <a:t>nem</a:t>
            </a:r>
            <a:r>
              <a:rPr lang="de-DE" altLang="hu-HU" dirty="0"/>
              <a:t> </a:t>
            </a:r>
            <a:r>
              <a:rPr lang="de-DE" altLang="hu-HU" dirty="0" err="1"/>
              <a:t>figyel</a:t>
            </a:r>
            <a:r>
              <a:rPr lang="de-DE" altLang="hu-HU" dirty="0"/>
              <a:t> </a:t>
            </a:r>
            <a:r>
              <a:rPr lang="de-DE" altLang="hu-HU" dirty="0" err="1"/>
              <a:t>oda</a:t>
            </a:r>
            <a:r>
              <a:rPr lang="de-DE" altLang="hu-HU" dirty="0"/>
              <a:t> </a:t>
            </a:r>
            <a:r>
              <a:rPr lang="de-DE" altLang="hu-HU" dirty="0" err="1"/>
              <a:t>tudatosan</a:t>
            </a:r>
            <a:r>
              <a:rPr lang="de-DE" altLang="hu-HU" dirty="0"/>
              <a:t> </a:t>
            </a:r>
            <a:r>
              <a:rPr lang="de-DE" altLang="hu-HU" dirty="0" err="1"/>
              <a:t>környezetének</a:t>
            </a:r>
            <a:r>
              <a:rPr lang="de-DE" altLang="hu-HU" dirty="0"/>
              <a:t> </a:t>
            </a:r>
            <a:r>
              <a:rPr lang="de-DE" altLang="hu-HU" dirty="0" err="1"/>
              <a:t>lassú</a:t>
            </a:r>
            <a:r>
              <a:rPr lang="de-DE" altLang="hu-HU" dirty="0"/>
              <a:t>, </a:t>
            </a:r>
            <a:r>
              <a:rPr lang="de-DE" altLang="hu-HU" dirty="0" err="1"/>
              <a:t>észrevétlen</a:t>
            </a:r>
            <a:r>
              <a:rPr lang="de-DE" altLang="hu-HU" dirty="0"/>
              <a:t> </a:t>
            </a:r>
            <a:r>
              <a:rPr lang="de-DE" altLang="hu-HU" dirty="0" err="1"/>
              <a:t>változására</a:t>
            </a:r>
            <a:r>
              <a:rPr lang="de-DE" altLang="hu-HU" dirty="0"/>
              <a:t>.</a:t>
            </a:r>
            <a:r>
              <a:rPr lang="hu-HU" altLang="hu-HU" dirty="0"/>
              <a:t>”</a:t>
            </a:r>
          </a:p>
          <a:p>
            <a:pPr eaLnBrk="1" hangingPunct="1"/>
            <a:r>
              <a:rPr lang="hu-HU" altLang="hu-HU" dirty="0"/>
              <a:t>Ez a „megfőtt béka” szindróma</a:t>
            </a:r>
          </a:p>
          <a:p>
            <a:pPr eaLnBrk="1" hangingPunct="1"/>
            <a:endParaRPr lang="hu-HU" altLang="hu-HU" dirty="0"/>
          </a:p>
          <a:p>
            <a:pPr algn="r" eaLnBrk="1" hangingPunct="1">
              <a:buFont typeface="Wingdings" panose="05000000000000000000" pitchFamily="2" charset="2"/>
              <a:buNone/>
            </a:pPr>
            <a:r>
              <a:rPr lang="hu-HU" altLang="hu-HU" sz="1800" i="1" dirty="0"/>
              <a:t>Forrás: Rabi Sándor</a:t>
            </a:r>
            <a:endParaRPr lang="de-DE" altLang="hu-HU" sz="1800" i="1" dirty="0"/>
          </a:p>
        </p:txBody>
      </p:sp>
    </p:spTree>
    <p:extLst>
      <p:ext uri="{BB962C8B-B14F-4D97-AF65-F5344CB8AC3E}">
        <p14:creationId xmlns:p14="http://schemas.microsoft.com/office/powerpoint/2010/main" val="1663477144"/>
      </p:ext>
    </p:extLst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CCB89EDD-6C1D-4BEE-974F-BABE718BEB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5807" y="1460898"/>
            <a:ext cx="5877424" cy="3667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879732"/>
      </p:ext>
    </p:extLst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9E79022-DA22-4182-BFFB-EB1A7FE30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Hazai példa –ötlet, véletlen felfedezés, egymás mellé rendelés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BE24EFE-24CB-4ACD-B173-77754A936E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>
                <a:hlinkClick r:id="rId2"/>
              </a:rPr>
              <a:t>https://forbes.hu/uzlet/konyhafelujitasnak-indult-3d-mobilapp-lett-a-vege-magyar-fejlesztoktol/</a:t>
            </a:r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714080360"/>
      </p:ext>
    </p:extLst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9D8E337-AD13-44CD-8FFB-32FDDA604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12" y="0"/>
            <a:ext cx="10772775" cy="1658198"/>
          </a:xfrm>
        </p:spPr>
        <p:txBody>
          <a:bodyPr/>
          <a:lstStyle/>
          <a:p>
            <a:r>
              <a:rPr lang="hu-HU" dirty="0"/>
              <a:t>SZEMINÁRIUM: Csoportfeladat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599096C-1C44-4E05-8390-D879055172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312" y="1368742"/>
            <a:ext cx="10753725" cy="5017771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hu-HU" dirty="0"/>
              <a:t> 3-4fős csapatokat kérek szépen alkotni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hu-HU" dirty="0"/>
              <a:t> Képzeljük el, hogy van </a:t>
            </a:r>
            <a:r>
              <a:rPr lang="hu-HU"/>
              <a:t>egy stabil piaci </a:t>
            </a:r>
            <a:r>
              <a:rPr lang="hu-HU" dirty="0"/>
              <a:t>pozícióval rendelkező, szenzorokat, informatikai és okos eszközökbe használandó alkatrészeket gyárt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hu-HU" dirty="0"/>
              <a:t> Ez a cég elhatározza, hogy új piaci tevékenységbe is belevág „okos otthon” /</a:t>
            </a:r>
            <a:r>
              <a:rPr lang="hu-HU" dirty="0" err="1"/>
              <a:t>smart</a:t>
            </a:r>
            <a:r>
              <a:rPr lang="hu-HU" dirty="0"/>
              <a:t> </a:t>
            </a:r>
            <a:r>
              <a:rPr lang="hu-HU" dirty="0" err="1"/>
              <a:t>home</a:t>
            </a:r>
            <a:r>
              <a:rPr lang="hu-HU" dirty="0"/>
              <a:t>/ megoldásokat fog értékesíteni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hu-HU" dirty="0"/>
              <a:t> A csapat mutassa be néhány mondatban: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hu-HU" dirty="0"/>
              <a:t>Milyen problémára kínál megoldást a tervezett fejlesztés? Kik lesznek a fogyasztók, nekik melyek az igényeik?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hu-HU" dirty="0"/>
              <a:t>Kik a versenytársak és milyen hasonló termékkel?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hu-HU" dirty="0"/>
              <a:t>Mivel tud a csapat által tervezett termék/szolgáltatás többet a versenytársakénál, melyek a legfőbb megkülönböztető jellemvonások?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hu-HU" dirty="0"/>
              <a:t>Milyen döntései módszer alkalmazásával kerül meghatározásra az innovatív vállalkozási/bővítési lehetőség?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hu-HU" dirty="0"/>
              <a:t>Milyen tudás/tapasztalat segítheti  / vagy akadályozhatja a termék kialakítását?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hu-HU" dirty="0"/>
              <a:t>Milyen körben zajlik a kifejlesztett </a:t>
            </a:r>
            <a:r>
              <a:rPr lang="hu-HU" dirty="0" err="1"/>
              <a:t>smart</a:t>
            </a:r>
            <a:r>
              <a:rPr lang="hu-HU" dirty="0"/>
              <a:t> </a:t>
            </a:r>
            <a:r>
              <a:rPr lang="hu-HU" dirty="0" err="1"/>
              <a:t>home</a:t>
            </a:r>
            <a:r>
              <a:rPr lang="hu-HU" dirty="0"/>
              <a:t> megoldás előzetes piaci tesztelése?</a:t>
            </a:r>
          </a:p>
        </p:txBody>
      </p:sp>
    </p:spTree>
    <p:extLst>
      <p:ext uri="{BB962C8B-B14F-4D97-AF65-F5344CB8AC3E}">
        <p14:creationId xmlns:p14="http://schemas.microsoft.com/office/powerpoint/2010/main" val="1800441368"/>
      </p:ext>
    </p:extLst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B7CAA96-3D68-40CE-B322-50ECE948206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hu-HU" dirty="0"/>
              <a:t>Innovatív vállalkozás menedzsment </a:t>
            </a:r>
            <a:br>
              <a:rPr lang="hu-HU" dirty="0"/>
            </a:br>
            <a:r>
              <a:rPr lang="hu-HU" sz="3200" dirty="0"/>
              <a:t>Induló innovatív vállalkozások marketingje, pénzügyi folyamatai és legfontosabb életszakaszai</a:t>
            </a:r>
            <a:br>
              <a:rPr lang="hu-HU" sz="3200" dirty="0"/>
            </a:br>
            <a:endParaRPr lang="hu-HU" sz="3200" dirty="0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93DAB726-5F0C-4B31-9421-47C6CFBE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08346" y="4935745"/>
            <a:ext cx="9228201" cy="1645920"/>
          </a:xfrm>
        </p:spPr>
        <p:txBody>
          <a:bodyPr>
            <a:normAutofit/>
          </a:bodyPr>
          <a:lstStyle/>
          <a:p>
            <a:pPr algn="r"/>
            <a:r>
              <a:rPr lang="hu-HU" sz="2000" dirty="0"/>
              <a:t>Szombathely, 2017. december 15. </a:t>
            </a:r>
          </a:p>
          <a:p>
            <a:pPr algn="r"/>
            <a:r>
              <a:rPr lang="hu-HU" sz="2000" dirty="0"/>
              <a:t>Dr. Hegyi  Barbara</a:t>
            </a:r>
          </a:p>
          <a:p>
            <a:pPr algn="r"/>
            <a:r>
              <a:rPr lang="hu-HU" sz="2000" dirty="0"/>
              <a:t>bhegyi@inf.elte.hu</a:t>
            </a:r>
          </a:p>
        </p:txBody>
      </p:sp>
    </p:spTree>
    <p:extLst>
      <p:ext uri="{BB962C8B-B14F-4D97-AF65-F5344CB8AC3E}">
        <p14:creationId xmlns:p14="http://schemas.microsoft.com/office/powerpoint/2010/main" val="1136805494"/>
      </p:ext>
    </p:extLst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F198222-103B-4882-9DB4-2C7AAC519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mai előadás témái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0241B10-5A08-4A3A-8130-BF599CE936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accent1">
                    <a:lumMod val="75000"/>
                  </a:schemeClr>
                </a:solidFill>
              </a:rPr>
              <a:t> A vállalkozás marketing tevékenysége /marketing terve; 4P és 7P modell, SAVE marketing, </a:t>
            </a:r>
            <a:r>
              <a:rPr lang="hu-HU" dirty="0" err="1">
                <a:solidFill>
                  <a:schemeClr val="accent1">
                    <a:lumMod val="75000"/>
                  </a:schemeClr>
                </a:solidFill>
              </a:rPr>
              <a:t>inbound</a:t>
            </a:r>
            <a:r>
              <a:rPr lang="hu-HU" dirty="0">
                <a:solidFill>
                  <a:schemeClr val="accent1">
                    <a:lumMod val="75000"/>
                  </a:schemeClr>
                </a:solidFill>
              </a:rPr>
              <a:t> és </a:t>
            </a:r>
            <a:r>
              <a:rPr lang="hu-HU" dirty="0" err="1">
                <a:solidFill>
                  <a:schemeClr val="accent1">
                    <a:lumMod val="75000"/>
                  </a:schemeClr>
                </a:solidFill>
              </a:rPr>
              <a:t>outbound</a:t>
            </a:r>
            <a:r>
              <a:rPr lang="hu-HU" dirty="0">
                <a:solidFill>
                  <a:schemeClr val="accent1">
                    <a:lumMod val="75000"/>
                  </a:schemeClr>
                </a:solidFill>
              </a:rPr>
              <a:t> marketing; innovatív vállalkozások egyszerűsített marketing terve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accent1">
                    <a:lumMod val="75000"/>
                  </a:schemeClr>
                </a:solidFill>
              </a:rPr>
              <a:t> A vállalkozás pénzügyi helyzetének elemzése: a vállalkozás legfontosabb pénzügyi folyamatai, egyszerűsített pénzügyi terv(</a:t>
            </a:r>
            <a:r>
              <a:rPr lang="hu-HU" dirty="0" err="1">
                <a:solidFill>
                  <a:schemeClr val="accent1">
                    <a:lumMod val="75000"/>
                  </a:schemeClr>
                </a:solidFill>
              </a:rPr>
              <a:t>ezés</a:t>
            </a:r>
            <a:r>
              <a:rPr lang="hu-HU" dirty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accent1">
                    <a:lumMod val="75000"/>
                  </a:schemeClr>
                </a:solidFill>
              </a:rPr>
              <a:t> A vállalkozás jelenlegi életszakasza és jövőbeli tervei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accent1">
                    <a:lumMod val="75000"/>
                  </a:schemeClr>
                </a:solidFill>
              </a:rPr>
              <a:t> SZEMINÁRIUM: Sikeres innovatív vállalkozások közös elemzése – Forbes magazin cikkek</a:t>
            </a:r>
          </a:p>
          <a:p>
            <a:pPr>
              <a:buFont typeface="Arial" panose="020B0604020202020204" pitchFamily="34" charset="0"/>
              <a:buChar char="•"/>
            </a:pPr>
            <a:endParaRPr lang="hu-HU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759137630"/>
      </p:ext>
    </p:extLst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A6C3DF0-1C66-4C87-A17C-7255CF63716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/>
              <a:t>Marketing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369BDF97-328C-4E12-859B-4DA61312A1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/>
              <a:t>Klasszikus marketing, 4P, 7P, SAVE modell, </a:t>
            </a:r>
            <a:r>
              <a:rPr lang="hu-HU" dirty="0" err="1"/>
              <a:t>indbound</a:t>
            </a:r>
            <a:r>
              <a:rPr lang="hu-HU" dirty="0"/>
              <a:t> és </a:t>
            </a:r>
            <a:r>
              <a:rPr lang="hu-HU" dirty="0" err="1"/>
              <a:t>outbound</a:t>
            </a:r>
            <a:r>
              <a:rPr lang="hu-HU" dirty="0"/>
              <a:t> marketing, innovatív vállalkozások marketingje, egyszerűsített marketing terv</a:t>
            </a:r>
          </a:p>
        </p:txBody>
      </p:sp>
    </p:spTree>
    <p:extLst>
      <p:ext uri="{BB962C8B-B14F-4D97-AF65-F5344CB8AC3E}">
        <p14:creationId xmlns:p14="http://schemas.microsoft.com/office/powerpoint/2010/main" val="2000253488"/>
      </p:ext>
    </p:extLst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BF27B5B-62B7-4C1B-8BC4-B5354B92E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vállalkozás marketing tevékenysége</a:t>
            </a:r>
          </a:p>
        </p:txBody>
      </p:sp>
      <p:pic>
        <p:nvPicPr>
          <p:cNvPr id="5" name="Tartalom helye 4" descr="A képen clipart látható&#10;&#10;A leírás nagyon megbízható">
            <a:extLst>
              <a:ext uri="{FF2B5EF4-FFF2-40B4-BE49-F238E27FC236}">
                <a16:creationId xmlns:a16="http://schemas.microsoft.com/office/drawing/2014/main" id="{E9232347-ED7F-41A0-952E-6A98D73F49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113098" y="3429000"/>
            <a:ext cx="3810000" cy="2857500"/>
          </a:xfr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7EAA418A-8458-4719-BA9C-995EE71D717A}"/>
              </a:ext>
            </a:extLst>
          </p:cNvPr>
          <p:cNvSpPr txBox="1"/>
          <p:nvPr/>
        </p:nvSpPr>
        <p:spPr>
          <a:xfrm>
            <a:off x="1231641" y="3059668"/>
            <a:ext cx="6881457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dirty="0">
                <a:solidFill>
                  <a:schemeClr val="accent1">
                    <a:lumMod val="75000"/>
                  </a:schemeClr>
                </a:solidFill>
              </a:rPr>
              <a:t>Mi az a marketing?</a:t>
            </a:r>
          </a:p>
          <a:p>
            <a:endParaRPr lang="hu-HU" sz="44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hu-HU" sz="44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hu-HU" sz="44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hu-HU" sz="1600" dirty="0">
                <a:solidFill>
                  <a:schemeClr val="accent1">
                    <a:lumMod val="75000"/>
                  </a:schemeClr>
                </a:solidFill>
              </a:rPr>
              <a:t>Forrás: </a:t>
            </a:r>
            <a:r>
              <a:rPr lang="hu-HU" sz="1600" dirty="0" err="1">
                <a:solidFill>
                  <a:schemeClr val="accent1">
                    <a:lumMod val="75000"/>
                  </a:schemeClr>
                </a:solidFill>
              </a:rPr>
              <a:t>Porter</a:t>
            </a:r>
            <a:r>
              <a:rPr lang="hu-HU" sz="1600" dirty="0">
                <a:solidFill>
                  <a:schemeClr val="accent1">
                    <a:lumMod val="75000"/>
                  </a:schemeClr>
                </a:solidFill>
              </a:rPr>
              <a:t> és Marosán alapján 4P és 7P modellek, a különböző marketing megközelítések elemzése saját rendszerezés</a:t>
            </a:r>
          </a:p>
        </p:txBody>
      </p:sp>
    </p:spTree>
    <p:extLst>
      <p:ext uri="{BB962C8B-B14F-4D97-AF65-F5344CB8AC3E}">
        <p14:creationId xmlns:p14="http://schemas.microsoft.com/office/powerpoint/2010/main" val="286528727"/>
      </p:ext>
    </p:extLst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E85E6CF-22D6-49CE-9C31-2BA2110C4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marketing jelentése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600FAD1-79B3-4247-855E-7B2CDCC410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274" y="2157731"/>
            <a:ext cx="10753725" cy="3766185"/>
          </a:xfrm>
        </p:spPr>
        <p:txBody>
          <a:bodyPr/>
          <a:lstStyle/>
          <a:p>
            <a:r>
              <a:rPr lang="hu-HU" dirty="0"/>
              <a:t>A kívánt termék/szolgáltatás megfelelő elhelyezése, pozícionálása a megfelelő helyen, a megfelelő időben a megfelelő áron!</a:t>
            </a:r>
          </a:p>
          <a:p>
            <a:r>
              <a:rPr lang="hu-HU" dirty="0"/>
              <a:t>- az adott versenykörnyezetben (ld. </a:t>
            </a:r>
            <a:r>
              <a:rPr lang="hu-HU" dirty="0" err="1"/>
              <a:t>Porter</a:t>
            </a:r>
            <a:r>
              <a:rPr lang="hu-HU" dirty="0"/>
              <a:t>) a termék/szolgáltatás tulajdonságaira figyelemfelhívást elősegítő módszerek összessége </a:t>
            </a:r>
          </a:p>
        </p:txBody>
      </p:sp>
    </p:spTree>
    <p:extLst>
      <p:ext uri="{BB962C8B-B14F-4D97-AF65-F5344CB8AC3E}">
        <p14:creationId xmlns:p14="http://schemas.microsoft.com/office/powerpoint/2010/main" val="4166368646"/>
      </p:ext>
    </p:extLst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9CB9D67-9A76-4686-B41A-1C02A359C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612" y="13360"/>
            <a:ext cx="10772775" cy="1658198"/>
          </a:xfrm>
        </p:spPr>
        <p:txBody>
          <a:bodyPr/>
          <a:lstStyle/>
          <a:p>
            <a:r>
              <a:rPr lang="hu-HU" dirty="0"/>
              <a:t>Különböző marketing megközelítések</a:t>
            </a:r>
          </a:p>
        </p:txBody>
      </p:sp>
      <p:sp>
        <p:nvSpPr>
          <p:cNvPr id="5" name="Tartalom helye 4">
            <a:extLst>
              <a:ext uri="{FF2B5EF4-FFF2-40B4-BE49-F238E27FC236}">
                <a16:creationId xmlns:a16="http://schemas.microsoft.com/office/drawing/2014/main" id="{16D9B77E-4AD7-469E-A572-D8986E5C89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612" y="1357906"/>
            <a:ext cx="4312203" cy="4653018"/>
          </a:xfrm>
        </p:spPr>
        <p:txBody>
          <a:bodyPr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hu-HU" dirty="0"/>
              <a:t> </a:t>
            </a:r>
            <a:r>
              <a:rPr lang="hu-HU" b="1" dirty="0" err="1">
                <a:solidFill>
                  <a:schemeClr val="accent1">
                    <a:lumMod val="75000"/>
                  </a:schemeClr>
                </a:solidFill>
              </a:rPr>
              <a:t>Outbound</a:t>
            </a:r>
            <a:r>
              <a:rPr lang="hu-HU" b="1" dirty="0">
                <a:solidFill>
                  <a:schemeClr val="accent1">
                    <a:lumMod val="75000"/>
                  </a:schemeClr>
                </a:solidFill>
              </a:rPr>
              <a:t> marketing – „klasszikus” termékek, szolgáltatások: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dirty="0"/>
              <a:t> Klasszikus, már ismert funkciókkal rendelkező és/vagy nagy tömegben gyártott </a:t>
            </a:r>
            <a:r>
              <a:rPr lang="hu-HU" dirty="0">
                <a:solidFill>
                  <a:schemeClr val="accent1">
                    <a:lumMod val="75000"/>
                  </a:schemeClr>
                </a:solidFill>
              </a:rPr>
              <a:t>termékek</a:t>
            </a:r>
            <a:r>
              <a:rPr lang="hu-HU" dirty="0"/>
              <a:t> esetében alkalmazandó leginkább ez a módszer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dirty="0"/>
              <a:t> arra épül, hogy a potenciális vásárlót/fogyasztót valamely hagyományos/rutinszerű tevékenysége közben szakítsa meg pl. egy reklám r évén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dirty="0"/>
              <a:t> pl. tv reklám- filmnézés közben, pl. óriásplakát –vezetés közben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dirty="0"/>
              <a:t> 4P, 4P+3P modell</a:t>
            </a:r>
          </a:p>
        </p:txBody>
      </p:sp>
      <p:sp>
        <p:nvSpPr>
          <p:cNvPr id="6" name="Tartalom helye 4">
            <a:extLst>
              <a:ext uri="{FF2B5EF4-FFF2-40B4-BE49-F238E27FC236}">
                <a16:creationId xmlns:a16="http://schemas.microsoft.com/office/drawing/2014/main" id="{C9BD02C4-47D9-4D56-A5D6-2C793B16AF57}"/>
              </a:ext>
            </a:extLst>
          </p:cNvPr>
          <p:cNvSpPr txBox="1">
            <a:spLocks/>
          </p:cNvSpPr>
          <p:nvPr/>
        </p:nvSpPr>
        <p:spPr>
          <a:xfrm>
            <a:off x="5956867" y="1357906"/>
            <a:ext cx="4312203" cy="46530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Char char="•"/>
            </a:pPr>
            <a:r>
              <a:rPr lang="hu-HU" dirty="0"/>
              <a:t> </a:t>
            </a:r>
            <a:r>
              <a:rPr lang="hu-HU" b="1" dirty="0" err="1">
                <a:solidFill>
                  <a:schemeClr val="accent1">
                    <a:lumMod val="75000"/>
                  </a:schemeClr>
                </a:solidFill>
              </a:rPr>
              <a:t>Inbound</a:t>
            </a:r>
            <a:r>
              <a:rPr lang="hu-HU" b="1" dirty="0">
                <a:solidFill>
                  <a:schemeClr val="accent1">
                    <a:lumMod val="75000"/>
                  </a:schemeClr>
                </a:solidFill>
              </a:rPr>
              <a:t> marketing – innovatív termékek és szolgáltatások marketingje:</a:t>
            </a:r>
          </a:p>
          <a:p>
            <a:pPr>
              <a:buFont typeface="Arial" pitchFamily="34" charset="0"/>
              <a:buChar char="•"/>
            </a:pPr>
            <a:r>
              <a:rPr lang="hu-HU" dirty="0"/>
              <a:t> nem arra épül, hogy a fogyasztót hagyományos, rutinszerű tevékenysége közben zavarja meg, hanem a potenciális fogyasztó/felhasználó éppen zajló tevékenységére reagálva bocsát rendelkezésre plusz információt</a:t>
            </a:r>
          </a:p>
          <a:p>
            <a:pPr>
              <a:buFont typeface="Arial" pitchFamily="34" charset="0"/>
              <a:buChar char="•"/>
            </a:pPr>
            <a:r>
              <a:rPr lang="hu-HU" dirty="0"/>
              <a:t> blogok, weblapok, posztok, cikkek, informatív videók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AB84E22A-5397-472A-ABCE-57A5EC717AC8}"/>
              </a:ext>
            </a:extLst>
          </p:cNvPr>
          <p:cNvSpPr txBox="1"/>
          <p:nvPr/>
        </p:nvSpPr>
        <p:spPr>
          <a:xfrm>
            <a:off x="2337546" y="5876365"/>
            <a:ext cx="75169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solidFill>
                  <a:schemeClr val="accent1">
                    <a:lumMod val="75000"/>
                  </a:schemeClr>
                </a:solidFill>
              </a:rPr>
              <a:t>SAVE modell: </a:t>
            </a:r>
            <a:r>
              <a:rPr lang="hu-HU" sz="2400" dirty="0"/>
              <a:t>mind klasszikus, mind innovatív termékek esetén alkalmazható, újszerű marketing megközelítés</a:t>
            </a:r>
          </a:p>
        </p:txBody>
      </p:sp>
    </p:spTree>
    <p:extLst>
      <p:ext uri="{BB962C8B-B14F-4D97-AF65-F5344CB8AC3E}">
        <p14:creationId xmlns:p14="http://schemas.microsoft.com/office/powerpoint/2010/main" val="1109958584"/>
      </p:ext>
    </p:extLst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DED6B05-370A-459A-9A95-3CAFF031991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/>
              <a:t>„Klasszikus” marketing, marketing mix, 4P modell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06133060-3D57-4F74-B03E-1AB63C506AB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 err="1"/>
              <a:t>Outbound</a:t>
            </a:r>
            <a:r>
              <a:rPr lang="hu-HU" dirty="0"/>
              <a:t> marketing</a:t>
            </a:r>
          </a:p>
        </p:txBody>
      </p:sp>
    </p:spTree>
    <p:extLst>
      <p:ext uri="{BB962C8B-B14F-4D97-AF65-F5344CB8AC3E}">
        <p14:creationId xmlns:p14="http://schemas.microsoft.com/office/powerpoint/2010/main" val="9663513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1561D6CF-68BC-47D3-938A-071ADB4E22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hu-HU" sz="2800"/>
              <a:t>A megfőtt béka </a:t>
            </a:r>
            <a:r>
              <a:rPr lang="hu-HU" altLang="hu-HU" sz="2800">
                <a:sym typeface="Wingdings" panose="05000000000000000000" pitchFamily="2" charset="2"/>
              </a:rPr>
              <a:t></a:t>
            </a:r>
            <a:endParaRPr lang="de-DE" altLang="hu-HU" sz="2800"/>
          </a:p>
        </p:txBody>
      </p:sp>
      <p:pic>
        <p:nvPicPr>
          <p:cNvPr id="62467" name="Picture 4">
            <a:extLst>
              <a:ext uri="{FF2B5EF4-FFF2-40B4-BE49-F238E27FC236}">
                <a16:creationId xmlns:a16="http://schemas.microsoft.com/office/drawing/2014/main" id="{3E36502A-53AF-46FE-833C-291B5D065A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89"/>
          <a:stretch/>
        </p:blipFill>
        <p:spPr bwMode="auto">
          <a:xfrm>
            <a:off x="1676400" y="1752602"/>
            <a:ext cx="8991600" cy="2678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églalap 1">
            <a:extLst>
              <a:ext uri="{FF2B5EF4-FFF2-40B4-BE49-F238E27FC236}">
                <a16:creationId xmlns:a16="http://schemas.microsoft.com/office/drawing/2014/main" id="{14709F32-7B12-463B-A09F-4C5C216E74FE}"/>
              </a:ext>
            </a:extLst>
          </p:cNvPr>
          <p:cNvSpPr/>
          <p:nvPr/>
        </p:nvSpPr>
        <p:spPr>
          <a:xfrm>
            <a:off x="8885579" y="4538561"/>
            <a:ext cx="19892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hu-HU" altLang="hu-HU" i="1" dirty="0"/>
              <a:t>Forrás: Rabi Sándor</a:t>
            </a:r>
            <a:endParaRPr lang="de-DE" altLang="hu-HU" i="1" dirty="0"/>
          </a:p>
        </p:txBody>
      </p:sp>
    </p:spTree>
    <p:extLst>
      <p:ext uri="{BB962C8B-B14F-4D97-AF65-F5344CB8AC3E}">
        <p14:creationId xmlns:p14="http://schemas.microsoft.com/office/powerpoint/2010/main" val="698208300"/>
      </p:ext>
    </p:extLst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1137576-9976-4747-97EE-DF9F5D13B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klasszikus marketing mix (4P)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B6F4D2F-F04C-42CD-A15D-F07E822A68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dirty="0"/>
              <a:t>A klasszikus marketing mix elemei: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hu-HU" dirty="0"/>
              <a:t>Termék/szolgáltatás (</a:t>
            </a:r>
            <a:r>
              <a:rPr lang="hu-HU" dirty="0" err="1"/>
              <a:t>product</a:t>
            </a:r>
            <a:r>
              <a:rPr lang="hu-HU" dirty="0"/>
              <a:t>)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hu-HU" dirty="0"/>
              <a:t>Hely, elosztási csatorna (</a:t>
            </a:r>
            <a:r>
              <a:rPr lang="hu-HU" dirty="0" err="1"/>
              <a:t>place</a:t>
            </a:r>
            <a:r>
              <a:rPr lang="hu-HU" dirty="0"/>
              <a:t>)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hu-HU" dirty="0"/>
              <a:t> Ár (</a:t>
            </a:r>
            <a:r>
              <a:rPr lang="hu-HU" dirty="0" err="1"/>
              <a:t>price</a:t>
            </a:r>
            <a:r>
              <a:rPr lang="hu-HU" dirty="0"/>
              <a:t>)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hu-HU" dirty="0"/>
              <a:t>Marketing kommunikáció (</a:t>
            </a:r>
            <a:r>
              <a:rPr lang="hu-HU" dirty="0" err="1"/>
              <a:t>promotion</a:t>
            </a:r>
            <a:r>
              <a:rPr lang="hu-HU" dirty="0"/>
              <a:t>)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87267655"/>
      </p:ext>
    </p:extLst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B38BB02-404C-4058-998A-06BEB22E9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marketing jelentése – klasszikus marketing mix (4P)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08BDA048-195E-4667-8D29-6A4A3151F4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87" b="5284"/>
          <a:stretch/>
        </p:blipFill>
        <p:spPr>
          <a:xfrm>
            <a:off x="657224" y="2214894"/>
            <a:ext cx="8105192" cy="4143573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BE9A1261-94B5-4B62-B185-5B2205EBC5B6}"/>
              </a:ext>
            </a:extLst>
          </p:cNvPr>
          <p:cNvSpPr txBox="1"/>
          <p:nvPr/>
        </p:nvSpPr>
        <p:spPr>
          <a:xfrm>
            <a:off x="9703837" y="1642188"/>
            <a:ext cx="1511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chemeClr val="accent1">
                    <a:lumMod val="75000"/>
                  </a:schemeClr>
                </a:solidFill>
              </a:rPr>
              <a:t>Ár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98E7BF65-B1DA-467D-A8B2-AA63059B27CE}"/>
              </a:ext>
            </a:extLst>
          </p:cNvPr>
          <p:cNvSpPr txBox="1"/>
          <p:nvPr/>
        </p:nvSpPr>
        <p:spPr>
          <a:xfrm>
            <a:off x="9703837" y="2391747"/>
            <a:ext cx="1511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chemeClr val="accent1">
                    <a:lumMod val="75000"/>
                  </a:schemeClr>
                </a:solidFill>
              </a:rPr>
              <a:t>Termék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95A4258C-4008-4B9D-B4F0-345986F9ACAB}"/>
              </a:ext>
            </a:extLst>
          </p:cNvPr>
          <p:cNvSpPr txBox="1"/>
          <p:nvPr/>
        </p:nvSpPr>
        <p:spPr>
          <a:xfrm>
            <a:off x="9703837" y="3068967"/>
            <a:ext cx="151155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chemeClr val="accent1">
                    <a:lumMod val="75000"/>
                  </a:schemeClr>
                </a:solidFill>
              </a:rPr>
              <a:t>Elosztási Csatorna („online mindig könnyebb”)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B433A817-7F14-4922-959A-9FD2E10E518A}"/>
              </a:ext>
            </a:extLst>
          </p:cNvPr>
          <p:cNvSpPr txBox="1"/>
          <p:nvPr/>
        </p:nvSpPr>
        <p:spPr>
          <a:xfrm>
            <a:off x="9703837" y="4761243"/>
            <a:ext cx="15115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chemeClr val="accent1">
                    <a:lumMod val="75000"/>
                  </a:schemeClr>
                </a:solidFill>
              </a:rPr>
              <a:t>Marketing Kommunikáció</a:t>
            </a:r>
          </a:p>
        </p:txBody>
      </p:sp>
      <p:cxnSp>
        <p:nvCxnSpPr>
          <p:cNvPr id="12" name="Egyenes összekötő nyíllal 11">
            <a:extLst>
              <a:ext uri="{FF2B5EF4-FFF2-40B4-BE49-F238E27FC236}">
                <a16:creationId xmlns:a16="http://schemas.microsoft.com/office/drawing/2014/main" id="{A17B9000-97ED-4A63-8418-AD35F948DBF2}"/>
              </a:ext>
            </a:extLst>
          </p:cNvPr>
          <p:cNvCxnSpPr/>
          <p:nvPr/>
        </p:nvCxnSpPr>
        <p:spPr>
          <a:xfrm flipH="1" flipV="1">
            <a:off x="6212541" y="3012141"/>
            <a:ext cx="3307977" cy="416859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2479672"/>
      </p:ext>
    </p:extLst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CC8E57D-7BD3-440E-A5DE-8A1FF6090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marketing jelentése – klasszikus marketing mix (4P)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25B1F4A-FB1D-4468-BA01-44C9EFBFA7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hu-HU" dirty="0"/>
              <a:t> „klasszikus”, nagy tömegben előállított, már ismert funkciókkal rendelkező termékek esetében jellemző a 4P módszer alkalmazása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dirty="0"/>
              <a:t> a piaci/iparági versenyben a verseny egyszerűsítve arról szól, hogy a 4P segítségével a hasonló terméket kínálók közül ki tudja előnyösebben pozícionálni a termékét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hu-HU" dirty="0"/>
              <a:t>Jobb árat, jobb tulajdonságokat, jobb elérhetőséget (vásárlási módok pl.) kínálni és milyen kommunikációs tevékenység (ld. korábban kommunikáció jelentése) révén éri el a potenciális fogyasztókat (a fogyasztót milyen tevékenység közben „szólítja meg”, milyen reklámmal, üzenettel)</a:t>
            </a:r>
          </a:p>
        </p:txBody>
      </p:sp>
    </p:spTree>
    <p:extLst>
      <p:ext uri="{BB962C8B-B14F-4D97-AF65-F5344CB8AC3E}">
        <p14:creationId xmlns:p14="http://schemas.microsoft.com/office/powerpoint/2010/main" val="1913626981"/>
      </p:ext>
    </p:extLst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9E9BC94-8910-4926-B1A4-DEECCB920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4400" dirty="0"/>
              <a:t>A 4P a következő kérdések strukturálásában nyújt segítséget </a:t>
            </a:r>
            <a:r>
              <a:rPr lang="hu-HU" sz="4400" u="sng" dirty="0">
                <a:solidFill>
                  <a:schemeClr val="accent1">
                    <a:lumMod val="75000"/>
                  </a:schemeClr>
                </a:solidFill>
              </a:rPr>
              <a:t>a marketing terv készítésekor</a:t>
            </a:r>
            <a:br>
              <a:rPr lang="hu-HU" sz="4400" dirty="0">
                <a:solidFill>
                  <a:schemeClr val="accent1">
                    <a:lumMod val="75000"/>
                  </a:schemeClr>
                </a:solidFill>
              </a:rPr>
            </a:br>
            <a:endParaRPr lang="hu-HU" sz="4400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3DEEF9F-F0E9-422E-9D24-31EFD3DFF0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656" y="2011680"/>
            <a:ext cx="10753725" cy="434678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hu-HU" dirty="0"/>
              <a:t>A 4P a következő kérdések strukturálásában nyújt segítséget </a:t>
            </a:r>
            <a:r>
              <a:rPr lang="hu-HU" dirty="0">
                <a:solidFill>
                  <a:schemeClr val="accent1">
                    <a:lumMod val="75000"/>
                  </a:schemeClr>
                </a:solidFill>
              </a:rPr>
              <a:t>a marketing terv készítésekor:</a:t>
            </a:r>
            <a:r>
              <a:rPr lang="hu-HU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b="1" dirty="0">
                <a:solidFill>
                  <a:schemeClr val="accent1">
                    <a:lumMod val="75000"/>
                  </a:schemeClr>
                </a:solidFill>
              </a:rPr>
              <a:t>Termék – </a:t>
            </a:r>
            <a:r>
              <a:rPr lang="hu-HU" b="1" dirty="0" err="1">
                <a:solidFill>
                  <a:schemeClr val="accent1">
                    <a:lumMod val="75000"/>
                  </a:schemeClr>
                </a:solidFill>
              </a:rPr>
              <a:t>product</a:t>
            </a:r>
            <a:r>
              <a:rPr lang="hu-HU" b="1" dirty="0">
                <a:solidFill>
                  <a:schemeClr val="accent1">
                    <a:lumMod val="75000"/>
                  </a:schemeClr>
                </a:solidFill>
              </a:rPr>
              <a:t>: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hu-HU" dirty="0"/>
              <a:t>Milyen problémára nyújt megoldást a termék? Miben jobb a versenytársak termékeinél? Milyen egyedi tulajdonságai vannak a terméknek? Miért jó a termék által nyújtott megoldás?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dirty="0"/>
              <a:t> </a:t>
            </a:r>
            <a:r>
              <a:rPr lang="hu-HU" b="1" dirty="0">
                <a:solidFill>
                  <a:schemeClr val="accent1">
                    <a:lumMod val="75000"/>
                  </a:schemeClr>
                </a:solidFill>
              </a:rPr>
              <a:t>Ár – </a:t>
            </a:r>
            <a:r>
              <a:rPr lang="hu-HU" b="1" dirty="0" err="1">
                <a:solidFill>
                  <a:schemeClr val="accent1">
                    <a:lumMod val="75000"/>
                  </a:schemeClr>
                </a:solidFill>
              </a:rPr>
              <a:t>price</a:t>
            </a:r>
            <a:r>
              <a:rPr lang="hu-HU" b="1" dirty="0">
                <a:solidFill>
                  <a:schemeClr val="accent1">
                    <a:lumMod val="75000"/>
                  </a:schemeClr>
                </a:solidFill>
              </a:rPr>
              <a:t>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hu-HU" dirty="0"/>
              <a:t>Milyen </a:t>
            </a:r>
            <a:r>
              <a:rPr lang="hu-HU" dirty="0" err="1"/>
              <a:t>árképzést</a:t>
            </a:r>
            <a:r>
              <a:rPr lang="hu-HU" dirty="0"/>
              <a:t> alkalmazzunk? A versenytársaknál alacsonyabb vagy magasabb árat alkalmazzunk? Mit üzen az ár? Ugyanazon árért valamilyen plusz szolgáltatást vagy kiegészítő terméket adjunk? Milyen akciókat, kedvezményeket alkalmazhatunk?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dirty="0"/>
              <a:t> </a:t>
            </a:r>
            <a:r>
              <a:rPr lang="hu-HU" b="1" dirty="0">
                <a:solidFill>
                  <a:schemeClr val="accent1">
                    <a:lumMod val="75000"/>
                  </a:schemeClr>
                </a:solidFill>
              </a:rPr>
              <a:t>Eladás helye/vásárlási módok – </a:t>
            </a:r>
            <a:r>
              <a:rPr lang="hu-HU" b="1" dirty="0" err="1">
                <a:solidFill>
                  <a:schemeClr val="accent1">
                    <a:lumMod val="75000"/>
                  </a:schemeClr>
                </a:solidFill>
              </a:rPr>
              <a:t>place</a:t>
            </a:r>
            <a:r>
              <a:rPr lang="hu-HU" b="1" dirty="0">
                <a:solidFill>
                  <a:schemeClr val="accent1">
                    <a:lumMod val="75000"/>
                  </a:schemeClr>
                </a:solidFill>
              </a:rPr>
              <a:t>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hu-HU" dirty="0"/>
              <a:t>Milyen módokon, helyeken vásárolható meg a termékem? Hol próbálhatom ki? Milyen módon szerezhetek róla megbízható információt?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b="1" dirty="0">
                <a:solidFill>
                  <a:schemeClr val="accent1">
                    <a:lumMod val="75000"/>
                  </a:schemeClr>
                </a:solidFill>
              </a:rPr>
              <a:t>Marketingkommunikáció - </a:t>
            </a:r>
            <a:r>
              <a:rPr lang="hu-HU" b="1" dirty="0" err="1">
                <a:solidFill>
                  <a:schemeClr val="accent1">
                    <a:lumMod val="75000"/>
                  </a:schemeClr>
                </a:solidFill>
              </a:rPr>
              <a:t>promotion</a:t>
            </a:r>
            <a:r>
              <a:rPr lang="hu-HU" b="1" dirty="0">
                <a:solidFill>
                  <a:schemeClr val="accent1">
                    <a:lumMod val="75000"/>
                  </a:schemeClr>
                </a:solidFill>
              </a:rPr>
              <a:t>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hu-HU" dirty="0"/>
              <a:t>Milyen módon kommunikálom a potenciális fogyasztók/vásárlók felé a termékem előnyeit, egyedi tulajdonságait? Reklám? (online, tv, írott sajtó, óriásplakát?) melyik mód a leghatékonyabb a vásárlók figyelmének felkeltésére?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C1ED8F4D-C658-4BB3-AF64-B2F919857999}"/>
              </a:ext>
            </a:extLst>
          </p:cNvPr>
          <p:cNvSpPr txBox="1"/>
          <p:nvPr/>
        </p:nvSpPr>
        <p:spPr>
          <a:xfrm>
            <a:off x="6944360" y="6358467"/>
            <a:ext cx="5138458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rgbClr val="FFFF00"/>
                </a:solidFill>
              </a:rPr>
              <a:t>Milyen példákat tudtok említeni az egyes kérdésekre?</a:t>
            </a:r>
          </a:p>
        </p:txBody>
      </p:sp>
    </p:spTree>
    <p:extLst>
      <p:ext uri="{BB962C8B-B14F-4D97-AF65-F5344CB8AC3E}">
        <p14:creationId xmlns:p14="http://schemas.microsoft.com/office/powerpoint/2010/main" val="941245187"/>
      </p:ext>
    </p:extLst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50EB147-FD6F-4E6C-B4F5-D12F1082582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/>
              <a:t>Szolgáltatások marketingje +3P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08A734D6-9837-4FB9-A572-0DF7ABD2BEF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 err="1"/>
              <a:t>Outbound</a:t>
            </a:r>
            <a:r>
              <a:rPr lang="hu-HU" dirty="0"/>
              <a:t> és </a:t>
            </a:r>
            <a:r>
              <a:rPr lang="hu-HU" dirty="0" err="1"/>
              <a:t>inbound</a:t>
            </a:r>
            <a:r>
              <a:rPr lang="hu-HU" dirty="0"/>
              <a:t> marketing megközelítésben is alkalmazható!</a:t>
            </a:r>
          </a:p>
        </p:txBody>
      </p:sp>
    </p:spTree>
    <p:extLst>
      <p:ext uri="{BB962C8B-B14F-4D97-AF65-F5344CB8AC3E}">
        <p14:creationId xmlns:p14="http://schemas.microsoft.com/office/powerpoint/2010/main" val="65016520"/>
      </p:ext>
    </p:extLst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C251351-A3E7-4420-B8DF-4360FFD0E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130" y="-251636"/>
            <a:ext cx="10772775" cy="1658198"/>
          </a:xfrm>
        </p:spPr>
        <p:txBody>
          <a:bodyPr/>
          <a:lstStyle/>
          <a:p>
            <a:r>
              <a:rPr lang="hu-HU" dirty="0"/>
              <a:t>Szolgáltatások marketingje – 4P+3P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C593609-9287-4E48-B18B-2D639EF444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544" y="930536"/>
            <a:ext cx="10753725" cy="5451438"/>
          </a:xfrm>
        </p:spPr>
        <p:txBody>
          <a:bodyPr>
            <a:normAutofit/>
          </a:bodyPr>
          <a:lstStyle/>
          <a:p>
            <a:r>
              <a:rPr lang="hu-HU" dirty="0"/>
              <a:t>A szolgáltatások igénybevétele más módon történik, mint a termékek megvásárlása. A marketing tervezését ez esetben a 4P modellen kívül +3P elem segíti: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dirty="0"/>
              <a:t>  </a:t>
            </a:r>
            <a:r>
              <a:rPr lang="hu-HU" sz="2200" b="1" dirty="0">
                <a:solidFill>
                  <a:schemeClr val="accent1">
                    <a:lumMod val="75000"/>
                  </a:schemeClr>
                </a:solidFill>
              </a:rPr>
              <a:t>Emberek – </a:t>
            </a:r>
            <a:r>
              <a:rPr lang="hu-HU" sz="2200" b="1" dirty="0" err="1">
                <a:solidFill>
                  <a:schemeClr val="accent1">
                    <a:lumMod val="75000"/>
                  </a:schemeClr>
                </a:solidFill>
              </a:rPr>
              <a:t>People</a:t>
            </a:r>
            <a:r>
              <a:rPr lang="hu-HU" sz="2200" dirty="0"/>
              <a:t>: a szolgáltatások nyújtásában (legyen szó ügyfélszolgálatról, fodrászról, vagy ügyviteli szoftver tanácsadásról, beüzemelésről, telepítésről) emberek nyújtják és emberek veszik igénybe. A szolgáltatás minőségének, tartalmának, megfelelőségének megítélésében óriási szerepet játszik, hogy a szolgáltatás nyújtása milyen munkavállalók révén történik – felkészültség, tudás, alaposság, attitűd, márkatudat, elkötelezettség (Telenor ügyfélszolgálat példája)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2200" dirty="0"/>
              <a:t> </a:t>
            </a:r>
            <a:r>
              <a:rPr lang="hu-HU" sz="2200" b="1" dirty="0">
                <a:solidFill>
                  <a:schemeClr val="accent1">
                    <a:lumMod val="75000"/>
                  </a:schemeClr>
                </a:solidFill>
              </a:rPr>
              <a:t>Folyamatok, rendszerek-</a:t>
            </a:r>
            <a:r>
              <a:rPr lang="hu-HU" sz="2200" b="1" dirty="0" err="1">
                <a:solidFill>
                  <a:schemeClr val="accent1">
                    <a:lumMod val="75000"/>
                  </a:schemeClr>
                </a:solidFill>
              </a:rPr>
              <a:t>process</a:t>
            </a:r>
            <a:r>
              <a:rPr lang="hu-HU" sz="2200" b="1" dirty="0">
                <a:solidFill>
                  <a:schemeClr val="accent1">
                    <a:lumMod val="75000"/>
                  </a:schemeClr>
                </a:solidFill>
              </a:rPr>
              <a:t>: </a:t>
            </a:r>
            <a:r>
              <a:rPr lang="hu-HU" sz="2200" dirty="0"/>
              <a:t>mindazon folyamatok összessége (előírások, szabályzatok, ügyviteli , ügyfélkezelési rendszerek, elvárások, folyamatszabályozások) amelyek hozzájárulnak ahhoz, hogy a szolgáltatás nyújtása megfelelő időben történhessen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2200" b="1" dirty="0">
                <a:solidFill>
                  <a:schemeClr val="accent1">
                    <a:lumMod val="75000"/>
                  </a:schemeClr>
                </a:solidFill>
              </a:rPr>
              <a:t> Fizikai megvalósulás/kivitelezés –</a:t>
            </a:r>
            <a:r>
              <a:rPr lang="hu-HU" sz="2200" b="1" dirty="0" err="1">
                <a:solidFill>
                  <a:schemeClr val="accent1">
                    <a:lumMod val="75000"/>
                  </a:schemeClr>
                </a:solidFill>
              </a:rPr>
              <a:t>Physical</a:t>
            </a:r>
            <a:r>
              <a:rPr lang="hu-HU" sz="2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hu-HU" sz="2200" b="1" dirty="0" err="1">
                <a:solidFill>
                  <a:schemeClr val="accent1">
                    <a:lumMod val="75000"/>
                  </a:schemeClr>
                </a:solidFill>
              </a:rPr>
              <a:t>evidence</a:t>
            </a:r>
            <a:r>
              <a:rPr lang="hu-HU" sz="2200" b="1" dirty="0">
                <a:solidFill>
                  <a:schemeClr val="accent1">
                    <a:lumMod val="75000"/>
                  </a:schemeClr>
                </a:solidFill>
              </a:rPr>
              <a:t>: </a:t>
            </a:r>
            <a:r>
              <a:rPr lang="hu-HU" sz="2200" dirty="0"/>
              <a:t>habár a szolgáltatás igénybevétele nem jelent „kézzel foghatóan” hazavihető terméket, mégis az ügyfél, aki igénybe veszi, találkozik a szolgáltatás nyújtásának körülményeivel, jellemzőivel: márkanév, egyedi berendezés, személyre szabott kiszolgálás vagy éppen gyors kiszolgálás.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04400D99-10E2-4A26-8A1C-786FD01779DB}"/>
              </a:ext>
            </a:extLst>
          </p:cNvPr>
          <p:cNvSpPr txBox="1"/>
          <p:nvPr/>
        </p:nvSpPr>
        <p:spPr>
          <a:xfrm>
            <a:off x="2138082" y="5943600"/>
            <a:ext cx="8511989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MIÉRT HOZZÁNK TÉRJEN BE AZ ÜGYFÉL? MIÉRT NÁLUNK VEGYYE IGÉNYBE A SZOLGÁLTATÁST? MILYEN ELŐNYÖKET TUDUNK KÍNÁLNI A VERSENYTÁRSAKHOZ KÉPEST?</a:t>
            </a:r>
          </a:p>
        </p:txBody>
      </p:sp>
    </p:spTree>
    <p:extLst>
      <p:ext uri="{BB962C8B-B14F-4D97-AF65-F5344CB8AC3E}">
        <p14:creationId xmlns:p14="http://schemas.microsoft.com/office/powerpoint/2010/main" val="229459047"/>
      </p:ext>
    </p:extLst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CAEB4D4-B8C7-4044-A924-4CBEBF2D2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016" y="0"/>
            <a:ext cx="10772775" cy="559837"/>
          </a:xfrm>
        </p:spPr>
        <p:txBody>
          <a:bodyPr>
            <a:normAutofit/>
          </a:bodyPr>
          <a:lstStyle/>
          <a:p>
            <a:r>
              <a:rPr lang="hu-HU" sz="2800" dirty="0"/>
              <a:t>Szolgáltatások marketingje – 4P+3P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7F0DC27B-A202-443C-9266-9BCBD79AD9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43" b="5012"/>
          <a:stretch/>
        </p:blipFill>
        <p:spPr>
          <a:xfrm>
            <a:off x="6484544" y="3914000"/>
            <a:ext cx="5707456" cy="2943999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4AB8941F-C1EE-46FB-B1B1-C3956D5494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16" b="9534"/>
          <a:stretch/>
        </p:blipFill>
        <p:spPr>
          <a:xfrm>
            <a:off x="228016" y="589693"/>
            <a:ext cx="6096000" cy="2873829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6A2AB01E-AB39-4DF0-A29C-BAC7277CC1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787" b="11274"/>
          <a:stretch/>
        </p:blipFill>
        <p:spPr>
          <a:xfrm>
            <a:off x="6096000" y="0"/>
            <a:ext cx="6096000" cy="2911151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8A0BAEBC-4B8F-460C-9C24-C246C5A2AF9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876" b="5284"/>
          <a:stretch/>
        </p:blipFill>
        <p:spPr>
          <a:xfrm>
            <a:off x="401701" y="3463522"/>
            <a:ext cx="5828522" cy="294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998449"/>
      </p:ext>
    </p:extLst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C251351-A3E7-4420-B8DF-4360FFD0E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Szolgáltatások marketingje – 4P+3P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C593609-9287-4E48-B18B-2D639EF444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hu-HU" dirty="0"/>
              <a:t>A 3P a következő kérdések strukturálásában nyújt segítséget </a:t>
            </a:r>
            <a:r>
              <a:rPr lang="hu-HU" dirty="0">
                <a:solidFill>
                  <a:schemeClr val="accent1">
                    <a:lumMod val="75000"/>
                  </a:schemeClr>
                </a:solidFill>
              </a:rPr>
              <a:t>a marketing terv készítésekor: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b="1" dirty="0">
                <a:solidFill>
                  <a:schemeClr val="accent1">
                    <a:lumMod val="75000"/>
                  </a:schemeClr>
                </a:solidFill>
              </a:rPr>
              <a:t> Emberek – </a:t>
            </a:r>
            <a:r>
              <a:rPr lang="hu-HU" b="1" dirty="0" err="1">
                <a:solidFill>
                  <a:schemeClr val="accent1">
                    <a:lumMod val="75000"/>
                  </a:schemeClr>
                </a:solidFill>
              </a:rPr>
              <a:t>People</a:t>
            </a:r>
            <a:r>
              <a:rPr lang="hu-HU" dirty="0"/>
              <a:t>: </a:t>
            </a:r>
            <a:r>
              <a:rPr lang="hu-HU" dirty="0">
                <a:solidFill>
                  <a:schemeClr val="tx1"/>
                </a:solidFill>
              </a:rPr>
              <a:t>milyen felkészültségű, tapasztalattal rendelkező alkalmazottak nyújthatják a cégem által kínált szolgáltatást? Mi biztosítja az elkötelezettségüket? Milyen módszerek járulnak hozzá a megfelelő attitűdhöz? Mivel segítem elő, hogy a szolgáltatást nyújtó alkalmazottak megfelelő cég/márka/terméktudattal rendelkezzenek? </a:t>
            </a:r>
            <a:endParaRPr lang="hu-HU" dirty="0"/>
          </a:p>
          <a:p>
            <a:pPr>
              <a:buFont typeface="Arial" panose="020B0604020202020204" pitchFamily="34" charset="0"/>
              <a:buChar char="•"/>
            </a:pPr>
            <a:r>
              <a:rPr lang="hu-HU" b="1" dirty="0">
                <a:solidFill>
                  <a:schemeClr val="accent1">
                    <a:lumMod val="75000"/>
                  </a:schemeClr>
                </a:solidFill>
              </a:rPr>
              <a:t> Folyamatok, rendszerek-</a:t>
            </a:r>
            <a:r>
              <a:rPr lang="hu-HU" b="1" dirty="0" err="1">
                <a:solidFill>
                  <a:schemeClr val="accent1">
                    <a:lumMod val="75000"/>
                  </a:schemeClr>
                </a:solidFill>
              </a:rPr>
              <a:t>process</a:t>
            </a:r>
            <a:r>
              <a:rPr lang="hu-HU" b="1" dirty="0">
                <a:solidFill>
                  <a:schemeClr val="accent1">
                    <a:lumMod val="75000"/>
                  </a:schemeClr>
                </a:solidFill>
              </a:rPr>
              <a:t>: </a:t>
            </a:r>
            <a:r>
              <a:rPr lang="hu-HU" dirty="0">
                <a:solidFill>
                  <a:schemeClr val="tx1"/>
                </a:solidFill>
              </a:rPr>
              <a:t>az ügyviteli folyamatok, a szolgáltatások nyújtásának leírása, a munkatársak képzése miként segítheti elő a szolgáltatás minőségbiztosítását?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b="1" dirty="0">
                <a:solidFill>
                  <a:schemeClr val="accent1">
                    <a:lumMod val="75000"/>
                  </a:schemeClr>
                </a:solidFill>
              </a:rPr>
              <a:t> Fizikai megvalósulás/kivitelezés – </a:t>
            </a:r>
            <a:r>
              <a:rPr lang="hu-HU" b="1" dirty="0" err="1">
                <a:solidFill>
                  <a:schemeClr val="accent1">
                    <a:lumMod val="75000"/>
                  </a:schemeClr>
                </a:solidFill>
              </a:rPr>
              <a:t>Physical</a:t>
            </a:r>
            <a:r>
              <a:rPr lang="hu-HU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hu-HU" b="1" dirty="0" err="1">
                <a:solidFill>
                  <a:schemeClr val="accent1">
                    <a:lumMod val="75000"/>
                  </a:schemeClr>
                </a:solidFill>
              </a:rPr>
              <a:t>evidence</a:t>
            </a:r>
            <a:r>
              <a:rPr lang="hu-HU" b="1" dirty="0">
                <a:solidFill>
                  <a:schemeClr val="accent1">
                    <a:lumMod val="75000"/>
                  </a:schemeClr>
                </a:solidFill>
              </a:rPr>
              <a:t>: </a:t>
            </a:r>
            <a:r>
              <a:rPr lang="hu-HU" dirty="0">
                <a:solidFill>
                  <a:schemeClr val="tx1"/>
                </a:solidFill>
              </a:rPr>
              <a:t>milyen környezetben nyújtja cégem a szolgáltatást vagy milyen támogatást nyújt a szolgáltatás igénybevételéhez? Milyen elemek, tevékenységek, módszerek segítenek a szolgáltatás minőségének biztosításában, a fogyasztói elégedettség és elkötelezettség kialakításában?</a:t>
            </a:r>
          </a:p>
          <a:p>
            <a:endParaRPr lang="hu-HU" dirty="0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945B54B6-EB4E-4220-8A9C-2BEBAC65B41F}"/>
              </a:ext>
            </a:extLst>
          </p:cNvPr>
          <p:cNvSpPr txBox="1"/>
          <p:nvPr/>
        </p:nvSpPr>
        <p:spPr>
          <a:xfrm>
            <a:off x="6944360" y="6358467"/>
            <a:ext cx="5138458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rgbClr val="FFFF00"/>
                </a:solidFill>
              </a:rPr>
              <a:t>Milyen példákat tudtok említeni az egyes kérdésekre?</a:t>
            </a:r>
          </a:p>
        </p:txBody>
      </p:sp>
    </p:spTree>
    <p:extLst>
      <p:ext uri="{BB962C8B-B14F-4D97-AF65-F5344CB8AC3E}">
        <p14:creationId xmlns:p14="http://schemas.microsoft.com/office/powerpoint/2010/main" val="1468282635"/>
      </p:ext>
    </p:extLst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868960C-B9FF-499B-A1FF-418D637FB71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/>
              <a:t>SAVE modell a marketingben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D30249F4-BA4A-4616-BF8A-B1C38CFE05F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/>
              <a:t>Innovatív termékek és „klasszikus” termékek esetében is alkalmazható</a:t>
            </a:r>
          </a:p>
        </p:txBody>
      </p:sp>
    </p:spTree>
    <p:extLst>
      <p:ext uri="{BB962C8B-B14F-4D97-AF65-F5344CB8AC3E}">
        <p14:creationId xmlns:p14="http://schemas.microsoft.com/office/powerpoint/2010/main" val="2030035124"/>
      </p:ext>
    </p:extLst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978CDAF-9C45-49A8-A23E-10E344DA9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682" y="0"/>
            <a:ext cx="10772775" cy="1658198"/>
          </a:xfrm>
        </p:spPr>
        <p:txBody>
          <a:bodyPr/>
          <a:lstStyle/>
          <a:p>
            <a:r>
              <a:rPr lang="hu-HU" dirty="0"/>
              <a:t>A SAVE modell a marketingben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BC14D7E-D21C-48B2-9647-D1C5F8C9E8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137" y="1308398"/>
            <a:ext cx="10753725" cy="5275281"/>
          </a:xfrm>
        </p:spPr>
        <p:txBody>
          <a:bodyPr>
            <a:normAutofit fontScale="77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hu-HU" dirty="0"/>
              <a:t> A Motorola marketing vezetője alkotta meg ezt a marketing tervezési keretrendszert, a 4P modellt helyettesítendő, innovatív termékek esetén felülírandó: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dirty="0"/>
              <a:t> </a:t>
            </a:r>
            <a:r>
              <a:rPr lang="hu-HU" b="1" dirty="0">
                <a:solidFill>
                  <a:schemeClr val="accent1">
                    <a:lumMod val="75000"/>
                  </a:schemeClr>
                </a:solidFill>
              </a:rPr>
              <a:t>Megoldás – </a:t>
            </a:r>
            <a:r>
              <a:rPr lang="hu-HU" b="1" dirty="0" err="1">
                <a:solidFill>
                  <a:schemeClr val="accent1">
                    <a:lumMod val="75000"/>
                  </a:schemeClr>
                </a:solidFill>
              </a:rPr>
              <a:t>Solution</a:t>
            </a:r>
            <a:r>
              <a:rPr lang="hu-HU" b="1" dirty="0">
                <a:solidFill>
                  <a:schemeClr val="accent1">
                    <a:lumMod val="75000"/>
                  </a:schemeClr>
                </a:solidFill>
              </a:rPr>
              <a:t> (</a:t>
            </a:r>
            <a:r>
              <a:rPr lang="hu-HU" b="1" dirty="0" err="1">
                <a:solidFill>
                  <a:schemeClr val="accent1">
                    <a:lumMod val="75000"/>
                  </a:schemeClr>
                </a:solidFill>
              </a:rPr>
              <a:t>instead</a:t>
            </a:r>
            <a:r>
              <a:rPr lang="hu-HU" b="1" dirty="0">
                <a:solidFill>
                  <a:schemeClr val="accent1">
                    <a:lumMod val="75000"/>
                  </a:schemeClr>
                </a:solidFill>
              </a:rPr>
              <a:t> of </a:t>
            </a:r>
            <a:r>
              <a:rPr lang="hu-HU" b="1" dirty="0" err="1">
                <a:solidFill>
                  <a:schemeClr val="accent1">
                    <a:lumMod val="75000"/>
                  </a:schemeClr>
                </a:solidFill>
              </a:rPr>
              <a:t>product</a:t>
            </a:r>
            <a:r>
              <a:rPr lang="hu-HU" b="1" dirty="0">
                <a:solidFill>
                  <a:schemeClr val="accent1">
                    <a:lumMod val="75000"/>
                  </a:schemeClr>
                </a:solidFill>
              </a:rPr>
              <a:t>) – S- </a:t>
            </a:r>
            <a:r>
              <a:rPr lang="hu-HU" dirty="0"/>
              <a:t>a termék vagy szolgáltatás által egy bizonyos fogyasztói problémára nyújtott megoldást hangsúlyozza, a termék vagy szolgáltatás előnyeit erre fókuszálva hangsúlyozza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dirty="0"/>
              <a:t> </a:t>
            </a:r>
            <a:r>
              <a:rPr lang="hu-HU" b="1" dirty="0">
                <a:solidFill>
                  <a:schemeClr val="accent1">
                    <a:lumMod val="75000"/>
                  </a:schemeClr>
                </a:solidFill>
              </a:rPr>
              <a:t>Elérhetőség – Access (</a:t>
            </a:r>
            <a:r>
              <a:rPr lang="hu-HU" b="1" dirty="0" err="1">
                <a:solidFill>
                  <a:schemeClr val="accent1">
                    <a:lumMod val="75000"/>
                  </a:schemeClr>
                </a:solidFill>
              </a:rPr>
              <a:t>instead</a:t>
            </a:r>
            <a:r>
              <a:rPr lang="hu-HU" b="1" dirty="0">
                <a:solidFill>
                  <a:schemeClr val="accent1">
                    <a:lumMod val="75000"/>
                  </a:schemeClr>
                </a:solidFill>
              </a:rPr>
              <a:t> of </a:t>
            </a:r>
            <a:r>
              <a:rPr lang="hu-HU" b="1" dirty="0" err="1">
                <a:solidFill>
                  <a:schemeClr val="accent1">
                    <a:lumMod val="75000"/>
                  </a:schemeClr>
                </a:solidFill>
              </a:rPr>
              <a:t>place</a:t>
            </a:r>
            <a:r>
              <a:rPr lang="hu-HU" b="1" dirty="0">
                <a:solidFill>
                  <a:schemeClr val="accent1">
                    <a:lumMod val="75000"/>
                  </a:schemeClr>
                </a:solidFill>
              </a:rPr>
              <a:t>) –A- </a:t>
            </a:r>
            <a:r>
              <a:rPr lang="hu-HU" dirty="0"/>
              <a:t>a megvásárlás helyének hangsúlyozása helyett a támogató szolgáltatásokat emeli ki: támogató szolgáltatások, ügyfélszolgálat, visszajelzés lehetősége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dirty="0"/>
              <a:t> </a:t>
            </a:r>
            <a:r>
              <a:rPr lang="hu-HU" b="1" dirty="0">
                <a:solidFill>
                  <a:schemeClr val="accent1">
                    <a:lumMod val="75000"/>
                  </a:schemeClr>
                </a:solidFill>
              </a:rPr>
              <a:t>Érték – </a:t>
            </a:r>
            <a:r>
              <a:rPr lang="hu-HU" b="1" dirty="0" err="1">
                <a:solidFill>
                  <a:schemeClr val="accent1">
                    <a:lumMod val="75000"/>
                  </a:schemeClr>
                </a:solidFill>
              </a:rPr>
              <a:t>Value</a:t>
            </a:r>
            <a:r>
              <a:rPr lang="hu-HU" b="1" dirty="0">
                <a:solidFill>
                  <a:schemeClr val="accent1">
                    <a:lumMod val="75000"/>
                  </a:schemeClr>
                </a:solidFill>
              </a:rPr>
              <a:t> (</a:t>
            </a:r>
            <a:r>
              <a:rPr lang="hu-HU" b="1" dirty="0" err="1">
                <a:solidFill>
                  <a:schemeClr val="accent1">
                    <a:lumMod val="75000"/>
                  </a:schemeClr>
                </a:solidFill>
              </a:rPr>
              <a:t>instead</a:t>
            </a:r>
            <a:r>
              <a:rPr lang="hu-HU" b="1" dirty="0">
                <a:solidFill>
                  <a:schemeClr val="accent1">
                    <a:lumMod val="75000"/>
                  </a:schemeClr>
                </a:solidFill>
              </a:rPr>
              <a:t> of </a:t>
            </a:r>
            <a:r>
              <a:rPr lang="hu-HU" b="1" dirty="0" err="1">
                <a:solidFill>
                  <a:schemeClr val="accent1">
                    <a:lumMod val="75000"/>
                  </a:schemeClr>
                </a:solidFill>
              </a:rPr>
              <a:t>price</a:t>
            </a:r>
            <a:r>
              <a:rPr lang="hu-HU" b="1" dirty="0">
                <a:solidFill>
                  <a:schemeClr val="accent1">
                    <a:lumMod val="75000"/>
                  </a:schemeClr>
                </a:solidFill>
              </a:rPr>
              <a:t>)- V: </a:t>
            </a:r>
            <a:r>
              <a:rPr lang="hu-HU" dirty="0"/>
              <a:t>a fogyasztó számára kínált egyedi értéket hangsúlyozza a marketing – ha valóban értékes az a tulajdonság, akkor nem az árat fogja a döntésben előtérbe helyezni a fogyasztó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dirty="0"/>
              <a:t> </a:t>
            </a:r>
            <a:r>
              <a:rPr lang="hu-HU" b="1" dirty="0">
                <a:solidFill>
                  <a:schemeClr val="accent1">
                    <a:lumMod val="75000"/>
                  </a:schemeClr>
                </a:solidFill>
              </a:rPr>
              <a:t>Tanítás – Education (</a:t>
            </a:r>
            <a:r>
              <a:rPr lang="hu-HU" b="1" dirty="0" err="1">
                <a:solidFill>
                  <a:schemeClr val="accent1">
                    <a:lumMod val="75000"/>
                  </a:schemeClr>
                </a:solidFill>
              </a:rPr>
              <a:t>instead</a:t>
            </a:r>
            <a:r>
              <a:rPr lang="hu-HU" b="1" dirty="0">
                <a:solidFill>
                  <a:schemeClr val="accent1">
                    <a:lumMod val="75000"/>
                  </a:schemeClr>
                </a:solidFill>
              </a:rPr>
              <a:t> of </a:t>
            </a:r>
            <a:r>
              <a:rPr lang="hu-HU" b="1" dirty="0" err="1">
                <a:solidFill>
                  <a:schemeClr val="accent1">
                    <a:lumMod val="75000"/>
                  </a:schemeClr>
                </a:solidFill>
              </a:rPr>
              <a:t>promotion</a:t>
            </a:r>
            <a:r>
              <a:rPr lang="hu-HU" b="1" dirty="0">
                <a:solidFill>
                  <a:schemeClr val="accent1">
                    <a:lumMod val="75000"/>
                  </a:schemeClr>
                </a:solidFill>
              </a:rPr>
              <a:t>)- E</a:t>
            </a:r>
            <a:r>
              <a:rPr lang="hu-HU" dirty="0"/>
              <a:t>: olyan informatív anyagok kreatív elhelyezése a médiában, amelyek a termék vagy szolgáltatás használatát mutatják be, új termék esetén annak funkcióit megismertetik – amelyek révén a potenciális fogyasztó meg tudja ítélni, hogy számára annak a terméknek/szolgáltatásának használata milyen előnyökkel járna. A cél a fogyasztók minél </a:t>
            </a:r>
            <a:r>
              <a:rPr lang="hu-HU" dirty="0" err="1"/>
              <a:t>teljeskörűbb</a:t>
            </a:r>
            <a:r>
              <a:rPr lang="hu-HU" dirty="0"/>
              <a:t> információkkal történő ellátása</a:t>
            </a:r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  <a:p>
            <a:pPr>
              <a:buFont typeface="Arial" panose="020B0604020202020204" pitchFamily="34" charset="0"/>
              <a:buChar char="•"/>
            </a:pPr>
            <a:r>
              <a:rPr lang="hu-HU" dirty="0"/>
              <a:t>Forrás: </a:t>
            </a:r>
            <a:r>
              <a:rPr lang="hu-HU" dirty="0">
                <a:hlinkClick r:id="rId2"/>
              </a:rPr>
              <a:t>https://www.businessmodelsinc.com/the-new-4-ps-in-marketing-s-a-v-e/</a:t>
            </a:r>
            <a:r>
              <a:rPr lang="hu-HU" dirty="0"/>
              <a:t> alapján 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D92FA136-3845-46DA-BF51-24B1566DA0BE}"/>
              </a:ext>
            </a:extLst>
          </p:cNvPr>
          <p:cNvSpPr txBox="1"/>
          <p:nvPr/>
        </p:nvSpPr>
        <p:spPr>
          <a:xfrm>
            <a:off x="6944360" y="6358467"/>
            <a:ext cx="4105355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rgbClr val="FFFF00"/>
                </a:solidFill>
              </a:rPr>
              <a:t>Tudtok ilyen marketingre példát mondani?</a:t>
            </a:r>
          </a:p>
        </p:txBody>
      </p:sp>
    </p:spTree>
    <p:extLst>
      <p:ext uri="{BB962C8B-B14F-4D97-AF65-F5344CB8AC3E}">
        <p14:creationId xmlns:p14="http://schemas.microsoft.com/office/powerpoint/2010/main" val="15900511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92F3D82E-6EBB-451D-BCCD-8C69CE6914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hu-HU" sz="2800"/>
              <a:t>A megfőtt béka</a:t>
            </a:r>
            <a:endParaRPr lang="de-DE" altLang="hu-HU" sz="2800"/>
          </a:p>
        </p:txBody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D4A4B934-E64F-458B-8318-E5F4F1B944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hu-HU" altLang="hu-HU"/>
              <a:t>„</a:t>
            </a:r>
            <a:r>
              <a:rPr lang="de-DE" altLang="hu-HU"/>
              <a:t>Ha egy békát beleteszünk egy forró vízzel teli edénybe – érzékelve a veszélyesen magas hőmérsékletet –, az azonnal kiugrik. </a:t>
            </a:r>
            <a:endParaRPr lang="hu-HU" altLang="hu-HU"/>
          </a:p>
          <a:p>
            <a:pPr eaLnBrk="1" hangingPunct="1">
              <a:lnSpc>
                <a:spcPct val="90000"/>
              </a:lnSpc>
            </a:pPr>
            <a:r>
              <a:rPr lang="de-DE" altLang="hu-HU"/>
              <a:t>Ha viszont egy hideg vízzel telt edénybe helyezzük és fokozatosan melegítjük a vizet akár a forráspontig, a béka nyugodt marad és halálát leli a forró vízben. </a:t>
            </a:r>
            <a:endParaRPr lang="hu-HU" altLang="hu-HU"/>
          </a:p>
          <a:p>
            <a:pPr eaLnBrk="1" hangingPunct="1">
              <a:lnSpc>
                <a:spcPct val="90000"/>
              </a:lnSpc>
            </a:pPr>
            <a:r>
              <a:rPr lang="de-DE" altLang="hu-HU"/>
              <a:t>A kísérletben a béka nem vette észre környezetének lassú, és hosszú távon gyökeres megváltozását.   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de-DE" altLang="hu-HU"/>
          </a:p>
          <a:p>
            <a:pPr eaLnBrk="1" hangingPunct="1">
              <a:lnSpc>
                <a:spcPct val="90000"/>
              </a:lnSpc>
            </a:pPr>
            <a:r>
              <a:rPr lang="de-DE" altLang="hu-HU"/>
              <a:t>A vállalkozások környezete is folyamatosan, sokszor alig észrevehető módon változik, és ezek a változások lassan ugyan, de alapjaiban változtathatják meg a vállalkozói környezetet. </a:t>
            </a:r>
            <a:endParaRPr lang="hu-HU" altLang="hu-HU"/>
          </a:p>
          <a:p>
            <a:pPr algn="r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hu-HU" altLang="hu-HU" sz="1400" i="1"/>
              <a:t>Forrás: Rabi Sándor</a:t>
            </a:r>
            <a:endParaRPr lang="de-DE" altLang="hu-HU" sz="1400" i="1"/>
          </a:p>
        </p:txBody>
      </p:sp>
    </p:spTree>
    <p:extLst>
      <p:ext uri="{BB962C8B-B14F-4D97-AF65-F5344CB8AC3E}">
        <p14:creationId xmlns:p14="http://schemas.microsoft.com/office/powerpoint/2010/main" val="2894566150"/>
      </p:ext>
    </p:extLst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8EC3978-7349-445C-8CBD-1D900F6FE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236" y="0"/>
            <a:ext cx="10772775" cy="1658198"/>
          </a:xfrm>
        </p:spPr>
        <p:txBody>
          <a:bodyPr/>
          <a:lstStyle/>
          <a:p>
            <a:r>
              <a:rPr lang="hu-HU" dirty="0"/>
              <a:t>A SAVE modell a marketingben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57B83D6-EE14-4BD2-9728-9C7BC17353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F996FC25-0942-48DD-AF21-46FDCF2328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89" b="4617"/>
          <a:stretch/>
        </p:blipFill>
        <p:spPr>
          <a:xfrm>
            <a:off x="6846659" y="1080135"/>
            <a:ext cx="5199105" cy="2668555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2578AC12-230B-4A42-8D26-2969AE75A8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49" b="5013"/>
          <a:stretch/>
        </p:blipFill>
        <p:spPr>
          <a:xfrm>
            <a:off x="6086762" y="3714951"/>
            <a:ext cx="6105238" cy="3083768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FCFE6215-C666-4DED-AFF6-B999F46965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059" b="9096"/>
          <a:stretch/>
        </p:blipFill>
        <p:spPr>
          <a:xfrm>
            <a:off x="895737" y="2291164"/>
            <a:ext cx="6108441" cy="298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063976"/>
      </p:ext>
    </p:extLst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F310D63-EBEF-40AD-B5B1-5EF4FEAE105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err="1"/>
              <a:t>Inbound</a:t>
            </a:r>
            <a:r>
              <a:rPr lang="hu-HU" dirty="0"/>
              <a:t> marketing 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54BCD3D0-956D-4D32-9969-C02251C521C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/>
              <a:t>Innovatív termékek marketingje</a:t>
            </a:r>
          </a:p>
        </p:txBody>
      </p:sp>
      <p:sp>
        <p:nvSpPr>
          <p:cNvPr id="4" name="Alcím 2">
            <a:extLst>
              <a:ext uri="{FF2B5EF4-FFF2-40B4-BE49-F238E27FC236}">
                <a16:creationId xmlns:a16="http://schemas.microsoft.com/office/drawing/2014/main" id="{96AE0B6D-D6DF-45D3-9AAB-44637A3AD54B}"/>
              </a:ext>
            </a:extLst>
          </p:cNvPr>
          <p:cNvSpPr txBox="1">
            <a:spLocks/>
          </p:cNvSpPr>
          <p:nvPr/>
        </p:nvSpPr>
        <p:spPr>
          <a:xfrm>
            <a:off x="2487347" y="5936405"/>
            <a:ext cx="9228201" cy="1645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hu-HU" sz="2400" dirty="0">
                <a:solidFill>
                  <a:schemeClr val="accent4">
                    <a:lumMod val="75000"/>
                  </a:schemeClr>
                </a:solidFill>
              </a:rPr>
              <a:t>A fejezet a következő szemeszterben folytatódik!</a:t>
            </a:r>
          </a:p>
        </p:txBody>
      </p:sp>
    </p:spTree>
    <p:extLst>
      <p:ext uri="{BB962C8B-B14F-4D97-AF65-F5344CB8AC3E}">
        <p14:creationId xmlns:p14="http://schemas.microsoft.com/office/powerpoint/2010/main" val="1278665879"/>
      </p:ext>
    </p:extLst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2A63B9D-2F07-4F0F-8CDA-85592340F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600" y="123016"/>
            <a:ext cx="10772775" cy="1658198"/>
          </a:xfrm>
        </p:spPr>
        <p:txBody>
          <a:bodyPr/>
          <a:lstStyle/>
          <a:p>
            <a:r>
              <a:rPr lang="hu-HU" dirty="0" err="1"/>
              <a:t>Inbound</a:t>
            </a:r>
            <a:r>
              <a:rPr lang="hu-HU" dirty="0"/>
              <a:t> marketing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43F6882-B0F8-408B-A734-B412D17B0F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600" y="1545907"/>
            <a:ext cx="10753725" cy="5083493"/>
          </a:xfrm>
        </p:spPr>
        <p:txBody>
          <a:bodyPr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hu-HU" dirty="0"/>
              <a:t> </a:t>
            </a:r>
            <a:r>
              <a:rPr lang="hu-HU" dirty="0">
                <a:solidFill>
                  <a:schemeClr val="accent1">
                    <a:lumMod val="75000"/>
                  </a:schemeClr>
                </a:solidFill>
              </a:rPr>
              <a:t>PR- </a:t>
            </a:r>
            <a:r>
              <a:rPr lang="hu-HU" dirty="0" err="1">
                <a:solidFill>
                  <a:schemeClr val="accent1">
                    <a:lumMod val="75000"/>
                  </a:schemeClr>
                </a:solidFill>
              </a:rPr>
              <a:t>public</a:t>
            </a:r>
            <a:r>
              <a:rPr lang="hu-HU" dirty="0">
                <a:solidFill>
                  <a:schemeClr val="accent1">
                    <a:lumMod val="75000"/>
                  </a:schemeClr>
                </a:solidFill>
              </a:rPr>
              <a:t> relations: üzenetek juttatása a sajtón keresztül a célközönség, a potenciális felhasználók, ügyfelek felé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hu-HU" dirty="0"/>
              <a:t>Mikor áll készen az innovatív –induló – vállalkozás, hogy üzeneteket juttasson a cégről , az eredményekről a közönségének?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hu-HU" dirty="0"/>
              <a:t>Van-e valami egyedi, a cég indulásához, az ötlet megtalálásához vagy kidolgozásához kapcsolódó történet, amely segíti a figyelemfelhívást – megkedvelést?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hu-HU" dirty="0"/>
              <a:t>Milyen értékeket tudunk hangsúlyozni?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hu-HU" dirty="0"/>
              <a:t>A média figyelme irányítható!!!! (pl. </a:t>
            </a:r>
            <a:r>
              <a:rPr lang="hu-HU" dirty="0">
                <a:hlinkClick r:id="rId2"/>
              </a:rPr>
              <a:t>https://forbes.hu/uzlet/konyhafelujitasnak-indult-3d-mobilapp-lett-a-vege-magyar-fejlesztoktol</a:t>
            </a:r>
            <a:r>
              <a:rPr lang="hu-HU" dirty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dirty="0"/>
              <a:t> </a:t>
            </a:r>
            <a:r>
              <a:rPr lang="hu-HU" dirty="0" err="1">
                <a:solidFill>
                  <a:schemeClr val="accent1">
                    <a:lumMod val="75000"/>
                  </a:schemeClr>
                </a:solidFill>
              </a:rPr>
              <a:t>Social</a:t>
            </a:r>
            <a:r>
              <a:rPr lang="hu-HU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hu-HU" dirty="0" err="1">
                <a:solidFill>
                  <a:schemeClr val="accent1">
                    <a:lumMod val="75000"/>
                  </a:schemeClr>
                </a:solidFill>
              </a:rPr>
              <a:t>media</a:t>
            </a:r>
            <a:r>
              <a:rPr lang="hu-HU" dirty="0">
                <a:solidFill>
                  <a:schemeClr val="accent1">
                    <a:lumMod val="75000"/>
                  </a:schemeClr>
                </a:solidFill>
              </a:rPr>
              <a:t>/közösségi média: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hu-HU" dirty="0"/>
              <a:t>Mindenki nézi, mindenki „mindent” követ, nagyon nehéz igazán hatékonynak lenni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hu-HU" dirty="0"/>
              <a:t>Hiteles véleményvezéreket kell megnyerni, akik segítenek az információ hitelesítésében, terjesztésében, pl. részt vesznek a terméket bemutató kampányban, videókban…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hu-HU" dirty="0"/>
              <a:t>Követőket kell szerezni (megfelelő adatgyűjtési módszerek!) , akiknek folyamatosan információt nyújthatunk a megfelelő csatornákon keresztül, pl. újdonságokról, visszajelzéseket kérhetünk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hu-HU" dirty="0"/>
              <a:t>Vigyázat, a versenytársak is ott vannak a közösségi oldalon!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hu-HU" dirty="0"/>
              <a:t>Az aktivitást irányítani kell – tudunk-e/akarunk-e minden posztra egyenként válaszolni (kapacitást szervezni kell)</a:t>
            </a:r>
          </a:p>
        </p:txBody>
      </p:sp>
    </p:spTree>
    <p:extLst>
      <p:ext uri="{BB962C8B-B14F-4D97-AF65-F5344CB8AC3E}">
        <p14:creationId xmlns:p14="http://schemas.microsoft.com/office/powerpoint/2010/main" val="2146024094"/>
      </p:ext>
    </p:extLst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2A63B9D-2F07-4F0F-8CDA-85592340F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600" y="123016"/>
            <a:ext cx="10772775" cy="1658198"/>
          </a:xfrm>
        </p:spPr>
        <p:txBody>
          <a:bodyPr/>
          <a:lstStyle/>
          <a:p>
            <a:r>
              <a:rPr lang="hu-HU" dirty="0" err="1"/>
              <a:t>Inbound</a:t>
            </a:r>
            <a:r>
              <a:rPr lang="hu-HU" dirty="0"/>
              <a:t> marketing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43F6882-B0F8-408B-A734-B412D17B0F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600" y="1545907"/>
            <a:ext cx="10753725" cy="5312093"/>
          </a:xfrm>
        </p:spPr>
        <p:txBody>
          <a:bodyPr>
            <a:normAutofit fontScale="92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hu-HU" dirty="0"/>
              <a:t> </a:t>
            </a:r>
            <a:r>
              <a:rPr lang="hu-HU" dirty="0">
                <a:solidFill>
                  <a:schemeClr val="accent1">
                    <a:lumMod val="75000"/>
                  </a:schemeClr>
                </a:solidFill>
              </a:rPr>
              <a:t>Szakcikkek írása, szakértők nyilatkozatai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hu-HU" dirty="0"/>
              <a:t>A termék bemutatása szakmai fórumokon, esetleg szakértők bevonása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hu-HU" dirty="0"/>
              <a:t>Szakértők nyilatkozatai segíthetik az új termékek elfogadását</a:t>
            </a:r>
          </a:p>
          <a:p>
            <a:pPr lvl="2">
              <a:buFont typeface="Arial" panose="020B0604020202020204" pitchFamily="34" charset="0"/>
              <a:buChar char="•"/>
            </a:pPr>
            <a:endParaRPr lang="hu-HU" dirty="0"/>
          </a:p>
          <a:p>
            <a:pPr>
              <a:buFont typeface="Arial" panose="020B0604020202020204" pitchFamily="34" charset="0"/>
              <a:buChar char="•"/>
            </a:pPr>
            <a:r>
              <a:rPr lang="hu-HU" dirty="0"/>
              <a:t> </a:t>
            </a:r>
            <a:r>
              <a:rPr lang="hu-HU" dirty="0">
                <a:solidFill>
                  <a:schemeClr val="accent1">
                    <a:lumMod val="75000"/>
                  </a:schemeClr>
                </a:solidFill>
              </a:rPr>
              <a:t>Videocsatorna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hu-HU" dirty="0"/>
              <a:t>Újdonságok, tesztek bemutatására, termék használatának megismertetése</a:t>
            </a:r>
          </a:p>
          <a:p>
            <a:pPr lvl="2">
              <a:buFont typeface="Arial" panose="020B0604020202020204" pitchFamily="34" charset="0"/>
              <a:buChar char="•"/>
            </a:pPr>
            <a:endParaRPr lang="hu-HU" dirty="0"/>
          </a:p>
          <a:p>
            <a:pPr>
              <a:buFont typeface="Arial" panose="020B0604020202020204" pitchFamily="34" charset="0"/>
              <a:buChar char="•"/>
            </a:pPr>
            <a:r>
              <a:rPr lang="hu-HU" dirty="0"/>
              <a:t> </a:t>
            </a:r>
            <a:r>
              <a:rPr lang="hu-HU" dirty="0">
                <a:solidFill>
                  <a:schemeClr val="accent1">
                    <a:lumMod val="75000"/>
                  </a:schemeClr>
                </a:solidFill>
              </a:rPr>
              <a:t>blog indítása, fenntartása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hu-HU" dirty="0"/>
              <a:t>Figyelemfelhívás, ismeretterjesztés funkcióval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hu-HU" dirty="0"/>
              <a:t>Ugyanaz a szabály, mint a közösségi média esetében – folyamatosan kapacitást kell szervezni a frissítésekre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dirty="0"/>
              <a:t> </a:t>
            </a:r>
            <a:r>
              <a:rPr lang="hu-HU" dirty="0">
                <a:solidFill>
                  <a:schemeClr val="accent1">
                    <a:lumMod val="75000"/>
                  </a:schemeClr>
                </a:solidFill>
              </a:rPr>
              <a:t>Induló weblap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hu-HU" dirty="0"/>
              <a:t>Mindennemű hasznos információ megjelenítésére – nemcsak céginformáció!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hu-HU" dirty="0"/>
              <a:t>Nem statikus, hanem folyamatosan frissített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hu-HU" dirty="0"/>
              <a:t>Hivatkozások minden más médiamegjelenésre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hu-HU" dirty="0"/>
              <a:t>Legyen megnyerő, egyedi grafika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hu-HU" dirty="0"/>
              <a:t>Minden szükséges marketing elem legyen összhangban: pl. logó!</a:t>
            </a:r>
          </a:p>
        </p:txBody>
      </p:sp>
    </p:spTree>
    <p:extLst>
      <p:ext uri="{BB962C8B-B14F-4D97-AF65-F5344CB8AC3E}">
        <p14:creationId xmlns:p14="http://schemas.microsoft.com/office/powerpoint/2010/main" val="80000346"/>
      </p:ext>
    </p:extLst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BE9AA3F-9D99-491B-AE01-18969D2CE9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sz="6600" dirty="0"/>
              <a:t>Innovatív vállalkozások- egyszerűsített induló marketing terv</a:t>
            </a:r>
          </a:p>
        </p:txBody>
      </p:sp>
    </p:spTree>
    <p:extLst>
      <p:ext uri="{BB962C8B-B14F-4D97-AF65-F5344CB8AC3E}">
        <p14:creationId xmlns:p14="http://schemas.microsoft.com/office/powerpoint/2010/main" val="3171776782"/>
      </p:ext>
    </p:extLst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8EA7DA1-14DD-40A2-9449-1F7E25C14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Egyszerűsített induló marketing terv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3BE13FD-B07C-4D27-B171-DE14C6C6C0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656" y="2011680"/>
            <a:ext cx="10753725" cy="4711849"/>
          </a:xfrm>
        </p:spPr>
        <p:txBody>
          <a:bodyPr>
            <a:normAutofit/>
          </a:bodyPr>
          <a:lstStyle/>
          <a:p>
            <a:r>
              <a:rPr lang="hu-HU" dirty="0">
                <a:solidFill>
                  <a:schemeClr val="accent1">
                    <a:lumMod val="75000"/>
                  </a:schemeClr>
                </a:solidFill>
              </a:rPr>
              <a:t>1) célpiac definiálása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dirty="0"/>
              <a:t> mindenkit megcélozni a legritkábban vezet sikerhez! Kell találni egy piaci rést, egy jól azonosítható fogyasztói csoportot, akiket </a:t>
            </a:r>
            <a:r>
              <a:rPr lang="hu-HU" dirty="0" err="1"/>
              <a:t>megcélozunk</a:t>
            </a:r>
            <a:r>
              <a:rPr lang="hu-HU" dirty="0"/>
              <a:t> az innovatív termékünkkel!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hu-HU" dirty="0"/>
              <a:t> mekkora a piac? Milyen tényezők alapján azonosítod a célcsoportot? Földrajzi? Életkor, végzettség? Jövedelem? Más demográfiai tényezők?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hu-HU" dirty="0"/>
              <a:t>Mennyire fizetőképes a célcsoport?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hu-HU" dirty="0"/>
              <a:t>Mekkora a piaci verseny? Mennyire telített a piac? Mennyire nehéz betörni egy új termékkel?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hu-HU" dirty="0"/>
              <a:t>Milyen új, egyedi értéket tudunk kínálni a fogyasztók számára, amiért minket, a mi termékünket válasszák?</a:t>
            </a:r>
          </a:p>
          <a:p>
            <a:pPr marL="0" indent="0">
              <a:buNone/>
            </a:pPr>
            <a:r>
              <a:rPr lang="hu-HU" dirty="0">
                <a:solidFill>
                  <a:schemeClr val="accent1">
                    <a:lumMod val="75000"/>
                  </a:schemeClr>
                </a:solidFill>
              </a:rPr>
              <a:t>2) Jól meghatározott kulcsszavak, hívószavak azonosítása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hu-HU" dirty="0"/>
              <a:t>Jellemezzék jól azonosíthatóan a terméket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hu-HU" dirty="0"/>
              <a:t>A keresőkben erre a termékre lehessen elsőként rátalálni ezekkel a szavakkal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hu-HU" dirty="0"/>
              <a:t>Minden más marketing tevékenységben is jelenjenek meg ezek a kulcsszavak</a:t>
            </a:r>
          </a:p>
          <a:p>
            <a:pPr>
              <a:buFont typeface="Arial" panose="020B0604020202020204" pitchFamily="34" charset="0"/>
              <a:buChar char="•"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0772561"/>
      </p:ext>
    </p:extLst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8EA7DA1-14DD-40A2-9449-1F7E25C14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Egyszerűsített induló marketing terv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3BE13FD-B07C-4D27-B171-DE14C6C6C0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656" y="2011680"/>
            <a:ext cx="10753725" cy="4711849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accent1">
                    <a:lumMod val="75000"/>
                  </a:schemeClr>
                </a:solidFill>
              </a:rPr>
              <a:t>3) az </a:t>
            </a:r>
            <a:r>
              <a:rPr lang="hu-HU" dirty="0" err="1">
                <a:solidFill>
                  <a:schemeClr val="accent1">
                    <a:lumMod val="75000"/>
                  </a:schemeClr>
                </a:solidFill>
              </a:rPr>
              <a:t>inbound</a:t>
            </a:r>
            <a:r>
              <a:rPr lang="hu-HU" dirty="0">
                <a:solidFill>
                  <a:schemeClr val="accent1">
                    <a:lumMod val="75000"/>
                  </a:schemeClr>
                </a:solidFill>
              </a:rPr>
              <a:t> marketing elemekre (ld. fent) vonatkozó mielőbbi stratégia kialakítása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hu-HU" dirty="0"/>
              <a:t>Milyen sorrendben adunk számot az újdonságainkról? Mely elemekkel tervezünk induló fázisban? Min keresztül kaphatunk mielőbbi visszajelzéseket (termékek </a:t>
            </a:r>
            <a:r>
              <a:rPr lang="hu-HU" dirty="0" err="1"/>
              <a:t>validálása</a:t>
            </a:r>
            <a:r>
              <a:rPr lang="hu-HU" dirty="0"/>
              <a:t>, LEAN módszer –ld. előző előadás)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hu-HU" dirty="0"/>
              <a:t>Grafikai, arculati egység megteremtése</a:t>
            </a:r>
          </a:p>
          <a:p>
            <a:pPr marL="0" lvl="2" indent="0">
              <a:buNone/>
            </a:pPr>
            <a:endParaRPr lang="hu-HU" dirty="0"/>
          </a:p>
          <a:p>
            <a:pPr marL="0" lvl="1" indent="-201168">
              <a:buNone/>
            </a:pPr>
            <a:r>
              <a:rPr lang="hu-HU" dirty="0">
                <a:solidFill>
                  <a:schemeClr val="accent1">
                    <a:lumMod val="75000"/>
                  </a:schemeClr>
                </a:solidFill>
              </a:rPr>
              <a:t>4) Marketing költségvetés megtervezése</a:t>
            </a:r>
          </a:p>
          <a:p>
            <a:pPr marL="342900" lvl="2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tx1"/>
                </a:solidFill>
              </a:rPr>
              <a:t>Mindig gondolni kell a marketing költségekre</a:t>
            </a:r>
          </a:p>
          <a:p>
            <a:pPr marL="342900" lvl="2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tx1"/>
                </a:solidFill>
              </a:rPr>
              <a:t>Habár egy induló vállalkozás minél inkább költséghatékony megoldásokra törekszik (ezt az </a:t>
            </a:r>
            <a:r>
              <a:rPr lang="hu-HU" dirty="0" err="1">
                <a:solidFill>
                  <a:schemeClr val="tx1"/>
                </a:solidFill>
              </a:rPr>
              <a:t>inbound</a:t>
            </a:r>
            <a:r>
              <a:rPr lang="hu-HU" dirty="0">
                <a:solidFill>
                  <a:schemeClr val="tx1"/>
                </a:solidFill>
              </a:rPr>
              <a:t> marketing elemek alkalmazása elő is segíti), de mindenképp tervezni kell marketing költségekkel (pl. design, fizetett hirdetés, keresőoptimalizálás)</a:t>
            </a:r>
          </a:p>
        </p:txBody>
      </p:sp>
    </p:spTree>
    <p:extLst>
      <p:ext uri="{BB962C8B-B14F-4D97-AF65-F5344CB8AC3E}">
        <p14:creationId xmlns:p14="http://schemas.microsoft.com/office/powerpoint/2010/main" val="4002270364"/>
      </p:ext>
    </p:extLst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8F9D56E-21C3-430B-975F-8115842410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/>
              <a:t>Az induló vállalkozások legfőbb pénzügyi folyamatai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689159BD-0918-4EF4-B15E-6FB9E90617D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/>
              <a:t>Bevételek, kiadások legfőbb típusai, főbb finanszírozási lehetőségek, a pénzügyi tervezés jelentősége, egyszerűsített induló pénzügyi terv</a:t>
            </a:r>
          </a:p>
        </p:txBody>
      </p:sp>
    </p:spTree>
    <p:extLst>
      <p:ext uri="{BB962C8B-B14F-4D97-AF65-F5344CB8AC3E}">
        <p14:creationId xmlns:p14="http://schemas.microsoft.com/office/powerpoint/2010/main" val="816572218"/>
      </p:ext>
    </p:extLst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 descr="A képen tányér, étel, asztal, sok látható&#10;&#10;A leírás teljesen megbízható">
            <a:extLst>
              <a:ext uri="{FF2B5EF4-FFF2-40B4-BE49-F238E27FC236}">
                <a16:creationId xmlns:a16="http://schemas.microsoft.com/office/drawing/2014/main" id="{89B511A4-F7FD-4E00-A184-29140EF32F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4" r="16179" b="1"/>
          <a:stretch/>
        </p:blipFill>
        <p:spPr>
          <a:xfrm>
            <a:off x="8114536" y="2897120"/>
            <a:ext cx="4077463" cy="3960870"/>
          </a:xfrm>
          <a:prstGeom prst="rect">
            <a:avLst/>
          </a:prstGeom>
        </p:spPr>
      </p:pic>
      <p:pic>
        <p:nvPicPr>
          <p:cNvPr id="7" name="Kép 6" descr="A képen mozdulatlan látható&#10;&#10;A leírás nagyon megbízható">
            <a:extLst>
              <a:ext uri="{FF2B5EF4-FFF2-40B4-BE49-F238E27FC236}">
                <a16:creationId xmlns:a16="http://schemas.microsoft.com/office/drawing/2014/main" id="{CBB2B39A-0761-4CD9-BBF5-871B60E11E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532" r="-1" b="-1"/>
          <a:stretch/>
        </p:blipFill>
        <p:spPr>
          <a:xfrm>
            <a:off x="8114535" y="10"/>
            <a:ext cx="4077465" cy="2736255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B44FC86B-737F-4DEC-A2AD-160BDDCDA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34" y="152490"/>
            <a:ext cx="7214566" cy="1658198"/>
          </a:xfrm>
        </p:spPr>
        <p:txBody>
          <a:bodyPr>
            <a:normAutofit/>
          </a:bodyPr>
          <a:lstStyle/>
          <a:p>
            <a:r>
              <a:rPr lang="hu-HU" sz="4000" dirty="0">
                <a:solidFill>
                  <a:srgbClr val="FFFFFF"/>
                </a:solidFill>
              </a:rPr>
              <a:t>A pénzügyi tervezés és a megfelelő pénzügyi /számviteli folyamatok jelentősége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E80FB48-79B3-4B28-B451-0BCEF9772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645" y="1810688"/>
            <a:ext cx="6638543" cy="4590112"/>
          </a:xfrm>
        </p:spPr>
        <p:txBody>
          <a:bodyPr>
            <a:normAutofit fontScale="925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hu-HU" dirty="0"/>
              <a:t> a vállalkozás pénzügyi tervezése nem opcionális tevékenység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dirty="0"/>
              <a:t> a legelső ötlet felmerülésétől csak úgy lehet potenciális befektetőkkel tárgyalni, ha a várható pénzügyi folyamatokra vonatkozó elképzeléseinket is ismertetni tudjuk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dirty="0"/>
              <a:t> a vállalkozás megfelelő könyvviteli folyamatainak működtetése (számviteli törvény és adójogszabályok szerint) jogszabályi előírás az alapítás pillanatától kezdve szükséges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dirty="0"/>
              <a:t> bármikor előállhat egy olyan helyzet – hitelbírálat, pályázati ellenőrzés, befektetői tárgyalás – amelyhez szükséges a legaktuálisabb pénzügyi adatok biztosítása megfelelő rendszerezésben és az adott elvárások szerint</a:t>
            </a:r>
          </a:p>
          <a:p>
            <a:pPr marL="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034892224"/>
      </p:ext>
    </p:extLst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74F9B9A-D8AC-40D9-AF70-FDF714D6D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0"/>
            <a:ext cx="11542643" cy="1658198"/>
          </a:xfrm>
        </p:spPr>
        <p:txBody>
          <a:bodyPr/>
          <a:lstStyle/>
          <a:p>
            <a:r>
              <a:rPr lang="hu-HU" dirty="0"/>
              <a:t>A pénzügyi tervezés legfontosabb elemei I. 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AB255A7-B705-4576-B66F-DC6F3C736D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656" y="2011680"/>
            <a:ext cx="4465187" cy="3766185"/>
          </a:xfrm>
        </p:spPr>
        <p:txBody>
          <a:bodyPr/>
          <a:lstStyle/>
          <a:p>
            <a:r>
              <a:rPr lang="hu-HU" b="1" dirty="0">
                <a:solidFill>
                  <a:schemeClr val="accent1">
                    <a:lumMod val="75000"/>
                  </a:schemeClr>
                </a:solidFill>
              </a:rPr>
              <a:t>Főbb bevételi források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dirty="0"/>
              <a:t> előfizetések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dirty="0"/>
              <a:t> termék/szolgáltatás eladások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dirty="0"/>
              <a:t> tanácsadási díjak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dirty="0"/>
              <a:t> befektetési/pénzügyi tevékenységek eredménye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dirty="0"/>
              <a:t> bérleti vagy lízing bevételek </a:t>
            </a:r>
          </a:p>
          <a:p>
            <a:endParaRPr lang="hu-HU" dirty="0"/>
          </a:p>
        </p:txBody>
      </p:sp>
      <p:sp>
        <p:nvSpPr>
          <p:cNvPr id="4" name="Tartalom helye 2">
            <a:extLst>
              <a:ext uri="{FF2B5EF4-FFF2-40B4-BE49-F238E27FC236}">
                <a16:creationId xmlns:a16="http://schemas.microsoft.com/office/drawing/2014/main" id="{4CE1653B-30C6-460A-8D59-BCD2BA6845D6}"/>
              </a:ext>
            </a:extLst>
          </p:cNvPr>
          <p:cNvSpPr txBox="1">
            <a:spLocks/>
          </p:cNvSpPr>
          <p:nvPr/>
        </p:nvSpPr>
        <p:spPr>
          <a:xfrm>
            <a:off x="5599839" y="2011679"/>
            <a:ext cx="4465187" cy="4654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b="1" dirty="0">
                <a:solidFill>
                  <a:schemeClr val="accent1">
                    <a:lumMod val="75000"/>
                  </a:schemeClr>
                </a:solidFill>
              </a:rPr>
              <a:t>Főbb kiadási források (költségtípusok)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dirty="0"/>
              <a:t> bérek és járulékok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dirty="0"/>
              <a:t> </a:t>
            </a:r>
            <a:r>
              <a:rPr lang="hu-HU" dirty="0" err="1"/>
              <a:t>igénybevett</a:t>
            </a:r>
            <a:r>
              <a:rPr lang="hu-HU" dirty="0"/>
              <a:t> szolgáltatások, előfizetések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dirty="0"/>
              <a:t> gépek és berendezések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dirty="0"/>
              <a:t> bankköltségek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dirty="0"/>
              <a:t> hitel-és jelzálogköltségek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dirty="0"/>
              <a:t> bérleti díjak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dirty="0"/>
              <a:t> licence díjak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dirty="0"/>
              <a:t> ügyvéd, marketing és más tanácsadási díjak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dirty="0"/>
              <a:t>Közüzemi díjak, irodaszerek, egyéb költségek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9290221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4D674C2E-AF47-4CC8-9151-0295D608CD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hu-HU" sz="2800"/>
              <a:t>A vállalati környezet típusai</a:t>
            </a:r>
            <a:endParaRPr lang="de-DE" altLang="hu-HU" sz="2800"/>
          </a:p>
        </p:txBody>
      </p:sp>
      <p:pic>
        <p:nvPicPr>
          <p:cNvPr id="64515" name="Picture 4">
            <a:extLst>
              <a:ext uri="{FF2B5EF4-FFF2-40B4-BE49-F238E27FC236}">
                <a16:creationId xmlns:a16="http://schemas.microsoft.com/office/drawing/2014/main" id="{BD4BA3D3-91D2-499F-9692-C39DDCB03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600201"/>
            <a:ext cx="7315200" cy="344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4366989"/>
      </p:ext>
    </p:extLst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74F9B9A-D8AC-40D9-AF70-FDF714D6D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0"/>
            <a:ext cx="11542643" cy="1658198"/>
          </a:xfrm>
        </p:spPr>
        <p:txBody>
          <a:bodyPr/>
          <a:lstStyle/>
          <a:p>
            <a:r>
              <a:rPr lang="hu-HU" dirty="0"/>
              <a:t>A pénzügyi tervezés legfontosabb elemei II. 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AB255A7-B705-4576-B66F-DC6F3C736D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117" y="1402080"/>
            <a:ext cx="3371883" cy="3766185"/>
          </a:xfrm>
        </p:spPr>
        <p:txBody>
          <a:bodyPr/>
          <a:lstStyle/>
          <a:p>
            <a:r>
              <a:rPr lang="hu-HU" b="1" dirty="0">
                <a:solidFill>
                  <a:schemeClr val="accent1">
                    <a:lumMod val="75000"/>
                  </a:schemeClr>
                </a:solidFill>
              </a:rPr>
              <a:t>Fő kérdés 1.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hu-HU" dirty="0"/>
              <a:t> </a:t>
            </a:r>
            <a:r>
              <a:rPr lang="hu-HU" sz="2000" dirty="0"/>
              <a:t>az adott országban alapítandó vállalkozás pénzügyi működéséhez szükséges (alapító/törzs) tőke milyen forrásból áll össze</a:t>
            </a:r>
          </a:p>
        </p:txBody>
      </p:sp>
      <p:sp>
        <p:nvSpPr>
          <p:cNvPr id="4" name="Tartalom helye 2">
            <a:extLst>
              <a:ext uri="{FF2B5EF4-FFF2-40B4-BE49-F238E27FC236}">
                <a16:creationId xmlns:a16="http://schemas.microsoft.com/office/drawing/2014/main" id="{4CE1653B-30C6-460A-8D59-BCD2BA6845D6}"/>
              </a:ext>
            </a:extLst>
          </p:cNvPr>
          <p:cNvSpPr txBox="1">
            <a:spLocks/>
          </p:cNvSpPr>
          <p:nvPr/>
        </p:nvSpPr>
        <p:spPr>
          <a:xfrm>
            <a:off x="7854067" y="1372925"/>
            <a:ext cx="4465187" cy="46541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b="1" dirty="0">
                <a:solidFill>
                  <a:schemeClr val="accent1">
                    <a:lumMod val="75000"/>
                  </a:schemeClr>
                </a:solidFill>
              </a:rPr>
              <a:t>Fő kérdés 2.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dirty="0"/>
              <a:t> addig, amíg az induló vállalkozásnak nincs elegendő bevétele (ld. előző dia), addig a kiadásainak finanszírozását, főként az ötlet kidolgozásának, tesztelésének fázisában – miből tudja fedezni ?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B2B54068-E495-4B49-A243-1E82D92081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4130212"/>
            <a:ext cx="3810000" cy="2543175"/>
          </a:xfrm>
          <a:prstGeom prst="rect">
            <a:avLst/>
          </a:prstGeom>
        </p:spPr>
      </p:pic>
      <p:pic>
        <p:nvPicPr>
          <p:cNvPr id="9" name="Kép 8" descr="A képen beltéri, asztal, fal, égbolt látható&#10;&#10;A leírás nagyon megbízható">
            <a:extLst>
              <a:ext uri="{FF2B5EF4-FFF2-40B4-BE49-F238E27FC236}">
                <a16:creationId xmlns:a16="http://schemas.microsoft.com/office/drawing/2014/main" id="{34F01EFD-8FF1-4317-863D-28F76E2CE7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943316" y="1265577"/>
            <a:ext cx="3513235" cy="232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30300"/>
      </p:ext>
    </p:extLst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BDDF100-D200-4883-9F4B-98DFD9432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A finanszírozás lehetséges forrásai innovatív induló vállalkozások esetében (</a:t>
            </a:r>
            <a:r>
              <a:rPr lang="hu-HU" dirty="0" err="1"/>
              <a:t>financing</a:t>
            </a:r>
            <a:r>
              <a:rPr lang="hu-HU" dirty="0"/>
              <a:t> )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DBE32D8-66AA-46C4-8C87-F0BF4EDC1D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656" y="2011680"/>
            <a:ext cx="10753725" cy="4712677"/>
          </a:xfrm>
        </p:spPr>
        <p:txBody>
          <a:bodyPr>
            <a:normAutofit/>
          </a:bodyPr>
          <a:lstStyle/>
          <a:p>
            <a:r>
              <a:rPr lang="hu-HU" i="1" dirty="0"/>
              <a:t>• Barátok, család, őrültek - </a:t>
            </a:r>
            <a:r>
              <a:rPr lang="hu-HU" i="1" dirty="0" err="1"/>
              <a:t>Friends</a:t>
            </a:r>
            <a:r>
              <a:rPr lang="hu-HU" i="1" dirty="0"/>
              <a:t>, </a:t>
            </a:r>
            <a:r>
              <a:rPr lang="hu-HU" i="1" dirty="0" err="1"/>
              <a:t>families</a:t>
            </a:r>
            <a:r>
              <a:rPr lang="hu-HU" i="1" dirty="0"/>
              <a:t>, </a:t>
            </a:r>
            <a:r>
              <a:rPr lang="hu-HU" i="1" dirty="0" err="1"/>
              <a:t>fools</a:t>
            </a:r>
            <a:endParaRPr lang="hu-HU" i="1" dirty="0"/>
          </a:p>
          <a:p>
            <a:r>
              <a:rPr lang="hu-HU" i="1" dirty="0"/>
              <a:t>• Pályázati támogatások  (hazai, EU, egyéb) - </a:t>
            </a:r>
            <a:r>
              <a:rPr lang="hu-HU" i="1" dirty="0" err="1"/>
              <a:t>Government</a:t>
            </a:r>
            <a:r>
              <a:rPr lang="hu-HU" i="1" dirty="0"/>
              <a:t> </a:t>
            </a:r>
            <a:r>
              <a:rPr lang="hu-HU" i="1" dirty="0" err="1"/>
              <a:t>grants</a:t>
            </a:r>
            <a:endParaRPr lang="hu-HU" i="1" dirty="0"/>
          </a:p>
          <a:p>
            <a:r>
              <a:rPr lang="hu-HU" i="1" dirty="0"/>
              <a:t>• Inkubátorok - </a:t>
            </a:r>
            <a:r>
              <a:rPr lang="hu-HU" i="1" dirty="0" err="1"/>
              <a:t>Incubators</a:t>
            </a:r>
            <a:endParaRPr lang="hu-HU" i="1" dirty="0"/>
          </a:p>
          <a:p>
            <a:r>
              <a:rPr lang="hu-HU" i="1" dirty="0"/>
              <a:t>• Bankhitelek - Bank </a:t>
            </a:r>
            <a:r>
              <a:rPr lang="hu-HU" i="1" dirty="0" err="1"/>
              <a:t>loans</a:t>
            </a:r>
            <a:endParaRPr lang="hu-HU" i="1" dirty="0"/>
          </a:p>
          <a:p>
            <a:r>
              <a:rPr lang="hu-HU" i="1" dirty="0"/>
              <a:t>• Közösségi finanszírozás - </a:t>
            </a:r>
            <a:r>
              <a:rPr lang="hu-HU" i="1" dirty="0" err="1"/>
              <a:t>Crowdfunding</a:t>
            </a:r>
            <a:endParaRPr lang="hu-HU" i="1" dirty="0"/>
          </a:p>
          <a:p>
            <a:r>
              <a:rPr lang="hu-HU" i="1" dirty="0"/>
              <a:t>• Üzleti angyalok - </a:t>
            </a:r>
            <a:r>
              <a:rPr lang="hu-HU" i="1" dirty="0" err="1"/>
              <a:t>Angels</a:t>
            </a:r>
            <a:endParaRPr lang="hu-HU" i="1" dirty="0"/>
          </a:p>
          <a:p>
            <a:r>
              <a:rPr lang="hu-HU" i="1" dirty="0"/>
              <a:t>• Kockázati tőkebefektetők – VC (</a:t>
            </a:r>
            <a:r>
              <a:rPr lang="hu-HU" i="1" dirty="0" err="1"/>
              <a:t>venture</a:t>
            </a:r>
            <a:r>
              <a:rPr lang="hu-HU" i="1" dirty="0"/>
              <a:t> </a:t>
            </a:r>
            <a:r>
              <a:rPr lang="hu-HU" i="1" dirty="0" err="1"/>
              <a:t>capital</a:t>
            </a:r>
            <a:r>
              <a:rPr lang="hu-HU" i="1" dirty="0"/>
              <a:t>)</a:t>
            </a:r>
          </a:p>
          <a:p>
            <a:endParaRPr lang="hu-HU" i="1" dirty="0"/>
          </a:p>
          <a:p>
            <a:endParaRPr lang="hu-HU" i="1" dirty="0"/>
          </a:p>
          <a:p>
            <a:r>
              <a:rPr lang="hu-HU" sz="1800" i="1" dirty="0"/>
              <a:t>Forrás:  I&amp;E </a:t>
            </a:r>
            <a:r>
              <a:rPr lang="hu-HU" sz="1800" i="1" dirty="0" err="1"/>
              <a:t>Basics</a:t>
            </a:r>
            <a:r>
              <a:rPr lang="hu-HU" sz="1800" i="1" dirty="0"/>
              <a:t> </a:t>
            </a:r>
            <a:r>
              <a:rPr lang="hu-HU" sz="1800" i="1" dirty="0" err="1"/>
              <a:t>blueprint</a:t>
            </a:r>
            <a:r>
              <a:rPr lang="hu-HU" sz="1800" i="1" dirty="0"/>
              <a:t> alapján</a:t>
            </a:r>
          </a:p>
        </p:txBody>
      </p:sp>
      <p:pic>
        <p:nvPicPr>
          <p:cNvPr id="4" name="Kép 3" descr="A képen beltéri, asztal, fal, égbolt látható&#10;&#10;A leírás nagyon megbízható">
            <a:extLst>
              <a:ext uri="{FF2B5EF4-FFF2-40B4-BE49-F238E27FC236}">
                <a16:creationId xmlns:a16="http://schemas.microsoft.com/office/drawing/2014/main" id="{372F4C95-62DE-48C3-B07A-5C7DED6B0B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220098" y="4166784"/>
            <a:ext cx="3513235" cy="232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847902"/>
      </p:ext>
    </p:extLst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40B4B1B-6B47-4F55-996F-05D0A9423D8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/>
              <a:t>Az induló vállalkozások legfontosabb életszakaszai</a:t>
            </a:r>
          </a:p>
        </p:txBody>
      </p:sp>
    </p:spTree>
    <p:extLst>
      <p:ext uri="{BB962C8B-B14F-4D97-AF65-F5344CB8AC3E}">
        <p14:creationId xmlns:p14="http://schemas.microsoft.com/office/powerpoint/2010/main" val="2695932858"/>
      </p:ext>
    </p:extLst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CC9EED8-157A-4ED9-BED0-294DC9719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298" y="639763"/>
            <a:ext cx="3997693" cy="5492750"/>
          </a:xfrm>
        </p:spPr>
        <p:txBody>
          <a:bodyPr>
            <a:normAutofit/>
          </a:bodyPr>
          <a:lstStyle/>
          <a:p>
            <a:r>
              <a:rPr lang="hu-HU" sz="6000">
                <a:solidFill>
                  <a:srgbClr val="FFFFFF"/>
                </a:solidFill>
              </a:rPr>
              <a:t>Induló vállalkozások legfontosabb életszakaszai</a:t>
            </a:r>
          </a:p>
        </p:txBody>
      </p:sp>
      <p:graphicFrame>
        <p:nvGraphicFramePr>
          <p:cNvPr id="5" name="Tartalom helye 2"/>
          <p:cNvGraphicFramePr>
            <a:graphicFrameLocks noGrp="1"/>
          </p:cNvGraphicFramePr>
          <p:nvPr>
            <p:ph idx="1"/>
            <p:extLst/>
          </p:nvPr>
        </p:nvGraphicFramePr>
        <p:xfrm>
          <a:off x="5288347" y="639763"/>
          <a:ext cx="6254724" cy="5492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zövegdoboz 2">
            <a:extLst>
              <a:ext uri="{FF2B5EF4-FFF2-40B4-BE49-F238E27FC236}">
                <a16:creationId xmlns:a16="http://schemas.microsoft.com/office/drawing/2014/main" id="{2D8DCC26-688B-4050-9263-E3536CFC4BCC}"/>
              </a:ext>
            </a:extLst>
          </p:cNvPr>
          <p:cNvSpPr txBox="1"/>
          <p:nvPr/>
        </p:nvSpPr>
        <p:spPr>
          <a:xfrm>
            <a:off x="6639951" y="6414868"/>
            <a:ext cx="3165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Forrás: www.startupdate.hu</a:t>
            </a:r>
          </a:p>
        </p:txBody>
      </p:sp>
    </p:spTree>
    <p:extLst>
      <p:ext uri="{BB962C8B-B14F-4D97-AF65-F5344CB8AC3E}">
        <p14:creationId xmlns:p14="http://schemas.microsoft.com/office/powerpoint/2010/main" val="888239054"/>
      </p:ext>
    </p:extLst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3BA2E00-A2AB-4CBA-9521-708CD7171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SZEMINÁRIUM: Forbes- Innovatív vállalkozás példa*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C21C45F-26C1-45B5-ADE3-14CE7A8AB3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656" y="2011680"/>
            <a:ext cx="10753725" cy="4656406"/>
          </a:xfrm>
        </p:spPr>
        <p:txBody>
          <a:bodyPr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hu-HU" dirty="0"/>
              <a:t> az indulás körülményei, rendelkezésre álló tudás, tapasztalat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dirty="0"/>
              <a:t> az ötlet egyedisége, mire válasz, milyen problémát old meg, milyen újdonságtartalma van…? Hogy tesztelték az ötletet?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dirty="0"/>
              <a:t> milyen főbb bizonytalansági tényezőkről tudunk, milyen fordulópontok voltak a vállalkozás életében?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dirty="0"/>
              <a:t> milyen finanszírozásból indult, milyen befektetéseket nyert el?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dirty="0"/>
              <a:t> milyen marketing módszereket alkalmaz?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dirty="0"/>
              <a:t> milyen életciklusban van a vállalkozás? </a:t>
            </a:r>
          </a:p>
          <a:p>
            <a:pPr marL="0" indent="0">
              <a:buNone/>
            </a:pPr>
            <a:endParaRPr lang="hu-HU" dirty="0"/>
          </a:p>
          <a:p>
            <a:pPr>
              <a:buFont typeface="Arial" panose="020B0604020202020204" pitchFamily="34" charset="0"/>
              <a:buChar char="•"/>
            </a:pPr>
            <a:endParaRPr lang="hu-HU" dirty="0"/>
          </a:p>
          <a:p>
            <a:pPr marL="0" indent="0">
              <a:buNone/>
            </a:pPr>
            <a:r>
              <a:rPr lang="hu-HU" dirty="0"/>
              <a:t>* Egy-egy Forbes magazinból egyénileg kiválasztott cikk és példa elemzésén keresztül a fenti kérdések megválaszolása</a:t>
            </a:r>
          </a:p>
        </p:txBody>
      </p:sp>
    </p:spTree>
    <p:extLst>
      <p:ext uri="{BB962C8B-B14F-4D97-AF65-F5344CB8AC3E}">
        <p14:creationId xmlns:p14="http://schemas.microsoft.com/office/powerpoint/2010/main" val="2179358160"/>
      </p:ext>
    </p:extLst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B7CAA96-3D68-40CE-B322-50ECE948206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hu-HU" dirty="0"/>
              <a:t>Innovatív vállalkozás menedzsment </a:t>
            </a:r>
            <a:br>
              <a:rPr lang="hu-HU" dirty="0"/>
            </a:br>
            <a:r>
              <a:rPr lang="hu-HU" sz="3200" dirty="0"/>
              <a:t>Egyéni kiselőadás</a:t>
            </a:r>
            <a:br>
              <a:rPr lang="hu-HU" sz="3200" dirty="0"/>
            </a:br>
            <a:r>
              <a:rPr lang="hu-HU" sz="3200" dirty="0"/>
              <a:t>Tudnivalók</a:t>
            </a:r>
            <a:br>
              <a:rPr lang="hu-HU" sz="3200" dirty="0"/>
            </a:br>
            <a:endParaRPr lang="hu-HU" sz="3200" dirty="0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93DAB726-5F0C-4B31-9421-47C6CFBE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08346" y="4935745"/>
            <a:ext cx="9228201" cy="1645920"/>
          </a:xfrm>
        </p:spPr>
        <p:txBody>
          <a:bodyPr>
            <a:normAutofit/>
          </a:bodyPr>
          <a:lstStyle/>
          <a:p>
            <a:pPr algn="r"/>
            <a:r>
              <a:rPr lang="hu-HU" sz="2000" dirty="0"/>
              <a:t>Szombathely, 2017. december 15. </a:t>
            </a:r>
          </a:p>
          <a:p>
            <a:pPr algn="r"/>
            <a:r>
              <a:rPr lang="hu-HU" sz="2000" dirty="0"/>
              <a:t>Dr. Hegyi  Barbara</a:t>
            </a:r>
          </a:p>
          <a:p>
            <a:pPr algn="r"/>
            <a:r>
              <a:rPr lang="hu-HU" sz="2000" dirty="0"/>
              <a:t>bhegyi@inf.elte.hu</a:t>
            </a:r>
          </a:p>
        </p:txBody>
      </p:sp>
    </p:spTree>
    <p:extLst>
      <p:ext uri="{BB962C8B-B14F-4D97-AF65-F5344CB8AC3E}">
        <p14:creationId xmlns:p14="http://schemas.microsoft.com/office/powerpoint/2010/main" val="4184280287"/>
      </p:ext>
    </p:extLst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D594D81-4BFA-4D25-A635-72E6C1CBF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tárgy teljesítése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5505B97-3CA8-4070-99CE-F258FAE982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- 40% aktív csoportmunkával teljesíthető</a:t>
            </a:r>
          </a:p>
          <a:p>
            <a:r>
              <a:rPr lang="hu-HU" dirty="0"/>
              <a:t>- 60% a szemeszter végén, egyéni előadás révén, amelynek szempontjai megadásra kerülnek, a közösen feldolgozott elméletek megértését és hasznosítási képességeit támasztják alá</a:t>
            </a:r>
          </a:p>
          <a:p>
            <a:r>
              <a:rPr lang="hu-HU" dirty="0"/>
              <a:t>- akinek a teljesítés ezen formájával kapcsolatban problémája merül fel, egyéni megkeresés és egyeztetés alapján választhat vizsgázási vagy egyéb teljesítési módot – ezen esetekben a csoportmunkával szerzett pontszám nem alapul veendő</a:t>
            </a:r>
          </a:p>
          <a:p>
            <a:r>
              <a:rPr lang="hu-HU" dirty="0"/>
              <a:t>- az egyéni előadás egyéni munkára épül, 12-15 perc időtartamban mutatja be a választott céget és írott előadásvázlatot vesz alapul (ppt, </a:t>
            </a:r>
            <a:r>
              <a:rPr lang="hu-HU" dirty="0" err="1"/>
              <a:t>prezi</a:t>
            </a:r>
            <a:r>
              <a:rPr lang="hu-HU" dirty="0"/>
              <a:t>…)</a:t>
            </a:r>
          </a:p>
          <a:p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687058362"/>
      </p:ext>
    </p:extLst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CCDC0E0-6007-4D92-BAC5-0AA7CC9F2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Az előadás kötelező elemei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D19FFD6-1451-480F-9D97-0FA7F623BB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hu-HU" dirty="0"/>
              <a:t>1) Az elemzésre kiválasztott/ vagy elképzelt/ vagy tervezett INNOVATÍV vállalkozás bemutatása (ld. 1.ea. –technológiai/innovatív vállalkozó, lehetőség vállalkozó)</a:t>
            </a:r>
          </a:p>
          <a:p>
            <a:r>
              <a:rPr lang="hu-HU" dirty="0"/>
              <a:t>- </a:t>
            </a:r>
            <a:r>
              <a:rPr lang="hu-HU" i="1" dirty="0"/>
              <a:t>a vállalkozás működési területe, célja, tevékenysége, az innovációs jelleg kifejtése, eddigi piaci sikerek</a:t>
            </a:r>
          </a:p>
          <a:p>
            <a:r>
              <a:rPr lang="hu-HU" i="1" dirty="0"/>
              <a:t>- a vállalkozási ötlet alakításának, felfedezésének </a:t>
            </a:r>
            <a:r>
              <a:rPr lang="hu-HU" i="1" dirty="0" err="1"/>
              <a:t>módja,története</a:t>
            </a:r>
            <a:r>
              <a:rPr lang="hu-HU" i="1" dirty="0"/>
              <a:t> (3.ea. alapján)</a:t>
            </a:r>
          </a:p>
          <a:p>
            <a:endParaRPr lang="hu-HU" i="1" dirty="0"/>
          </a:p>
          <a:p>
            <a:pPr lvl="1">
              <a:buFont typeface="Wingdings" panose="05000000000000000000" pitchFamily="2" charset="2"/>
              <a:buChar char="q"/>
            </a:pPr>
            <a:r>
              <a:rPr lang="hu-HU" sz="2000" dirty="0"/>
              <a:t>Az előadásokban ismertetett szempontok alapján innovatív tevékenységet folytat (nem feltétlenül informatikai területhez kell kötődnie a működési területnek)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hu-HU" sz="2000" dirty="0"/>
              <a:t> Elemzésre olyan vállalkozást érdemes választani, amelyről megfelelő mennyiségű nyilvános információ áll rendelkezésre (weblap, cikkek, elemzések, esettanulmány, stb.)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hu-HU" sz="2000" dirty="0"/>
              <a:t> A tervezett/elképzelt vállalkozás esetében minden pontra választ kell adni – a tananyag alapján reális tervezést kell megcélozni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hu-HU" sz="2000" dirty="0"/>
              <a:t>Nem lehet olyan vállalkozást választani elemzésre, amelyet közösen az órák keretében vizsgáltunk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hu-HU" sz="2000" dirty="0"/>
              <a:t>Lehet hazai és külföldi vállalkozás is</a:t>
            </a:r>
          </a:p>
        </p:txBody>
      </p:sp>
    </p:spTree>
    <p:extLst>
      <p:ext uri="{BB962C8B-B14F-4D97-AF65-F5344CB8AC3E}">
        <p14:creationId xmlns:p14="http://schemas.microsoft.com/office/powerpoint/2010/main" val="2407901199"/>
      </p:ext>
    </p:extLst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5A25224-2C57-4E70-8ABE-39C6FB8CE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Az előadás kötelező elemei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92F4A4E-0DFC-424F-AF12-4BD8211775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hu-HU" dirty="0"/>
              <a:t>2) A bizonytalanság forrásai és a lehetséges kockázatok a vállalkozás esetében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hu-HU" dirty="0"/>
              <a:t>Melyik tényező milyen módon befolyásolja a vállalkozás működését (amelyik releváns)</a:t>
            </a:r>
          </a:p>
          <a:p>
            <a:pPr marL="4572" lvl="1" indent="0">
              <a:buNone/>
            </a:pPr>
            <a:r>
              <a:rPr lang="hu-HU" dirty="0"/>
              <a:t>3) </a:t>
            </a:r>
            <a:r>
              <a:rPr lang="hu-HU" dirty="0" err="1"/>
              <a:t>Porter</a:t>
            </a:r>
            <a:r>
              <a:rPr lang="hu-HU" dirty="0"/>
              <a:t> 5 tényezős modellje alapján a vállalkozás versenykörnyezetének meghatározása</a:t>
            </a:r>
          </a:p>
          <a:p>
            <a:pPr marL="4572" lvl="1" indent="0">
              <a:buNone/>
            </a:pPr>
            <a:endParaRPr lang="hu-HU" dirty="0"/>
          </a:p>
          <a:p>
            <a:pPr marL="4572" lvl="1" indent="0">
              <a:buNone/>
            </a:pPr>
            <a:r>
              <a:rPr lang="hu-HU" dirty="0"/>
              <a:t>4) Az elérhető információk és feltételezhető (!) tényezők alapján a vállalkozás külső környezetének elemzése (PESTEL) és belső környezetének elemzése (SWOT)</a:t>
            </a:r>
          </a:p>
          <a:p>
            <a:pPr marL="4572" lvl="1" indent="0">
              <a:buNone/>
            </a:pPr>
            <a:endParaRPr lang="hu-HU" dirty="0"/>
          </a:p>
          <a:p>
            <a:pPr marL="4572" lvl="1" indent="0">
              <a:buNone/>
            </a:pPr>
            <a:r>
              <a:rPr lang="hu-HU" dirty="0"/>
              <a:t>5) A vállalkozás érintettjeinek/</a:t>
            </a:r>
            <a:r>
              <a:rPr lang="hu-HU" dirty="0" err="1"/>
              <a:t>stakeholdereinek</a:t>
            </a:r>
            <a:r>
              <a:rPr lang="hu-HU" dirty="0"/>
              <a:t> meghatározása</a:t>
            </a:r>
          </a:p>
          <a:p>
            <a:pPr marL="4572" lvl="1" indent="0">
              <a:buNone/>
            </a:pPr>
            <a:endParaRPr lang="hu-HU" dirty="0"/>
          </a:p>
          <a:p>
            <a:pPr marL="4572" lvl="1" indent="0">
              <a:buNone/>
            </a:pPr>
            <a:r>
              <a:rPr lang="hu-HU" dirty="0"/>
              <a:t>6) A vállalkozás legfőbb erőforrásainak meghatározása (induló vállalkozásokra jellemző erőforrások alapján)</a:t>
            </a:r>
          </a:p>
          <a:p>
            <a:pPr marL="4572" lvl="1" indent="0">
              <a:buNone/>
            </a:pPr>
            <a:endParaRPr lang="hu-HU" dirty="0"/>
          </a:p>
          <a:p>
            <a:pPr marL="4572" lvl="1" indent="0">
              <a:buNone/>
            </a:pPr>
            <a:r>
              <a:rPr lang="hu-HU" dirty="0"/>
              <a:t>7) Milyen a vállalkozás személyi összetétele? Milyen végzettségek, előzetes tudás és tapasztalat áll rendelkezésre? Tudunk valamit az alapító/vezető stílusáról, elhatározásáról?</a:t>
            </a:r>
          </a:p>
        </p:txBody>
      </p:sp>
    </p:spTree>
    <p:extLst>
      <p:ext uri="{BB962C8B-B14F-4D97-AF65-F5344CB8AC3E}">
        <p14:creationId xmlns:p14="http://schemas.microsoft.com/office/powerpoint/2010/main" val="2312306061"/>
      </p:ext>
    </p:extLst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AA3C836-53D0-48F7-BAF0-0ADD9D8C1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Az előadás kötelező elemei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5D2AE80-801F-4304-AAC3-D0AD39E786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>
                <a:solidFill>
                  <a:schemeClr val="accent1">
                    <a:lumMod val="75000"/>
                  </a:schemeClr>
                </a:solidFill>
              </a:rPr>
              <a:t>8) A vállalkozás marketing tevékenysége /marketing terve*</a:t>
            </a:r>
          </a:p>
          <a:p>
            <a:r>
              <a:rPr lang="hu-HU" dirty="0">
                <a:solidFill>
                  <a:schemeClr val="accent1">
                    <a:lumMod val="75000"/>
                  </a:schemeClr>
                </a:solidFill>
              </a:rPr>
              <a:t>9) A vállalkozás pénzügyi helyzetének elemzése *</a:t>
            </a:r>
          </a:p>
          <a:p>
            <a:r>
              <a:rPr lang="hu-HU" dirty="0">
                <a:solidFill>
                  <a:schemeClr val="accent1">
                    <a:lumMod val="75000"/>
                  </a:schemeClr>
                </a:solidFill>
              </a:rPr>
              <a:t>10) A vállalkozás jelenlegi életszakasza és jövőbeli tervei *</a:t>
            </a:r>
          </a:p>
          <a:p>
            <a:endParaRPr lang="hu-HU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hu-HU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hu-HU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hu-HU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hu-HU" sz="1600" dirty="0">
                <a:solidFill>
                  <a:schemeClr val="accent1">
                    <a:lumMod val="75000"/>
                  </a:schemeClr>
                </a:solidFill>
              </a:rPr>
              <a:t>* 4. előadás alapján </a:t>
            </a:r>
          </a:p>
        </p:txBody>
      </p:sp>
    </p:spTree>
    <p:extLst>
      <p:ext uri="{BB962C8B-B14F-4D97-AF65-F5344CB8AC3E}">
        <p14:creationId xmlns:p14="http://schemas.microsoft.com/office/powerpoint/2010/main" val="28685294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E9327273-4EC2-42B1-84CF-AFA0DF5C42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hu-HU" sz="2800"/>
              <a:t>A vállalati környezet szintjei</a:t>
            </a:r>
            <a:endParaRPr lang="de-DE" altLang="hu-HU" sz="2800"/>
          </a:p>
        </p:txBody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99E0B36B-7422-4263-94E2-E2E20E94C8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5791200"/>
            <a:ext cx="8229600" cy="533400"/>
          </a:xfrm>
        </p:spPr>
        <p:txBody>
          <a:bodyPr/>
          <a:lstStyle/>
          <a:p>
            <a:pPr algn="r" eaLnBrk="1" hangingPunct="1">
              <a:buFont typeface="Wingdings" panose="05000000000000000000" pitchFamily="2" charset="2"/>
              <a:buNone/>
            </a:pPr>
            <a:r>
              <a:rPr lang="hu-HU" altLang="hu-HU" sz="1800" i="1"/>
              <a:t>Forrás: Rabi Sándor</a:t>
            </a:r>
            <a:endParaRPr lang="de-DE" altLang="hu-HU"/>
          </a:p>
        </p:txBody>
      </p:sp>
      <p:pic>
        <p:nvPicPr>
          <p:cNvPr id="65540" name="Picture 4">
            <a:extLst>
              <a:ext uri="{FF2B5EF4-FFF2-40B4-BE49-F238E27FC236}">
                <a16:creationId xmlns:a16="http://schemas.microsoft.com/office/drawing/2014/main" id="{4C36D8CA-1A1F-4953-A968-105B7A505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828800"/>
            <a:ext cx="8458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1137845"/>
      </p:ext>
    </p:extLst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962BDCE-4751-4A8C-B229-0C02E0CF4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Hivatkozások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C0F56A9-2ABB-4D0C-B372-349E0BBF50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pt-BR" dirty="0"/>
              <a:t>Porter, M. E: Versenystratégia. Akadémia Kiadó, Budapest, 2006. </a:t>
            </a:r>
            <a:endParaRPr lang="hu-HU" dirty="0"/>
          </a:p>
          <a:p>
            <a:r>
              <a:rPr lang="hu-HU" dirty="0"/>
              <a:t>Rabi Sándor: A vállalati környezet vizsgálata és a PEST-elemzés kis-, középvállalati alkalmazása, Vállalatépítő online folyóirat, 2009. szeptember</a:t>
            </a:r>
          </a:p>
          <a:p>
            <a:r>
              <a:rPr lang="hu-HU" dirty="0"/>
              <a:t>Marosán György: Stratégiai menedzsment, Műszaki könyvkiadó, 2001</a:t>
            </a:r>
          </a:p>
          <a:p>
            <a:r>
              <a:rPr lang="hu-HU" dirty="0"/>
              <a:t>TOSI, H. L. – RIZZO, J. R. – CARROLL, S. J.: </a:t>
            </a:r>
            <a:r>
              <a:rPr lang="hu-HU" dirty="0" err="1"/>
              <a:t>Managing</a:t>
            </a:r>
            <a:r>
              <a:rPr lang="hu-HU" dirty="0"/>
              <a:t> </a:t>
            </a:r>
            <a:r>
              <a:rPr lang="hu-HU" dirty="0" err="1"/>
              <a:t>Organizational</a:t>
            </a:r>
            <a:r>
              <a:rPr lang="hu-HU" dirty="0"/>
              <a:t> </a:t>
            </a:r>
            <a:r>
              <a:rPr lang="hu-HU" dirty="0" err="1"/>
              <a:t>Behavior</a:t>
            </a:r>
            <a:r>
              <a:rPr lang="hu-HU" dirty="0"/>
              <a:t>, </a:t>
            </a:r>
            <a:r>
              <a:rPr lang="hu-HU" dirty="0" err="1"/>
              <a:t>Pitman</a:t>
            </a:r>
            <a:r>
              <a:rPr lang="hu-HU" dirty="0"/>
              <a:t>, </a:t>
            </a:r>
            <a:r>
              <a:rPr lang="hu-HU" dirty="0" err="1"/>
              <a:t>Marshfield</a:t>
            </a:r>
            <a:r>
              <a:rPr lang="hu-HU" dirty="0"/>
              <a:t>,. MA, 1986.</a:t>
            </a:r>
          </a:p>
          <a:p>
            <a:r>
              <a:rPr lang="hu-HU" dirty="0"/>
              <a:t>Allan </a:t>
            </a:r>
            <a:r>
              <a:rPr lang="hu-HU" dirty="0" err="1"/>
              <a:t>Pease</a:t>
            </a:r>
            <a:r>
              <a:rPr lang="hu-HU" dirty="0"/>
              <a:t> – Barbara </a:t>
            </a:r>
            <a:r>
              <a:rPr lang="hu-HU" dirty="0" err="1"/>
              <a:t>Pease</a:t>
            </a:r>
            <a:r>
              <a:rPr lang="hu-HU" dirty="0"/>
              <a:t>: Kommunikációs ABC mesterfokon - A kapcsolatteremtés művészete , Fiesta stúdió Könyvkiadó, 2008</a:t>
            </a:r>
          </a:p>
          <a:p>
            <a:r>
              <a:rPr lang="hu-HU" dirty="0"/>
              <a:t>Szabó József: Vállalati gazdaságtan. Győr : Széchenyi István Egyetem, 2006.</a:t>
            </a:r>
          </a:p>
          <a:p>
            <a:r>
              <a:rPr lang="hu-HU" dirty="0"/>
              <a:t>Bálint János Ferenczy Tibor Szűcs István Üzleti tervezés - DE AMTC AVK 2007 </a:t>
            </a:r>
          </a:p>
          <a:p>
            <a:r>
              <a:rPr lang="hu-HU" dirty="0"/>
              <a:t>Thomas - </a:t>
            </a:r>
            <a:r>
              <a:rPr lang="hu-HU" dirty="0" err="1"/>
              <a:t>Kilmann</a:t>
            </a:r>
            <a:r>
              <a:rPr lang="hu-HU" dirty="0"/>
              <a:t> teszt - </a:t>
            </a:r>
            <a:r>
              <a:rPr lang="hu-HU" altLang="hu-HU" dirty="0">
                <a:hlinkClick r:id="rId2"/>
              </a:rPr>
              <a:t>Üzleti pszichológia, 2014. : http://upszi.hu/hr/cikk/thomas___kilmann_teszt</a:t>
            </a:r>
          </a:p>
          <a:p>
            <a:r>
              <a:rPr lang="de-DE" altLang="hu-HU" dirty="0">
                <a:hlinkClick r:id="rId2"/>
              </a:rPr>
              <a:t>http://www.personalitypage.com/html/careers.html</a:t>
            </a:r>
            <a:endParaRPr lang="hu-HU" altLang="hu-HU" dirty="0"/>
          </a:p>
          <a:p>
            <a:r>
              <a:rPr lang="de-DE" altLang="hu-HU" dirty="0">
                <a:hlinkClick r:id="rId3"/>
              </a:rPr>
              <a:t>http://mbti.tarhely.biz/tipusok</a:t>
            </a:r>
            <a:endParaRPr lang="hu-HU" altLang="hu-HU" dirty="0"/>
          </a:p>
          <a:p>
            <a:r>
              <a:rPr lang="hu-HU" dirty="0"/>
              <a:t>https://www.youtube.com/watch?v=FU7TvpvVHWw</a:t>
            </a:r>
          </a:p>
          <a:p>
            <a:r>
              <a:rPr lang="hu-HU" dirty="0"/>
              <a:t>https://embed-ssl.ted.com/talks/bill_gross_the_single_biggest_reason_why_startups_succeed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928305770"/>
      </p:ext>
    </p:extLst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C569791-F221-42FD-A9FC-A854F5805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155" y="0"/>
            <a:ext cx="10772775" cy="1658198"/>
          </a:xfrm>
        </p:spPr>
        <p:txBody>
          <a:bodyPr/>
          <a:lstStyle/>
          <a:p>
            <a:r>
              <a:rPr lang="hu-HU" dirty="0"/>
              <a:t>Hivatkozások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F942127-560A-4C0F-885E-08C719EC0C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137" y="1477108"/>
            <a:ext cx="10753725" cy="5380892"/>
          </a:xfrm>
        </p:spPr>
        <p:txBody>
          <a:bodyPr>
            <a:normAutofit fontScale="55000" lnSpcReduction="20000"/>
          </a:bodyPr>
          <a:lstStyle/>
          <a:p>
            <a:r>
              <a:rPr lang="hu-HU" dirty="0" err="1"/>
              <a:t>Pralahad</a:t>
            </a:r>
            <a:r>
              <a:rPr lang="hu-HU" dirty="0"/>
              <a:t>: Esélyek a piramis alján - Társadalmi felelősségvállalás és profit, HVG Könyvek, 2006</a:t>
            </a:r>
          </a:p>
          <a:p>
            <a:r>
              <a:rPr lang="hu-HU" dirty="0"/>
              <a:t>Andó Éva (Ford.): A business nagykönyve, HVG Könyvek, 2017</a:t>
            </a:r>
          </a:p>
          <a:p>
            <a:r>
              <a:rPr lang="hu-HU" dirty="0" err="1"/>
              <a:t>Kövesi</a:t>
            </a:r>
            <a:r>
              <a:rPr lang="hu-HU" dirty="0"/>
              <a:t> János: Menedzsment és vállalkozásgazdaságtan, </a:t>
            </a:r>
            <a:r>
              <a:rPr lang="hu-HU" dirty="0" err="1"/>
              <a:t>Typotex</a:t>
            </a:r>
            <a:r>
              <a:rPr lang="hu-HU" dirty="0"/>
              <a:t> Kiadó, 2015</a:t>
            </a:r>
          </a:p>
          <a:p>
            <a:r>
              <a:rPr lang="hu-HU" dirty="0"/>
              <a:t>I&amp;E </a:t>
            </a:r>
            <a:r>
              <a:rPr lang="hu-HU" dirty="0" err="1"/>
              <a:t>Basics</a:t>
            </a:r>
            <a:r>
              <a:rPr lang="hu-HU" dirty="0"/>
              <a:t> </a:t>
            </a:r>
            <a:r>
              <a:rPr lang="hu-HU" dirty="0" err="1"/>
              <a:t>Blueprint</a:t>
            </a:r>
            <a:r>
              <a:rPr lang="hu-HU" dirty="0"/>
              <a:t>, EIT Digital, 2016</a:t>
            </a:r>
          </a:p>
          <a:p>
            <a:r>
              <a:rPr lang="hu-HU" dirty="0"/>
              <a:t>Sarah </a:t>
            </a:r>
            <a:r>
              <a:rPr lang="hu-HU" dirty="0" err="1"/>
              <a:t>Sarasvathy</a:t>
            </a:r>
            <a:r>
              <a:rPr lang="hu-HU" dirty="0"/>
              <a:t>: </a:t>
            </a:r>
            <a:r>
              <a:rPr lang="hu-HU" dirty="0" err="1"/>
              <a:t>Effectual</a:t>
            </a:r>
            <a:r>
              <a:rPr lang="hu-HU" dirty="0"/>
              <a:t> </a:t>
            </a:r>
            <a:r>
              <a:rPr lang="hu-HU" dirty="0" err="1"/>
              <a:t>entrepreneurship</a:t>
            </a:r>
            <a:r>
              <a:rPr lang="hu-HU" dirty="0"/>
              <a:t>, Taylor and Francis, 2010</a:t>
            </a:r>
          </a:p>
          <a:p>
            <a:r>
              <a:rPr lang="hu-HU" dirty="0"/>
              <a:t>Béres István - Horányi Özséb (szerk.): Társadalmi kommunikáció, Budapest, Osiris, 2001., Egyetemi tankönyv</a:t>
            </a:r>
          </a:p>
          <a:p>
            <a:r>
              <a:rPr lang="hu-HU" dirty="0">
                <a:hlinkClick r:id="rId2"/>
              </a:rPr>
              <a:t>https://effectuation.org</a:t>
            </a:r>
            <a:endParaRPr lang="hu-HU" dirty="0"/>
          </a:p>
          <a:p>
            <a:r>
              <a:rPr lang="hu-HU" dirty="0">
                <a:hlinkClick r:id="rId3"/>
              </a:rPr>
              <a:t>www.leandesign.hu</a:t>
            </a:r>
            <a:endParaRPr lang="hu-HU" dirty="0"/>
          </a:p>
          <a:p>
            <a:r>
              <a:rPr lang="hu-HU" altLang="hu-HU" i="1" dirty="0"/>
              <a:t>DDC weblap: </a:t>
            </a:r>
            <a:r>
              <a:rPr lang="hu-HU" dirty="0"/>
              <a:t>https://www.duna-drava.hu</a:t>
            </a:r>
          </a:p>
          <a:p>
            <a:r>
              <a:rPr lang="hu-HU" dirty="0"/>
              <a:t>https://www.sharetribe.com/academy/how-to-build-a-minimum-viable-platform/</a:t>
            </a:r>
          </a:p>
          <a:p>
            <a:r>
              <a:rPr lang="hu-HU" dirty="0">
                <a:hlinkClick r:id="rId4"/>
              </a:rPr>
              <a:t>https://www.businessmodelsinc.com/the-new-4-ps-in-marketing-s-a-v-e/</a:t>
            </a:r>
            <a:endParaRPr lang="hu-HU" dirty="0"/>
          </a:p>
          <a:p>
            <a:r>
              <a:rPr lang="hu-HU" dirty="0"/>
              <a:t>https://www.youtube.com/watch?v=784b8ERvzoU</a:t>
            </a:r>
          </a:p>
          <a:p>
            <a:r>
              <a:rPr lang="hu-HU" dirty="0">
                <a:hlinkClick r:id="rId5"/>
              </a:rPr>
              <a:t>https://www.youtube.com/watch?v=f60dheI4ARg</a:t>
            </a:r>
            <a:endParaRPr lang="hu-HU" dirty="0"/>
          </a:p>
          <a:p>
            <a:r>
              <a:rPr lang="hu-HU" dirty="0"/>
              <a:t>https://www.youtube.com/watch?v=B5iMIAkESO4</a:t>
            </a:r>
          </a:p>
          <a:p>
            <a:r>
              <a:rPr lang="hu-HU" dirty="0"/>
              <a:t>https://www.youtube.com/watch?v=QbMw1rmXfsI</a:t>
            </a:r>
          </a:p>
          <a:p>
            <a:r>
              <a:rPr lang="hu-HU" dirty="0">
                <a:hlinkClick r:id="rId6"/>
              </a:rPr>
              <a:t>https://www.youtube.com/watch?v=8rRL5X7k2pY</a:t>
            </a:r>
            <a:endParaRPr lang="hu-HU" dirty="0"/>
          </a:p>
          <a:p>
            <a:r>
              <a:rPr lang="hu-HU" altLang="hu-HU" b="1" dirty="0">
                <a:hlinkClick r:id="rId7"/>
              </a:rPr>
              <a:t>https://www.thoughtco.com/sapir-whorf-hypothesis-1691924</a:t>
            </a:r>
            <a:r>
              <a:rPr lang="hu-HU" altLang="hu-HU" b="1" dirty="0"/>
              <a:t> </a:t>
            </a:r>
          </a:p>
          <a:p>
            <a:r>
              <a:rPr lang="hu-HU" altLang="hu-HU" dirty="0"/>
              <a:t>http://startupdate.hu/az-5-startup-fazis-forgatokonyve/</a:t>
            </a:r>
          </a:p>
          <a:p>
            <a:endParaRPr lang="hu-HU" dirty="0"/>
          </a:p>
          <a:p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92605737"/>
      </p:ext>
    </p:extLst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962BDCE-4751-4A8C-B229-0C02E0CF4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Hivatkozások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C0F56A9-2ABB-4D0C-B372-349E0BBF50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hu-HU" dirty="0" err="1"/>
              <a:t>Chikán</a:t>
            </a:r>
            <a:r>
              <a:rPr lang="hu-HU" dirty="0"/>
              <a:t> Attila: Vállalatgazdaságtan, Aula Kiadó, Budapest, 2006.</a:t>
            </a:r>
          </a:p>
          <a:p>
            <a:pPr marL="0" indent="0">
              <a:buNone/>
            </a:pPr>
            <a:r>
              <a:rPr lang="hu-HU" dirty="0"/>
              <a:t>Ónodi Annamária : Kell-e választani?,  Vezetéstudomány, 60-72.o., 2004</a:t>
            </a:r>
          </a:p>
          <a:p>
            <a:pPr marL="0" indent="0">
              <a:buNone/>
            </a:pPr>
            <a:r>
              <a:rPr lang="hu-HU" dirty="0"/>
              <a:t>Tóth Anikó: Elvárás vizsgálatok agrárgazdasági szervezetekben, Doktori értekezés, Debrecen, 2006</a:t>
            </a:r>
          </a:p>
          <a:p>
            <a:pPr marL="0" indent="0">
              <a:buNone/>
            </a:pPr>
            <a:r>
              <a:rPr lang="en-US" dirty="0" err="1"/>
              <a:t>Varsányi</a:t>
            </a:r>
            <a:r>
              <a:rPr lang="en-US" dirty="0"/>
              <a:t> </a:t>
            </a:r>
            <a:r>
              <a:rPr lang="en-US" dirty="0" err="1"/>
              <a:t>Judit</a:t>
            </a:r>
            <a:r>
              <a:rPr lang="en-US" dirty="0"/>
              <a:t> - </a:t>
            </a:r>
            <a:r>
              <a:rPr lang="en-US" dirty="0" err="1"/>
              <a:t>Vállalati</a:t>
            </a:r>
            <a:r>
              <a:rPr lang="en-US" dirty="0"/>
              <a:t> </a:t>
            </a:r>
            <a:r>
              <a:rPr lang="en-US" dirty="0" err="1"/>
              <a:t>menedzsment</a:t>
            </a:r>
            <a:r>
              <a:rPr lang="en-US" dirty="0"/>
              <a:t>. HEFOP </a:t>
            </a:r>
            <a:r>
              <a:rPr lang="en-US" dirty="0" err="1"/>
              <a:t>jegyzet</a:t>
            </a:r>
            <a:r>
              <a:rPr lang="en-US" dirty="0"/>
              <a:t>, SZE, 2006. </a:t>
            </a:r>
            <a:endParaRPr lang="hu-HU" dirty="0"/>
          </a:p>
          <a:p>
            <a:pPr marL="0" indent="0" fontAlgn="base">
              <a:buNone/>
            </a:pPr>
            <a:r>
              <a:rPr lang="hu-HU" dirty="0" err="1"/>
              <a:t>Roóz</a:t>
            </a:r>
            <a:r>
              <a:rPr lang="hu-HU" dirty="0"/>
              <a:t> József- </a:t>
            </a:r>
            <a:r>
              <a:rPr lang="hu-HU" dirty="0" err="1"/>
              <a:t>Heidrich</a:t>
            </a:r>
            <a:r>
              <a:rPr lang="hu-HU" dirty="0"/>
              <a:t> Balázs: Vállalati gazdaságtan és menedzsment alapjai, Tankönyvtár, 2013</a:t>
            </a:r>
          </a:p>
          <a:p>
            <a:pPr marL="0" indent="0" fontAlgn="base">
              <a:buNone/>
            </a:pPr>
            <a:r>
              <a:rPr lang="hu-HU" dirty="0"/>
              <a:t>John P. </a:t>
            </a:r>
            <a:r>
              <a:rPr lang="hu-HU" dirty="0" err="1"/>
              <a:t>Kotter</a:t>
            </a:r>
            <a:r>
              <a:rPr lang="hu-HU" dirty="0"/>
              <a:t>: Tettvágy, Változásmenedzsment stratégiai vezetőknek, 2009, HVG Kiadó</a:t>
            </a:r>
          </a:p>
          <a:p>
            <a:pPr marL="0" indent="0" fontAlgn="base">
              <a:buNone/>
            </a:pPr>
            <a:r>
              <a:rPr lang="hu-HU" dirty="0">
                <a:hlinkClick r:id="rId2"/>
              </a:rPr>
              <a:t>https://forbes.hu/uzlet/konyhafelujitasnak-indult-3d-mobilapp-lett-a-vege-magyar-fejlesztoktol</a:t>
            </a:r>
            <a:endParaRPr lang="en-US" dirty="0"/>
          </a:p>
          <a:p>
            <a:pPr marL="0" indent="0">
              <a:buNone/>
            </a:pPr>
            <a:r>
              <a:rPr lang="hu-HU" dirty="0">
                <a:hlinkClick r:id="rId3"/>
              </a:rPr>
              <a:t>https://www.cbinsights.com/</a:t>
            </a:r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9926685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6120565F-36CE-4B36-8EA3-4BA4E48E7E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hu-HU" sz="2800"/>
              <a:t>A vállalat környezete</a:t>
            </a:r>
            <a:endParaRPr lang="de-DE" altLang="hu-HU" sz="2800"/>
          </a:p>
        </p:txBody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BB642617-8005-4794-80FB-3B057B1111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6656" y="2011680"/>
            <a:ext cx="10753725" cy="4684542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de-DE" altLang="hu-HU" dirty="0">
                <a:solidFill>
                  <a:schemeClr val="tx1"/>
                </a:solidFill>
              </a:rPr>
              <a:t>A </a:t>
            </a:r>
            <a:r>
              <a:rPr lang="de-DE" altLang="hu-HU" b="1" dirty="0">
                <a:solidFill>
                  <a:schemeClr val="tx1"/>
                </a:solidFill>
              </a:rPr>
              <a:t>PEST</a:t>
            </a:r>
            <a:r>
              <a:rPr lang="hu-HU" altLang="hu-HU" b="1" dirty="0">
                <a:solidFill>
                  <a:schemeClr val="tx1"/>
                </a:solidFill>
              </a:rPr>
              <a:t>(EL)*</a:t>
            </a:r>
            <a:r>
              <a:rPr lang="de-DE" altLang="hu-HU" b="1" dirty="0">
                <a:solidFill>
                  <a:schemeClr val="tx1"/>
                </a:solidFill>
              </a:rPr>
              <a:t> </a:t>
            </a:r>
            <a:r>
              <a:rPr lang="de-DE" altLang="hu-HU" dirty="0" err="1">
                <a:solidFill>
                  <a:schemeClr val="tx1"/>
                </a:solidFill>
              </a:rPr>
              <a:t>elemzés</a:t>
            </a:r>
            <a:r>
              <a:rPr lang="de-DE" altLang="hu-HU" dirty="0">
                <a:solidFill>
                  <a:schemeClr val="tx1"/>
                </a:solidFill>
              </a:rPr>
              <a:t> </a:t>
            </a:r>
            <a:r>
              <a:rPr lang="de-DE" altLang="hu-HU" dirty="0" err="1">
                <a:solidFill>
                  <a:schemeClr val="tx1"/>
                </a:solidFill>
              </a:rPr>
              <a:t>egy</a:t>
            </a:r>
            <a:r>
              <a:rPr lang="de-DE" altLang="hu-HU" dirty="0">
                <a:solidFill>
                  <a:schemeClr val="tx1"/>
                </a:solidFill>
              </a:rPr>
              <a:t> </a:t>
            </a:r>
            <a:r>
              <a:rPr lang="de-DE" altLang="hu-HU" dirty="0" err="1">
                <a:solidFill>
                  <a:schemeClr val="tx1"/>
                </a:solidFill>
              </a:rPr>
              <a:t>olyan</a:t>
            </a:r>
            <a:r>
              <a:rPr lang="de-DE" altLang="hu-HU" dirty="0">
                <a:solidFill>
                  <a:schemeClr val="tx1"/>
                </a:solidFill>
              </a:rPr>
              <a:t> </a:t>
            </a:r>
            <a:r>
              <a:rPr lang="de-DE" altLang="hu-HU" dirty="0" err="1">
                <a:solidFill>
                  <a:schemeClr val="tx1"/>
                </a:solidFill>
              </a:rPr>
              <a:t>eszköz</a:t>
            </a:r>
            <a:r>
              <a:rPr lang="de-DE" altLang="hu-HU" dirty="0">
                <a:solidFill>
                  <a:schemeClr val="tx1"/>
                </a:solidFill>
              </a:rPr>
              <a:t>, </a:t>
            </a:r>
            <a:r>
              <a:rPr lang="de-DE" altLang="hu-HU" dirty="0" err="1">
                <a:solidFill>
                  <a:schemeClr val="tx1"/>
                </a:solidFill>
              </a:rPr>
              <a:t>amellyel</a:t>
            </a:r>
            <a:r>
              <a:rPr lang="de-DE" altLang="hu-HU" dirty="0">
                <a:solidFill>
                  <a:schemeClr val="tx1"/>
                </a:solidFill>
              </a:rPr>
              <a:t> </a:t>
            </a:r>
            <a:r>
              <a:rPr lang="de-DE" altLang="hu-HU" dirty="0" err="1">
                <a:solidFill>
                  <a:schemeClr val="tx1"/>
                </a:solidFill>
              </a:rPr>
              <a:t>egy</a:t>
            </a:r>
            <a:r>
              <a:rPr lang="de-DE" altLang="hu-HU" dirty="0">
                <a:solidFill>
                  <a:schemeClr val="tx1"/>
                </a:solidFill>
              </a:rPr>
              <a:t> </a:t>
            </a:r>
            <a:r>
              <a:rPr lang="de-DE" altLang="hu-HU" dirty="0" err="1">
                <a:solidFill>
                  <a:schemeClr val="tx1"/>
                </a:solidFill>
              </a:rPr>
              <a:t>vállalat</a:t>
            </a:r>
            <a:r>
              <a:rPr lang="de-DE" altLang="hu-HU" dirty="0">
                <a:solidFill>
                  <a:schemeClr val="tx1"/>
                </a:solidFill>
              </a:rPr>
              <a:t> </a:t>
            </a:r>
            <a:r>
              <a:rPr lang="de-DE" altLang="hu-HU" dirty="0" err="1">
                <a:solidFill>
                  <a:schemeClr val="tx1"/>
                </a:solidFill>
              </a:rPr>
              <a:t>makrokörnyezetét</a:t>
            </a:r>
            <a:r>
              <a:rPr lang="de-DE" altLang="hu-HU" dirty="0">
                <a:solidFill>
                  <a:schemeClr val="tx1"/>
                </a:solidFill>
              </a:rPr>
              <a:t> </a:t>
            </a:r>
            <a:r>
              <a:rPr lang="de-DE" altLang="hu-HU" dirty="0" err="1">
                <a:solidFill>
                  <a:schemeClr val="tx1"/>
                </a:solidFill>
              </a:rPr>
              <a:t>lehet</a:t>
            </a:r>
            <a:r>
              <a:rPr lang="de-DE" altLang="hu-HU" dirty="0">
                <a:solidFill>
                  <a:schemeClr val="tx1"/>
                </a:solidFill>
              </a:rPr>
              <a:t> </a:t>
            </a:r>
            <a:r>
              <a:rPr lang="de-DE" altLang="hu-HU" dirty="0" err="1">
                <a:solidFill>
                  <a:schemeClr val="tx1"/>
                </a:solidFill>
              </a:rPr>
              <a:t>leírni</a:t>
            </a:r>
            <a:r>
              <a:rPr lang="de-DE" altLang="hu-HU" dirty="0">
                <a:solidFill>
                  <a:schemeClr val="tx1"/>
                </a:solidFill>
              </a:rPr>
              <a:t>.</a:t>
            </a:r>
            <a:endParaRPr lang="hu-HU" altLang="hu-HU" dirty="0">
              <a:solidFill>
                <a:schemeClr val="tx1"/>
              </a:solidFill>
            </a:endParaRPr>
          </a:p>
          <a:p>
            <a:pPr eaLnBrk="1" hangingPunct="1"/>
            <a:r>
              <a:rPr lang="hu-HU" altLang="hu-HU" dirty="0">
                <a:solidFill>
                  <a:schemeClr val="tx1"/>
                </a:solidFill>
              </a:rPr>
              <a:t>„Az</a:t>
            </a:r>
            <a:r>
              <a:rPr lang="de-DE" altLang="hu-HU" dirty="0">
                <a:solidFill>
                  <a:schemeClr val="tx1"/>
                </a:solidFill>
              </a:rPr>
              <a:t> </a:t>
            </a:r>
            <a:r>
              <a:rPr lang="de-DE" altLang="hu-HU" dirty="0" err="1">
                <a:solidFill>
                  <a:schemeClr val="tx1"/>
                </a:solidFill>
              </a:rPr>
              <a:t>elemzés</a:t>
            </a:r>
            <a:r>
              <a:rPr lang="de-DE" altLang="hu-HU" dirty="0">
                <a:solidFill>
                  <a:schemeClr val="tx1"/>
                </a:solidFill>
              </a:rPr>
              <a:t> </a:t>
            </a:r>
            <a:r>
              <a:rPr lang="de-DE" altLang="hu-HU" dirty="0" err="1">
                <a:solidFill>
                  <a:schemeClr val="tx1"/>
                </a:solidFill>
              </a:rPr>
              <a:t>során</a:t>
            </a:r>
            <a:r>
              <a:rPr lang="de-DE" altLang="hu-HU" dirty="0">
                <a:solidFill>
                  <a:schemeClr val="tx1"/>
                </a:solidFill>
              </a:rPr>
              <a:t> a </a:t>
            </a:r>
            <a:r>
              <a:rPr lang="de-DE" altLang="hu-HU" dirty="0" err="1">
                <a:solidFill>
                  <a:schemeClr val="tx1"/>
                </a:solidFill>
              </a:rPr>
              <a:t>vállalkozásra</a:t>
            </a:r>
            <a:r>
              <a:rPr lang="de-DE" altLang="hu-HU" dirty="0">
                <a:solidFill>
                  <a:schemeClr val="tx1"/>
                </a:solidFill>
              </a:rPr>
              <a:t> </a:t>
            </a:r>
            <a:r>
              <a:rPr lang="de-DE" altLang="hu-HU" dirty="0" err="1">
                <a:solidFill>
                  <a:schemeClr val="tx1"/>
                </a:solidFill>
              </a:rPr>
              <a:t>ható</a:t>
            </a:r>
            <a:r>
              <a:rPr lang="de-DE" altLang="hu-HU" dirty="0">
                <a:solidFill>
                  <a:schemeClr val="tx1"/>
                </a:solidFill>
              </a:rPr>
              <a:t> </a:t>
            </a:r>
            <a:r>
              <a:rPr lang="de-DE" altLang="hu-HU" b="1" dirty="0" err="1">
                <a:solidFill>
                  <a:schemeClr val="tx1"/>
                </a:solidFill>
              </a:rPr>
              <a:t>hosszabb</a:t>
            </a:r>
            <a:r>
              <a:rPr lang="de-DE" altLang="hu-HU" b="1" dirty="0">
                <a:solidFill>
                  <a:schemeClr val="tx1"/>
                </a:solidFill>
              </a:rPr>
              <a:t> </a:t>
            </a:r>
            <a:r>
              <a:rPr lang="de-DE" altLang="hu-HU" b="1" dirty="0" err="1">
                <a:solidFill>
                  <a:schemeClr val="tx1"/>
                </a:solidFill>
              </a:rPr>
              <a:t>távú</a:t>
            </a:r>
            <a:r>
              <a:rPr lang="de-DE" altLang="hu-HU" b="1" dirty="0">
                <a:solidFill>
                  <a:schemeClr val="tx1"/>
                </a:solidFill>
              </a:rPr>
              <a:t> </a:t>
            </a:r>
            <a:r>
              <a:rPr lang="de-DE" altLang="hu-HU" b="1" dirty="0" err="1">
                <a:solidFill>
                  <a:schemeClr val="tx1"/>
                </a:solidFill>
              </a:rPr>
              <a:t>környezeti</a:t>
            </a:r>
            <a:r>
              <a:rPr lang="de-DE" altLang="hu-HU" b="1" dirty="0">
                <a:solidFill>
                  <a:schemeClr val="tx1"/>
                </a:solidFill>
              </a:rPr>
              <a:t> </a:t>
            </a:r>
            <a:r>
              <a:rPr lang="de-DE" altLang="hu-HU" b="1" dirty="0" err="1">
                <a:solidFill>
                  <a:schemeClr val="tx1"/>
                </a:solidFill>
              </a:rPr>
              <a:t>tendenciák</a:t>
            </a:r>
            <a:r>
              <a:rPr lang="de-DE" altLang="hu-HU" dirty="0" err="1">
                <a:solidFill>
                  <a:schemeClr val="tx1"/>
                </a:solidFill>
              </a:rPr>
              <a:t>at</a:t>
            </a:r>
            <a:r>
              <a:rPr lang="de-DE" altLang="hu-HU" dirty="0">
                <a:solidFill>
                  <a:schemeClr val="tx1"/>
                </a:solidFill>
              </a:rPr>
              <a:t> </a:t>
            </a:r>
            <a:r>
              <a:rPr lang="de-DE" altLang="hu-HU" dirty="0" err="1">
                <a:solidFill>
                  <a:schemeClr val="tx1"/>
                </a:solidFill>
              </a:rPr>
              <a:t>vesszük</a:t>
            </a:r>
            <a:r>
              <a:rPr lang="de-DE" altLang="hu-HU" dirty="0">
                <a:solidFill>
                  <a:schemeClr val="tx1"/>
                </a:solidFill>
              </a:rPr>
              <a:t> </a:t>
            </a:r>
            <a:r>
              <a:rPr lang="de-DE" altLang="hu-HU" dirty="0" err="1">
                <a:solidFill>
                  <a:schemeClr val="tx1"/>
                </a:solidFill>
              </a:rPr>
              <a:t>számba</a:t>
            </a:r>
            <a:r>
              <a:rPr lang="de-DE" altLang="hu-HU" dirty="0">
                <a:solidFill>
                  <a:schemeClr val="tx1"/>
                </a:solidFill>
              </a:rPr>
              <a:t> </a:t>
            </a:r>
            <a:r>
              <a:rPr lang="de-DE" altLang="hu-HU" dirty="0" err="1">
                <a:solidFill>
                  <a:schemeClr val="tx1"/>
                </a:solidFill>
              </a:rPr>
              <a:t>és</a:t>
            </a:r>
            <a:r>
              <a:rPr lang="de-DE" altLang="hu-HU" dirty="0">
                <a:solidFill>
                  <a:schemeClr val="tx1"/>
                </a:solidFill>
              </a:rPr>
              <a:t> </a:t>
            </a:r>
            <a:r>
              <a:rPr lang="de-DE" altLang="hu-HU" dirty="0" err="1">
                <a:solidFill>
                  <a:schemeClr val="tx1"/>
                </a:solidFill>
              </a:rPr>
              <a:t>strukturáljuk</a:t>
            </a:r>
            <a:r>
              <a:rPr lang="de-DE" altLang="hu-HU" dirty="0">
                <a:solidFill>
                  <a:schemeClr val="tx1"/>
                </a:solidFill>
              </a:rPr>
              <a:t>, </a:t>
            </a:r>
            <a:endParaRPr lang="hu-HU" altLang="hu-HU" dirty="0">
              <a:solidFill>
                <a:schemeClr val="tx1"/>
              </a:solidFill>
            </a:endParaRPr>
          </a:p>
          <a:p>
            <a:pPr eaLnBrk="1" hangingPunct="1"/>
            <a:r>
              <a:rPr lang="hu-HU" altLang="hu-HU" dirty="0">
                <a:solidFill>
                  <a:schemeClr val="tx1"/>
                </a:solidFill>
              </a:rPr>
              <a:t>- </a:t>
            </a:r>
            <a:r>
              <a:rPr lang="de-DE" altLang="hu-HU" dirty="0" err="1">
                <a:solidFill>
                  <a:schemeClr val="tx1"/>
                </a:solidFill>
              </a:rPr>
              <a:t>ezáltal</a:t>
            </a:r>
            <a:r>
              <a:rPr lang="de-DE" altLang="hu-HU" dirty="0">
                <a:solidFill>
                  <a:schemeClr val="tx1"/>
                </a:solidFill>
              </a:rPr>
              <a:t> </a:t>
            </a:r>
            <a:r>
              <a:rPr lang="de-DE" altLang="hu-HU" dirty="0" err="1">
                <a:solidFill>
                  <a:schemeClr val="tx1"/>
                </a:solidFill>
              </a:rPr>
              <a:t>megragadhatóvá</a:t>
            </a:r>
            <a:r>
              <a:rPr lang="de-DE" altLang="hu-HU" dirty="0">
                <a:solidFill>
                  <a:schemeClr val="tx1"/>
                </a:solidFill>
              </a:rPr>
              <a:t>, </a:t>
            </a:r>
            <a:r>
              <a:rPr lang="de-DE" altLang="hu-HU" dirty="0" err="1">
                <a:solidFill>
                  <a:schemeClr val="tx1"/>
                </a:solidFill>
              </a:rPr>
              <a:t>kiemelhetővé</a:t>
            </a:r>
            <a:r>
              <a:rPr lang="de-DE" altLang="hu-HU" dirty="0">
                <a:solidFill>
                  <a:schemeClr val="tx1"/>
                </a:solidFill>
              </a:rPr>
              <a:t> </a:t>
            </a:r>
            <a:r>
              <a:rPr lang="de-DE" altLang="hu-HU" dirty="0" err="1">
                <a:solidFill>
                  <a:schemeClr val="tx1"/>
                </a:solidFill>
              </a:rPr>
              <a:t>válnak</a:t>
            </a:r>
            <a:r>
              <a:rPr lang="de-DE" altLang="hu-HU" dirty="0">
                <a:solidFill>
                  <a:schemeClr val="tx1"/>
                </a:solidFill>
              </a:rPr>
              <a:t> </a:t>
            </a:r>
            <a:r>
              <a:rPr lang="de-DE" altLang="hu-HU" dirty="0" err="1">
                <a:solidFill>
                  <a:schemeClr val="tx1"/>
                </a:solidFill>
              </a:rPr>
              <a:t>azok</a:t>
            </a:r>
            <a:r>
              <a:rPr lang="de-DE" altLang="hu-HU" dirty="0">
                <a:solidFill>
                  <a:schemeClr val="tx1"/>
                </a:solidFill>
              </a:rPr>
              <a:t> a </a:t>
            </a:r>
            <a:r>
              <a:rPr lang="de-DE" altLang="hu-HU" dirty="0" err="1">
                <a:solidFill>
                  <a:schemeClr val="tx1"/>
                </a:solidFill>
              </a:rPr>
              <a:t>fontosabb</a:t>
            </a:r>
            <a:r>
              <a:rPr lang="de-DE" altLang="hu-HU" dirty="0">
                <a:solidFill>
                  <a:schemeClr val="tx1"/>
                </a:solidFill>
              </a:rPr>
              <a:t> </a:t>
            </a:r>
            <a:r>
              <a:rPr lang="de-DE" altLang="hu-HU" dirty="0" err="1">
                <a:solidFill>
                  <a:schemeClr val="tx1"/>
                </a:solidFill>
              </a:rPr>
              <a:t>tényezők</a:t>
            </a:r>
            <a:r>
              <a:rPr lang="de-DE" altLang="hu-HU" dirty="0">
                <a:solidFill>
                  <a:schemeClr val="tx1"/>
                </a:solidFill>
              </a:rPr>
              <a:t>, </a:t>
            </a:r>
            <a:r>
              <a:rPr lang="de-DE" altLang="hu-HU" dirty="0" err="1">
                <a:solidFill>
                  <a:schemeClr val="tx1"/>
                </a:solidFill>
              </a:rPr>
              <a:t>amelyek</a:t>
            </a:r>
            <a:r>
              <a:rPr lang="de-DE" altLang="hu-HU" dirty="0">
                <a:solidFill>
                  <a:schemeClr val="tx1"/>
                </a:solidFill>
              </a:rPr>
              <a:t> </a:t>
            </a:r>
            <a:r>
              <a:rPr lang="de-DE" altLang="hu-HU" b="1" dirty="0" err="1">
                <a:solidFill>
                  <a:schemeClr val="tx1"/>
                </a:solidFill>
              </a:rPr>
              <a:t>befolyásolhatják</a:t>
            </a:r>
            <a:r>
              <a:rPr lang="de-DE" altLang="hu-HU" b="1" dirty="0">
                <a:solidFill>
                  <a:schemeClr val="tx1"/>
                </a:solidFill>
              </a:rPr>
              <a:t> a </a:t>
            </a:r>
            <a:r>
              <a:rPr lang="de-DE" altLang="hu-HU" b="1" dirty="0" err="1">
                <a:solidFill>
                  <a:schemeClr val="tx1"/>
                </a:solidFill>
              </a:rPr>
              <a:t>stratégiai</a:t>
            </a:r>
            <a:r>
              <a:rPr lang="de-DE" altLang="hu-HU" b="1" dirty="0">
                <a:solidFill>
                  <a:schemeClr val="tx1"/>
                </a:solidFill>
              </a:rPr>
              <a:t> </a:t>
            </a:r>
            <a:r>
              <a:rPr lang="de-DE" altLang="hu-HU" b="1" dirty="0" err="1">
                <a:solidFill>
                  <a:schemeClr val="tx1"/>
                </a:solidFill>
              </a:rPr>
              <a:t>döntéseket</a:t>
            </a:r>
            <a:r>
              <a:rPr lang="de-DE" altLang="hu-HU" dirty="0">
                <a:solidFill>
                  <a:schemeClr val="tx1"/>
                </a:solidFill>
              </a:rPr>
              <a:t>. </a:t>
            </a:r>
            <a:endParaRPr lang="hu-HU" altLang="hu-HU" dirty="0">
              <a:solidFill>
                <a:schemeClr val="tx1"/>
              </a:solidFill>
            </a:endParaRPr>
          </a:p>
          <a:p>
            <a:pPr eaLnBrk="1" hangingPunct="1"/>
            <a:r>
              <a:rPr lang="de-DE" altLang="hu-HU" dirty="0" err="1">
                <a:solidFill>
                  <a:schemeClr val="tx1"/>
                </a:solidFill>
              </a:rPr>
              <a:t>Cél</a:t>
            </a:r>
            <a:r>
              <a:rPr lang="de-DE" altLang="hu-HU" dirty="0">
                <a:solidFill>
                  <a:schemeClr val="tx1"/>
                </a:solidFill>
              </a:rPr>
              <a:t> </a:t>
            </a:r>
            <a:r>
              <a:rPr lang="de-DE" altLang="hu-HU" dirty="0" err="1">
                <a:solidFill>
                  <a:schemeClr val="tx1"/>
                </a:solidFill>
              </a:rPr>
              <a:t>megtalálni</a:t>
            </a:r>
            <a:r>
              <a:rPr lang="de-DE" altLang="hu-HU" dirty="0">
                <a:solidFill>
                  <a:schemeClr val="tx1"/>
                </a:solidFill>
              </a:rPr>
              <a:t> a </a:t>
            </a:r>
            <a:r>
              <a:rPr lang="de-DE" altLang="hu-HU" dirty="0" err="1">
                <a:solidFill>
                  <a:schemeClr val="tx1"/>
                </a:solidFill>
              </a:rPr>
              <a:t>jelen</a:t>
            </a:r>
            <a:r>
              <a:rPr lang="de-DE" altLang="hu-HU" dirty="0">
                <a:solidFill>
                  <a:schemeClr val="tx1"/>
                </a:solidFill>
              </a:rPr>
              <a:t> </a:t>
            </a:r>
            <a:r>
              <a:rPr lang="de-DE" altLang="hu-HU" dirty="0" err="1">
                <a:solidFill>
                  <a:schemeClr val="tx1"/>
                </a:solidFill>
              </a:rPr>
              <a:t>és</a:t>
            </a:r>
            <a:r>
              <a:rPr lang="de-DE" altLang="hu-HU" dirty="0">
                <a:solidFill>
                  <a:schemeClr val="tx1"/>
                </a:solidFill>
              </a:rPr>
              <a:t> </a:t>
            </a:r>
            <a:r>
              <a:rPr lang="de-DE" altLang="hu-HU" dirty="0" err="1">
                <a:solidFill>
                  <a:schemeClr val="tx1"/>
                </a:solidFill>
              </a:rPr>
              <a:t>jövő</a:t>
            </a:r>
            <a:r>
              <a:rPr lang="de-DE" altLang="hu-HU" dirty="0">
                <a:solidFill>
                  <a:schemeClr val="tx1"/>
                </a:solidFill>
              </a:rPr>
              <a:t> </a:t>
            </a:r>
            <a:r>
              <a:rPr lang="de-DE" altLang="hu-HU" dirty="0" err="1">
                <a:solidFill>
                  <a:schemeClr val="tx1"/>
                </a:solidFill>
              </a:rPr>
              <a:t>fontos</a:t>
            </a:r>
            <a:r>
              <a:rPr lang="de-DE" altLang="hu-HU" dirty="0">
                <a:solidFill>
                  <a:schemeClr val="tx1"/>
                </a:solidFill>
              </a:rPr>
              <a:t> </a:t>
            </a:r>
            <a:r>
              <a:rPr lang="de-DE" altLang="hu-HU" dirty="0" err="1">
                <a:solidFill>
                  <a:schemeClr val="tx1"/>
                </a:solidFill>
              </a:rPr>
              <a:t>környezeti</a:t>
            </a:r>
            <a:r>
              <a:rPr lang="de-DE" altLang="hu-HU" dirty="0">
                <a:solidFill>
                  <a:schemeClr val="tx1"/>
                </a:solidFill>
              </a:rPr>
              <a:t> </a:t>
            </a:r>
            <a:r>
              <a:rPr lang="de-DE" altLang="hu-HU" dirty="0" err="1">
                <a:solidFill>
                  <a:schemeClr val="tx1"/>
                </a:solidFill>
              </a:rPr>
              <a:t>tényezőit</a:t>
            </a:r>
            <a:r>
              <a:rPr lang="de-DE" altLang="hu-HU" dirty="0">
                <a:solidFill>
                  <a:schemeClr val="tx1"/>
                </a:solidFill>
              </a:rPr>
              <a:t>, </a:t>
            </a:r>
            <a:r>
              <a:rPr lang="de-DE" altLang="hu-HU" dirty="0" err="1">
                <a:solidFill>
                  <a:schemeClr val="tx1"/>
                </a:solidFill>
              </a:rPr>
              <a:t>amelyek</a:t>
            </a:r>
            <a:r>
              <a:rPr lang="de-DE" altLang="hu-HU" dirty="0">
                <a:solidFill>
                  <a:schemeClr val="tx1"/>
                </a:solidFill>
              </a:rPr>
              <a:t> a </a:t>
            </a:r>
            <a:r>
              <a:rPr lang="de-DE" altLang="hu-HU" dirty="0" err="1">
                <a:solidFill>
                  <a:schemeClr val="tx1"/>
                </a:solidFill>
              </a:rPr>
              <a:t>vállalkozás</a:t>
            </a:r>
            <a:r>
              <a:rPr lang="de-DE" altLang="hu-HU" dirty="0">
                <a:solidFill>
                  <a:schemeClr val="tx1"/>
                </a:solidFill>
              </a:rPr>
              <a:t> </a:t>
            </a:r>
            <a:r>
              <a:rPr lang="de-DE" altLang="hu-HU" dirty="0" err="1">
                <a:solidFill>
                  <a:schemeClr val="tx1"/>
                </a:solidFill>
              </a:rPr>
              <a:t>szempontjából</a:t>
            </a:r>
            <a:r>
              <a:rPr lang="de-DE" altLang="hu-HU" dirty="0">
                <a:solidFill>
                  <a:schemeClr val="tx1"/>
                </a:solidFill>
              </a:rPr>
              <a:t> </a:t>
            </a:r>
            <a:r>
              <a:rPr lang="de-DE" altLang="hu-HU" dirty="0" err="1">
                <a:solidFill>
                  <a:schemeClr val="tx1"/>
                </a:solidFill>
              </a:rPr>
              <a:t>meghatározóak</a:t>
            </a:r>
            <a:r>
              <a:rPr lang="de-DE" altLang="hu-HU" dirty="0">
                <a:solidFill>
                  <a:schemeClr val="tx1"/>
                </a:solidFill>
              </a:rPr>
              <a:t>.</a:t>
            </a:r>
            <a:r>
              <a:rPr lang="hu-HU" altLang="hu-HU" dirty="0">
                <a:solidFill>
                  <a:schemeClr val="tx1"/>
                </a:solidFill>
              </a:rPr>
              <a:t>”</a:t>
            </a:r>
          </a:p>
          <a:p>
            <a:pPr eaLnBrk="1" hangingPunct="1"/>
            <a:endParaRPr lang="hu-HU" altLang="hu-HU" dirty="0">
              <a:solidFill>
                <a:schemeClr val="tx1"/>
              </a:solidFill>
            </a:endParaRPr>
          </a:p>
          <a:p>
            <a:pPr eaLnBrk="1" hangingPunct="1"/>
            <a:endParaRPr lang="hu-HU" altLang="hu-HU" dirty="0">
              <a:solidFill>
                <a:schemeClr val="tx1"/>
              </a:solidFill>
            </a:endParaRPr>
          </a:p>
          <a:p>
            <a:pPr eaLnBrk="1" hangingPunct="1"/>
            <a:endParaRPr lang="hu-HU" altLang="hu-HU" dirty="0">
              <a:solidFill>
                <a:schemeClr val="tx1"/>
              </a:solidFill>
            </a:endParaRPr>
          </a:p>
          <a:p>
            <a:pPr eaLnBrk="1" hangingPunct="1"/>
            <a:endParaRPr lang="hu-HU" altLang="hu-HU" dirty="0">
              <a:solidFill>
                <a:schemeClr val="tx1"/>
              </a:solidFill>
            </a:endParaRPr>
          </a:p>
          <a:p>
            <a:r>
              <a:rPr lang="hu-HU" sz="1500" dirty="0">
                <a:solidFill>
                  <a:schemeClr val="tx1"/>
                </a:solidFill>
              </a:rPr>
              <a:t>* Szokásos STEEPLE modellként is említeni, ugyanazon tartalomra utal mindkét rövidítés, csak az elemzendő tényezők sorrendje más</a:t>
            </a:r>
          </a:p>
          <a:p>
            <a:pPr eaLnBrk="1" hangingPunct="1"/>
            <a:endParaRPr lang="de-DE" altLang="hu-H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4720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D594D81-4BFA-4D25-A635-72E6C1CBF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tárgy teljesítése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5505B97-3CA8-4070-99CE-F258FAE982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- 40% aktív csoportmunkával teljesíthető</a:t>
            </a:r>
          </a:p>
          <a:p>
            <a:r>
              <a:rPr lang="hu-HU" dirty="0"/>
              <a:t>- 60% a szemeszter végén, egyéni előadás révén, amelynek szempontjai megadásra kerülnek, a közösen feldolgozott elméletek megértését és hasznosítási képességeit támasztják alá</a:t>
            </a:r>
          </a:p>
          <a:p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1629441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ABF30FED-CE38-4848-B0DA-8338CEE22C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hu-HU" sz="2800"/>
              <a:t>A PEST(EL) elemei</a:t>
            </a:r>
            <a:endParaRPr lang="de-DE" altLang="hu-HU" sz="2800"/>
          </a:p>
        </p:txBody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3DC53128-C684-4FA4-AD48-5F1CDA1ED6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de-DE" altLang="hu-HU"/>
              <a:t>Political – Politikai</a:t>
            </a:r>
            <a:endParaRPr lang="hu-HU" altLang="hu-HU"/>
          </a:p>
          <a:p>
            <a:pPr eaLnBrk="1" hangingPunct="1"/>
            <a:r>
              <a:rPr lang="de-DE" altLang="hu-HU"/>
              <a:t>Economic – Gazdasági</a:t>
            </a:r>
            <a:endParaRPr lang="hu-HU" altLang="hu-HU"/>
          </a:p>
          <a:p>
            <a:pPr eaLnBrk="1" hangingPunct="1"/>
            <a:r>
              <a:rPr lang="de-DE" altLang="hu-HU"/>
              <a:t>Socio-cultural – Társadalmi</a:t>
            </a:r>
            <a:endParaRPr lang="hu-HU" altLang="hu-HU"/>
          </a:p>
          <a:p>
            <a:pPr eaLnBrk="1" hangingPunct="1"/>
            <a:r>
              <a:rPr lang="de-DE" altLang="hu-HU"/>
              <a:t>Technological – Technológiai</a:t>
            </a:r>
            <a:endParaRPr lang="hu-HU" altLang="hu-HU"/>
          </a:p>
          <a:p>
            <a:pPr eaLnBrk="1" hangingPunct="1"/>
            <a:r>
              <a:rPr lang="hu-HU" altLang="hu-HU"/>
              <a:t>Environmental – Környezeti</a:t>
            </a:r>
          </a:p>
          <a:p>
            <a:pPr eaLnBrk="1" hangingPunct="1"/>
            <a:r>
              <a:rPr lang="hu-HU" altLang="hu-HU"/>
              <a:t>Legal – Jogi</a:t>
            </a:r>
          </a:p>
          <a:p>
            <a:pPr eaLnBrk="1" hangingPunct="1"/>
            <a:r>
              <a:rPr lang="hu-HU" altLang="hu-HU"/>
              <a:t> +Educational – képzési</a:t>
            </a:r>
          </a:p>
          <a:p>
            <a:pPr eaLnBrk="1" hangingPunct="1"/>
            <a:r>
              <a:rPr lang="hu-HU" altLang="hu-HU"/>
              <a:t> + Ethical - Etikai</a:t>
            </a:r>
            <a:endParaRPr lang="de-DE" altLang="hu-HU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5625D21-E961-4E7F-A3CF-1B3C22AD5705}"/>
              </a:ext>
            </a:extLst>
          </p:cNvPr>
          <p:cNvSpPr txBox="1">
            <a:spLocks noChangeArrowheads="1"/>
          </p:cNvSpPr>
          <p:nvPr/>
        </p:nvSpPr>
        <p:spPr>
          <a:xfrm>
            <a:off x="4456048" y="5867400"/>
            <a:ext cx="7329552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hu-HU" altLang="hu-HU" sz="2000"/>
              <a:t>Forrás: Szabó József (2006) Vállalati gazdaságtan, pp. 42.</a:t>
            </a:r>
            <a:endParaRPr lang="de-DE" altLang="hu-HU" sz="20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4E6E5B-0755-4BB2-B0BA-90AB5D60D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048" y="914400"/>
            <a:ext cx="5996264" cy="448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86692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>
              <a:ext uri="{FF2B5EF4-FFF2-40B4-BE49-F238E27FC236}">
                <a16:creationId xmlns:a16="http://schemas.microsoft.com/office/drawing/2014/main" id="{F657C90D-CBCA-4298-A66E-7B618FB574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hu-HU" sz="2800"/>
              <a:t>A PEST(EL) elemzés</a:t>
            </a:r>
            <a:endParaRPr lang="de-DE" altLang="hu-HU" sz="2800"/>
          </a:p>
        </p:txBody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98D9E11D-A1E4-4E83-A60D-1DE092B2B6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de-DE" altLang="hu-HU"/>
              <a:t>Lehetséges </a:t>
            </a:r>
            <a:r>
              <a:rPr lang="de-DE" altLang="hu-HU" i="1"/>
              <a:t>politikai elemek</a:t>
            </a:r>
            <a:r>
              <a:rPr lang="de-DE" altLang="hu-HU"/>
              <a:t>. A kormányzat stabilitása, politikai értékrendek változása, a törvényhozás és a parlament működése, társadalompolitikai célkitűzések, adópolitika, versenyjogi szabályok, környezetvédelmi szabályozás stb.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de-DE" altLang="hu-HU"/>
          </a:p>
          <a:p>
            <a:pPr eaLnBrk="1" hangingPunct="1">
              <a:lnSpc>
                <a:spcPct val="90000"/>
              </a:lnSpc>
            </a:pPr>
            <a:r>
              <a:rPr lang="de-DE" altLang="hu-HU"/>
              <a:t>Lehetséges </a:t>
            </a:r>
            <a:r>
              <a:rPr lang="de-DE" altLang="hu-HU" i="1"/>
              <a:t>gazdasági elemek</a:t>
            </a:r>
            <a:r>
              <a:rPr lang="de-DE" altLang="hu-HU"/>
              <a:t>. Gazdasági ciklusok, kamat szintek, GDP és GNP trendek, infrastrukturális fejlesztések, infláció, munkanélküliség, családi jövedelmek változása, tőkemozgások alakulása, globalizáció stb. </a:t>
            </a:r>
          </a:p>
        </p:txBody>
      </p:sp>
    </p:spTree>
    <p:extLst>
      <p:ext uri="{BB962C8B-B14F-4D97-AF65-F5344CB8AC3E}">
        <p14:creationId xmlns:p14="http://schemas.microsoft.com/office/powerpoint/2010/main" val="42566422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id="{23D43F7B-DA72-4291-85BE-514A8DD8D4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hu-HU" sz="2800"/>
              <a:t>Példák</a:t>
            </a:r>
            <a:endParaRPr lang="de-DE" altLang="hu-HU" sz="2800"/>
          </a:p>
        </p:txBody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C7D070CE-CD25-48DC-A8DF-9564FD9600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de-DE" altLang="hu-HU"/>
          </a:p>
          <a:p>
            <a:pPr eaLnBrk="1" hangingPunct="1">
              <a:lnSpc>
                <a:spcPct val="80000"/>
              </a:lnSpc>
            </a:pPr>
            <a:r>
              <a:rPr lang="de-DE" altLang="hu-HU"/>
              <a:t>Lehetséges </a:t>
            </a:r>
            <a:r>
              <a:rPr lang="de-DE" altLang="hu-HU" i="1"/>
              <a:t>társadalmi/kulturális elemek</a:t>
            </a:r>
            <a:r>
              <a:rPr lang="de-DE" altLang="hu-HU"/>
              <a:t>. Demográfiai változások, a képzettségi szintek alakulása, társadalmi mobilitás, életmódbeli változások, életstílus, munkához való viszony, a fogyasztási szokások változása, vallási csoportok hatása stb.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de-DE" altLang="hu-HU"/>
          </a:p>
          <a:p>
            <a:pPr eaLnBrk="1" hangingPunct="1">
              <a:lnSpc>
                <a:spcPct val="80000"/>
              </a:lnSpc>
            </a:pPr>
            <a:r>
              <a:rPr lang="de-DE" altLang="hu-HU"/>
              <a:t>Lehetséges </a:t>
            </a:r>
            <a:r>
              <a:rPr lang="de-DE" altLang="hu-HU" i="1"/>
              <a:t>technológiai elemek</a:t>
            </a:r>
            <a:r>
              <a:rPr lang="de-DE" altLang="hu-HU"/>
              <a:t>. Új felfedezések és technológiák, kormányzati fejlesztési politikák, K+F kiadási szintek, a technológia átvétel mértéke és szabályozása, a technológiai infrastruktúra változása stb. </a:t>
            </a:r>
          </a:p>
        </p:txBody>
      </p:sp>
    </p:spTree>
    <p:extLst>
      <p:ext uri="{BB962C8B-B14F-4D97-AF65-F5344CB8AC3E}">
        <p14:creationId xmlns:p14="http://schemas.microsoft.com/office/powerpoint/2010/main" val="11150807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>
            <a:extLst>
              <a:ext uri="{FF2B5EF4-FFF2-40B4-BE49-F238E27FC236}">
                <a16:creationId xmlns:a16="http://schemas.microsoft.com/office/drawing/2014/main" id="{664EF011-95E1-4517-893E-5C2B4BA7F3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hu-HU" sz="2800"/>
              <a:t>Példák</a:t>
            </a:r>
            <a:endParaRPr lang="de-DE" altLang="hu-HU" sz="2800"/>
          </a:p>
        </p:txBody>
      </p:sp>
      <p:sp>
        <p:nvSpPr>
          <p:cNvPr id="70659" name="Rectangle 3">
            <a:extLst>
              <a:ext uri="{FF2B5EF4-FFF2-40B4-BE49-F238E27FC236}">
                <a16:creationId xmlns:a16="http://schemas.microsoft.com/office/drawing/2014/main" id="{00C1D2FE-E30A-4500-86F0-C785416823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hu-HU" altLang="hu-HU" dirty="0"/>
              <a:t>A jogi környezet elemzése a politikai tényezők (pl. versenyjog) hatásának részletesebb vizsgálatára terjed ki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§"/>
            </a:pPr>
            <a:endParaRPr lang="hu-HU" altLang="hu-HU" dirty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hu-HU" altLang="hu-HU" dirty="0"/>
              <a:t>A környezeti tényezők között a vállalat természetes környezettel való kapcsolatát vizsgáljuk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hu-HU" altLang="hu-HU" dirty="0"/>
              <a:t> Etikai megfontolások, esélyegyenlőség, kulturális különbségek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hu-HU" altLang="hu-HU" dirty="0"/>
              <a:t> Képzés: a folyamatosan fejleszthető munkafolyamatok és a jobban motivált munkatársak megtartása érdekében</a:t>
            </a:r>
            <a:endParaRPr lang="de-DE" altLang="hu-HU" dirty="0"/>
          </a:p>
        </p:txBody>
      </p:sp>
    </p:spTree>
    <p:extLst>
      <p:ext uri="{BB962C8B-B14F-4D97-AF65-F5344CB8AC3E}">
        <p14:creationId xmlns:p14="http://schemas.microsoft.com/office/powerpoint/2010/main" val="36199547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>
            <a:extLst>
              <a:ext uri="{FF2B5EF4-FFF2-40B4-BE49-F238E27FC236}">
                <a16:creationId xmlns:a16="http://schemas.microsoft.com/office/drawing/2014/main" id="{1F9809B8-C46D-4B63-8DEB-BD92DE2222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hu-HU" sz="2800"/>
              <a:t>PEST(EL) elemzés a gyakorlatban</a:t>
            </a:r>
            <a:endParaRPr lang="de-DE" altLang="hu-HU" sz="2800"/>
          </a:p>
        </p:txBody>
      </p:sp>
      <p:sp>
        <p:nvSpPr>
          <p:cNvPr id="71683" name="Rectangle 3">
            <a:extLst>
              <a:ext uri="{FF2B5EF4-FFF2-40B4-BE49-F238E27FC236}">
                <a16:creationId xmlns:a16="http://schemas.microsoft.com/office/drawing/2014/main" id="{BD8C304B-2DE7-4425-85FE-85E2BBC779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6656" y="2011680"/>
            <a:ext cx="10753343" cy="4640911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buFont typeface="Wingdings" panose="05000000000000000000" pitchFamily="2" charset="2"/>
              <a:buChar char="§"/>
            </a:pPr>
            <a:r>
              <a:rPr lang="hu-HU" altLang="hu-HU" dirty="0"/>
              <a:t>„</a:t>
            </a:r>
            <a:r>
              <a:rPr lang="de-DE" altLang="hu-HU" dirty="0" err="1"/>
              <a:t>Az</a:t>
            </a:r>
            <a:r>
              <a:rPr lang="de-DE" altLang="hu-HU" dirty="0"/>
              <a:t> </a:t>
            </a:r>
            <a:r>
              <a:rPr lang="de-DE" altLang="hu-HU" dirty="0" err="1"/>
              <a:t>elemzéshez</a:t>
            </a:r>
            <a:r>
              <a:rPr lang="de-DE" altLang="hu-HU" dirty="0"/>
              <a:t> </a:t>
            </a:r>
            <a:r>
              <a:rPr lang="de-DE" altLang="hu-HU" dirty="0" err="1"/>
              <a:t>képezhetünk</a:t>
            </a:r>
            <a:r>
              <a:rPr lang="de-DE" altLang="hu-HU" dirty="0"/>
              <a:t> </a:t>
            </a:r>
            <a:r>
              <a:rPr lang="de-DE" altLang="hu-HU" dirty="0" err="1"/>
              <a:t>kis</a:t>
            </a:r>
            <a:r>
              <a:rPr lang="de-DE" altLang="hu-HU" dirty="0"/>
              <a:t> </a:t>
            </a:r>
            <a:r>
              <a:rPr lang="de-DE" altLang="hu-HU" dirty="0" err="1"/>
              <a:t>munkacsoportot</a:t>
            </a:r>
            <a:r>
              <a:rPr lang="de-DE" altLang="hu-HU" dirty="0"/>
              <a:t>, </a:t>
            </a:r>
            <a:r>
              <a:rPr lang="de-DE" altLang="hu-HU" dirty="0" err="1"/>
              <a:t>amely</a:t>
            </a:r>
            <a:r>
              <a:rPr lang="de-DE" altLang="hu-HU" dirty="0"/>
              <a:t> </a:t>
            </a:r>
            <a:r>
              <a:rPr lang="de-DE" altLang="hu-HU" dirty="0" err="1"/>
              <a:t>épít</a:t>
            </a:r>
            <a:r>
              <a:rPr lang="de-DE" altLang="hu-HU" dirty="0"/>
              <a:t> a </a:t>
            </a:r>
            <a:r>
              <a:rPr lang="de-DE" altLang="hu-HU" dirty="0" err="1"/>
              <a:t>résztvevők</a:t>
            </a:r>
            <a:r>
              <a:rPr lang="de-DE" altLang="hu-HU" dirty="0"/>
              <a:t> </a:t>
            </a:r>
            <a:r>
              <a:rPr lang="de-DE" altLang="hu-HU" dirty="0" err="1"/>
              <a:t>tudására</a:t>
            </a:r>
            <a:r>
              <a:rPr lang="de-DE" altLang="hu-HU" dirty="0"/>
              <a:t>. </a:t>
            </a:r>
            <a:endParaRPr lang="hu-HU" altLang="hu-HU" dirty="0"/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de-DE" altLang="hu-HU" dirty="0"/>
              <a:t>A </a:t>
            </a:r>
            <a:r>
              <a:rPr lang="de-DE" altLang="hu-HU" dirty="0" err="1"/>
              <a:t>résztvevők</a:t>
            </a:r>
            <a:r>
              <a:rPr lang="de-DE" altLang="hu-HU" dirty="0"/>
              <a:t> </a:t>
            </a:r>
            <a:r>
              <a:rPr lang="de-DE" altLang="hu-HU" dirty="0" err="1"/>
              <a:t>lehetnek</a:t>
            </a:r>
            <a:r>
              <a:rPr lang="de-DE" altLang="hu-HU" dirty="0"/>
              <a:t> a </a:t>
            </a:r>
            <a:r>
              <a:rPr lang="de-DE" altLang="hu-HU" dirty="0" err="1"/>
              <a:t>vállalaton</a:t>
            </a:r>
            <a:r>
              <a:rPr lang="de-DE" altLang="hu-HU" dirty="0"/>
              <a:t> </a:t>
            </a:r>
            <a:r>
              <a:rPr lang="de-DE" altLang="hu-HU" dirty="0" err="1"/>
              <a:t>belül</a:t>
            </a:r>
            <a:r>
              <a:rPr lang="de-DE" altLang="hu-HU" dirty="0"/>
              <a:t> </a:t>
            </a:r>
            <a:r>
              <a:rPr lang="de-DE" altLang="hu-HU" dirty="0" err="1"/>
              <a:t>rendelkezésre</a:t>
            </a:r>
            <a:r>
              <a:rPr lang="de-DE" altLang="hu-HU" dirty="0"/>
              <a:t> </a:t>
            </a:r>
            <a:r>
              <a:rPr lang="de-DE" altLang="hu-HU" dirty="0" err="1"/>
              <a:t>álló</a:t>
            </a:r>
            <a:r>
              <a:rPr lang="de-DE" altLang="hu-HU" dirty="0"/>
              <a:t>, </a:t>
            </a:r>
            <a:r>
              <a:rPr lang="de-DE" altLang="hu-HU" dirty="0" err="1"/>
              <a:t>szakértelemmel</a:t>
            </a:r>
            <a:r>
              <a:rPr lang="de-DE" altLang="hu-HU" dirty="0"/>
              <a:t> </a:t>
            </a:r>
            <a:r>
              <a:rPr lang="de-DE" altLang="hu-HU" dirty="0" err="1"/>
              <a:t>bíró</a:t>
            </a:r>
            <a:r>
              <a:rPr lang="de-DE" altLang="hu-HU" dirty="0"/>
              <a:t> </a:t>
            </a:r>
            <a:r>
              <a:rPr lang="de-DE" altLang="hu-HU" dirty="0" err="1"/>
              <a:t>munkatársak</a:t>
            </a:r>
            <a:r>
              <a:rPr lang="de-DE" altLang="hu-HU" dirty="0"/>
              <a:t>, de </a:t>
            </a:r>
            <a:r>
              <a:rPr lang="de-DE" altLang="hu-HU" dirty="0" err="1"/>
              <a:t>támaszkodni</a:t>
            </a:r>
            <a:r>
              <a:rPr lang="de-DE" altLang="hu-HU" dirty="0"/>
              <a:t> </a:t>
            </a:r>
            <a:r>
              <a:rPr lang="de-DE" altLang="hu-HU" dirty="0" err="1"/>
              <a:t>lehet</a:t>
            </a:r>
            <a:r>
              <a:rPr lang="de-DE" altLang="hu-HU" dirty="0"/>
              <a:t> </a:t>
            </a:r>
            <a:r>
              <a:rPr lang="de-DE" altLang="hu-HU" dirty="0" err="1"/>
              <a:t>külső</a:t>
            </a:r>
            <a:r>
              <a:rPr lang="de-DE" altLang="hu-HU" dirty="0"/>
              <a:t> </a:t>
            </a:r>
            <a:r>
              <a:rPr lang="de-DE" altLang="hu-HU" dirty="0" err="1"/>
              <a:t>szakértők</a:t>
            </a:r>
            <a:r>
              <a:rPr lang="de-DE" altLang="hu-HU" dirty="0"/>
              <a:t> </a:t>
            </a:r>
            <a:r>
              <a:rPr lang="de-DE" altLang="hu-HU" dirty="0" err="1"/>
              <a:t>ismereteire</a:t>
            </a:r>
            <a:r>
              <a:rPr lang="de-DE" altLang="hu-HU" dirty="0"/>
              <a:t> </a:t>
            </a:r>
            <a:r>
              <a:rPr lang="de-DE" altLang="hu-HU" dirty="0" err="1"/>
              <a:t>is</a:t>
            </a:r>
            <a:r>
              <a:rPr lang="de-DE" altLang="hu-HU" dirty="0"/>
              <a:t>. </a:t>
            </a:r>
            <a:endParaRPr lang="hu-HU" altLang="hu-HU" dirty="0"/>
          </a:p>
          <a:p>
            <a:pPr>
              <a:buFont typeface="Wingdings" panose="05000000000000000000" pitchFamily="2" charset="2"/>
              <a:buChar char="§"/>
            </a:pPr>
            <a:r>
              <a:rPr lang="de-DE" altLang="hu-HU" dirty="0"/>
              <a:t>A </a:t>
            </a:r>
            <a:r>
              <a:rPr lang="de-DE" altLang="hu-HU" dirty="0" err="1"/>
              <a:t>csoport</a:t>
            </a:r>
            <a:r>
              <a:rPr lang="de-DE" altLang="hu-HU" dirty="0"/>
              <a:t> </a:t>
            </a:r>
            <a:r>
              <a:rPr lang="de-DE" altLang="hu-HU" dirty="0" err="1"/>
              <a:t>célja</a:t>
            </a:r>
            <a:r>
              <a:rPr lang="de-DE" altLang="hu-HU" dirty="0"/>
              <a:t> </a:t>
            </a:r>
            <a:r>
              <a:rPr lang="de-DE" altLang="hu-HU" dirty="0" err="1"/>
              <a:t>először</a:t>
            </a:r>
            <a:r>
              <a:rPr lang="de-DE" altLang="hu-HU" dirty="0"/>
              <a:t>, </a:t>
            </a:r>
            <a:r>
              <a:rPr lang="de-DE" altLang="hu-HU" dirty="0" err="1"/>
              <a:t>hogy</a:t>
            </a:r>
            <a:r>
              <a:rPr lang="de-DE" altLang="hu-HU" dirty="0"/>
              <a:t> </a:t>
            </a:r>
            <a:r>
              <a:rPr lang="de-DE" altLang="hu-HU" dirty="0" err="1"/>
              <a:t>minél</a:t>
            </a:r>
            <a:r>
              <a:rPr lang="de-DE" altLang="hu-HU" dirty="0"/>
              <a:t> </a:t>
            </a:r>
            <a:r>
              <a:rPr lang="de-DE" altLang="hu-HU" dirty="0" err="1"/>
              <a:t>több</a:t>
            </a:r>
            <a:r>
              <a:rPr lang="de-DE" altLang="hu-HU" dirty="0"/>
              <a:t> </a:t>
            </a:r>
            <a:r>
              <a:rPr lang="de-DE" altLang="hu-HU" dirty="0" err="1"/>
              <a:t>konkrét</a:t>
            </a:r>
            <a:r>
              <a:rPr lang="de-DE" altLang="hu-HU" dirty="0"/>
              <a:t> </a:t>
            </a:r>
            <a:r>
              <a:rPr lang="de-DE" altLang="hu-HU" dirty="0" err="1"/>
              <a:t>hatótényezőt</a:t>
            </a:r>
            <a:r>
              <a:rPr lang="de-DE" altLang="hu-HU" dirty="0"/>
              <a:t> </a:t>
            </a:r>
            <a:r>
              <a:rPr lang="de-DE" altLang="hu-HU" dirty="0" err="1"/>
              <a:t>felkutasson</a:t>
            </a:r>
            <a:r>
              <a:rPr lang="de-DE" altLang="hu-HU" dirty="0"/>
              <a:t>.</a:t>
            </a:r>
            <a:endParaRPr lang="hu-HU" altLang="hu-HU" dirty="0"/>
          </a:p>
          <a:p>
            <a:pPr>
              <a:buFont typeface="Wingdings" panose="05000000000000000000" pitchFamily="2" charset="2"/>
              <a:buChar char="§"/>
            </a:pPr>
            <a:r>
              <a:rPr lang="de-DE" altLang="hu-HU" dirty="0"/>
              <a:t> </a:t>
            </a:r>
            <a:r>
              <a:rPr lang="de-DE" altLang="hu-HU" dirty="0" err="1"/>
              <a:t>Ezt</a:t>
            </a:r>
            <a:r>
              <a:rPr lang="de-DE" altLang="hu-HU" dirty="0"/>
              <a:t> </a:t>
            </a:r>
            <a:r>
              <a:rPr lang="de-DE" altLang="hu-HU" dirty="0" err="1"/>
              <a:t>követően</a:t>
            </a:r>
            <a:r>
              <a:rPr lang="de-DE" altLang="hu-HU" dirty="0"/>
              <a:t> </a:t>
            </a:r>
            <a:r>
              <a:rPr lang="de-DE" altLang="hu-HU" dirty="0" err="1"/>
              <a:t>ki</a:t>
            </a:r>
            <a:r>
              <a:rPr lang="de-DE" altLang="hu-HU" dirty="0"/>
              <a:t> </a:t>
            </a:r>
            <a:r>
              <a:rPr lang="de-DE" altLang="hu-HU" dirty="0" err="1"/>
              <a:t>kell</a:t>
            </a:r>
            <a:r>
              <a:rPr lang="de-DE" altLang="hu-HU" dirty="0"/>
              <a:t> </a:t>
            </a:r>
            <a:r>
              <a:rPr lang="de-DE" altLang="hu-HU" dirty="0" err="1"/>
              <a:t>emelni</a:t>
            </a:r>
            <a:r>
              <a:rPr lang="de-DE" altLang="hu-HU" dirty="0"/>
              <a:t> </a:t>
            </a:r>
            <a:r>
              <a:rPr lang="de-DE" altLang="hu-HU" dirty="0" err="1"/>
              <a:t>azt</a:t>
            </a:r>
            <a:r>
              <a:rPr lang="de-DE" altLang="hu-HU" dirty="0"/>
              <a:t> a 12-16 </a:t>
            </a:r>
            <a:r>
              <a:rPr lang="de-DE" altLang="hu-HU" dirty="0" err="1"/>
              <a:t>tényezőt</a:t>
            </a:r>
            <a:r>
              <a:rPr lang="de-DE" altLang="hu-HU" dirty="0"/>
              <a:t>, </a:t>
            </a:r>
            <a:r>
              <a:rPr lang="de-DE" altLang="hu-HU" dirty="0" err="1"/>
              <a:t>amelyek</a:t>
            </a:r>
            <a:r>
              <a:rPr lang="de-DE" altLang="hu-HU" dirty="0"/>
              <a:t> </a:t>
            </a:r>
            <a:r>
              <a:rPr lang="de-DE" altLang="hu-HU" dirty="0" err="1"/>
              <a:t>szerepe</a:t>
            </a:r>
            <a:r>
              <a:rPr lang="de-DE" altLang="hu-HU" dirty="0"/>
              <a:t> </a:t>
            </a:r>
            <a:r>
              <a:rPr lang="de-DE" altLang="hu-HU" dirty="0" err="1"/>
              <a:t>meghatározó</a:t>
            </a:r>
            <a:r>
              <a:rPr lang="de-DE" altLang="hu-HU" dirty="0"/>
              <a:t> </a:t>
            </a:r>
            <a:r>
              <a:rPr lang="de-DE" altLang="hu-HU" dirty="0" err="1"/>
              <a:t>lehet</a:t>
            </a:r>
            <a:r>
              <a:rPr lang="de-DE" altLang="hu-HU" dirty="0"/>
              <a:t> a </a:t>
            </a:r>
            <a:r>
              <a:rPr lang="de-DE" altLang="hu-HU" dirty="0" err="1"/>
              <a:t>vállalkozás</a:t>
            </a:r>
            <a:r>
              <a:rPr lang="de-DE" altLang="hu-HU" dirty="0"/>
              <a:t> </a:t>
            </a:r>
            <a:r>
              <a:rPr lang="de-DE" altLang="hu-HU" dirty="0" err="1"/>
              <a:t>jövője</a:t>
            </a:r>
            <a:r>
              <a:rPr lang="de-DE" altLang="hu-HU" dirty="0"/>
              <a:t> </a:t>
            </a:r>
            <a:r>
              <a:rPr lang="de-DE" altLang="hu-HU" dirty="0" err="1"/>
              <a:t>szempontjából</a:t>
            </a:r>
            <a:r>
              <a:rPr lang="de-DE" altLang="hu-HU" dirty="0"/>
              <a:t>. </a:t>
            </a:r>
            <a:endParaRPr lang="hu-HU" altLang="hu-HU" dirty="0"/>
          </a:p>
          <a:p>
            <a:pPr>
              <a:buFont typeface="Wingdings" panose="05000000000000000000" pitchFamily="2" charset="2"/>
              <a:buChar char="§"/>
            </a:pPr>
            <a:r>
              <a:rPr lang="de-DE" altLang="hu-HU" dirty="0" err="1"/>
              <a:t>Azonosítani</a:t>
            </a:r>
            <a:r>
              <a:rPr lang="de-DE" altLang="hu-HU" dirty="0"/>
              <a:t> </a:t>
            </a:r>
            <a:r>
              <a:rPr lang="de-DE" altLang="hu-HU" dirty="0" err="1"/>
              <a:t>és</a:t>
            </a:r>
            <a:r>
              <a:rPr lang="de-DE" altLang="hu-HU" dirty="0"/>
              <a:t> </a:t>
            </a:r>
            <a:r>
              <a:rPr lang="de-DE" altLang="hu-HU" dirty="0" err="1"/>
              <a:t>minősíteni</a:t>
            </a:r>
            <a:r>
              <a:rPr lang="de-DE" altLang="hu-HU" dirty="0"/>
              <a:t> </a:t>
            </a:r>
            <a:r>
              <a:rPr lang="de-DE" altLang="hu-HU" dirty="0" err="1"/>
              <a:t>kell</a:t>
            </a:r>
            <a:r>
              <a:rPr lang="de-DE" altLang="hu-HU" dirty="0"/>
              <a:t> a </a:t>
            </a:r>
            <a:r>
              <a:rPr lang="de-DE" altLang="hu-HU" dirty="0" err="1"/>
              <a:t>várható</a:t>
            </a:r>
            <a:r>
              <a:rPr lang="de-DE" altLang="hu-HU" dirty="0"/>
              <a:t> </a:t>
            </a:r>
            <a:r>
              <a:rPr lang="de-DE" altLang="hu-HU" dirty="0" err="1"/>
              <a:t>trendeket</a:t>
            </a:r>
            <a:r>
              <a:rPr lang="de-DE" altLang="hu-HU" dirty="0"/>
              <a:t>, </a:t>
            </a:r>
            <a:r>
              <a:rPr lang="de-DE" altLang="hu-HU" dirty="0" err="1"/>
              <a:t>majd</a:t>
            </a:r>
            <a:r>
              <a:rPr lang="de-DE" altLang="hu-HU" dirty="0"/>
              <a:t> </a:t>
            </a:r>
            <a:r>
              <a:rPr lang="de-DE" altLang="hu-HU" dirty="0" err="1"/>
              <a:t>meg</a:t>
            </a:r>
            <a:r>
              <a:rPr lang="de-DE" altLang="hu-HU" dirty="0"/>
              <a:t> </a:t>
            </a:r>
            <a:r>
              <a:rPr lang="de-DE" altLang="hu-HU" dirty="0" err="1"/>
              <a:t>kell</a:t>
            </a:r>
            <a:r>
              <a:rPr lang="de-DE" altLang="hu-HU" dirty="0"/>
              <a:t> </a:t>
            </a:r>
            <a:r>
              <a:rPr lang="de-DE" altLang="hu-HU" dirty="0" err="1"/>
              <a:t>becsülni</a:t>
            </a:r>
            <a:r>
              <a:rPr lang="de-DE" altLang="hu-HU" dirty="0"/>
              <a:t> a </a:t>
            </a:r>
            <a:r>
              <a:rPr lang="de-DE" altLang="hu-HU" dirty="0" err="1"/>
              <a:t>vállalkozásra</a:t>
            </a:r>
            <a:r>
              <a:rPr lang="de-DE" altLang="hu-HU" dirty="0"/>
              <a:t> </a:t>
            </a:r>
            <a:r>
              <a:rPr lang="de-DE" altLang="hu-HU" dirty="0" err="1"/>
              <a:t>várhatóan</a:t>
            </a:r>
            <a:r>
              <a:rPr lang="de-DE" altLang="hu-HU" dirty="0"/>
              <a:t> </a:t>
            </a:r>
            <a:r>
              <a:rPr lang="de-DE" altLang="hu-HU" dirty="0" err="1"/>
              <a:t>gyakorolt</a:t>
            </a:r>
            <a:r>
              <a:rPr lang="de-DE" altLang="hu-HU" dirty="0"/>
              <a:t> </a:t>
            </a:r>
            <a:r>
              <a:rPr lang="de-DE" altLang="hu-HU" dirty="0" err="1"/>
              <a:t>hatásukat</a:t>
            </a:r>
            <a:r>
              <a:rPr lang="de-DE" altLang="hu-HU" dirty="0"/>
              <a:t>. </a:t>
            </a:r>
            <a:endParaRPr lang="hu-HU" altLang="hu-HU" dirty="0"/>
          </a:p>
          <a:p>
            <a:pPr>
              <a:buFont typeface="Wingdings" panose="05000000000000000000" pitchFamily="2" charset="2"/>
              <a:buChar char="§"/>
            </a:pPr>
            <a:r>
              <a:rPr lang="de-DE" altLang="hu-HU" dirty="0"/>
              <a:t>A PEST</a:t>
            </a:r>
            <a:r>
              <a:rPr lang="hu-HU" altLang="hu-HU" dirty="0"/>
              <a:t>(EL)</a:t>
            </a:r>
            <a:r>
              <a:rPr lang="de-DE" altLang="hu-HU" dirty="0"/>
              <a:t> </a:t>
            </a:r>
            <a:r>
              <a:rPr lang="de-DE" altLang="hu-HU" dirty="0" err="1"/>
              <a:t>elemzés</a:t>
            </a:r>
            <a:r>
              <a:rPr lang="de-DE" altLang="hu-HU" dirty="0"/>
              <a:t> </a:t>
            </a:r>
            <a:r>
              <a:rPr lang="de-DE" altLang="hu-HU" dirty="0" err="1"/>
              <a:t>kimenete</a:t>
            </a:r>
            <a:r>
              <a:rPr lang="de-DE" altLang="hu-HU" dirty="0"/>
              <a:t> </a:t>
            </a:r>
            <a:r>
              <a:rPr lang="de-DE" altLang="hu-HU" dirty="0" err="1"/>
              <a:t>egy</a:t>
            </a:r>
            <a:r>
              <a:rPr lang="de-DE" altLang="hu-HU" dirty="0"/>
              <a:t> </a:t>
            </a:r>
            <a:r>
              <a:rPr lang="de-DE" altLang="hu-HU" dirty="0" err="1"/>
              <a:t>lista</a:t>
            </a:r>
            <a:r>
              <a:rPr lang="de-DE" altLang="hu-HU" dirty="0"/>
              <a:t>, </a:t>
            </a:r>
            <a:r>
              <a:rPr lang="de-DE" altLang="hu-HU" dirty="0" err="1"/>
              <a:t>amely</a:t>
            </a:r>
            <a:r>
              <a:rPr lang="de-DE" altLang="hu-HU" dirty="0"/>
              <a:t> </a:t>
            </a:r>
            <a:r>
              <a:rPr lang="de-DE" altLang="hu-HU" dirty="0" err="1"/>
              <a:t>tartalmazza</a:t>
            </a:r>
            <a:r>
              <a:rPr lang="de-DE" altLang="hu-HU" dirty="0"/>
              <a:t> a </a:t>
            </a:r>
            <a:r>
              <a:rPr lang="de-DE" altLang="hu-HU" dirty="0" err="1"/>
              <a:t>vállalkozásra</a:t>
            </a:r>
            <a:r>
              <a:rPr lang="de-DE" altLang="hu-HU" dirty="0"/>
              <a:t> </a:t>
            </a:r>
            <a:r>
              <a:rPr lang="de-DE" altLang="hu-HU" dirty="0" err="1"/>
              <a:t>ható</a:t>
            </a:r>
            <a:r>
              <a:rPr lang="de-DE" altLang="hu-HU" dirty="0"/>
              <a:t> </a:t>
            </a:r>
            <a:r>
              <a:rPr lang="de-DE" altLang="hu-HU" dirty="0" err="1"/>
              <a:t>fontos</a:t>
            </a:r>
            <a:r>
              <a:rPr lang="de-DE" altLang="hu-HU" dirty="0"/>
              <a:t> </a:t>
            </a:r>
            <a:r>
              <a:rPr lang="de-DE" altLang="hu-HU" dirty="0" err="1"/>
              <a:t>tendenciákat</a:t>
            </a:r>
            <a:r>
              <a:rPr lang="de-DE" altLang="hu-HU" dirty="0"/>
              <a:t>. </a:t>
            </a:r>
            <a:endParaRPr lang="hu-HU" altLang="hu-HU" dirty="0"/>
          </a:p>
          <a:p>
            <a:pPr>
              <a:buFont typeface="Wingdings" panose="05000000000000000000" pitchFamily="2" charset="2"/>
              <a:buChar char="§"/>
            </a:pPr>
            <a:r>
              <a:rPr lang="de-DE" altLang="hu-HU" dirty="0" err="1"/>
              <a:t>Ezeket</a:t>
            </a:r>
            <a:r>
              <a:rPr lang="de-DE" altLang="hu-HU" dirty="0"/>
              <a:t> </a:t>
            </a:r>
            <a:r>
              <a:rPr lang="de-DE" altLang="hu-HU" dirty="0" err="1"/>
              <a:t>figyelembe</a:t>
            </a:r>
            <a:r>
              <a:rPr lang="de-DE" altLang="hu-HU" dirty="0"/>
              <a:t> </a:t>
            </a:r>
            <a:r>
              <a:rPr lang="de-DE" altLang="hu-HU" dirty="0" err="1"/>
              <a:t>kell</a:t>
            </a:r>
            <a:r>
              <a:rPr lang="de-DE" altLang="hu-HU" dirty="0"/>
              <a:t> </a:t>
            </a:r>
            <a:r>
              <a:rPr lang="de-DE" altLang="hu-HU" dirty="0" err="1"/>
              <a:t>vennie</a:t>
            </a:r>
            <a:r>
              <a:rPr lang="de-DE" altLang="hu-HU" dirty="0"/>
              <a:t> a </a:t>
            </a:r>
            <a:r>
              <a:rPr lang="de-DE" altLang="hu-HU" dirty="0" err="1"/>
              <a:t>vállalkozásnak</a:t>
            </a:r>
            <a:r>
              <a:rPr lang="de-DE" altLang="hu-HU" dirty="0"/>
              <a:t> </a:t>
            </a:r>
            <a:r>
              <a:rPr lang="de-DE" altLang="hu-HU" dirty="0" err="1"/>
              <a:t>az</a:t>
            </a:r>
            <a:r>
              <a:rPr lang="de-DE" altLang="hu-HU" dirty="0"/>
              <a:t> </a:t>
            </a:r>
            <a:r>
              <a:rPr lang="de-DE" altLang="hu-HU" dirty="0" err="1"/>
              <a:t>alkalmazkodási</a:t>
            </a:r>
            <a:r>
              <a:rPr lang="de-DE" altLang="hu-HU" dirty="0"/>
              <a:t> </a:t>
            </a:r>
            <a:r>
              <a:rPr lang="de-DE" altLang="hu-HU" dirty="0" err="1"/>
              <a:t>folyamatban</a:t>
            </a:r>
            <a:r>
              <a:rPr lang="de-DE" altLang="hu-HU" dirty="0"/>
              <a:t>. </a:t>
            </a:r>
            <a:endParaRPr lang="hu-HU" altLang="hu-HU" dirty="0"/>
          </a:p>
          <a:p>
            <a:pPr>
              <a:buFont typeface="Wingdings" panose="05000000000000000000" pitchFamily="2" charset="2"/>
              <a:buChar char="§"/>
            </a:pPr>
            <a:r>
              <a:rPr lang="de-DE" altLang="hu-HU" dirty="0"/>
              <a:t>A PEST</a:t>
            </a:r>
            <a:r>
              <a:rPr lang="hu-HU" altLang="hu-HU" dirty="0"/>
              <a:t>(EL)</a:t>
            </a:r>
            <a:r>
              <a:rPr lang="de-DE" altLang="hu-HU" dirty="0"/>
              <a:t> </a:t>
            </a:r>
            <a:r>
              <a:rPr lang="de-DE" altLang="hu-HU" dirty="0" err="1"/>
              <a:t>elemzés</a:t>
            </a:r>
            <a:r>
              <a:rPr lang="de-DE" altLang="hu-HU" dirty="0"/>
              <a:t> </a:t>
            </a:r>
            <a:r>
              <a:rPr lang="de-DE" altLang="hu-HU" dirty="0" err="1"/>
              <a:t>eredménye</a:t>
            </a:r>
            <a:r>
              <a:rPr lang="de-DE" altLang="hu-HU" dirty="0"/>
              <a:t> a </a:t>
            </a:r>
            <a:r>
              <a:rPr lang="de-DE" altLang="hu-HU" dirty="0" err="1"/>
              <a:t>stratégia</a:t>
            </a:r>
            <a:r>
              <a:rPr lang="de-DE" altLang="hu-HU" dirty="0"/>
              <a:t> </a:t>
            </a:r>
            <a:r>
              <a:rPr lang="de-DE" altLang="hu-HU" dirty="0" err="1"/>
              <a:t>megalkotásának</a:t>
            </a:r>
            <a:r>
              <a:rPr lang="de-DE" altLang="hu-HU" dirty="0"/>
              <a:t> </a:t>
            </a:r>
            <a:r>
              <a:rPr lang="de-DE" altLang="hu-HU" dirty="0" err="1"/>
              <a:t>egyik</a:t>
            </a:r>
            <a:r>
              <a:rPr lang="de-DE" altLang="hu-HU" dirty="0"/>
              <a:t> </a:t>
            </a:r>
            <a:r>
              <a:rPr lang="de-DE" altLang="hu-HU" dirty="0" err="1"/>
              <a:t>bemenetét</a:t>
            </a:r>
            <a:r>
              <a:rPr lang="de-DE" altLang="hu-HU" dirty="0"/>
              <a:t> </a:t>
            </a:r>
            <a:r>
              <a:rPr lang="de-DE" altLang="hu-HU" dirty="0" err="1"/>
              <a:t>képezi</a:t>
            </a:r>
            <a:r>
              <a:rPr lang="de-DE" altLang="hu-HU" dirty="0"/>
              <a:t>.</a:t>
            </a:r>
            <a:r>
              <a:rPr lang="hu-HU" altLang="hu-HU" dirty="0"/>
              <a:t>”</a:t>
            </a:r>
          </a:p>
          <a:p>
            <a:pPr marL="0" indent="0">
              <a:buNone/>
            </a:pPr>
            <a:endParaRPr lang="hu-HU" altLang="hu-HU" dirty="0"/>
          </a:p>
          <a:p>
            <a:pPr marL="0" indent="0" algn="r">
              <a:buNone/>
            </a:pPr>
            <a:r>
              <a:rPr lang="hu-HU" altLang="hu-HU" dirty="0"/>
              <a:t>(Szabó, 2006)</a:t>
            </a:r>
            <a:endParaRPr lang="de-DE" altLang="hu-HU" dirty="0"/>
          </a:p>
          <a:p>
            <a:endParaRPr lang="de-DE" altLang="hu-HU" dirty="0"/>
          </a:p>
          <a:p>
            <a:pPr eaLnBrk="1" hangingPunct="1"/>
            <a:endParaRPr lang="hu-HU" altLang="hu-HU" dirty="0"/>
          </a:p>
        </p:txBody>
      </p:sp>
    </p:spTree>
    <p:extLst>
      <p:ext uri="{BB962C8B-B14F-4D97-AF65-F5344CB8AC3E}">
        <p14:creationId xmlns:p14="http://schemas.microsoft.com/office/powerpoint/2010/main" val="26149681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2">
            <a:extLst>
              <a:ext uri="{FF2B5EF4-FFF2-40B4-BE49-F238E27FC236}">
                <a16:creationId xmlns:a16="http://schemas.microsoft.com/office/drawing/2014/main" id="{9E62D73F-5D22-4B2C-AD55-03B8D71D027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hu-HU" altLang="hu-HU" sz="4800"/>
              <a:t>A vállalat szűk környezete: SWOT elemzés</a:t>
            </a:r>
            <a:endParaRPr lang="de-DE" altLang="hu-HU" sz="4800"/>
          </a:p>
        </p:txBody>
      </p:sp>
    </p:spTree>
    <p:extLst>
      <p:ext uri="{BB962C8B-B14F-4D97-AF65-F5344CB8AC3E}">
        <p14:creationId xmlns:p14="http://schemas.microsoft.com/office/powerpoint/2010/main" val="5230829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Dia számának helye 5">
            <a:extLst>
              <a:ext uri="{FF2B5EF4-FFF2-40B4-BE49-F238E27FC236}">
                <a16:creationId xmlns:a16="http://schemas.microsoft.com/office/drawing/2014/main" id="{02B5D615-3BCE-427A-AE57-E793FB25F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60913FF-6879-4987-A980-971644FB0FFC}" type="slidenum">
              <a:rPr lang="en-US" altLang="hu-HU">
                <a:solidFill>
                  <a:schemeClr val="bg1"/>
                </a:solidFill>
              </a:rPr>
              <a:pPr eaLnBrk="1" hangingPunct="1"/>
              <a:t>46</a:t>
            </a:fld>
            <a:endParaRPr lang="en-US" altLang="hu-HU">
              <a:solidFill>
                <a:schemeClr val="bg1"/>
              </a:solidFill>
            </a:endParaRPr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5A0517D1-3381-40B2-83AF-7C0425FF98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2800"/>
              <a:t>A SWOT elemzés</a:t>
            </a:r>
            <a:endParaRPr lang="de-DE" altLang="hu-HU" sz="2800"/>
          </a:p>
        </p:txBody>
      </p:sp>
      <p:sp>
        <p:nvSpPr>
          <p:cNvPr id="23556" name="Rectangle 3">
            <a:extLst>
              <a:ext uri="{FF2B5EF4-FFF2-40B4-BE49-F238E27FC236}">
                <a16:creationId xmlns:a16="http://schemas.microsoft.com/office/drawing/2014/main" id="{EFFC6CC7-2C04-48A2-8AC4-A1F21166F2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de-DE" altLang="hu-HU"/>
              <a:t>A SWOT elemzéssel feltérképezhetjük egy piac, iparág, üzlet, termék, szolgáltatás stb. piaci életképességét, illetve megismerhetjük, hogy mely feladatok a legfontosabbak stratégiai szempontból. </a:t>
            </a:r>
            <a:endParaRPr lang="hu-HU" altLang="hu-HU"/>
          </a:p>
          <a:p>
            <a:pPr>
              <a:lnSpc>
                <a:spcPct val="90000"/>
              </a:lnSpc>
            </a:pPr>
            <a:endParaRPr lang="hu-HU" altLang="hu-HU"/>
          </a:p>
          <a:p>
            <a:pPr>
              <a:lnSpc>
                <a:spcPct val="90000"/>
              </a:lnSpc>
            </a:pPr>
            <a:r>
              <a:rPr lang="de-DE" altLang="hu-HU"/>
              <a:t>A </a:t>
            </a:r>
            <a:r>
              <a:rPr lang="de-DE" altLang="hu-HU" b="1"/>
              <a:t>SWOT</a:t>
            </a:r>
            <a:r>
              <a:rPr lang="de-DE" altLang="hu-HU"/>
              <a:t> egy angol mozaikszó, 4 szó kezdőbetűiből áll össze:</a:t>
            </a:r>
          </a:p>
          <a:p>
            <a:pPr algn="ctr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de-DE" altLang="hu-HU" b="1"/>
              <a:t>S</a:t>
            </a:r>
            <a:r>
              <a:rPr lang="de-DE" altLang="hu-HU"/>
              <a:t>trengths - erősségek </a:t>
            </a:r>
          </a:p>
          <a:p>
            <a:pPr algn="ctr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de-DE" altLang="hu-HU" b="1"/>
              <a:t>W</a:t>
            </a:r>
            <a:r>
              <a:rPr lang="de-DE" altLang="hu-HU"/>
              <a:t>eaknesses - gyengeségek </a:t>
            </a:r>
          </a:p>
          <a:p>
            <a:pPr algn="ctr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de-DE" altLang="hu-HU" b="1"/>
              <a:t>O</a:t>
            </a:r>
            <a:r>
              <a:rPr lang="de-DE" altLang="hu-HU"/>
              <a:t>pportunities - lehetőségek </a:t>
            </a:r>
          </a:p>
          <a:p>
            <a:pPr algn="ctr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de-DE" altLang="hu-HU" b="1"/>
              <a:t>T</a:t>
            </a:r>
            <a:r>
              <a:rPr lang="de-DE" altLang="hu-HU"/>
              <a:t>hreats - veszélyek</a:t>
            </a:r>
          </a:p>
        </p:txBody>
      </p:sp>
    </p:spTree>
    <p:extLst>
      <p:ext uri="{BB962C8B-B14F-4D97-AF65-F5344CB8AC3E}">
        <p14:creationId xmlns:p14="http://schemas.microsoft.com/office/powerpoint/2010/main" val="324716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Dia számának helye 5">
            <a:extLst>
              <a:ext uri="{FF2B5EF4-FFF2-40B4-BE49-F238E27FC236}">
                <a16:creationId xmlns:a16="http://schemas.microsoft.com/office/drawing/2014/main" id="{BF33C677-7F51-4EFE-B2E7-D2383F494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7501AFC-1253-4CE4-A68B-3C7AB02B95DB}" type="slidenum">
              <a:rPr lang="en-US" altLang="hu-HU">
                <a:solidFill>
                  <a:schemeClr val="bg1"/>
                </a:solidFill>
              </a:rPr>
              <a:pPr eaLnBrk="1" hangingPunct="1"/>
              <a:t>47</a:t>
            </a:fld>
            <a:endParaRPr lang="en-US" altLang="hu-HU">
              <a:solidFill>
                <a:schemeClr val="bg1"/>
              </a:solidFill>
            </a:endParaRPr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2686DA2D-3BFC-48E0-B0C2-FC020E9229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2800" dirty="0"/>
              <a:t>A SWOT elemzés*</a:t>
            </a:r>
            <a:endParaRPr lang="de-DE" altLang="hu-HU" sz="2800" dirty="0"/>
          </a:p>
        </p:txBody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E9113C3F-D982-4029-BDCF-9E9CCD6EAA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6656" y="2011680"/>
            <a:ext cx="10753725" cy="4614203"/>
          </a:xfrm>
        </p:spPr>
        <p:txBody>
          <a:bodyPr>
            <a:normAutofit/>
          </a:bodyPr>
          <a:lstStyle/>
          <a:p>
            <a:r>
              <a:rPr lang="de-DE" altLang="hu-HU" b="1" dirty="0" err="1"/>
              <a:t>Gyengeségek</a:t>
            </a:r>
            <a:r>
              <a:rPr lang="de-DE" altLang="hu-HU" dirty="0"/>
              <a:t>: </a:t>
            </a:r>
            <a:r>
              <a:rPr lang="de-DE" altLang="hu-HU" dirty="0" err="1"/>
              <a:t>belső</a:t>
            </a:r>
            <a:r>
              <a:rPr lang="de-DE" altLang="hu-HU" dirty="0"/>
              <a:t> </a:t>
            </a:r>
            <a:r>
              <a:rPr lang="de-DE" altLang="hu-HU" dirty="0" err="1"/>
              <a:t>tényezők</a:t>
            </a:r>
            <a:r>
              <a:rPr lang="de-DE" altLang="hu-HU" dirty="0"/>
              <a:t>: </a:t>
            </a:r>
            <a:r>
              <a:rPr lang="de-DE" altLang="hu-HU" dirty="0" err="1"/>
              <a:t>olyan</a:t>
            </a:r>
            <a:r>
              <a:rPr lang="de-DE" altLang="hu-HU" dirty="0"/>
              <a:t> </a:t>
            </a:r>
            <a:r>
              <a:rPr lang="de-DE" altLang="hu-HU" dirty="0" err="1"/>
              <a:t>dolgok</a:t>
            </a:r>
            <a:r>
              <a:rPr lang="de-DE" altLang="hu-HU" dirty="0"/>
              <a:t>, </a:t>
            </a:r>
            <a:r>
              <a:rPr lang="de-DE" altLang="hu-HU" dirty="0" err="1"/>
              <a:t>amik</a:t>
            </a:r>
            <a:r>
              <a:rPr lang="de-DE" altLang="hu-HU" dirty="0"/>
              <a:t> </a:t>
            </a:r>
            <a:r>
              <a:rPr lang="de-DE" altLang="hu-HU" dirty="0" err="1"/>
              <a:t>nem</a:t>
            </a:r>
            <a:r>
              <a:rPr lang="de-DE" altLang="hu-HU" dirty="0"/>
              <a:t> </a:t>
            </a:r>
            <a:r>
              <a:rPr lang="de-DE" altLang="hu-HU" dirty="0" err="1"/>
              <a:t>jól</a:t>
            </a:r>
            <a:r>
              <a:rPr lang="de-DE" altLang="hu-HU" dirty="0"/>
              <a:t> </a:t>
            </a:r>
            <a:r>
              <a:rPr lang="de-DE" altLang="hu-HU" dirty="0" err="1"/>
              <a:t>működnek</a:t>
            </a:r>
            <a:r>
              <a:rPr lang="de-DE" altLang="hu-HU" dirty="0"/>
              <a:t>, de </a:t>
            </a:r>
            <a:r>
              <a:rPr lang="de-DE" altLang="hu-HU" dirty="0" err="1"/>
              <a:t>lehet</a:t>
            </a:r>
            <a:r>
              <a:rPr lang="de-DE" altLang="hu-HU" dirty="0"/>
              <a:t> </a:t>
            </a:r>
            <a:r>
              <a:rPr lang="de-DE" altLang="hu-HU" dirty="0" err="1"/>
              <a:t>rá</a:t>
            </a:r>
            <a:r>
              <a:rPr lang="de-DE" altLang="hu-HU" dirty="0"/>
              <a:t> </a:t>
            </a:r>
            <a:r>
              <a:rPr lang="de-DE" altLang="hu-HU" dirty="0" err="1"/>
              <a:t>befolyás</a:t>
            </a:r>
            <a:r>
              <a:rPr lang="de-DE" altLang="hu-HU" dirty="0"/>
              <a:t>, </a:t>
            </a:r>
            <a:r>
              <a:rPr lang="de-DE" altLang="hu-HU" dirty="0" err="1"/>
              <a:t>hogy</a:t>
            </a:r>
            <a:r>
              <a:rPr lang="de-DE" altLang="hu-HU" dirty="0"/>
              <a:t> jobb </a:t>
            </a:r>
            <a:r>
              <a:rPr lang="de-DE" altLang="hu-HU" dirty="0" err="1"/>
              <a:t>legyen</a:t>
            </a:r>
            <a:r>
              <a:rPr lang="de-DE" altLang="hu-HU" dirty="0"/>
              <a:t>. </a:t>
            </a:r>
          </a:p>
          <a:p>
            <a:r>
              <a:rPr lang="de-DE" altLang="hu-HU" b="1" dirty="0" err="1"/>
              <a:t>Erősségek</a:t>
            </a:r>
            <a:r>
              <a:rPr lang="de-DE" altLang="hu-HU" dirty="0"/>
              <a:t>: </a:t>
            </a:r>
            <a:r>
              <a:rPr lang="de-DE" altLang="hu-HU" dirty="0" err="1"/>
              <a:t>belső</a:t>
            </a:r>
            <a:r>
              <a:rPr lang="de-DE" altLang="hu-HU" dirty="0"/>
              <a:t> </a:t>
            </a:r>
            <a:r>
              <a:rPr lang="de-DE" altLang="hu-HU" dirty="0" err="1"/>
              <a:t>tényezők</a:t>
            </a:r>
            <a:r>
              <a:rPr lang="de-DE" altLang="hu-HU" dirty="0"/>
              <a:t>: </a:t>
            </a:r>
            <a:r>
              <a:rPr lang="de-DE" altLang="hu-HU" dirty="0" err="1"/>
              <a:t>pozitív</a:t>
            </a:r>
            <a:r>
              <a:rPr lang="de-DE" altLang="hu-HU" dirty="0"/>
              <a:t> </a:t>
            </a:r>
            <a:r>
              <a:rPr lang="de-DE" altLang="hu-HU" dirty="0" err="1"/>
              <a:t>dolgok</a:t>
            </a:r>
            <a:r>
              <a:rPr lang="de-DE" altLang="hu-HU" dirty="0"/>
              <a:t>, </a:t>
            </a:r>
            <a:r>
              <a:rPr lang="de-DE" altLang="hu-HU" dirty="0" err="1"/>
              <a:t>amik</a:t>
            </a:r>
            <a:r>
              <a:rPr lang="de-DE" altLang="hu-HU" dirty="0"/>
              <a:t> </a:t>
            </a:r>
            <a:r>
              <a:rPr lang="de-DE" altLang="hu-HU" dirty="0" err="1"/>
              <a:t>jól</a:t>
            </a:r>
            <a:r>
              <a:rPr lang="de-DE" altLang="hu-HU" dirty="0"/>
              <a:t> </a:t>
            </a:r>
            <a:r>
              <a:rPr lang="de-DE" altLang="hu-HU" dirty="0" err="1"/>
              <a:t>működnek</a:t>
            </a:r>
            <a:r>
              <a:rPr lang="de-DE" altLang="hu-HU" dirty="0"/>
              <a:t> </a:t>
            </a:r>
            <a:r>
              <a:rPr lang="de-DE" altLang="hu-HU" dirty="0" err="1"/>
              <a:t>és</a:t>
            </a:r>
            <a:r>
              <a:rPr lang="de-DE" altLang="hu-HU" dirty="0"/>
              <a:t> </a:t>
            </a:r>
            <a:r>
              <a:rPr lang="de-DE" altLang="hu-HU" dirty="0" err="1"/>
              <a:t>lehet</a:t>
            </a:r>
            <a:r>
              <a:rPr lang="de-DE" altLang="hu-HU" dirty="0"/>
              <a:t> </a:t>
            </a:r>
            <a:r>
              <a:rPr lang="de-DE" altLang="hu-HU" dirty="0" err="1"/>
              <a:t>rá</a:t>
            </a:r>
            <a:r>
              <a:rPr lang="de-DE" altLang="hu-HU" dirty="0"/>
              <a:t> </a:t>
            </a:r>
            <a:r>
              <a:rPr lang="de-DE" altLang="hu-HU" dirty="0" err="1"/>
              <a:t>befolyás</a:t>
            </a:r>
            <a:r>
              <a:rPr lang="de-DE" altLang="hu-HU" dirty="0"/>
              <a:t>, </a:t>
            </a:r>
            <a:r>
              <a:rPr lang="de-DE" altLang="hu-HU" dirty="0" err="1"/>
              <a:t>hogy</a:t>
            </a:r>
            <a:r>
              <a:rPr lang="de-DE" altLang="hu-HU" dirty="0"/>
              <a:t> </a:t>
            </a:r>
            <a:r>
              <a:rPr lang="de-DE" altLang="hu-HU" dirty="0" err="1"/>
              <a:t>még</a:t>
            </a:r>
            <a:r>
              <a:rPr lang="de-DE" altLang="hu-HU" dirty="0"/>
              <a:t> </a:t>
            </a:r>
            <a:r>
              <a:rPr lang="de-DE" altLang="hu-HU" dirty="0" err="1"/>
              <a:t>jobban</a:t>
            </a:r>
            <a:r>
              <a:rPr lang="de-DE" altLang="hu-HU" dirty="0"/>
              <a:t> </a:t>
            </a:r>
            <a:r>
              <a:rPr lang="de-DE" altLang="hu-HU" dirty="0" err="1"/>
              <a:t>működjenek</a:t>
            </a:r>
            <a:r>
              <a:rPr lang="de-DE" altLang="hu-HU" dirty="0"/>
              <a:t>. </a:t>
            </a:r>
          </a:p>
          <a:p>
            <a:r>
              <a:rPr lang="de-DE" altLang="hu-HU" b="1" dirty="0" err="1"/>
              <a:t>Lehetőségek</a:t>
            </a:r>
            <a:r>
              <a:rPr lang="de-DE" altLang="hu-HU" dirty="0"/>
              <a:t>: </a:t>
            </a:r>
            <a:r>
              <a:rPr lang="de-DE" altLang="hu-HU" dirty="0" err="1"/>
              <a:t>külső</a:t>
            </a:r>
            <a:r>
              <a:rPr lang="de-DE" altLang="hu-HU" dirty="0"/>
              <a:t> </a:t>
            </a:r>
            <a:r>
              <a:rPr lang="de-DE" altLang="hu-HU" dirty="0" err="1"/>
              <a:t>tényezők</a:t>
            </a:r>
            <a:r>
              <a:rPr lang="de-DE" altLang="hu-HU" dirty="0"/>
              <a:t>: </a:t>
            </a:r>
            <a:r>
              <a:rPr lang="de-DE" altLang="hu-HU" dirty="0" err="1"/>
              <a:t>olyan</a:t>
            </a:r>
            <a:r>
              <a:rPr lang="de-DE" altLang="hu-HU" dirty="0"/>
              <a:t> </a:t>
            </a:r>
            <a:r>
              <a:rPr lang="de-DE" altLang="hu-HU" dirty="0" err="1"/>
              <a:t>adottságok</a:t>
            </a:r>
            <a:r>
              <a:rPr lang="de-DE" altLang="hu-HU" dirty="0"/>
              <a:t>, </a:t>
            </a:r>
            <a:r>
              <a:rPr lang="de-DE" altLang="hu-HU" dirty="0" err="1"/>
              <a:t>amelyeket</a:t>
            </a:r>
            <a:r>
              <a:rPr lang="de-DE" altLang="hu-HU" dirty="0"/>
              <a:t> </a:t>
            </a:r>
            <a:r>
              <a:rPr lang="de-DE" altLang="hu-HU" dirty="0" err="1"/>
              <a:t>nem</a:t>
            </a:r>
            <a:r>
              <a:rPr lang="de-DE" altLang="hu-HU" dirty="0"/>
              <a:t> </a:t>
            </a:r>
            <a:r>
              <a:rPr lang="de-DE" altLang="hu-HU" dirty="0" err="1"/>
              <a:t>tudunk</a:t>
            </a:r>
            <a:r>
              <a:rPr lang="de-DE" altLang="hu-HU" dirty="0"/>
              <a:t> </a:t>
            </a:r>
            <a:r>
              <a:rPr lang="de-DE" altLang="hu-HU" dirty="0" err="1"/>
              <a:t>befolyásolni</a:t>
            </a:r>
            <a:r>
              <a:rPr lang="de-DE" altLang="hu-HU" dirty="0"/>
              <a:t>, de </a:t>
            </a:r>
            <a:r>
              <a:rPr lang="de-DE" altLang="hu-HU" dirty="0" err="1"/>
              <a:t>kedvezőek</a:t>
            </a:r>
            <a:r>
              <a:rPr lang="de-DE" altLang="hu-HU" dirty="0"/>
              <a:t>, </a:t>
            </a:r>
            <a:r>
              <a:rPr lang="de-DE" altLang="hu-HU" dirty="0" err="1"/>
              <a:t>és</a:t>
            </a:r>
            <a:r>
              <a:rPr lang="de-DE" altLang="hu-HU" dirty="0"/>
              <a:t> </a:t>
            </a:r>
            <a:r>
              <a:rPr lang="de-DE" altLang="hu-HU" dirty="0" err="1"/>
              <a:t>rájuk</a:t>
            </a:r>
            <a:r>
              <a:rPr lang="de-DE" altLang="hu-HU" dirty="0"/>
              <a:t> </a:t>
            </a:r>
            <a:r>
              <a:rPr lang="de-DE" altLang="hu-HU" dirty="0" err="1"/>
              <a:t>építve</a:t>
            </a:r>
            <a:r>
              <a:rPr lang="de-DE" altLang="hu-HU" dirty="0"/>
              <a:t> </a:t>
            </a:r>
            <a:r>
              <a:rPr lang="de-DE" altLang="hu-HU" dirty="0" err="1"/>
              <a:t>kihasználhatjuk</a:t>
            </a:r>
            <a:r>
              <a:rPr lang="de-DE" altLang="hu-HU" dirty="0"/>
              <a:t> </a:t>
            </a:r>
            <a:r>
              <a:rPr lang="de-DE" altLang="hu-HU" dirty="0" err="1"/>
              <a:t>az</a:t>
            </a:r>
            <a:r>
              <a:rPr lang="de-DE" altLang="hu-HU" dirty="0"/>
              <a:t> </a:t>
            </a:r>
            <a:r>
              <a:rPr lang="de-DE" altLang="hu-HU" dirty="0" err="1"/>
              <a:t>erősségeinket</a:t>
            </a:r>
            <a:r>
              <a:rPr lang="de-DE" altLang="hu-HU" dirty="0"/>
              <a:t>. </a:t>
            </a:r>
          </a:p>
          <a:p>
            <a:r>
              <a:rPr lang="de-DE" altLang="hu-HU" b="1" dirty="0" err="1"/>
              <a:t>Veszélyek</a:t>
            </a:r>
            <a:r>
              <a:rPr lang="de-DE" altLang="hu-HU" dirty="0"/>
              <a:t>: </a:t>
            </a:r>
            <a:r>
              <a:rPr lang="de-DE" altLang="hu-HU" dirty="0" err="1"/>
              <a:t>külső</a:t>
            </a:r>
            <a:r>
              <a:rPr lang="de-DE" altLang="hu-HU" dirty="0"/>
              <a:t> </a:t>
            </a:r>
            <a:r>
              <a:rPr lang="de-DE" altLang="hu-HU" dirty="0" err="1"/>
              <a:t>tényezők</a:t>
            </a:r>
            <a:r>
              <a:rPr lang="de-DE" altLang="hu-HU" dirty="0"/>
              <a:t>: </a:t>
            </a:r>
            <a:r>
              <a:rPr lang="de-DE" altLang="hu-HU" dirty="0" err="1"/>
              <a:t>olyan</a:t>
            </a:r>
            <a:r>
              <a:rPr lang="de-DE" altLang="hu-HU" dirty="0"/>
              <a:t> </a:t>
            </a:r>
            <a:r>
              <a:rPr lang="de-DE" altLang="hu-HU" dirty="0" err="1"/>
              <a:t>korlátok</a:t>
            </a:r>
            <a:r>
              <a:rPr lang="de-DE" altLang="hu-HU" dirty="0"/>
              <a:t>, </a:t>
            </a:r>
            <a:r>
              <a:rPr lang="de-DE" altLang="hu-HU" dirty="0" err="1"/>
              <a:t>negatív</a:t>
            </a:r>
            <a:r>
              <a:rPr lang="de-DE" altLang="hu-HU" dirty="0"/>
              <a:t> </a:t>
            </a:r>
            <a:r>
              <a:rPr lang="de-DE" altLang="hu-HU" dirty="0" err="1"/>
              <a:t>tényezők</a:t>
            </a:r>
            <a:r>
              <a:rPr lang="de-DE" altLang="hu-HU" dirty="0"/>
              <a:t>, </a:t>
            </a:r>
            <a:r>
              <a:rPr lang="de-DE" altLang="hu-HU" dirty="0" err="1"/>
              <a:t>amelyeket</a:t>
            </a:r>
            <a:r>
              <a:rPr lang="de-DE" altLang="hu-HU" dirty="0"/>
              <a:t> </a:t>
            </a:r>
            <a:r>
              <a:rPr lang="de-DE" altLang="hu-HU" dirty="0" err="1"/>
              <a:t>nem</a:t>
            </a:r>
            <a:r>
              <a:rPr lang="de-DE" altLang="hu-HU" dirty="0"/>
              <a:t> </a:t>
            </a:r>
            <a:r>
              <a:rPr lang="de-DE" altLang="hu-HU" dirty="0" err="1"/>
              <a:t>tudunk</a:t>
            </a:r>
            <a:r>
              <a:rPr lang="de-DE" altLang="hu-HU" dirty="0"/>
              <a:t> </a:t>
            </a:r>
            <a:r>
              <a:rPr lang="de-DE" altLang="hu-HU" dirty="0" err="1"/>
              <a:t>befolyásolni</a:t>
            </a:r>
            <a:r>
              <a:rPr lang="de-DE" altLang="hu-HU" dirty="0"/>
              <a:t>, </a:t>
            </a:r>
            <a:r>
              <a:rPr lang="de-DE" altLang="hu-HU" dirty="0" err="1"/>
              <a:t>és</a:t>
            </a:r>
            <a:r>
              <a:rPr lang="de-DE" altLang="hu-HU" dirty="0"/>
              <a:t> </a:t>
            </a:r>
            <a:r>
              <a:rPr lang="de-DE" altLang="hu-HU" dirty="0" err="1"/>
              <a:t>csökkentik</a:t>
            </a:r>
            <a:r>
              <a:rPr lang="de-DE" altLang="hu-HU" dirty="0"/>
              <a:t> a </a:t>
            </a:r>
            <a:r>
              <a:rPr lang="de-DE" altLang="hu-HU" dirty="0" err="1"/>
              <a:t>siker</a:t>
            </a:r>
            <a:r>
              <a:rPr lang="de-DE" altLang="hu-HU" dirty="0"/>
              <a:t> </a:t>
            </a:r>
            <a:r>
              <a:rPr lang="de-DE" altLang="hu-HU" dirty="0" err="1"/>
              <a:t>esélyeit</a:t>
            </a:r>
            <a:r>
              <a:rPr lang="de-DE" altLang="hu-HU" dirty="0"/>
              <a:t>, </a:t>
            </a:r>
            <a:r>
              <a:rPr lang="de-DE" altLang="hu-HU" dirty="0" err="1"/>
              <a:t>kockázatot</a:t>
            </a:r>
            <a:r>
              <a:rPr lang="de-DE" altLang="hu-HU" dirty="0"/>
              <a:t> </a:t>
            </a:r>
            <a:r>
              <a:rPr lang="de-DE" altLang="hu-HU" dirty="0" err="1"/>
              <a:t>is</a:t>
            </a:r>
            <a:r>
              <a:rPr lang="de-DE" altLang="hu-HU" dirty="0"/>
              <a:t> </a:t>
            </a:r>
            <a:r>
              <a:rPr lang="de-DE" altLang="hu-HU" dirty="0" err="1"/>
              <a:t>jelentenek</a:t>
            </a:r>
            <a:r>
              <a:rPr lang="de-DE" altLang="hu-HU" dirty="0"/>
              <a:t>. </a:t>
            </a:r>
            <a:endParaRPr lang="hu-HU" altLang="hu-HU" dirty="0"/>
          </a:p>
          <a:p>
            <a:endParaRPr lang="hu-HU" altLang="hu-HU" dirty="0"/>
          </a:p>
          <a:p>
            <a:endParaRPr lang="hu-HU" altLang="hu-HU" dirty="0"/>
          </a:p>
          <a:p>
            <a:r>
              <a:rPr lang="hu-HU" altLang="hu-HU" sz="1800" dirty="0"/>
              <a:t>* a magyar rövidítés alapján GYELV elemzésként is szokás hivatkozni a modellre</a:t>
            </a:r>
            <a:endParaRPr lang="de-DE" altLang="hu-HU" sz="1800" dirty="0"/>
          </a:p>
        </p:txBody>
      </p:sp>
    </p:spTree>
    <p:extLst>
      <p:ext uri="{BB962C8B-B14F-4D97-AF65-F5344CB8AC3E}">
        <p14:creationId xmlns:p14="http://schemas.microsoft.com/office/powerpoint/2010/main" val="2951781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Dia számának helye 5">
            <a:extLst>
              <a:ext uri="{FF2B5EF4-FFF2-40B4-BE49-F238E27FC236}">
                <a16:creationId xmlns:a16="http://schemas.microsoft.com/office/drawing/2014/main" id="{72606922-78F8-4917-9C78-CAC16125E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96D7BBA-614A-4FB8-B476-9AE999AA8B57}" type="slidenum">
              <a:rPr lang="en-US" altLang="hu-HU">
                <a:solidFill>
                  <a:schemeClr val="bg1"/>
                </a:solidFill>
              </a:rPr>
              <a:pPr eaLnBrk="1" hangingPunct="1"/>
              <a:t>48</a:t>
            </a:fld>
            <a:endParaRPr lang="en-US" altLang="hu-HU">
              <a:solidFill>
                <a:schemeClr val="bg1"/>
              </a:solidFill>
            </a:endParaRPr>
          </a:p>
        </p:txBody>
      </p:sp>
      <p:sp>
        <p:nvSpPr>
          <p:cNvPr id="25603" name="Rectangle 2">
            <a:extLst>
              <a:ext uri="{FF2B5EF4-FFF2-40B4-BE49-F238E27FC236}">
                <a16:creationId xmlns:a16="http://schemas.microsoft.com/office/drawing/2014/main" id="{0ABAB535-C035-46B7-BFB4-E9FA471513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2800"/>
              <a:t>A SWOT elemzés </a:t>
            </a:r>
            <a:endParaRPr lang="de-DE" altLang="hu-HU" sz="2800"/>
          </a:p>
        </p:txBody>
      </p:sp>
      <p:pic>
        <p:nvPicPr>
          <p:cNvPr id="25604" name="Picture 6" descr="swot_1">
            <a:extLst>
              <a:ext uri="{FF2B5EF4-FFF2-40B4-BE49-F238E27FC236}">
                <a16:creationId xmlns:a16="http://schemas.microsoft.com/office/drawing/2014/main" id="{40F2A53F-D761-4B87-99D5-5CB69309E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600201"/>
            <a:ext cx="7620000" cy="384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65C23419-ED1C-444F-89EB-620175DC982D}"/>
              </a:ext>
            </a:extLst>
          </p:cNvPr>
          <p:cNvSpPr txBox="1"/>
          <p:nvPr/>
        </p:nvSpPr>
        <p:spPr>
          <a:xfrm>
            <a:off x="7962314" y="5978769"/>
            <a:ext cx="2926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altLang="hu-HU" dirty="0"/>
              <a:t>(Szabó, 2006)</a:t>
            </a:r>
            <a:endParaRPr lang="de-DE" alt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59479998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9FD3682-E740-45BE-81E0-0538EAB58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Vállalkozónak „lenni vagy nem lenni”?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49DAFAD-1C8D-4C02-B52D-ECE24B14D7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656" y="2011680"/>
            <a:ext cx="10753725" cy="1447137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hu-HU" dirty="0"/>
              <a:t>Miért érdemes vagy nem érdemes vállalkozónak lenni?</a:t>
            </a:r>
          </a:p>
          <a:p>
            <a:r>
              <a:rPr lang="hu-HU" dirty="0"/>
              <a:t>- pro és kontra érvek gyűjtése</a:t>
            </a:r>
          </a:p>
        </p:txBody>
      </p:sp>
      <p:sp>
        <p:nvSpPr>
          <p:cNvPr id="4" name="Szöveg helye 2">
            <a:extLst>
              <a:ext uri="{FF2B5EF4-FFF2-40B4-BE49-F238E27FC236}">
                <a16:creationId xmlns:a16="http://schemas.microsoft.com/office/drawing/2014/main" id="{B075117C-EBFD-4823-B881-94DF9BB1BCAD}"/>
              </a:ext>
            </a:extLst>
          </p:cNvPr>
          <p:cNvSpPr txBox="1">
            <a:spLocks/>
          </p:cNvSpPr>
          <p:nvPr/>
        </p:nvSpPr>
        <p:spPr>
          <a:xfrm>
            <a:off x="5062331" y="6055105"/>
            <a:ext cx="7803459" cy="942044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2000" dirty="0"/>
              <a:t>https://www.youtube.com/watch?v=FU7TvpvVHWw</a:t>
            </a:r>
          </a:p>
          <a:p>
            <a:pPr indent="0">
              <a:buFont typeface="Arial" pitchFamily="34" charset="0"/>
              <a:buNone/>
            </a:pP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37230165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effectLst/>
        </p:spPr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936FD8C-AFAD-4D71-8838-D5AF061BEB1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Kép 3">
            <a:extLst>
              <a:ext uri="{FF2B5EF4-FFF2-40B4-BE49-F238E27FC236}">
                <a16:creationId xmlns:a16="http://schemas.microsoft.com/office/drawing/2014/main" id="{6A09BB45-AB33-488F-9D46-46C080E216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5457" y="640080"/>
            <a:ext cx="6862355" cy="3602736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6C20EA1C-D5AA-4FE7-84DF-29D3B3A49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385066"/>
            <a:ext cx="10923638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hu-HU" sz="8800" dirty="0">
                <a:solidFill>
                  <a:srgbClr val="FFFFFF"/>
                </a:solidFill>
              </a:rPr>
              <a:t>Miért? Hova? Honnan?</a:t>
            </a:r>
            <a:endParaRPr lang="en-US" sz="8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97879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3C81D05-0284-4FD8-85DB-718BDCCBE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450" y="2460855"/>
            <a:ext cx="10772775" cy="1658198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hu-HU" dirty="0"/>
              <a:t>Miért buknak el az induló vállalkozások?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DAEA59DC-8D5D-4ACF-8F9F-347CA43B1A88}"/>
              </a:ext>
            </a:extLst>
          </p:cNvPr>
          <p:cNvSpPr txBox="1">
            <a:spLocks/>
          </p:cNvSpPr>
          <p:nvPr/>
        </p:nvSpPr>
        <p:spPr>
          <a:xfrm>
            <a:off x="4174435" y="5749070"/>
            <a:ext cx="7898296" cy="1009538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1600" dirty="0"/>
              <a:t>https://embed-ssl.ted.com/talks/bill_gross_the_single_biggest_reason_why_startups_succeed</a:t>
            </a:r>
          </a:p>
          <a:p>
            <a:pPr indent="0">
              <a:buFont typeface="Arial" pitchFamily="34" charset="0"/>
              <a:buNone/>
            </a:pPr>
            <a:endParaRPr lang="hu-HU" sz="1600" dirty="0"/>
          </a:p>
        </p:txBody>
      </p:sp>
    </p:spTree>
    <p:extLst>
      <p:ext uri="{BB962C8B-B14F-4D97-AF65-F5344CB8AC3E}">
        <p14:creationId xmlns:p14="http://schemas.microsoft.com/office/powerpoint/2010/main" val="161218377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effectLst/>
        </p:spPr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936FD8C-AFAD-4D71-8838-D5AF061BEB1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273D9A5-4513-4BC3-9684-3C9E726FECE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5294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Kép 3">
            <a:extLst>
              <a:ext uri="{FF2B5EF4-FFF2-40B4-BE49-F238E27FC236}">
                <a16:creationId xmlns:a16="http://schemas.microsoft.com/office/drawing/2014/main" id="{23BE7F75-E527-4E1B-9E30-DC4038D231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4" y="805839"/>
            <a:ext cx="6266016" cy="5232122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27F7E3D7-D7D6-42A7-B91D-C75194652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2857" y="770467"/>
            <a:ext cx="3707149" cy="335280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5100" dirty="0" err="1">
                <a:solidFill>
                  <a:srgbClr val="FFFFFF"/>
                </a:solidFill>
              </a:rPr>
              <a:t>Miért</a:t>
            </a:r>
            <a:r>
              <a:rPr lang="en-US" sz="5100" dirty="0">
                <a:solidFill>
                  <a:srgbClr val="FFFFFF"/>
                </a:solidFill>
              </a:rPr>
              <a:t> </a:t>
            </a:r>
            <a:r>
              <a:rPr lang="en-US" sz="5100" dirty="0" err="1">
                <a:solidFill>
                  <a:srgbClr val="FFFFFF"/>
                </a:solidFill>
              </a:rPr>
              <a:t>buknak</a:t>
            </a:r>
            <a:r>
              <a:rPr lang="en-US" sz="5100" dirty="0">
                <a:solidFill>
                  <a:srgbClr val="FFFFFF"/>
                </a:solidFill>
              </a:rPr>
              <a:t> el </a:t>
            </a:r>
            <a:r>
              <a:rPr lang="en-US" sz="5100" dirty="0" err="1">
                <a:solidFill>
                  <a:srgbClr val="FFFFFF"/>
                </a:solidFill>
              </a:rPr>
              <a:t>az</a:t>
            </a:r>
            <a:r>
              <a:rPr lang="en-US" sz="5100" dirty="0">
                <a:solidFill>
                  <a:srgbClr val="FFFFFF"/>
                </a:solidFill>
              </a:rPr>
              <a:t> </a:t>
            </a:r>
            <a:r>
              <a:rPr lang="en-US" sz="5100" dirty="0" err="1">
                <a:solidFill>
                  <a:srgbClr val="FFFFFF"/>
                </a:solidFill>
              </a:rPr>
              <a:t>induló</a:t>
            </a:r>
            <a:r>
              <a:rPr lang="en-US" sz="5100" dirty="0">
                <a:solidFill>
                  <a:srgbClr val="FFFFFF"/>
                </a:solidFill>
              </a:rPr>
              <a:t> </a:t>
            </a:r>
            <a:r>
              <a:rPr lang="en-US" sz="5100" dirty="0" err="1">
                <a:solidFill>
                  <a:srgbClr val="FFFFFF"/>
                </a:solidFill>
              </a:rPr>
              <a:t>vállalkozások</a:t>
            </a:r>
            <a:r>
              <a:rPr lang="en-US" sz="5100" dirty="0">
                <a:solidFill>
                  <a:srgbClr val="FFFFFF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3281135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>
            <a:extLst>
              <a:ext uri="{FF2B5EF4-FFF2-40B4-BE49-F238E27FC236}">
                <a16:creationId xmlns:a16="http://schemas.microsoft.com/office/drawing/2014/main" id="{2CFCF50E-1F5B-4532-B514-263BAC6C7E0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hu-HU" altLang="hu-HU"/>
              <a:t>Személyiség tesztek: az MTBI teszt</a:t>
            </a:r>
            <a:endParaRPr lang="de-DE" altLang="hu-HU"/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914C8CBE-0810-4E34-8587-40188C5F6FE2}"/>
              </a:ext>
            </a:extLst>
          </p:cNvPr>
          <p:cNvSpPr/>
          <p:nvPr/>
        </p:nvSpPr>
        <p:spPr>
          <a:xfrm>
            <a:off x="6980303" y="5902867"/>
            <a:ext cx="44055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Forrás: http://mbti.tarhely.biz/tipusok alapján</a:t>
            </a:r>
          </a:p>
        </p:txBody>
      </p:sp>
    </p:spTree>
    <p:extLst>
      <p:ext uri="{BB962C8B-B14F-4D97-AF65-F5344CB8AC3E}">
        <p14:creationId xmlns:p14="http://schemas.microsoft.com/office/powerpoint/2010/main" val="175283538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Dia számának helye 5">
            <a:extLst>
              <a:ext uri="{FF2B5EF4-FFF2-40B4-BE49-F238E27FC236}">
                <a16:creationId xmlns:a16="http://schemas.microsoft.com/office/drawing/2014/main" id="{7FE94692-96FF-4AA1-BB2F-7EB361BAD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CD93477-2074-4F01-9635-BABACC4334CC}" type="slidenum">
              <a:rPr lang="en-US" altLang="hu-HU">
                <a:solidFill>
                  <a:schemeClr val="bg1"/>
                </a:solidFill>
              </a:rPr>
              <a:pPr eaLnBrk="1" hangingPunct="1"/>
              <a:t>53</a:t>
            </a:fld>
            <a:endParaRPr lang="en-US" altLang="hu-HU">
              <a:solidFill>
                <a:schemeClr val="bg1"/>
              </a:solidFill>
            </a:endParaRPr>
          </a:p>
        </p:txBody>
      </p:sp>
      <p:sp>
        <p:nvSpPr>
          <p:cNvPr id="96259" name="Rectangle 2">
            <a:extLst>
              <a:ext uri="{FF2B5EF4-FFF2-40B4-BE49-F238E27FC236}">
                <a16:creationId xmlns:a16="http://schemas.microsoft.com/office/drawing/2014/main" id="{ABF5438D-FD26-47A2-A2FB-E2EB3FC378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hu-HU" sz="2400"/>
              <a:t>MBTI (Myers-Briggs Típus Indikátor)</a:t>
            </a:r>
          </a:p>
        </p:txBody>
      </p:sp>
      <p:sp>
        <p:nvSpPr>
          <p:cNvPr id="96260" name="Rectangle 3">
            <a:extLst>
              <a:ext uri="{FF2B5EF4-FFF2-40B4-BE49-F238E27FC236}">
                <a16:creationId xmlns:a16="http://schemas.microsoft.com/office/drawing/2014/main" id="{E7BB0D7D-B85A-46DA-8B07-9C6FD476ED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altLang="hu-HU"/>
              <a:t>Az MBTI a személyiség tipológiai különbségeinek feltárására, megismerésére, megértésére alkalmas eszköz, </a:t>
            </a:r>
          </a:p>
          <a:p>
            <a:r>
              <a:rPr lang="hu-HU" altLang="hu-HU"/>
              <a:t>könnyen felismerhetővé teszi számunkra azokat a látszólag véletlenszerű, de valójában személyiség preferenciákon alapuló, gyakran zavarba ejtő viselkedésmintákat, melyek hozzájárulnak napi interakcióink sikeréhez vagy kudarcához.</a:t>
            </a:r>
            <a:r>
              <a:rPr lang="de-DE" altLang="hu-HU"/>
              <a:t> </a:t>
            </a:r>
            <a:endParaRPr lang="hu-HU" altLang="hu-HU"/>
          </a:p>
          <a:p>
            <a:r>
              <a:rPr lang="hu-HU" altLang="hu-HU"/>
              <a:t>USA-ban ezt a tesztet alkalmazzák a továbbtanulási tanácsadásnál</a:t>
            </a:r>
            <a:endParaRPr lang="de-DE" altLang="hu-HU"/>
          </a:p>
        </p:txBody>
      </p:sp>
    </p:spTree>
    <p:extLst>
      <p:ext uri="{BB962C8B-B14F-4D97-AF65-F5344CB8AC3E}">
        <p14:creationId xmlns:p14="http://schemas.microsoft.com/office/powerpoint/2010/main" val="419268318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Dia számának helye 5">
            <a:extLst>
              <a:ext uri="{FF2B5EF4-FFF2-40B4-BE49-F238E27FC236}">
                <a16:creationId xmlns:a16="http://schemas.microsoft.com/office/drawing/2014/main" id="{4F12A210-1672-4440-A9E9-30FC2532B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102CE60-F9CA-40C5-80B8-9EBE1BD70B14}" type="slidenum">
              <a:rPr lang="en-US" altLang="hu-HU">
                <a:solidFill>
                  <a:schemeClr val="bg1"/>
                </a:solidFill>
              </a:rPr>
              <a:pPr eaLnBrk="1" hangingPunct="1"/>
              <a:t>54</a:t>
            </a:fld>
            <a:endParaRPr lang="en-US" altLang="hu-HU">
              <a:solidFill>
                <a:schemeClr val="bg1"/>
              </a:solidFill>
            </a:endParaRPr>
          </a:p>
        </p:txBody>
      </p:sp>
      <p:sp>
        <p:nvSpPr>
          <p:cNvPr id="97283" name="Rectangle 2">
            <a:extLst>
              <a:ext uri="{FF2B5EF4-FFF2-40B4-BE49-F238E27FC236}">
                <a16:creationId xmlns:a16="http://schemas.microsoft.com/office/drawing/2014/main" id="{41B758A3-2A8A-4F2E-A928-DDEDBAD2AF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hu-HU" sz="2400"/>
              <a:t>MBTI (Myers-Briggs Típus Indikátor)</a:t>
            </a:r>
          </a:p>
        </p:txBody>
      </p:sp>
      <p:sp>
        <p:nvSpPr>
          <p:cNvPr id="97284" name="Rectangle 3">
            <a:extLst>
              <a:ext uri="{FF2B5EF4-FFF2-40B4-BE49-F238E27FC236}">
                <a16:creationId xmlns:a16="http://schemas.microsoft.com/office/drawing/2014/main" id="{37DEA1EB-E88C-4D5E-9EF9-37BCAB0983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6656" y="2011680"/>
            <a:ext cx="10753725" cy="4346787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de-DE" altLang="hu-HU" dirty="0" err="1"/>
              <a:t>Személyiségünk</a:t>
            </a:r>
            <a:r>
              <a:rPr lang="de-DE" altLang="hu-HU" dirty="0"/>
              <a:t> </a:t>
            </a:r>
            <a:r>
              <a:rPr lang="de-DE" altLang="hu-HU" dirty="0" err="1"/>
              <a:t>egyedisége</a:t>
            </a:r>
            <a:r>
              <a:rPr lang="de-DE" altLang="hu-HU" dirty="0"/>
              <a:t> </a:t>
            </a:r>
            <a:r>
              <a:rPr lang="de-DE" altLang="hu-HU" dirty="0" err="1"/>
              <a:t>ellenére</a:t>
            </a:r>
            <a:r>
              <a:rPr lang="de-DE" altLang="hu-HU" dirty="0"/>
              <a:t> </a:t>
            </a:r>
            <a:r>
              <a:rPr lang="de-DE" altLang="hu-HU" dirty="0" err="1"/>
              <a:t>működnek</a:t>
            </a:r>
            <a:r>
              <a:rPr lang="de-DE" altLang="hu-HU" dirty="0"/>
              <a:t> </a:t>
            </a:r>
            <a:r>
              <a:rPr lang="de-DE" altLang="hu-HU" dirty="0" err="1"/>
              <a:t>mintáink</a:t>
            </a:r>
            <a:r>
              <a:rPr lang="de-DE" altLang="hu-HU" dirty="0"/>
              <a:t>: </a:t>
            </a:r>
            <a:r>
              <a:rPr lang="de-DE" altLang="hu-HU" dirty="0" err="1"/>
              <a:t>vannak</a:t>
            </a:r>
            <a:r>
              <a:rPr lang="de-DE" altLang="hu-HU" dirty="0"/>
              <a:t> </a:t>
            </a:r>
            <a:r>
              <a:rPr lang="de-DE" altLang="hu-HU" dirty="0" err="1"/>
              <a:t>akikkel</a:t>
            </a:r>
            <a:r>
              <a:rPr lang="de-DE" altLang="hu-HU" dirty="0"/>
              <a:t> </a:t>
            </a:r>
            <a:r>
              <a:rPr lang="de-DE" altLang="hu-HU" dirty="0" err="1"/>
              <a:t>pillanatok</a:t>
            </a:r>
            <a:r>
              <a:rPr lang="de-DE" altLang="hu-HU" dirty="0"/>
              <a:t> </a:t>
            </a:r>
            <a:r>
              <a:rPr lang="de-DE" altLang="hu-HU" dirty="0" err="1"/>
              <a:t>alatt</a:t>
            </a:r>
            <a:r>
              <a:rPr lang="de-DE" altLang="hu-HU" dirty="0"/>
              <a:t> </a:t>
            </a:r>
            <a:r>
              <a:rPr lang="de-DE" altLang="hu-HU" dirty="0" err="1"/>
              <a:t>egymásra</a:t>
            </a:r>
            <a:r>
              <a:rPr lang="de-DE" altLang="hu-HU" dirty="0"/>
              <a:t> </a:t>
            </a:r>
            <a:r>
              <a:rPr lang="de-DE" altLang="hu-HU" dirty="0" err="1"/>
              <a:t>hangolódunk</a:t>
            </a:r>
            <a:r>
              <a:rPr lang="de-DE" altLang="hu-HU" dirty="0"/>
              <a:t>, </a:t>
            </a:r>
            <a:r>
              <a:rPr lang="de-DE" altLang="hu-HU" dirty="0" err="1"/>
              <a:t>és</a:t>
            </a:r>
            <a:r>
              <a:rPr lang="de-DE" altLang="hu-HU" dirty="0"/>
              <a:t> </a:t>
            </a:r>
            <a:r>
              <a:rPr lang="de-DE" altLang="hu-HU" dirty="0" err="1"/>
              <a:t>vannak</a:t>
            </a:r>
            <a:r>
              <a:rPr lang="de-DE" altLang="hu-HU" dirty="0"/>
              <a:t>, </a:t>
            </a:r>
            <a:r>
              <a:rPr lang="de-DE" altLang="hu-HU" dirty="0" err="1"/>
              <a:t>akikkel</a:t>
            </a:r>
            <a:r>
              <a:rPr lang="de-DE" altLang="hu-HU" dirty="0"/>
              <a:t> </a:t>
            </a:r>
            <a:r>
              <a:rPr lang="de-DE" altLang="hu-HU" dirty="0" err="1"/>
              <a:t>ez</a:t>
            </a:r>
            <a:r>
              <a:rPr lang="de-DE" altLang="hu-HU" dirty="0"/>
              <a:t> </a:t>
            </a:r>
            <a:r>
              <a:rPr lang="de-DE" altLang="hu-HU" dirty="0" err="1"/>
              <a:t>tovább</a:t>
            </a:r>
            <a:r>
              <a:rPr lang="de-DE" altLang="hu-HU" dirty="0"/>
              <a:t> </a:t>
            </a:r>
            <a:r>
              <a:rPr lang="de-DE" altLang="hu-HU" dirty="0" err="1"/>
              <a:t>tart</a:t>
            </a:r>
            <a:r>
              <a:rPr lang="de-DE" altLang="hu-HU" dirty="0"/>
              <a:t>. </a:t>
            </a:r>
            <a:endParaRPr lang="hu-HU" altLang="hu-HU" dirty="0"/>
          </a:p>
          <a:p>
            <a:pPr>
              <a:lnSpc>
                <a:spcPct val="80000"/>
              </a:lnSpc>
            </a:pPr>
            <a:r>
              <a:rPr lang="de-DE" altLang="hu-HU" dirty="0" err="1"/>
              <a:t>Sokszor</a:t>
            </a:r>
            <a:r>
              <a:rPr lang="de-DE" altLang="hu-HU" dirty="0"/>
              <a:t> </a:t>
            </a:r>
            <a:r>
              <a:rPr lang="de-DE" altLang="hu-HU" dirty="0" err="1"/>
              <a:t>tapasztaljuk</a:t>
            </a:r>
            <a:r>
              <a:rPr lang="de-DE" altLang="hu-HU" dirty="0"/>
              <a:t> </a:t>
            </a:r>
            <a:r>
              <a:rPr lang="de-DE" altLang="hu-HU" dirty="0" err="1"/>
              <a:t>az</a:t>
            </a:r>
            <a:r>
              <a:rPr lang="de-DE" altLang="hu-HU" dirty="0"/>
              <a:t> </a:t>
            </a:r>
            <a:r>
              <a:rPr lang="de-DE" altLang="hu-HU" dirty="0" err="1"/>
              <a:t>emberekkel</a:t>
            </a:r>
            <a:r>
              <a:rPr lang="de-DE" altLang="hu-HU" dirty="0"/>
              <a:t> </a:t>
            </a:r>
            <a:r>
              <a:rPr lang="de-DE" altLang="hu-HU" dirty="0" err="1"/>
              <a:t>való</a:t>
            </a:r>
            <a:r>
              <a:rPr lang="de-DE" altLang="hu-HU" dirty="0"/>
              <a:t> </a:t>
            </a:r>
            <a:r>
              <a:rPr lang="de-DE" altLang="hu-HU" dirty="0" err="1"/>
              <a:t>kapcsolatunkban</a:t>
            </a:r>
            <a:r>
              <a:rPr lang="de-DE" altLang="hu-HU" dirty="0"/>
              <a:t>, </a:t>
            </a:r>
            <a:r>
              <a:rPr lang="de-DE" altLang="hu-HU" dirty="0" err="1"/>
              <a:t>hogy</a:t>
            </a:r>
            <a:r>
              <a:rPr lang="de-DE" altLang="hu-HU" dirty="0"/>
              <a:t> </a:t>
            </a:r>
            <a:r>
              <a:rPr lang="de-DE" altLang="hu-HU" dirty="0" err="1"/>
              <a:t>vannak</a:t>
            </a:r>
            <a:r>
              <a:rPr lang="de-DE" altLang="hu-HU" dirty="0"/>
              <a:t>, </a:t>
            </a:r>
            <a:r>
              <a:rPr lang="de-DE" altLang="hu-HU" dirty="0" err="1"/>
              <a:t>akik</a:t>
            </a:r>
            <a:r>
              <a:rPr lang="de-DE" altLang="hu-HU" dirty="0"/>
              <a:t> </a:t>
            </a:r>
            <a:r>
              <a:rPr lang="de-DE" altLang="hu-HU" dirty="0" err="1"/>
              <a:t>hasonlóképpen</a:t>
            </a:r>
            <a:r>
              <a:rPr lang="de-DE" altLang="hu-HU" dirty="0"/>
              <a:t>, </a:t>
            </a:r>
            <a:r>
              <a:rPr lang="de-DE" altLang="hu-HU" dirty="0" err="1"/>
              <a:t>mások</a:t>
            </a:r>
            <a:r>
              <a:rPr lang="de-DE" altLang="hu-HU" dirty="0"/>
              <a:t> </a:t>
            </a:r>
            <a:r>
              <a:rPr lang="de-DE" altLang="hu-HU" dirty="0" err="1"/>
              <a:t>szinte</a:t>
            </a:r>
            <a:r>
              <a:rPr lang="de-DE" altLang="hu-HU" dirty="0"/>
              <a:t> </a:t>
            </a:r>
            <a:r>
              <a:rPr lang="de-DE" altLang="hu-HU" dirty="0" err="1"/>
              <a:t>érthetetlenül</a:t>
            </a:r>
            <a:r>
              <a:rPr lang="de-DE" altLang="hu-HU" dirty="0"/>
              <a:t> </a:t>
            </a:r>
            <a:r>
              <a:rPr lang="de-DE" altLang="hu-HU" dirty="0" err="1"/>
              <a:t>másként</a:t>
            </a:r>
            <a:r>
              <a:rPr lang="de-DE" altLang="hu-HU" dirty="0"/>
              <a:t> </a:t>
            </a:r>
            <a:r>
              <a:rPr lang="de-DE" altLang="hu-HU" dirty="0" err="1"/>
              <a:t>közelítenek</a:t>
            </a:r>
            <a:r>
              <a:rPr lang="de-DE" altLang="hu-HU" dirty="0"/>
              <a:t> </a:t>
            </a:r>
            <a:r>
              <a:rPr lang="de-DE" altLang="hu-HU" dirty="0" err="1"/>
              <a:t>meg</a:t>
            </a:r>
            <a:r>
              <a:rPr lang="de-DE" altLang="hu-HU" dirty="0"/>
              <a:t> </a:t>
            </a:r>
            <a:r>
              <a:rPr lang="de-DE" altLang="hu-HU" dirty="0" err="1"/>
              <a:t>kérdéseket</a:t>
            </a:r>
            <a:r>
              <a:rPr lang="de-DE" altLang="hu-HU" dirty="0"/>
              <a:t>, mint mi. </a:t>
            </a:r>
            <a:endParaRPr lang="hu-HU" altLang="hu-HU" dirty="0"/>
          </a:p>
          <a:p>
            <a:pPr>
              <a:lnSpc>
                <a:spcPct val="80000"/>
              </a:lnSpc>
            </a:pPr>
            <a:r>
              <a:rPr lang="de-DE" altLang="hu-HU" dirty="0" err="1"/>
              <a:t>Ezeknek</a:t>
            </a:r>
            <a:r>
              <a:rPr lang="de-DE" altLang="hu-HU" dirty="0"/>
              <a:t> </a:t>
            </a:r>
            <a:r>
              <a:rPr lang="de-DE" altLang="hu-HU" dirty="0" err="1"/>
              <a:t>az</a:t>
            </a:r>
            <a:r>
              <a:rPr lang="de-DE" altLang="hu-HU" dirty="0"/>
              <a:t> </a:t>
            </a:r>
            <a:r>
              <a:rPr lang="de-DE" altLang="hu-HU" dirty="0" err="1"/>
              <a:t>azonosságoknak</a:t>
            </a:r>
            <a:r>
              <a:rPr lang="de-DE" altLang="hu-HU" dirty="0"/>
              <a:t> </a:t>
            </a:r>
            <a:r>
              <a:rPr lang="de-DE" altLang="hu-HU" dirty="0" err="1"/>
              <a:t>és</a:t>
            </a:r>
            <a:r>
              <a:rPr lang="de-DE" altLang="hu-HU" dirty="0"/>
              <a:t> </a:t>
            </a:r>
            <a:r>
              <a:rPr lang="de-DE" altLang="hu-HU" dirty="0" err="1"/>
              <a:t>különbségeknek</a:t>
            </a:r>
            <a:r>
              <a:rPr lang="de-DE" altLang="hu-HU" dirty="0"/>
              <a:t> </a:t>
            </a:r>
            <a:r>
              <a:rPr lang="de-DE" altLang="hu-HU" dirty="0" err="1"/>
              <a:t>persze</a:t>
            </a:r>
            <a:r>
              <a:rPr lang="de-DE" altLang="hu-HU" dirty="0"/>
              <a:t> </a:t>
            </a:r>
            <a:r>
              <a:rPr lang="de-DE" altLang="hu-HU" dirty="0" err="1"/>
              <a:t>sokféle</a:t>
            </a:r>
            <a:r>
              <a:rPr lang="de-DE" altLang="hu-HU" dirty="0"/>
              <a:t> </a:t>
            </a:r>
            <a:r>
              <a:rPr lang="de-DE" altLang="hu-HU" dirty="0" err="1"/>
              <a:t>forrásuk</a:t>
            </a:r>
            <a:r>
              <a:rPr lang="de-DE" altLang="hu-HU" dirty="0"/>
              <a:t> van. </a:t>
            </a:r>
            <a:r>
              <a:rPr lang="de-DE" altLang="hu-HU" dirty="0" err="1"/>
              <a:t>Ezek</a:t>
            </a:r>
            <a:r>
              <a:rPr lang="de-DE" altLang="hu-HU" dirty="0"/>
              <a:t> </a:t>
            </a:r>
            <a:r>
              <a:rPr lang="de-DE" altLang="hu-HU" dirty="0" err="1"/>
              <a:t>közül</a:t>
            </a:r>
            <a:r>
              <a:rPr lang="de-DE" altLang="hu-HU" dirty="0"/>
              <a:t> </a:t>
            </a:r>
            <a:r>
              <a:rPr lang="de-DE" altLang="hu-HU" dirty="0" err="1"/>
              <a:t>az</a:t>
            </a:r>
            <a:r>
              <a:rPr lang="de-DE" altLang="hu-HU" dirty="0"/>
              <a:t> </a:t>
            </a:r>
            <a:r>
              <a:rPr lang="de-DE" altLang="hu-HU" dirty="0" err="1"/>
              <a:t>egyik</a:t>
            </a:r>
            <a:r>
              <a:rPr lang="de-DE" altLang="hu-HU" dirty="0"/>
              <a:t> - </a:t>
            </a:r>
            <a:r>
              <a:rPr lang="de-DE" altLang="hu-HU" dirty="0" err="1"/>
              <a:t>jól</a:t>
            </a:r>
            <a:r>
              <a:rPr lang="de-DE" altLang="hu-HU" dirty="0"/>
              <a:t> </a:t>
            </a:r>
            <a:r>
              <a:rPr lang="de-DE" altLang="hu-HU" dirty="0" err="1"/>
              <a:t>megragadható</a:t>
            </a:r>
            <a:r>
              <a:rPr lang="de-DE" altLang="hu-HU" dirty="0"/>
              <a:t> ,</a:t>
            </a:r>
            <a:r>
              <a:rPr lang="de-DE" altLang="hu-HU" dirty="0" err="1"/>
              <a:t>az</a:t>
            </a:r>
            <a:r>
              <a:rPr lang="de-DE" altLang="hu-HU" dirty="0"/>
              <a:t> </a:t>
            </a:r>
            <a:r>
              <a:rPr lang="de-DE" altLang="hu-HU" dirty="0" err="1"/>
              <a:t>irányultságokban</a:t>
            </a:r>
            <a:r>
              <a:rPr lang="de-DE" altLang="hu-HU" dirty="0"/>
              <a:t> </a:t>
            </a:r>
            <a:r>
              <a:rPr lang="de-DE" altLang="hu-HU" dirty="0" err="1"/>
              <a:t>és</a:t>
            </a:r>
            <a:r>
              <a:rPr lang="de-DE" altLang="hu-HU" dirty="0"/>
              <a:t> </a:t>
            </a:r>
            <a:r>
              <a:rPr lang="de-DE" altLang="hu-HU" dirty="0" err="1"/>
              <a:t>mentális</a:t>
            </a:r>
            <a:r>
              <a:rPr lang="de-DE" altLang="hu-HU" dirty="0"/>
              <a:t> </a:t>
            </a:r>
            <a:r>
              <a:rPr lang="de-DE" altLang="hu-HU" dirty="0" err="1"/>
              <a:t>folyamatokban</a:t>
            </a:r>
            <a:r>
              <a:rPr lang="de-DE" altLang="hu-HU" dirty="0"/>
              <a:t> </a:t>
            </a:r>
            <a:r>
              <a:rPr lang="de-DE" altLang="hu-HU" dirty="0" err="1"/>
              <a:t>megmutatkozó</a:t>
            </a:r>
            <a:r>
              <a:rPr lang="de-DE" altLang="hu-HU" dirty="0"/>
              <a:t> </a:t>
            </a:r>
            <a:r>
              <a:rPr lang="de-DE" altLang="hu-HU" dirty="0" err="1"/>
              <a:t>velünk</a:t>
            </a:r>
            <a:r>
              <a:rPr lang="de-DE" altLang="hu-HU" dirty="0"/>
              <a:t> </a:t>
            </a:r>
            <a:r>
              <a:rPr lang="de-DE" altLang="hu-HU" dirty="0" err="1"/>
              <a:t>született</a:t>
            </a:r>
            <a:r>
              <a:rPr lang="de-DE" altLang="hu-HU" dirty="0"/>
              <a:t> </a:t>
            </a:r>
            <a:r>
              <a:rPr lang="de-DE" altLang="hu-HU" dirty="0" err="1"/>
              <a:t>preferenciák</a:t>
            </a:r>
            <a:r>
              <a:rPr lang="de-DE" altLang="hu-HU" dirty="0"/>
              <a:t>.. </a:t>
            </a:r>
            <a:endParaRPr lang="hu-HU" altLang="hu-HU" dirty="0"/>
          </a:p>
          <a:p>
            <a:pPr>
              <a:lnSpc>
                <a:spcPct val="80000"/>
              </a:lnSpc>
            </a:pPr>
            <a:endParaRPr lang="hu-HU" altLang="hu-HU" dirty="0"/>
          </a:p>
          <a:p>
            <a:pPr>
              <a:lnSpc>
                <a:spcPct val="80000"/>
              </a:lnSpc>
            </a:pPr>
            <a:endParaRPr lang="hu-HU" altLang="hu-HU" dirty="0"/>
          </a:p>
          <a:p>
            <a:pPr algn="r">
              <a:lnSpc>
                <a:spcPct val="80000"/>
              </a:lnSpc>
            </a:pPr>
            <a:r>
              <a:rPr lang="hu-HU" altLang="hu-HU" sz="2000" dirty="0">
                <a:hlinkClick r:id="rId2"/>
              </a:rPr>
              <a:t>Forrás: </a:t>
            </a:r>
            <a:r>
              <a:rPr lang="de-DE" altLang="hu-HU" sz="2000" dirty="0">
                <a:hlinkClick r:id="rId2"/>
              </a:rPr>
              <a:t>http://mbti.tarhely.biz/tipusok</a:t>
            </a:r>
            <a:r>
              <a:rPr lang="hu-HU" altLang="hu-HU" sz="2000" dirty="0"/>
              <a:t> alapján</a:t>
            </a:r>
          </a:p>
          <a:p>
            <a:pPr>
              <a:lnSpc>
                <a:spcPct val="80000"/>
              </a:lnSpc>
            </a:pPr>
            <a:endParaRPr lang="de-DE" altLang="hu-HU" dirty="0"/>
          </a:p>
        </p:txBody>
      </p:sp>
    </p:spTree>
    <p:extLst>
      <p:ext uri="{BB962C8B-B14F-4D97-AF65-F5344CB8AC3E}">
        <p14:creationId xmlns:p14="http://schemas.microsoft.com/office/powerpoint/2010/main" val="307543781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Dia számának helye 5">
            <a:extLst>
              <a:ext uri="{FF2B5EF4-FFF2-40B4-BE49-F238E27FC236}">
                <a16:creationId xmlns:a16="http://schemas.microsoft.com/office/drawing/2014/main" id="{F5D1536C-DE2C-4011-86ED-6F90A12F0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DE66694-4574-4A1C-BCA8-71A46F14A90D}" type="slidenum">
              <a:rPr lang="en-US" altLang="hu-HU">
                <a:solidFill>
                  <a:schemeClr val="bg1"/>
                </a:solidFill>
              </a:rPr>
              <a:pPr eaLnBrk="1" hangingPunct="1"/>
              <a:t>55</a:t>
            </a:fld>
            <a:endParaRPr lang="en-US" altLang="hu-HU">
              <a:solidFill>
                <a:schemeClr val="bg1"/>
              </a:solidFill>
            </a:endParaRPr>
          </a:p>
        </p:txBody>
      </p:sp>
      <p:sp>
        <p:nvSpPr>
          <p:cNvPr id="98307" name="Rectangle 2">
            <a:extLst>
              <a:ext uri="{FF2B5EF4-FFF2-40B4-BE49-F238E27FC236}">
                <a16:creationId xmlns:a16="http://schemas.microsoft.com/office/drawing/2014/main" id="{A2D50B78-A6FA-493F-8CDE-8C760012F3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/>
              <a:t>A teszt fontossága</a:t>
            </a:r>
            <a:endParaRPr lang="de-DE" altLang="hu-HU"/>
          </a:p>
        </p:txBody>
      </p:sp>
      <p:sp>
        <p:nvSpPr>
          <p:cNvPr id="98308" name="Rectangle 3">
            <a:extLst>
              <a:ext uri="{FF2B5EF4-FFF2-40B4-BE49-F238E27FC236}">
                <a16:creationId xmlns:a16="http://schemas.microsoft.com/office/drawing/2014/main" id="{CA6232F8-2D70-436C-A790-73C75C2FCB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altLang="hu-HU"/>
              <a:t>Megmutatja, hogy milyen területen lehet az illető sikeres és elégedett a munkában</a:t>
            </a:r>
          </a:p>
          <a:p>
            <a:r>
              <a:rPr lang="hu-HU" altLang="hu-HU"/>
              <a:t>Az eredmény megmutatja a tanulási stílust</a:t>
            </a:r>
          </a:p>
          <a:p>
            <a:r>
              <a:rPr lang="hu-HU" altLang="hu-HU"/>
              <a:t>Segíthet a munka során adódó problémák kezelésében</a:t>
            </a:r>
            <a:endParaRPr lang="de-DE" altLang="hu-HU"/>
          </a:p>
        </p:txBody>
      </p:sp>
    </p:spTree>
    <p:extLst>
      <p:ext uri="{BB962C8B-B14F-4D97-AF65-F5344CB8AC3E}">
        <p14:creationId xmlns:p14="http://schemas.microsoft.com/office/powerpoint/2010/main" val="325393569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Dia számának helye 5">
            <a:extLst>
              <a:ext uri="{FF2B5EF4-FFF2-40B4-BE49-F238E27FC236}">
                <a16:creationId xmlns:a16="http://schemas.microsoft.com/office/drawing/2014/main" id="{7FCF06AB-27A7-4E5B-9E33-8DFB6CC21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24998C8-07CE-4049-9436-92D4A35E1A91}" type="slidenum">
              <a:rPr lang="en-US" altLang="hu-HU">
                <a:solidFill>
                  <a:schemeClr val="bg1"/>
                </a:solidFill>
              </a:rPr>
              <a:pPr eaLnBrk="1" hangingPunct="1"/>
              <a:t>56</a:t>
            </a:fld>
            <a:endParaRPr lang="en-US" altLang="hu-HU">
              <a:solidFill>
                <a:schemeClr val="bg1"/>
              </a:solidFill>
            </a:endParaRPr>
          </a:p>
        </p:txBody>
      </p:sp>
      <p:sp>
        <p:nvSpPr>
          <p:cNvPr id="99331" name="Rectangle 2">
            <a:extLst>
              <a:ext uri="{FF2B5EF4-FFF2-40B4-BE49-F238E27FC236}">
                <a16:creationId xmlns:a16="http://schemas.microsoft.com/office/drawing/2014/main" id="{70DB1E6D-2671-440B-8C6B-8F154E03EF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/>
              <a:t>Példák</a:t>
            </a:r>
            <a:endParaRPr lang="de-DE" altLang="hu-HU"/>
          </a:p>
        </p:txBody>
      </p:sp>
      <p:sp>
        <p:nvSpPr>
          <p:cNvPr id="99332" name="Rectangle 3">
            <a:extLst>
              <a:ext uri="{FF2B5EF4-FFF2-40B4-BE49-F238E27FC236}">
                <a16:creationId xmlns:a16="http://schemas.microsoft.com/office/drawing/2014/main" id="{CD5D8CF3-1C9B-4CCB-83D9-835B8E296A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hu-HU" altLang="hu-HU"/>
              <a:t>Jelenleg a felvételi folyamatban az alábbi cégek alkalmazzák például:</a:t>
            </a:r>
          </a:p>
          <a:p>
            <a:pPr>
              <a:lnSpc>
                <a:spcPct val="90000"/>
              </a:lnSpc>
            </a:pPr>
            <a:endParaRPr lang="hu-HU" altLang="hu-HU"/>
          </a:p>
          <a:p>
            <a:pPr algn="ctr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de-DE" altLang="hu-HU"/>
              <a:t>AstraZeneca</a:t>
            </a:r>
            <a:br>
              <a:rPr lang="de-DE" altLang="hu-HU"/>
            </a:br>
            <a:r>
              <a:rPr lang="de-DE" altLang="hu-HU"/>
              <a:t>Courtyard by Marriott</a:t>
            </a:r>
            <a:br>
              <a:rPr lang="de-DE" altLang="hu-HU"/>
            </a:br>
            <a:r>
              <a:rPr lang="de-DE" altLang="hu-HU"/>
              <a:t>Hewlett-Packard</a:t>
            </a:r>
            <a:br>
              <a:rPr lang="de-DE" altLang="hu-HU"/>
            </a:br>
            <a:r>
              <a:rPr lang="de-DE" altLang="hu-HU"/>
              <a:t>Johnson Controls</a:t>
            </a:r>
            <a:br>
              <a:rPr lang="de-DE" altLang="hu-HU"/>
            </a:br>
            <a:r>
              <a:rPr lang="de-DE" altLang="hu-HU"/>
              <a:t>Marriott</a:t>
            </a:r>
            <a:br>
              <a:rPr lang="de-DE" altLang="hu-HU"/>
            </a:br>
            <a:r>
              <a:rPr lang="de-DE" altLang="hu-HU"/>
              <a:t>MasterCard</a:t>
            </a:r>
            <a:br>
              <a:rPr lang="de-DE" altLang="hu-HU"/>
            </a:br>
            <a:r>
              <a:rPr lang="de-DE" altLang="hu-HU"/>
              <a:t>Michelin</a:t>
            </a:r>
            <a:br>
              <a:rPr lang="de-DE" altLang="hu-HU"/>
            </a:br>
            <a:r>
              <a:rPr lang="de-DE" altLang="hu-HU"/>
              <a:t>Wachovia Bank</a:t>
            </a:r>
            <a:br>
              <a:rPr lang="de-DE" altLang="hu-HU"/>
            </a:br>
            <a:r>
              <a:rPr lang="de-DE" altLang="hu-HU"/>
              <a:t>US Military </a:t>
            </a:r>
          </a:p>
        </p:txBody>
      </p:sp>
    </p:spTree>
    <p:extLst>
      <p:ext uri="{BB962C8B-B14F-4D97-AF65-F5344CB8AC3E}">
        <p14:creationId xmlns:p14="http://schemas.microsoft.com/office/powerpoint/2010/main" val="390298578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Dia számának helye 6">
            <a:extLst>
              <a:ext uri="{FF2B5EF4-FFF2-40B4-BE49-F238E27FC236}">
                <a16:creationId xmlns:a16="http://schemas.microsoft.com/office/drawing/2014/main" id="{406EF44C-5530-4D97-A04D-A808143D1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8F97313-E484-4BD0-8BDA-58B6CC1B9511}" type="slidenum">
              <a:rPr lang="en-US" altLang="hu-HU">
                <a:solidFill>
                  <a:schemeClr val="bg1"/>
                </a:solidFill>
              </a:rPr>
              <a:pPr eaLnBrk="1" hangingPunct="1"/>
              <a:t>57</a:t>
            </a:fld>
            <a:endParaRPr lang="en-US" altLang="hu-HU">
              <a:solidFill>
                <a:schemeClr val="bg1"/>
              </a:solidFill>
            </a:endParaRPr>
          </a:p>
        </p:txBody>
      </p:sp>
      <p:sp>
        <p:nvSpPr>
          <p:cNvPr id="100355" name="Rectangle 2">
            <a:extLst>
              <a:ext uri="{FF2B5EF4-FFF2-40B4-BE49-F238E27FC236}">
                <a16:creationId xmlns:a16="http://schemas.microsoft.com/office/drawing/2014/main" id="{E363E001-AF01-48DF-9C0E-446D2A90E0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/>
              <a:t>1. kérdés</a:t>
            </a:r>
            <a:endParaRPr lang="de-DE" altLang="hu-HU"/>
          </a:p>
        </p:txBody>
      </p:sp>
      <p:sp>
        <p:nvSpPr>
          <p:cNvPr id="100356" name="Rectangle 4">
            <a:extLst>
              <a:ext uri="{FF2B5EF4-FFF2-40B4-BE49-F238E27FC236}">
                <a16:creationId xmlns:a16="http://schemas.microsoft.com/office/drawing/2014/main" id="{B3F22601-9685-4A7D-A59B-CDA385F6100F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981200" y="1076326"/>
            <a:ext cx="4038600" cy="523875"/>
          </a:xfrm>
        </p:spPr>
        <p:txBody>
          <a:bodyPr/>
          <a:lstStyle/>
          <a:p>
            <a:pPr algn="ctr">
              <a:buFont typeface="Wingdings" panose="05000000000000000000" pitchFamily="2" charset="2"/>
              <a:buNone/>
            </a:pPr>
            <a:r>
              <a:rPr lang="hu-HU" altLang="hu-HU"/>
              <a:t>E</a:t>
            </a:r>
            <a:endParaRPr lang="de-DE" altLang="hu-HU"/>
          </a:p>
        </p:txBody>
      </p:sp>
      <p:sp>
        <p:nvSpPr>
          <p:cNvPr id="100357" name="Rectangle 5">
            <a:extLst>
              <a:ext uri="{FF2B5EF4-FFF2-40B4-BE49-F238E27FC236}">
                <a16:creationId xmlns:a16="http://schemas.microsoft.com/office/drawing/2014/main" id="{F7D6A713-06A1-48B2-AA97-1AA9CAFC698E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172200" y="1076326"/>
            <a:ext cx="4038600" cy="523875"/>
          </a:xfrm>
        </p:spPr>
        <p:txBody>
          <a:bodyPr/>
          <a:lstStyle/>
          <a:p>
            <a:pPr algn="ctr">
              <a:buFont typeface="Wingdings" panose="05000000000000000000" pitchFamily="2" charset="2"/>
              <a:buNone/>
            </a:pPr>
            <a:r>
              <a:rPr lang="hu-HU" altLang="hu-HU"/>
              <a:t>I</a:t>
            </a:r>
            <a:endParaRPr lang="de-DE" altLang="hu-HU"/>
          </a:p>
        </p:txBody>
      </p:sp>
      <p:pic>
        <p:nvPicPr>
          <p:cNvPr id="100358" name="Picture 6">
            <a:extLst>
              <a:ext uri="{FF2B5EF4-FFF2-40B4-BE49-F238E27FC236}">
                <a16:creationId xmlns:a16="http://schemas.microsoft.com/office/drawing/2014/main" id="{2342990D-F284-4D04-A248-17AD8E7B5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52601"/>
            <a:ext cx="9144000" cy="406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021391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Dia számának helye 6">
            <a:extLst>
              <a:ext uri="{FF2B5EF4-FFF2-40B4-BE49-F238E27FC236}">
                <a16:creationId xmlns:a16="http://schemas.microsoft.com/office/drawing/2014/main" id="{7081A91F-4B84-4437-9D1E-1C1BA6998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3E2DD03-D1BA-4DAB-977B-17143F37CE6E}" type="slidenum">
              <a:rPr lang="en-US" altLang="hu-HU">
                <a:solidFill>
                  <a:schemeClr val="bg1"/>
                </a:solidFill>
              </a:rPr>
              <a:pPr eaLnBrk="1" hangingPunct="1"/>
              <a:t>58</a:t>
            </a:fld>
            <a:endParaRPr lang="en-US" altLang="hu-HU">
              <a:solidFill>
                <a:schemeClr val="bg1"/>
              </a:solidFill>
            </a:endParaRPr>
          </a:p>
        </p:txBody>
      </p:sp>
      <p:sp>
        <p:nvSpPr>
          <p:cNvPr id="103427" name="Rectangle 2">
            <a:extLst>
              <a:ext uri="{FF2B5EF4-FFF2-40B4-BE49-F238E27FC236}">
                <a16:creationId xmlns:a16="http://schemas.microsoft.com/office/drawing/2014/main" id="{F98EE6BD-3997-4125-8391-BCE01B9C42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/>
              <a:t>2. kérdés</a:t>
            </a:r>
            <a:endParaRPr lang="de-DE" altLang="hu-HU"/>
          </a:p>
        </p:txBody>
      </p:sp>
      <p:sp>
        <p:nvSpPr>
          <p:cNvPr id="103428" name="Rectangle 3">
            <a:extLst>
              <a:ext uri="{FF2B5EF4-FFF2-40B4-BE49-F238E27FC236}">
                <a16:creationId xmlns:a16="http://schemas.microsoft.com/office/drawing/2014/main" id="{84EEF4C6-C5E1-431F-A599-0CF153E173C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981200" y="1076326"/>
            <a:ext cx="4038600" cy="523875"/>
          </a:xfrm>
        </p:spPr>
        <p:txBody>
          <a:bodyPr/>
          <a:lstStyle/>
          <a:p>
            <a:pPr algn="ctr">
              <a:buFont typeface="Wingdings" panose="05000000000000000000" pitchFamily="2" charset="2"/>
              <a:buNone/>
            </a:pPr>
            <a:r>
              <a:rPr lang="hu-HU" altLang="hu-HU"/>
              <a:t>S</a:t>
            </a:r>
            <a:endParaRPr lang="de-DE" altLang="hu-HU"/>
          </a:p>
        </p:txBody>
      </p:sp>
      <p:sp>
        <p:nvSpPr>
          <p:cNvPr id="103429" name="Rectangle 4">
            <a:extLst>
              <a:ext uri="{FF2B5EF4-FFF2-40B4-BE49-F238E27FC236}">
                <a16:creationId xmlns:a16="http://schemas.microsoft.com/office/drawing/2014/main" id="{2FEA8BBF-7BE8-435E-AE1F-3024189C1159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172200" y="1076326"/>
            <a:ext cx="4038600" cy="523875"/>
          </a:xfrm>
        </p:spPr>
        <p:txBody>
          <a:bodyPr/>
          <a:lstStyle/>
          <a:p>
            <a:pPr algn="ctr">
              <a:buFont typeface="Wingdings" panose="05000000000000000000" pitchFamily="2" charset="2"/>
              <a:buNone/>
            </a:pPr>
            <a:r>
              <a:rPr lang="hu-HU" altLang="hu-HU"/>
              <a:t>N</a:t>
            </a:r>
            <a:endParaRPr lang="de-DE" altLang="hu-HU"/>
          </a:p>
        </p:txBody>
      </p:sp>
      <p:pic>
        <p:nvPicPr>
          <p:cNvPr id="103430" name="Picture 6">
            <a:extLst>
              <a:ext uri="{FF2B5EF4-FFF2-40B4-BE49-F238E27FC236}">
                <a16:creationId xmlns:a16="http://schemas.microsoft.com/office/drawing/2014/main" id="{AE8D8B2C-B533-4758-99A7-311544800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905001"/>
            <a:ext cx="9144000" cy="305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243488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Dia számának helye 6">
            <a:extLst>
              <a:ext uri="{FF2B5EF4-FFF2-40B4-BE49-F238E27FC236}">
                <a16:creationId xmlns:a16="http://schemas.microsoft.com/office/drawing/2014/main" id="{5AE276DC-0D7D-4481-B21C-E29D80C2B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6109346-7502-41B4-B265-05C336965EAA}" type="slidenum">
              <a:rPr lang="en-US" altLang="hu-HU">
                <a:solidFill>
                  <a:schemeClr val="bg1"/>
                </a:solidFill>
              </a:rPr>
              <a:pPr eaLnBrk="1" hangingPunct="1"/>
              <a:t>59</a:t>
            </a:fld>
            <a:endParaRPr lang="en-US" altLang="hu-HU">
              <a:solidFill>
                <a:schemeClr val="bg1"/>
              </a:solidFill>
            </a:endParaRPr>
          </a:p>
        </p:txBody>
      </p:sp>
      <p:sp>
        <p:nvSpPr>
          <p:cNvPr id="106499" name="Rectangle 2">
            <a:extLst>
              <a:ext uri="{FF2B5EF4-FFF2-40B4-BE49-F238E27FC236}">
                <a16:creationId xmlns:a16="http://schemas.microsoft.com/office/drawing/2014/main" id="{1867427B-DAE2-4088-96CA-6525596F3D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/>
              <a:t>3. kérdés</a:t>
            </a:r>
            <a:endParaRPr lang="de-DE" altLang="hu-HU"/>
          </a:p>
        </p:txBody>
      </p:sp>
      <p:sp>
        <p:nvSpPr>
          <p:cNvPr id="106500" name="Rectangle 3">
            <a:extLst>
              <a:ext uri="{FF2B5EF4-FFF2-40B4-BE49-F238E27FC236}">
                <a16:creationId xmlns:a16="http://schemas.microsoft.com/office/drawing/2014/main" id="{14ACD2C3-9FB1-4F91-8590-B330DB756E9C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981200" y="1076326"/>
            <a:ext cx="4038600" cy="523875"/>
          </a:xfrm>
        </p:spPr>
        <p:txBody>
          <a:bodyPr/>
          <a:lstStyle/>
          <a:p>
            <a:pPr algn="ctr">
              <a:buFont typeface="Wingdings" panose="05000000000000000000" pitchFamily="2" charset="2"/>
              <a:buNone/>
            </a:pPr>
            <a:r>
              <a:rPr lang="hu-HU" altLang="hu-HU"/>
              <a:t>T</a:t>
            </a:r>
            <a:endParaRPr lang="de-DE" altLang="hu-HU"/>
          </a:p>
        </p:txBody>
      </p:sp>
      <p:sp>
        <p:nvSpPr>
          <p:cNvPr id="106501" name="Rectangle 4">
            <a:extLst>
              <a:ext uri="{FF2B5EF4-FFF2-40B4-BE49-F238E27FC236}">
                <a16:creationId xmlns:a16="http://schemas.microsoft.com/office/drawing/2014/main" id="{15781010-3E14-411A-8331-A0D7ECBCCAFF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172200" y="1076326"/>
            <a:ext cx="4038600" cy="523875"/>
          </a:xfrm>
        </p:spPr>
        <p:txBody>
          <a:bodyPr/>
          <a:lstStyle/>
          <a:p>
            <a:pPr algn="ctr">
              <a:buFont typeface="Wingdings" panose="05000000000000000000" pitchFamily="2" charset="2"/>
              <a:buNone/>
            </a:pPr>
            <a:r>
              <a:rPr lang="hu-HU" altLang="hu-HU"/>
              <a:t>F</a:t>
            </a:r>
            <a:endParaRPr lang="de-DE" altLang="hu-HU"/>
          </a:p>
        </p:txBody>
      </p:sp>
      <p:pic>
        <p:nvPicPr>
          <p:cNvPr id="106502" name="Picture 6">
            <a:extLst>
              <a:ext uri="{FF2B5EF4-FFF2-40B4-BE49-F238E27FC236}">
                <a16:creationId xmlns:a16="http://schemas.microsoft.com/office/drawing/2014/main" id="{EAE19FEB-7772-4E60-B5B2-BD3C4D9DF7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00200"/>
            <a:ext cx="9144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93513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15979A9-3AC0-4A06-8CF8-5915513F1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72737"/>
            <a:ext cx="10772775" cy="1658198"/>
          </a:xfrm>
        </p:spPr>
        <p:txBody>
          <a:bodyPr>
            <a:normAutofit/>
          </a:bodyPr>
          <a:lstStyle/>
          <a:p>
            <a:r>
              <a:rPr lang="hu-HU" sz="4800" dirty="0"/>
              <a:t>Mai elméletek és feladatok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8AE39AD-EBD9-43BC-AFB9-120CE41D3F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656" y="1285461"/>
            <a:ext cx="11515344" cy="5367130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hu-HU" dirty="0"/>
              <a:t> Az innovatív technológiára épülő vállalkozás fogalma, jellemzői – </a:t>
            </a:r>
            <a:r>
              <a:rPr lang="hu-HU" dirty="0" err="1"/>
              <a:t>Entrepreneurship</a:t>
            </a:r>
            <a:r>
              <a:rPr lang="hu-HU" dirty="0"/>
              <a:t> és „elsöprő innováció” , vállalkozó </a:t>
            </a:r>
            <a:r>
              <a:rPr lang="hu-HU" dirty="0" err="1"/>
              <a:t>vs</a:t>
            </a:r>
            <a:r>
              <a:rPr lang="hu-HU" dirty="0"/>
              <a:t>. technológiai vállalkozó, lehetőség és szükség vállalkozó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dirty="0"/>
              <a:t> Kockázat és haszon összefüggései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dirty="0"/>
              <a:t> A vállalkozásra ható kockázati és bizonytalansági tényezők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dirty="0"/>
              <a:t> A vállalkozás külső és belső környezete – STEEPLE és SWOT elemzés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dirty="0"/>
              <a:t> Vállalkozónak „lenni vagy nem lenni”? Miért buknak el az induló vállalkozások? – Kockázat, elbukás, </a:t>
            </a:r>
            <a:r>
              <a:rPr lang="hu-HU" dirty="0" err="1"/>
              <a:t>újraindulás</a:t>
            </a:r>
            <a:r>
              <a:rPr lang="hu-HU" dirty="0"/>
              <a:t>  (TED videoanyag példák)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dirty="0"/>
              <a:t> A sikeres vállalkozó karakterisztikája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dirty="0"/>
              <a:t>A csapatmunka fogalma, jellemzői, A csapatmunka hatékonysága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dirty="0"/>
              <a:t> EQ és kommunikáció a csoportban, a csoportmunka és a teljesítmény összefüggései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dirty="0"/>
              <a:t> A csapatmunka „szabályai”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dirty="0"/>
              <a:t>A kommunikáció fogalma, jelentősége, kommunikációs szűrők a szervezetben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dirty="0"/>
              <a:t>A konfliktus és a verseny, a konfliktus és a teljesítmény összefüggései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dirty="0"/>
              <a:t> Szeminárium: MTBI személyiségteszt- személyiségtípusok azonosítása a csapatmunkában és a vállalkozási attitűdökben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dirty="0"/>
              <a:t>  Szeminárium: Cégek külső és belső környezetének, valamint versenykörnyezetének elemzése csapat(ok)</a:t>
            </a:r>
            <a:r>
              <a:rPr lang="hu-HU" dirty="0" err="1"/>
              <a:t>ban</a:t>
            </a:r>
            <a:endParaRPr lang="hu-HU" dirty="0"/>
          </a:p>
          <a:p>
            <a:pPr>
              <a:buFont typeface="Wingdings" panose="05000000000000000000" pitchFamily="2" charset="2"/>
              <a:buChar char="§"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09883770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Dia számának helye 6">
            <a:extLst>
              <a:ext uri="{FF2B5EF4-FFF2-40B4-BE49-F238E27FC236}">
                <a16:creationId xmlns:a16="http://schemas.microsoft.com/office/drawing/2014/main" id="{05303DB4-0EB9-4C97-A877-C8955A98C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BE2A4AE-3214-47DF-9A80-24743DE70750}" type="slidenum">
              <a:rPr lang="en-US" altLang="hu-HU">
                <a:solidFill>
                  <a:schemeClr val="bg1"/>
                </a:solidFill>
              </a:rPr>
              <a:pPr eaLnBrk="1" hangingPunct="1"/>
              <a:t>60</a:t>
            </a:fld>
            <a:endParaRPr lang="en-US" altLang="hu-HU">
              <a:solidFill>
                <a:schemeClr val="bg1"/>
              </a:solidFill>
            </a:endParaRPr>
          </a:p>
        </p:txBody>
      </p:sp>
      <p:sp>
        <p:nvSpPr>
          <p:cNvPr id="109571" name="Rectangle 2">
            <a:extLst>
              <a:ext uri="{FF2B5EF4-FFF2-40B4-BE49-F238E27FC236}">
                <a16:creationId xmlns:a16="http://schemas.microsoft.com/office/drawing/2014/main" id="{37E9CE79-87BA-4D07-B607-A70C97AB58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/>
              <a:t>4. kérdés</a:t>
            </a:r>
            <a:endParaRPr lang="de-DE" altLang="hu-HU"/>
          </a:p>
        </p:txBody>
      </p:sp>
      <p:sp>
        <p:nvSpPr>
          <p:cNvPr id="109572" name="Rectangle 3">
            <a:extLst>
              <a:ext uri="{FF2B5EF4-FFF2-40B4-BE49-F238E27FC236}">
                <a16:creationId xmlns:a16="http://schemas.microsoft.com/office/drawing/2014/main" id="{A976206F-5A18-4908-9171-0EFC131EA985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981200" y="1076326"/>
            <a:ext cx="4038600" cy="523875"/>
          </a:xfrm>
        </p:spPr>
        <p:txBody>
          <a:bodyPr/>
          <a:lstStyle/>
          <a:p>
            <a:pPr algn="ctr">
              <a:buFont typeface="Wingdings" panose="05000000000000000000" pitchFamily="2" charset="2"/>
              <a:buNone/>
            </a:pPr>
            <a:r>
              <a:rPr lang="hu-HU" altLang="hu-HU"/>
              <a:t>J</a:t>
            </a:r>
            <a:endParaRPr lang="de-DE" altLang="hu-HU"/>
          </a:p>
        </p:txBody>
      </p:sp>
      <p:sp>
        <p:nvSpPr>
          <p:cNvPr id="109573" name="Rectangle 4">
            <a:extLst>
              <a:ext uri="{FF2B5EF4-FFF2-40B4-BE49-F238E27FC236}">
                <a16:creationId xmlns:a16="http://schemas.microsoft.com/office/drawing/2014/main" id="{DDFDCAFA-5AC1-4FF7-B51C-89DB5B0A497E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172200" y="1076326"/>
            <a:ext cx="4038600" cy="523875"/>
          </a:xfrm>
        </p:spPr>
        <p:txBody>
          <a:bodyPr/>
          <a:lstStyle/>
          <a:p>
            <a:pPr algn="ctr">
              <a:buFont typeface="Wingdings" panose="05000000000000000000" pitchFamily="2" charset="2"/>
              <a:buNone/>
            </a:pPr>
            <a:r>
              <a:rPr lang="hu-HU" altLang="hu-HU"/>
              <a:t>P</a:t>
            </a:r>
            <a:endParaRPr lang="de-DE" altLang="hu-HU"/>
          </a:p>
        </p:txBody>
      </p:sp>
      <p:pic>
        <p:nvPicPr>
          <p:cNvPr id="109574" name="Picture 6">
            <a:extLst>
              <a:ext uri="{FF2B5EF4-FFF2-40B4-BE49-F238E27FC236}">
                <a16:creationId xmlns:a16="http://schemas.microsoft.com/office/drawing/2014/main" id="{09FE26C5-B9AC-4A42-BDF0-D579F00F5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76401"/>
            <a:ext cx="9144000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198893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Dia számának helye 5">
            <a:extLst>
              <a:ext uri="{FF2B5EF4-FFF2-40B4-BE49-F238E27FC236}">
                <a16:creationId xmlns:a16="http://schemas.microsoft.com/office/drawing/2014/main" id="{B45AB46B-9570-4F6F-B464-B7BCBB002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F0D541B-5832-459A-8B45-C5845D77E2DF}" type="slidenum">
              <a:rPr lang="en-US" altLang="hu-HU">
                <a:solidFill>
                  <a:schemeClr val="bg1"/>
                </a:solidFill>
              </a:rPr>
              <a:pPr eaLnBrk="1" hangingPunct="1"/>
              <a:t>61</a:t>
            </a:fld>
            <a:endParaRPr lang="en-US" altLang="hu-HU">
              <a:solidFill>
                <a:schemeClr val="bg1"/>
              </a:solidFill>
            </a:endParaRPr>
          </a:p>
        </p:txBody>
      </p:sp>
      <p:sp>
        <p:nvSpPr>
          <p:cNvPr id="101379" name="Rectangle 2">
            <a:extLst>
              <a:ext uri="{FF2B5EF4-FFF2-40B4-BE49-F238E27FC236}">
                <a16:creationId xmlns:a16="http://schemas.microsoft.com/office/drawing/2014/main" id="{FC3AA521-9428-4302-91FD-D4A91B7442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hu-HU"/>
              <a:t>Az Extravertált (E)</a:t>
            </a:r>
          </a:p>
        </p:txBody>
      </p:sp>
      <p:sp>
        <p:nvSpPr>
          <p:cNvPr id="101380" name="Rectangle 3">
            <a:extLst>
              <a:ext uri="{FF2B5EF4-FFF2-40B4-BE49-F238E27FC236}">
                <a16:creationId xmlns:a16="http://schemas.microsoft.com/office/drawing/2014/main" id="{D0C65798-8AF7-448F-8186-D10F6298FB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altLang="hu-HU"/>
              <a:t>Személy figyelmét elsősorban a környezetében lévő tárgyak, személyek, események kötik le. </a:t>
            </a:r>
            <a:endParaRPr lang="hu-HU" altLang="hu-HU"/>
          </a:p>
          <a:p>
            <a:r>
              <a:rPr lang="de-DE" altLang="hu-HU"/>
              <a:t>Az fokozza, növeli lendületét, amikor hat a környezetére, megerősíti súlyát, elismertségét. </a:t>
            </a:r>
            <a:endParaRPr lang="hu-HU" altLang="hu-HU"/>
          </a:p>
          <a:p>
            <a:r>
              <a:rPr lang="de-DE" altLang="hu-HU"/>
              <a:t>Kezdeményezi és fenntartja a környezettel való sokféle kapcsolatot, az aktivitást.</a:t>
            </a:r>
          </a:p>
          <a:p>
            <a:endParaRPr lang="de-DE" altLang="hu-HU"/>
          </a:p>
        </p:txBody>
      </p:sp>
    </p:spTree>
    <p:extLst>
      <p:ext uri="{BB962C8B-B14F-4D97-AF65-F5344CB8AC3E}">
        <p14:creationId xmlns:p14="http://schemas.microsoft.com/office/powerpoint/2010/main" val="342424922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Dia számának helye 5">
            <a:extLst>
              <a:ext uri="{FF2B5EF4-FFF2-40B4-BE49-F238E27FC236}">
                <a16:creationId xmlns:a16="http://schemas.microsoft.com/office/drawing/2014/main" id="{6C2F3A01-7443-4598-A3BD-81DC3ED90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C0471C0-E6C3-4773-A2D3-6789DEEF414C}" type="slidenum">
              <a:rPr lang="en-US" altLang="hu-HU">
                <a:solidFill>
                  <a:schemeClr val="bg1"/>
                </a:solidFill>
              </a:rPr>
              <a:pPr eaLnBrk="1" hangingPunct="1"/>
              <a:t>62</a:t>
            </a:fld>
            <a:endParaRPr lang="en-US" altLang="hu-HU">
              <a:solidFill>
                <a:schemeClr val="bg1"/>
              </a:solidFill>
            </a:endParaRPr>
          </a:p>
        </p:txBody>
      </p:sp>
      <p:sp>
        <p:nvSpPr>
          <p:cNvPr id="102403" name="Rectangle 2">
            <a:extLst>
              <a:ext uri="{FF2B5EF4-FFF2-40B4-BE49-F238E27FC236}">
                <a16:creationId xmlns:a16="http://schemas.microsoft.com/office/drawing/2014/main" id="{B9080EB6-FD9F-4A4C-8A10-883A49178F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hu-HU"/>
              <a:t>Az Introvertált (I)</a:t>
            </a:r>
          </a:p>
        </p:txBody>
      </p:sp>
      <p:sp>
        <p:nvSpPr>
          <p:cNvPr id="102404" name="Rectangle 3">
            <a:extLst>
              <a:ext uri="{FF2B5EF4-FFF2-40B4-BE49-F238E27FC236}">
                <a16:creationId xmlns:a16="http://schemas.microsoft.com/office/drawing/2014/main" id="{88DB09E0-C701-4AEE-B826-4640944367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altLang="hu-HU"/>
              <a:t>Személy számára a fő működési terület belső világának fogalmai és gondolatai között van. </a:t>
            </a:r>
            <a:endParaRPr lang="hu-HU" altLang="hu-HU"/>
          </a:p>
          <a:p>
            <a:r>
              <a:rPr lang="de-DE" altLang="hu-HU"/>
              <a:t>A tartós, maradandó fogalmak, ezek kimunkáltsága fontosabbak, mint a külső, múlandó események, </a:t>
            </a:r>
            <a:endParaRPr lang="hu-HU" altLang="hu-HU"/>
          </a:p>
          <a:p>
            <a:r>
              <a:rPr lang="de-DE" altLang="hu-HU"/>
              <a:t>szívesen szemlélődik, elmélkedik egyedül, visszavonultan.</a:t>
            </a:r>
          </a:p>
          <a:p>
            <a:endParaRPr lang="de-DE" altLang="hu-HU"/>
          </a:p>
          <a:p>
            <a:endParaRPr lang="de-DE" altLang="hu-HU"/>
          </a:p>
        </p:txBody>
      </p:sp>
    </p:spTree>
    <p:extLst>
      <p:ext uri="{BB962C8B-B14F-4D97-AF65-F5344CB8AC3E}">
        <p14:creationId xmlns:p14="http://schemas.microsoft.com/office/powerpoint/2010/main" val="420157021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Dia számának helye 5">
            <a:extLst>
              <a:ext uri="{FF2B5EF4-FFF2-40B4-BE49-F238E27FC236}">
                <a16:creationId xmlns:a16="http://schemas.microsoft.com/office/drawing/2014/main" id="{FB7C0D74-7F6C-47B9-8571-42DCD690A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031CBB6-2B23-4757-A4D6-5ED8EAA97C22}" type="slidenum">
              <a:rPr lang="en-US" altLang="hu-HU">
                <a:solidFill>
                  <a:schemeClr val="bg1"/>
                </a:solidFill>
              </a:rPr>
              <a:pPr eaLnBrk="1" hangingPunct="1"/>
              <a:t>63</a:t>
            </a:fld>
            <a:endParaRPr lang="en-US" altLang="hu-HU">
              <a:solidFill>
                <a:schemeClr val="bg1"/>
              </a:solidFill>
            </a:endParaRPr>
          </a:p>
        </p:txBody>
      </p:sp>
      <p:sp>
        <p:nvSpPr>
          <p:cNvPr id="110595" name="Rectangle 2">
            <a:extLst>
              <a:ext uri="{FF2B5EF4-FFF2-40B4-BE49-F238E27FC236}">
                <a16:creationId xmlns:a16="http://schemas.microsoft.com/office/drawing/2014/main" id="{8FD504FA-1105-4E90-8858-CECC92BE97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hu-HU"/>
              <a:t>Megítélő (J)</a:t>
            </a:r>
          </a:p>
        </p:txBody>
      </p:sp>
      <p:sp>
        <p:nvSpPr>
          <p:cNvPr id="110596" name="Rectangle 3">
            <a:extLst>
              <a:ext uri="{FF2B5EF4-FFF2-40B4-BE49-F238E27FC236}">
                <a16:creationId xmlns:a16="http://schemas.microsoft.com/office/drawing/2014/main" id="{DA673CCC-E3E1-4E21-A337-F1A57B252E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de-DE" altLang="hu-HU"/>
              <a:t>Az a személy, aki a külvilág felé inkább a döntéshozatallal, a szelekcióval, keretek megteremtésével, az eredmények keresésével fordul. </a:t>
            </a:r>
            <a:endParaRPr lang="hu-HU" altLang="hu-HU"/>
          </a:p>
          <a:p>
            <a:pPr>
              <a:lnSpc>
                <a:spcPct val="90000"/>
              </a:lnSpc>
            </a:pPr>
            <a:r>
              <a:rPr lang="de-DE" altLang="hu-HU"/>
              <a:t>Előnyben részesíti az idejekorán hozott döntést a bővebb információ alapján hozott, de későbbi döntésnél. </a:t>
            </a:r>
            <a:endParaRPr lang="hu-HU" altLang="hu-HU"/>
          </a:p>
          <a:p>
            <a:pPr>
              <a:lnSpc>
                <a:spcPct val="90000"/>
              </a:lnSpc>
            </a:pPr>
            <a:r>
              <a:rPr lang="de-DE" altLang="hu-HU"/>
              <a:t>Tervez és követi tervét. </a:t>
            </a:r>
            <a:endParaRPr lang="hu-HU" altLang="hu-HU"/>
          </a:p>
          <a:p>
            <a:pPr>
              <a:lnSpc>
                <a:spcPct val="90000"/>
              </a:lnSpc>
            </a:pPr>
            <a:r>
              <a:rPr lang="de-DE" altLang="hu-HU"/>
              <a:t>A J preferenciájú személy gyakran tűnik szervezettnek, eltökéltnek, mások számára merevnek.</a:t>
            </a:r>
          </a:p>
        </p:txBody>
      </p:sp>
    </p:spTree>
    <p:extLst>
      <p:ext uri="{BB962C8B-B14F-4D97-AF65-F5344CB8AC3E}">
        <p14:creationId xmlns:p14="http://schemas.microsoft.com/office/powerpoint/2010/main" val="401030861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Dia számának helye 5">
            <a:extLst>
              <a:ext uri="{FF2B5EF4-FFF2-40B4-BE49-F238E27FC236}">
                <a16:creationId xmlns:a16="http://schemas.microsoft.com/office/drawing/2014/main" id="{A7AEA22B-0171-4EC3-8206-89205B8CC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AE8E67E-C023-410E-94DB-CB4D193B9520}" type="slidenum">
              <a:rPr lang="en-US" altLang="hu-HU">
                <a:solidFill>
                  <a:schemeClr val="bg1"/>
                </a:solidFill>
              </a:rPr>
              <a:pPr eaLnBrk="1" hangingPunct="1"/>
              <a:t>64</a:t>
            </a:fld>
            <a:endParaRPr lang="en-US" altLang="hu-HU">
              <a:solidFill>
                <a:schemeClr val="bg1"/>
              </a:solidFill>
            </a:endParaRPr>
          </a:p>
        </p:txBody>
      </p:sp>
      <p:sp>
        <p:nvSpPr>
          <p:cNvPr id="111619" name="Rectangle 2">
            <a:extLst>
              <a:ext uri="{FF2B5EF4-FFF2-40B4-BE49-F238E27FC236}">
                <a16:creationId xmlns:a16="http://schemas.microsoft.com/office/drawing/2014/main" id="{0BEC6550-0C72-41CF-BEBA-4ABEC0EFF6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hu-HU"/>
              <a:t>Észlelő (P)</a:t>
            </a:r>
          </a:p>
        </p:txBody>
      </p:sp>
      <p:sp>
        <p:nvSpPr>
          <p:cNvPr id="111620" name="Rectangle 3">
            <a:extLst>
              <a:ext uri="{FF2B5EF4-FFF2-40B4-BE49-F238E27FC236}">
                <a16:creationId xmlns:a16="http://schemas.microsoft.com/office/drawing/2014/main" id="{BF8E778A-C08D-45ED-ADE5-F5A3AE3B94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altLang="hu-HU"/>
              <a:t>Az a személy, aki szívesebben gyűjti minél teljesebb körűen az információt. </a:t>
            </a:r>
            <a:endParaRPr lang="hu-HU" altLang="hu-HU"/>
          </a:p>
          <a:p>
            <a:r>
              <a:rPr lang="de-DE" altLang="hu-HU"/>
              <a:t>Tendenciájában nyitott, érdeklődő és kíváncsi. </a:t>
            </a:r>
            <a:endParaRPr lang="hu-HU" altLang="hu-HU"/>
          </a:p>
          <a:p>
            <a:r>
              <a:rPr lang="de-DE" altLang="hu-HU"/>
              <a:t>Viselkedését a spontaneitás, alkalmazkodás, az új események, befogadható információk iránti nyitottság jellemzi. </a:t>
            </a:r>
            <a:endParaRPr lang="hu-HU" altLang="hu-HU"/>
          </a:p>
          <a:p>
            <a:r>
              <a:rPr lang="de-DE" altLang="hu-HU"/>
              <a:t>A P preferenciájú személy gyakran tűnik rugalmasnak, másokra ráhangolódónak és alkalmazkodónak, mások számára kiszámíthatatlannak. </a:t>
            </a:r>
          </a:p>
        </p:txBody>
      </p:sp>
    </p:spTree>
    <p:extLst>
      <p:ext uri="{BB962C8B-B14F-4D97-AF65-F5344CB8AC3E}">
        <p14:creationId xmlns:p14="http://schemas.microsoft.com/office/powerpoint/2010/main" val="147827552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Dia számának helye 5">
            <a:extLst>
              <a:ext uri="{FF2B5EF4-FFF2-40B4-BE49-F238E27FC236}">
                <a16:creationId xmlns:a16="http://schemas.microsoft.com/office/drawing/2014/main" id="{C566FC26-1225-49C0-BC5B-1AEB1D142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A9C3A83-96B5-449F-B57A-3890A204B2B5}" type="slidenum">
              <a:rPr lang="en-US" altLang="hu-HU">
                <a:solidFill>
                  <a:schemeClr val="bg1"/>
                </a:solidFill>
              </a:rPr>
              <a:pPr eaLnBrk="1" hangingPunct="1"/>
              <a:t>65</a:t>
            </a:fld>
            <a:endParaRPr lang="en-US" altLang="hu-HU">
              <a:solidFill>
                <a:schemeClr val="bg1"/>
              </a:solidFill>
            </a:endParaRPr>
          </a:p>
        </p:txBody>
      </p:sp>
      <p:sp>
        <p:nvSpPr>
          <p:cNvPr id="104451" name="Rectangle 2">
            <a:extLst>
              <a:ext uri="{FF2B5EF4-FFF2-40B4-BE49-F238E27FC236}">
                <a16:creationId xmlns:a16="http://schemas.microsoft.com/office/drawing/2014/main" id="{2DC5E20C-7D01-4DA9-BB70-748C145107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hu-HU" b="0"/>
              <a:t>ÉRZÉKELŐ (S)</a:t>
            </a:r>
          </a:p>
        </p:txBody>
      </p:sp>
      <p:sp>
        <p:nvSpPr>
          <p:cNvPr id="104452" name="Rectangle 3">
            <a:extLst>
              <a:ext uri="{FF2B5EF4-FFF2-40B4-BE49-F238E27FC236}">
                <a16:creationId xmlns:a16="http://schemas.microsoft.com/office/drawing/2014/main" id="{311E6458-E20F-4DA0-BE33-581AB0741B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de-DE" altLang="hu-HU"/>
              <a:t>Az a személy, aki észlelése során az érzékelést részesíti előnyben, jobbára a kézzelfogható tapasztalatokra törekszik. </a:t>
            </a:r>
            <a:endParaRPr lang="hu-HU" altLang="hu-HU"/>
          </a:p>
          <a:p>
            <a:pPr>
              <a:lnSpc>
                <a:spcPct val="90000"/>
              </a:lnSpc>
            </a:pPr>
            <a:r>
              <a:rPr lang="de-DE" altLang="hu-HU"/>
              <a:t>A reális, érzékszervileg megragadható létező a számára valóságos. </a:t>
            </a:r>
            <a:endParaRPr lang="hu-HU" altLang="hu-HU"/>
          </a:p>
          <a:p>
            <a:pPr>
              <a:lnSpc>
                <a:spcPct val="90000"/>
              </a:lnSpc>
            </a:pPr>
            <a:r>
              <a:rPr lang="de-DE" altLang="hu-HU"/>
              <a:t>Az érzékelő azt tudatosítja elsősorban, ami a múltban és a jelenben történt, történik. </a:t>
            </a:r>
            <a:endParaRPr lang="hu-HU" altLang="hu-HU"/>
          </a:p>
          <a:p>
            <a:pPr>
              <a:lnSpc>
                <a:spcPct val="90000"/>
              </a:lnSpc>
            </a:pPr>
            <a:r>
              <a:rPr lang="de-DE" altLang="hu-HU"/>
              <a:t>Élvezi a jelen pillanatot, realista, jó a részletek megfigyelésében, és azokra emlékezik is.</a:t>
            </a:r>
          </a:p>
        </p:txBody>
      </p:sp>
    </p:spTree>
    <p:extLst>
      <p:ext uri="{BB962C8B-B14F-4D97-AF65-F5344CB8AC3E}">
        <p14:creationId xmlns:p14="http://schemas.microsoft.com/office/powerpoint/2010/main" val="262389818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Dia számának helye 5">
            <a:extLst>
              <a:ext uri="{FF2B5EF4-FFF2-40B4-BE49-F238E27FC236}">
                <a16:creationId xmlns:a16="http://schemas.microsoft.com/office/drawing/2014/main" id="{13F8FEA8-94ED-4061-8C78-CE7A0F845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EA09562-82E1-44A7-B129-1C0DD839F282}" type="slidenum">
              <a:rPr lang="en-US" altLang="hu-HU">
                <a:solidFill>
                  <a:schemeClr val="bg1"/>
                </a:solidFill>
              </a:rPr>
              <a:pPr eaLnBrk="1" hangingPunct="1"/>
              <a:t>66</a:t>
            </a:fld>
            <a:endParaRPr lang="en-US" altLang="hu-HU">
              <a:solidFill>
                <a:schemeClr val="bg1"/>
              </a:solidFill>
            </a:endParaRPr>
          </a:p>
        </p:txBody>
      </p:sp>
      <p:sp>
        <p:nvSpPr>
          <p:cNvPr id="105475" name="Rectangle 2">
            <a:extLst>
              <a:ext uri="{FF2B5EF4-FFF2-40B4-BE49-F238E27FC236}">
                <a16:creationId xmlns:a16="http://schemas.microsoft.com/office/drawing/2014/main" id="{2D22BC2F-FC67-4A9D-8B49-219C0E26F3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hu-HU" b="0"/>
              <a:t>INTUITÍV (N)</a:t>
            </a:r>
          </a:p>
        </p:txBody>
      </p:sp>
      <p:sp>
        <p:nvSpPr>
          <p:cNvPr id="105476" name="Rectangle 3">
            <a:extLst>
              <a:ext uri="{FF2B5EF4-FFF2-40B4-BE49-F238E27FC236}">
                <a16:creationId xmlns:a16="http://schemas.microsoft.com/office/drawing/2014/main" id="{407FA176-71C3-4386-9FFD-C2DB5DA24D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altLang="hu-HU"/>
              <a:t>Az a személy, aki észlelésében a lehetőségek, az összefüggések, a többértelmű jelentések megragadására törekszik. </a:t>
            </a:r>
            <a:endParaRPr lang="hu-HU" altLang="hu-HU"/>
          </a:p>
          <a:p>
            <a:r>
              <a:rPr lang="de-DE" altLang="hu-HU"/>
              <a:t>Jung szerint ez a típus észlelésében a „tudattalan” utat követi. </a:t>
            </a:r>
            <a:endParaRPr lang="hu-HU" altLang="hu-HU"/>
          </a:p>
          <a:p>
            <a:r>
              <a:rPr lang="de-DE" altLang="hu-HU"/>
              <a:t>Hirtelen jön, valami „bekattan”, vagy egy felfedezés, ráismerés formájában jelenik meg a jelentés. </a:t>
            </a:r>
            <a:endParaRPr lang="hu-HU" altLang="hu-HU"/>
          </a:p>
          <a:p>
            <a:r>
              <a:rPr lang="de-DE" altLang="hu-HU"/>
              <a:t>Az intuitív észlelő világa a jelenben érzékelhetőn túlmutató világ, beleértve a lehetséges jövő eseményeit, az elvont összefüggéseket. </a:t>
            </a:r>
          </a:p>
        </p:txBody>
      </p:sp>
    </p:spTree>
    <p:extLst>
      <p:ext uri="{BB962C8B-B14F-4D97-AF65-F5344CB8AC3E}">
        <p14:creationId xmlns:p14="http://schemas.microsoft.com/office/powerpoint/2010/main" val="341561918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Dia számának helye 5">
            <a:extLst>
              <a:ext uri="{FF2B5EF4-FFF2-40B4-BE49-F238E27FC236}">
                <a16:creationId xmlns:a16="http://schemas.microsoft.com/office/drawing/2014/main" id="{C83C4CD2-438C-416F-AE62-19712D508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8BB0E0B-F79A-48A1-8190-ED70E23D2F09}" type="slidenum">
              <a:rPr lang="en-US" altLang="hu-HU">
                <a:solidFill>
                  <a:schemeClr val="bg1"/>
                </a:solidFill>
              </a:rPr>
              <a:pPr eaLnBrk="1" hangingPunct="1"/>
              <a:t>67</a:t>
            </a:fld>
            <a:endParaRPr lang="en-US" altLang="hu-HU">
              <a:solidFill>
                <a:schemeClr val="bg1"/>
              </a:solidFill>
            </a:endParaRPr>
          </a:p>
        </p:txBody>
      </p:sp>
      <p:sp>
        <p:nvSpPr>
          <p:cNvPr id="107523" name="Rectangle 2">
            <a:extLst>
              <a:ext uri="{FF2B5EF4-FFF2-40B4-BE49-F238E27FC236}">
                <a16:creationId xmlns:a16="http://schemas.microsoft.com/office/drawing/2014/main" id="{4C2B74E5-C2C0-4DDD-8D30-A58000B2B9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hu-HU"/>
              <a:t>Gondolkodó (T)</a:t>
            </a:r>
          </a:p>
        </p:txBody>
      </p:sp>
      <p:sp>
        <p:nvSpPr>
          <p:cNvPr id="107524" name="Rectangle 3">
            <a:extLst>
              <a:ext uri="{FF2B5EF4-FFF2-40B4-BE49-F238E27FC236}">
                <a16:creationId xmlns:a16="http://schemas.microsoft.com/office/drawing/2014/main" id="{86809B22-A99C-4806-A95B-94FE5DF408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altLang="hu-HU"/>
              <a:t>A gondolkodó funkció kapcsolja össze az okot az okozattal, és képez logikai rendet közöttük. </a:t>
            </a:r>
            <a:endParaRPr lang="hu-HU" altLang="hu-HU"/>
          </a:p>
          <a:p>
            <a:r>
              <a:rPr lang="de-DE" altLang="hu-HU"/>
              <a:t>Azok esetében, akiknél a döntéshozatal elsődleges alapja a személytelen logikán alapuló gondolkodás, jellemzően társul: az elemzés, kritikusság, pártatlanság, tárgyszerűség. </a:t>
            </a:r>
            <a:endParaRPr lang="hu-HU" altLang="hu-HU"/>
          </a:p>
          <a:p>
            <a:r>
              <a:rPr lang="de-DE" altLang="hu-HU"/>
              <a:t>Döntéseiket elsősorban ezek alapján hozzák meg.</a:t>
            </a:r>
          </a:p>
        </p:txBody>
      </p:sp>
    </p:spTree>
    <p:extLst>
      <p:ext uri="{BB962C8B-B14F-4D97-AF65-F5344CB8AC3E}">
        <p14:creationId xmlns:p14="http://schemas.microsoft.com/office/powerpoint/2010/main" val="290377189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Dia számának helye 5">
            <a:extLst>
              <a:ext uri="{FF2B5EF4-FFF2-40B4-BE49-F238E27FC236}">
                <a16:creationId xmlns:a16="http://schemas.microsoft.com/office/drawing/2014/main" id="{2E93F3CB-57A7-464F-892C-0D0349FFC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18944B3-50F6-4D9D-87ED-7469018947ED}" type="slidenum">
              <a:rPr lang="en-US" altLang="hu-HU">
                <a:solidFill>
                  <a:schemeClr val="bg1"/>
                </a:solidFill>
              </a:rPr>
              <a:pPr eaLnBrk="1" hangingPunct="1"/>
              <a:t>68</a:t>
            </a:fld>
            <a:endParaRPr lang="en-US" altLang="hu-HU">
              <a:solidFill>
                <a:schemeClr val="bg1"/>
              </a:solidFill>
            </a:endParaRPr>
          </a:p>
        </p:txBody>
      </p:sp>
      <p:sp>
        <p:nvSpPr>
          <p:cNvPr id="108547" name="Rectangle 2">
            <a:extLst>
              <a:ext uri="{FF2B5EF4-FFF2-40B4-BE49-F238E27FC236}">
                <a16:creationId xmlns:a16="http://schemas.microsoft.com/office/drawing/2014/main" id="{43985D2A-2CE9-4B2B-85A2-9CDEE81CE3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hu-HU"/>
              <a:t>Érző (F)</a:t>
            </a:r>
          </a:p>
        </p:txBody>
      </p:sp>
      <p:sp>
        <p:nvSpPr>
          <p:cNvPr id="108548" name="Rectangle 3">
            <a:extLst>
              <a:ext uri="{FF2B5EF4-FFF2-40B4-BE49-F238E27FC236}">
                <a16:creationId xmlns:a16="http://schemas.microsoft.com/office/drawing/2014/main" id="{93402964-0A31-46D4-BCAD-EB59307BFB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altLang="hu-HU"/>
              <a:t> Az érző funkció a személyes vonzás és taszítás alapján működik. </a:t>
            </a:r>
            <a:endParaRPr lang="hu-HU" altLang="hu-HU"/>
          </a:p>
          <a:p>
            <a:r>
              <a:rPr lang="de-DE" altLang="hu-HU"/>
              <a:t>Az e mentális folyamat alkalmazását kedvelő személy a döntés végeredményét az emberekre tett hatásuk szerint értékeli. </a:t>
            </a:r>
            <a:endParaRPr lang="hu-HU" altLang="hu-HU"/>
          </a:p>
          <a:p>
            <a:r>
              <a:rPr lang="de-DE" altLang="hu-HU"/>
              <a:t>Az érző a személyes értékeit tekinti döntései alapjának. </a:t>
            </a:r>
            <a:endParaRPr lang="hu-HU" altLang="hu-HU"/>
          </a:p>
          <a:p>
            <a:r>
              <a:rPr lang="de-DE" altLang="hu-HU"/>
              <a:t>Jobban érdekli az ember, mint a feladat maga. </a:t>
            </a:r>
            <a:endParaRPr lang="hu-HU" altLang="hu-HU"/>
          </a:p>
          <a:p>
            <a:r>
              <a:rPr lang="de-DE" altLang="hu-HU"/>
              <a:t>Igénye a harmónia, a csatlakozás, befogadottság, az egyetértés. </a:t>
            </a:r>
          </a:p>
        </p:txBody>
      </p:sp>
    </p:spTree>
    <p:extLst>
      <p:ext uri="{BB962C8B-B14F-4D97-AF65-F5344CB8AC3E}">
        <p14:creationId xmlns:p14="http://schemas.microsoft.com/office/powerpoint/2010/main" val="190249122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Dia számának helye 4">
            <a:extLst>
              <a:ext uri="{FF2B5EF4-FFF2-40B4-BE49-F238E27FC236}">
                <a16:creationId xmlns:a16="http://schemas.microsoft.com/office/drawing/2014/main" id="{2E2B5BF6-238E-4144-A066-901020F52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C065F51-CEE4-4B12-9F2C-3393C6E1F2B3}" type="slidenum">
              <a:rPr lang="en-US" altLang="hu-HU">
                <a:solidFill>
                  <a:schemeClr val="bg1"/>
                </a:solidFill>
              </a:rPr>
              <a:pPr eaLnBrk="1" hangingPunct="1"/>
              <a:t>69</a:t>
            </a:fld>
            <a:endParaRPr lang="en-US" altLang="hu-HU">
              <a:solidFill>
                <a:schemeClr val="bg1"/>
              </a:solidFill>
            </a:endParaRPr>
          </a:p>
        </p:txBody>
      </p:sp>
      <p:sp>
        <p:nvSpPr>
          <p:cNvPr id="112643" name="Rectangle 2">
            <a:extLst>
              <a:ext uri="{FF2B5EF4-FFF2-40B4-BE49-F238E27FC236}">
                <a16:creationId xmlns:a16="http://schemas.microsoft.com/office/drawing/2014/main" id="{678A8090-B185-4B9E-8FE7-1FCC3F69C8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/>
              <a:t>Összefoglalás</a:t>
            </a:r>
            <a:endParaRPr lang="de-DE" altLang="hu-HU"/>
          </a:p>
        </p:txBody>
      </p:sp>
      <p:pic>
        <p:nvPicPr>
          <p:cNvPr id="112644" name="Picture 4">
            <a:extLst>
              <a:ext uri="{FF2B5EF4-FFF2-40B4-BE49-F238E27FC236}">
                <a16:creationId xmlns:a16="http://schemas.microsoft.com/office/drawing/2014/main" id="{CC9D47D2-B7CE-47B6-AF68-66507E898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8" y="1835427"/>
            <a:ext cx="9144000" cy="305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églalap 2">
            <a:extLst>
              <a:ext uri="{FF2B5EF4-FFF2-40B4-BE49-F238E27FC236}">
                <a16:creationId xmlns:a16="http://schemas.microsoft.com/office/drawing/2014/main" id="{0570131C-6504-4AC8-B0B5-23A0F7DC47A9}"/>
              </a:ext>
            </a:extLst>
          </p:cNvPr>
          <p:cNvSpPr/>
          <p:nvPr/>
        </p:nvSpPr>
        <p:spPr>
          <a:xfrm>
            <a:off x="5637643" y="5691746"/>
            <a:ext cx="44055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Forrás: http://mbti.tarhely.biz/tipusok alapján</a:t>
            </a:r>
          </a:p>
        </p:txBody>
      </p:sp>
    </p:spTree>
    <p:extLst>
      <p:ext uri="{BB962C8B-B14F-4D97-AF65-F5344CB8AC3E}">
        <p14:creationId xmlns:p14="http://schemas.microsoft.com/office/powerpoint/2010/main" val="8595361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455569C-E25E-4C2A-A291-B70BDEDCF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6000" dirty="0"/>
              <a:t>Az innovatív technológiára épülő vállalkozás fogalma, jellemzői </a:t>
            </a:r>
          </a:p>
        </p:txBody>
      </p:sp>
    </p:spTree>
    <p:extLst>
      <p:ext uri="{BB962C8B-B14F-4D97-AF65-F5344CB8AC3E}">
        <p14:creationId xmlns:p14="http://schemas.microsoft.com/office/powerpoint/2010/main" val="153807258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Dia számának helye 4">
            <a:extLst>
              <a:ext uri="{FF2B5EF4-FFF2-40B4-BE49-F238E27FC236}">
                <a16:creationId xmlns:a16="http://schemas.microsoft.com/office/drawing/2014/main" id="{F4E424BB-DFA0-405D-8A34-A0EAF43EC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5B0ECB3-9C81-469B-A804-05DBAEBEF7A7}" type="slidenum">
              <a:rPr lang="en-US" altLang="hu-HU">
                <a:solidFill>
                  <a:schemeClr val="bg1"/>
                </a:solidFill>
              </a:rPr>
              <a:pPr eaLnBrk="1" hangingPunct="1"/>
              <a:t>70</a:t>
            </a:fld>
            <a:endParaRPr lang="en-US" altLang="hu-HU">
              <a:solidFill>
                <a:schemeClr val="bg1"/>
              </a:solidFill>
            </a:endParaRPr>
          </a:p>
        </p:txBody>
      </p:sp>
      <p:sp>
        <p:nvSpPr>
          <p:cNvPr id="113667" name="Rectangle 2">
            <a:extLst>
              <a:ext uri="{FF2B5EF4-FFF2-40B4-BE49-F238E27FC236}">
                <a16:creationId xmlns:a16="http://schemas.microsoft.com/office/drawing/2014/main" id="{02A286E2-2FBD-4BF4-A3CD-57396B31C2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/>
              <a:t>Kiértékelés</a:t>
            </a:r>
            <a:endParaRPr lang="de-DE" altLang="hu-HU"/>
          </a:p>
        </p:txBody>
      </p:sp>
      <p:pic>
        <p:nvPicPr>
          <p:cNvPr id="113668" name="Picture 5">
            <a:extLst>
              <a:ext uri="{FF2B5EF4-FFF2-40B4-BE49-F238E27FC236}">
                <a16:creationId xmlns:a16="http://schemas.microsoft.com/office/drawing/2014/main" id="{5DFA700C-2203-43E5-BCE6-FF764E38F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292625"/>
            <a:ext cx="8382000" cy="399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731680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Dia számának helye 4">
            <a:extLst>
              <a:ext uri="{FF2B5EF4-FFF2-40B4-BE49-F238E27FC236}">
                <a16:creationId xmlns:a16="http://schemas.microsoft.com/office/drawing/2014/main" id="{9403CE29-712E-4AAF-8C3A-B687069EB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C629E48-113A-482C-9B43-3A4438E99DF2}" type="slidenum">
              <a:rPr lang="en-US" altLang="hu-HU">
                <a:solidFill>
                  <a:schemeClr val="bg1"/>
                </a:solidFill>
              </a:rPr>
              <a:pPr eaLnBrk="1" hangingPunct="1"/>
              <a:t>71</a:t>
            </a:fld>
            <a:endParaRPr lang="en-US" altLang="hu-HU">
              <a:solidFill>
                <a:schemeClr val="bg1"/>
              </a:solidFill>
            </a:endParaRPr>
          </a:p>
        </p:txBody>
      </p:sp>
      <p:sp>
        <p:nvSpPr>
          <p:cNvPr id="114691" name="Rectangle 2">
            <a:extLst>
              <a:ext uri="{FF2B5EF4-FFF2-40B4-BE49-F238E27FC236}">
                <a16:creationId xmlns:a16="http://schemas.microsoft.com/office/drawing/2014/main" id="{99922224-7216-4F14-A6DC-9818D161A3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/>
              <a:t>Kiértékelés</a:t>
            </a:r>
            <a:endParaRPr lang="de-DE" altLang="hu-HU"/>
          </a:p>
        </p:txBody>
      </p:sp>
      <p:pic>
        <p:nvPicPr>
          <p:cNvPr id="114692" name="Picture 4">
            <a:extLst>
              <a:ext uri="{FF2B5EF4-FFF2-40B4-BE49-F238E27FC236}">
                <a16:creationId xmlns:a16="http://schemas.microsoft.com/office/drawing/2014/main" id="{BCA16DF3-7965-44CD-A4E3-05EFA4FCD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07435"/>
            <a:ext cx="8610600" cy="427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53481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Dia számának helye 4">
            <a:extLst>
              <a:ext uri="{FF2B5EF4-FFF2-40B4-BE49-F238E27FC236}">
                <a16:creationId xmlns:a16="http://schemas.microsoft.com/office/drawing/2014/main" id="{D80A83AD-FEC7-46D4-B596-24EB4BFD7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C093B82-3282-4BAB-857F-C4C0986B889F}" type="slidenum">
              <a:rPr lang="en-US" altLang="hu-HU">
                <a:solidFill>
                  <a:schemeClr val="bg1"/>
                </a:solidFill>
              </a:rPr>
              <a:pPr eaLnBrk="1" hangingPunct="1"/>
              <a:t>72</a:t>
            </a:fld>
            <a:endParaRPr lang="en-US" altLang="hu-HU">
              <a:solidFill>
                <a:schemeClr val="bg1"/>
              </a:solidFill>
            </a:endParaRPr>
          </a:p>
        </p:txBody>
      </p:sp>
      <p:sp>
        <p:nvSpPr>
          <p:cNvPr id="115715" name="Rectangle 2">
            <a:extLst>
              <a:ext uri="{FF2B5EF4-FFF2-40B4-BE49-F238E27FC236}">
                <a16:creationId xmlns:a16="http://schemas.microsoft.com/office/drawing/2014/main" id="{32949D31-A50B-4A43-A6D3-CC8C75A900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1512" y="0"/>
            <a:ext cx="10772775" cy="1658198"/>
          </a:xfrm>
        </p:spPr>
        <p:txBody>
          <a:bodyPr/>
          <a:lstStyle/>
          <a:p>
            <a:r>
              <a:rPr lang="hu-HU" altLang="hu-HU" dirty="0"/>
              <a:t>Kiértékelés</a:t>
            </a:r>
            <a:endParaRPr lang="de-DE" altLang="hu-HU" dirty="0"/>
          </a:p>
        </p:txBody>
      </p:sp>
      <p:pic>
        <p:nvPicPr>
          <p:cNvPr id="115716" name="Picture 4">
            <a:extLst>
              <a:ext uri="{FF2B5EF4-FFF2-40B4-BE49-F238E27FC236}">
                <a16:creationId xmlns:a16="http://schemas.microsoft.com/office/drawing/2014/main" id="{2755CB37-028A-41B8-9C18-4BE5F4688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358345"/>
            <a:ext cx="8305800" cy="418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421777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Dia számának helye 4">
            <a:extLst>
              <a:ext uri="{FF2B5EF4-FFF2-40B4-BE49-F238E27FC236}">
                <a16:creationId xmlns:a16="http://schemas.microsoft.com/office/drawing/2014/main" id="{07C472F9-8E99-48E1-97DB-C1B4ED874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17C580D-C301-4DCC-975B-B85EB7B3494A}" type="slidenum">
              <a:rPr lang="en-US" altLang="hu-HU">
                <a:solidFill>
                  <a:schemeClr val="bg1"/>
                </a:solidFill>
              </a:rPr>
              <a:pPr eaLnBrk="1" hangingPunct="1"/>
              <a:t>73</a:t>
            </a:fld>
            <a:endParaRPr lang="en-US" altLang="hu-HU">
              <a:solidFill>
                <a:schemeClr val="bg1"/>
              </a:solidFill>
            </a:endParaRPr>
          </a:p>
        </p:txBody>
      </p:sp>
      <p:sp>
        <p:nvSpPr>
          <p:cNvPr id="116739" name="Rectangle 2">
            <a:extLst>
              <a:ext uri="{FF2B5EF4-FFF2-40B4-BE49-F238E27FC236}">
                <a16:creationId xmlns:a16="http://schemas.microsoft.com/office/drawing/2014/main" id="{E121772A-F65C-48AB-BFC9-32FA82747D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/>
              <a:t>Kiértékelés</a:t>
            </a:r>
            <a:endParaRPr lang="de-DE" altLang="hu-HU"/>
          </a:p>
        </p:txBody>
      </p:sp>
      <p:pic>
        <p:nvPicPr>
          <p:cNvPr id="116740" name="Picture 4">
            <a:extLst>
              <a:ext uri="{FF2B5EF4-FFF2-40B4-BE49-F238E27FC236}">
                <a16:creationId xmlns:a16="http://schemas.microsoft.com/office/drawing/2014/main" id="{B4F0D40C-B2EA-4840-AD14-E4FC949D4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332384"/>
            <a:ext cx="8686800" cy="429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922413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Dia számának helye 4">
            <a:extLst>
              <a:ext uri="{FF2B5EF4-FFF2-40B4-BE49-F238E27FC236}">
                <a16:creationId xmlns:a16="http://schemas.microsoft.com/office/drawing/2014/main" id="{E5EF7050-FD49-4C62-80D0-CB6930C57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1A2414C-EBE6-4C7E-A19E-5A7B6484CDDC}" type="slidenum">
              <a:rPr lang="en-US" altLang="hu-HU">
                <a:solidFill>
                  <a:schemeClr val="bg1"/>
                </a:solidFill>
              </a:rPr>
              <a:pPr eaLnBrk="1" hangingPunct="1"/>
              <a:t>74</a:t>
            </a:fld>
            <a:endParaRPr lang="en-US" altLang="hu-HU">
              <a:solidFill>
                <a:schemeClr val="bg1"/>
              </a:solidFill>
            </a:endParaRPr>
          </a:p>
        </p:txBody>
      </p:sp>
      <p:sp>
        <p:nvSpPr>
          <p:cNvPr id="117763" name="Rectangle 4">
            <a:extLst>
              <a:ext uri="{FF2B5EF4-FFF2-40B4-BE49-F238E27FC236}">
                <a16:creationId xmlns:a16="http://schemas.microsoft.com/office/drawing/2014/main" id="{4405FF07-2DE0-47E8-8F43-586240FB66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113332"/>
            <a:ext cx="10515600" cy="1325563"/>
          </a:xfrm>
        </p:spPr>
        <p:txBody>
          <a:bodyPr/>
          <a:lstStyle/>
          <a:p>
            <a:r>
              <a:rPr lang="hu-HU" altLang="hu-HU" dirty="0"/>
              <a:t>Személyiségtípusok gyakorisága</a:t>
            </a:r>
            <a:endParaRPr lang="de-DE" altLang="hu-HU" dirty="0"/>
          </a:p>
        </p:txBody>
      </p:sp>
      <p:pic>
        <p:nvPicPr>
          <p:cNvPr id="117764" name="Picture 5">
            <a:extLst>
              <a:ext uri="{FF2B5EF4-FFF2-40B4-BE49-F238E27FC236}">
                <a16:creationId xmlns:a16="http://schemas.microsoft.com/office/drawing/2014/main" id="{B43B6A24-D55D-40AF-9C73-6E05354CA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080050"/>
            <a:ext cx="9144000" cy="568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5" name="Oval 6">
            <a:extLst>
              <a:ext uri="{FF2B5EF4-FFF2-40B4-BE49-F238E27FC236}">
                <a16:creationId xmlns:a16="http://schemas.microsoft.com/office/drawing/2014/main" id="{2981F91B-A17E-40A5-BA97-4962FC36BA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5943600"/>
            <a:ext cx="838200" cy="457200"/>
          </a:xfrm>
          <a:prstGeom prst="ellipse">
            <a:avLst/>
          </a:prstGeom>
          <a:noFill/>
          <a:ln w="1905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117766" name="Oval 7">
            <a:extLst>
              <a:ext uri="{FF2B5EF4-FFF2-40B4-BE49-F238E27FC236}">
                <a16:creationId xmlns:a16="http://schemas.microsoft.com/office/drawing/2014/main" id="{AB0D26A7-7150-40BD-A3A9-3B8B63A8AE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2971800"/>
            <a:ext cx="838200" cy="457200"/>
          </a:xfrm>
          <a:prstGeom prst="ellipse">
            <a:avLst/>
          </a:prstGeom>
          <a:noFill/>
          <a:ln w="1905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05426524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Dia számának helye 5">
            <a:extLst>
              <a:ext uri="{FF2B5EF4-FFF2-40B4-BE49-F238E27FC236}">
                <a16:creationId xmlns:a16="http://schemas.microsoft.com/office/drawing/2014/main" id="{0B22C037-829F-481B-84A6-F53C32A24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72FF575-6C99-4A69-8A16-A9C39980CF6E}" type="slidenum">
              <a:rPr lang="en-US" altLang="hu-HU">
                <a:solidFill>
                  <a:schemeClr val="bg1"/>
                </a:solidFill>
              </a:rPr>
              <a:pPr eaLnBrk="1" hangingPunct="1"/>
              <a:t>75</a:t>
            </a:fld>
            <a:endParaRPr lang="en-US" altLang="hu-HU">
              <a:solidFill>
                <a:schemeClr val="bg1"/>
              </a:solidFill>
            </a:endParaRPr>
          </a:p>
        </p:txBody>
      </p:sp>
      <p:sp>
        <p:nvSpPr>
          <p:cNvPr id="118787" name="Rectangle 2">
            <a:extLst>
              <a:ext uri="{FF2B5EF4-FFF2-40B4-BE49-F238E27FC236}">
                <a16:creationId xmlns:a16="http://schemas.microsoft.com/office/drawing/2014/main" id="{AFA38E40-6E4C-43F7-B0A4-D1EF7998A1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/>
              <a:t>Személyiség típusok és munka</a:t>
            </a:r>
            <a:endParaRPr lang="de-DE" altLang="hu-HU"/>
          </a:p>
        </p:txBody>
      </p:sp>
      <p:sp>
        <p:nvSpPr>
          <p:cNvPr id="118788" name="Rectangle 3">
            <a:extLst>
              <a:ext uri="{FF2B5EF4-FFF2-40B4-BE49-F238E27FC236}">
                <a16:creationId xmlns:a16="http://schemas.microsoft.com/office/drawing/2014/main" id="{16EF4DF5-B228-4A6E-8A2F-823B79F235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altLang="hu-HU" dirty="0">
                <a:hlinkClick r:id="rId2"/>
              </a:rPr>
              <a:t>http://www.personalitypage.com/html/careers.html</a:t>
            </a:r>
            <a:endParaRPr lang="hu-HU" altLang="hu-HU" dirty="0"/>
          </a:p>
          <a:p>
            <a:endParaRPr lang="hu-HU" altLang="hu-HU" dirty="0"/>
          </a:p>
          <a:p>
            <a:r>
              <a:rPr lang="de-DE" altLang="hu-HU" dirty="0"/>
              <a:t>http://mbti.tarhely.biz/tipusok</a:t>
            </a:r>
          </a:p>
        </p:txBody>
      </p:sp>
    </p:spTree>
    <p:extLst>
      <p:ext uri="{BB962C8B-B14F-4D97-AF65-F5344CB8AC3E}">
        <p14:creationId xmlns:p14="http://schemas.microsoft.com/office/powerpoint/2010/main" val="427336319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CCB89EDD-6C1D-4BEE-974F-BABE718BEB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5807" y="1460898"/>
            <a:ext cx="5877424" cy="3667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39534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ACCF303-E492-42CD-9EB6-15E5E186504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/>
              <a:t>A szervezet - Csoport - Csoportmunka</a:t>
            </a:r>
          </a:p>
        </p:txBody>
      </p:sp>
    </p:spTree>
    <p:extLst>
      <p:ext uri="{BB962C8B-B14F-4D97-AF65-F5344CB8AC3E}">
        <p14:creationId xmlns:p14="http://schemas.microsoft.com/office/powerpoint/2010/main" val="282574533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Dia számának helye 4">
            <a:extLst>
              <a:ext uri="{FF2B5EF4-FFF2-40B4-BE49-F238E27FC236}">
                <a16:creationId xmlns:a16="http://schemas.microsoft.com/office/drawing/2014/main" id="{93F21DCC-8F52-42FE-9AF6-A2CC99DD2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48200" y="6586538"/>
            <a:ext cx="2895600" cy="22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fld id="{B6975E09-F6E6-4C59-9795-8584A8E64BD6}" type="slidenum">
              <a:rPr lang="en-US" altLang="hu-HU">
                <a:solidFill>
                  <a:schemeClr val="bg1"/>
                </a:solidFill>
              </a:rPr>
              <a:pPr algn="ctr" eaLnBrk="1" hangingPunct="1"/>
              <a:t>78</a:t>
            </a:fld>
            <a:endParaRPr lang="en-US" altLang="hu-HU">
              <a:solidFill>
                <a:schemeClr val="bg1"/>
              </a:solidFill>
            </a:endParaRPr>
          </a:p>
        </p:txBody>
      </p:sp>
      <p:sp>
        <p:nvSpPr>
          <p:cNvPr id="133123" name="Rectangle 2">
            <a:extLst>
              <a:ext uri="{FF2B5EF4-FFF2-40B4-BE49-F238E27FC236}">
                <a16:creationId xmlns:a16="http://schemas.microsoft.com/office/drawing/2014/main" id="{822A8606-56DA-4280-A39F-D385B8E927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2800"/>
              <a:t>A csoport</a:t>
            </a:r>
            <a:endParaRPr lang="de-DE" altLang="hu-HU" sz="2800"/>
          </a:p>
        </p:txBody>
      </p:sp>
      <p:sp>
        <p:nvSpPr>
          <p:cNvPr id="133124" name="Rectangle 3">
            <a:extLst>
              <a:ext uri="{FF2B5EF4-FFF2-40B4-BE49-F238E27FC236}">
                <a16:creationId xmlns:a16="http://schemas.microsoft.com/office/drawing/2014/main" id="{9970AC41-DA50-4A58-9698-DFE4C319DF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altLang="hu-HU"/>
              <a:t>Csoportról akkor beszélünk, ha két vagy több, csoportot alkotó egyén között kommunikáció és interakció</a:t>
            </a:r>
            <a:r>
              <a:rPr lang="hu-HU" altLang="hu-HU"/>
              <a:t> </a:t>
            </a:r>
            <a:r>
              <a:rPr lang="de-DE" altLang="hu-HU"/>
              <a:t>figyelhet</a:t>
            </a:r>
            <a:r>
              <a:rPr lang="hu-HU" altLang="hu-HU"/>
              <a:t>ő </a:t>
            </a:r>
            <a:r>
              <a:rPr lang="de-DE" altLang="hu-HU"/>
              <a:t>meg. </a:t>
            </a:r>
            <a:endParaRPr lang="hu-HU" altLang="hu-HU"/>
          </a:p>
          <a:p>
            <a:r>
              <a:rPr lang="de-DE" altLang="hu-HU"/>
              <a:t>Egymásra hatás nélkül nincs csoport, legfeljebb személyek együttese.</a:t>
            </a:r>
          </a:p>
        </p:txBody>
      </p:sp>
    </p:spTree>
    <p:extLst>
      <p:ext uri="{BB962C8B-B14F-4D97-AF65-F5344CB8AC3E}">
        <p14:creationId xmlns:p14="http://schemas.microsoft.com/office/powerpoint/2010/main" val="143726816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Dia számának helye 4">
            <a:extLst>
              <a:ext uri="{FF2B5EF4-FFF2-40B4-BE49-F238E27FC236}">
                <a16:creationId xmlns:a16="http://schemas.microsoft.com/office/drawing/2014/main" id="{9DD8B59B-F5A0-49A1-BFF2-5FAA54916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48200" y="6586538"/>
            <a:ext cx="2895600" cy="22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fld id="{867401A6-2C57-43E9-93C8-D3E7B32F402B}" type="slidenum">
              <a:rPr lang="en-US" altLang="hu-HU">
                <a:solidFill>
                  <a:schemeClr val="bg1"/>
                </a:solidFill>
              </a:rPr>
              <a:pPr algn="ctr" eaLnBrk="1" hangingPunct="1"/>
              <a:t>79</a:t>
            </a:fld>
            <a:endParaRPr lang="en-US" altLang="hu-HU">
              <a:solidFill>
                <a:schemeClr val="bg1"/>
              </a:solidFill>
            </a:endParaRPr>
          </a:p>
        </p:txBody>
      </p:sp>
      <p:sp>
        <p:nvSpPr>
          <p:cNvPr id="134147" name="Rectangle 2">
            <a:extLst>
              <a:ext uri="{FF2B5EF4-FFF2-40B4-BE49-F238E27FC236}">
                <a16:creationId xmlns:a16="http://schemas.microsoft.com/office/drawing/2014/main" id="{4B831E2A-1BC8-4408-A5A9-95EB57277C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2800"/>
              <a:t>Igaz-e az állítás?</a:t>
            </a:r>
            <a:endParaRPr lang="de-DE" altLang="hu-HU" sz="2800"/>
          </a:p>
        </p:txBody>
      </p:sp>
      <p:sp>
        <p:nvSpPr>
          <p:cNvPr id="134148" name="Rectangle 3">
            <a:extLst>
              <a:ext uri="{FF2B5EF4-FFF2-40B4-BE49-F238E27FC236}">
                <a16:creationId xmlns:a16="http://schemas.microsoft.com/office/drawing/2014/main" id="{C8225AFE-C3C7-4C92-A0F8-C206215463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hu-HU" altLang="hu-HU"/>
              <a:t>„A </a:t>
            </a:r>
            <a:r>
              <a:rPr lang="de-DE" altLang="hu-HU"/>
              <a:t>csapatmunka hatékonyabb, kreatívabb, mintha egyének külön-külön próbálkoznának. </a:t>
            </a:r>
            <a:endParaRPr lang="hu-HU" altLang="hu-HU"/>
          </a:p>
          <a:p>
            <a:pPr algn="ctr"/>
            <a:endParaRPr lang="hu-HU" altLang="hu-HU"/>
          </a:p>
          <a:p>
            <a:pPr algn="ctr"/>
            <a:r>
              <a:rPr lang="de-DE" altLang="hu-HU"/>
              <a:t>Ha összeállítunk egy csapatot, az abban résztvevők hatékonyan fognak dolgozni, jó lesz az együttműködés, együtt jó döntések születnek, kreatívabb lesz a folyamat</a:t>
            </a:r>
            <a:r>
              <a:rPr lang="hu-HU" altLang="hu-HU"/>
              <a:t>.”</a:t>
            </a:r>
            <a:endParaRPr lang="de-DE" altLang="hu-HU"/>
          </a:p>
        </p:txBody>
      </p:sp>
    </p:spTree>
    <p:extLst>
      <p:ext uri="{BB962C8B-B14F-4D97-AF65-F5344CB8AC3E}">
        <p14:creationId xmlns:p14="http://schemas.microsoft.com/office/powerpoint/2010/main" val="10047686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194A79E-B74C-43E8-9A45-8B893C421AE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5992" y="0"/>
            <a:ext cx="4636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Kép helye 5" descr="A képen fénykép, megjelenítés, műsor, különböző látható&#10;&#10;A leírás teljesen megbízható">
            <a:extLst>
              <a:ext uri="{FF2B5EF4-FFF2-40B4-BE49-F238E27FC236}">
                <a16:creationId xmlns:a16="http://schemas.microsoft.com/office/drawing/2014/main" id="{F8042B45-040E-4228-A401-534D34C9470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/>
          <a:stretch/>
        </p:blipFill>
        <p:spPr>
          <a:xfrm>
            <a:off x="58582" y="499534"/>
            <a:ext cx="7304607" cy="5770638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8751BC57-2CD7-42A1-93EE-2B60D74C6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3212" y="499533"/>
            <a:ext cx="3401568" cy="19202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Kit tekintünk vállalkozónak?</a:t>
            </a:r>
            <a:br>
              <a:rPr lang="hu-HU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181CCEB7-F818-4800-A373-48F51AAC79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173212" y="2419773"/>
            <a:ext cx="3401568" cy="3358092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85000"/>
              </a:lnSpc>
            </a:pPr>
            <a:r>
              <a:rPr lang="hu-HU" sz="3200" dirty="0">
                <a:solidFill>
                  <a:schemeClr val="bg1"/>
                </a:solidFill>
              </a:rPr>
              <a:t>Milyen különböző társadalmi felfogások léteznek?</a:t>
            </a:r>
          </a:p>
          <a:p>
            <a:pPr>
              <a:lnSpc>
                <a:spcPct val="85000"/>
              </a:lnSpc>
              <a:buFont typeface="Arial" pitchFamily="34" charset="0"/>
              <a:buChar char=" "/>
            </a:pPr>
            <a:r>
              <a:rPr lang="hu-HU" sz="3200" dirty="0">
                <a:solidFill>
                  <a:schemeClr val="bg1"/>
                </a:solidFill>
              </a:rPr>
              <a:t>Hogy határoznátok meg az innovatív vállalkozó fogalmát?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AFEBA115-CEBC-46B9-889F-C26419B81AEA}"/>
              </a:ext>
            </a:extLst>
          </p:cNvPr>
          <p:cNvSpPr txBox="1"/>
          <p:nvPr/>
        </p:nvSpPr>
        <p:spPr>
          <a:xfrm>
            <a:off x="4712677" y="6270172"/>
            <a:ext cx="25321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/>
              <a:t>Forrás: I&amp;E </a:t>
            </a:r>
            <a:r>
              <a:rPr lang="hu-HU" sz="1400" dirty="0" err="1"/>
              <a:t>Basics</a:t>
            </a:r>
            <a:r>
              <a:rPr lang="hu-HU" sz="1400" dirty="0"/>
              <a:t> </a:t>
            </a:r>
            <a:r>
              <a:rPr lang="hu-HU" sz="1400" dirty="0" err="1"/>
              <a:t>blueprint</a:t>
            </a:r>
            <a:endParaRPr lang="hu-HU" sz="1400" dirty="0"/>
          </a:p>
        </p:txBody>
      </p:sp>
    </p:spTree>
    <p:extLst>
      <p:ext uri="{BB962C8B-B14F-4D97-AF65-F5344CB8AC3E}">
        <p14:creationId xmlns:p14="http://schemas.microsoft.com/office/powerpoint/2010/main" val="343988717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Dia számának helye 4">
            <a:extLst>
              <a:ext uri="{FF2B5EF4-FFF2-40B4-BE49-F238E27FC236}">
                <a16:creationId xmlns:a16="http://schemas.microsoft.com/office/drawing/2014/main" id="{CBA2E2DC-987B-4E82-8356-17CEE39D4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48200" y="6586538"/>
            <a:ext cx="2895600" cy="22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fld id="{FEAEE3BD-5114-400E-8BED-ACDB915A6ACA}" type="slidenum">
              <a:rPr lang="en-US" altLang="hu-HU">
                <a:solidFill>
                  <a:schemeClr val="bg1"/>
                </a:solidFill>
              </a:rPr>
              <a:pPr algn="ctr" eaLnBrk="1" hangingPunct="1"/>
              <a:t>80</a:t>
            </a:fld>
            <a:endParaRPr lang="en-US" altLang="hu-HU">
              <a:solidFill>
                <a:schemeClr val="bg1"/>
              </a:solidFill>
            </a:endParaRPr>
          </a:p>
        </p:txBody>
      </p:sp>
      <p:sp>
        <p:nvSpPr>
          <p:cNvPr id="135171" name="Rectangle 2">
            <a:extLst>
              <a:ext uri="{FF2B5EF4-FFF2-40B4-BE49-F238E27FC236}">
                <a16:creationId xmlns:a16="http://schemas.microsoft.com/office/drawing/2014/main" id="{F6F8E7B0-6848-4304-8940-C11AE6603D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altLang="hu-HU" sz="4000" dirty="0"/>
              <a:t>A csapat, vagy csoport hatékonysága</a:t>
            </a:r>
            <a:endParaRPr lang="de-DE" altLang="hu-HU" sz="4000" dirty="0"/>
          </a:p>
        </p:txBody>
      </p:sp>
      <p:sp>
        <p:nvSpPr>
          <p:cNvPr id="135172" name="Rectangle 3">
            <a:extLst>
              <a:ext uri="{FF2B5EF4-FFF2-40B4-BE49-F238E27FC236}">
                <a16:creationId xmlns:a16="http://schemas.microsoft.com/office/drawing/2014/main" id="{5057545A-61E6-4417-A7D2-3EAAD74C99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altLang="hu-HU"/>
              <a:t>A</a:t>
            </a:r>
            <a:r>
              <a:rPr lang="de-DE" altLang="hu-HU"/>
              <a:t> csapat valóban lehet több szempontból produktívabb, de ez nem szükségszerűen következik be. </a:t>
            </a:r>
            <a:endParaRPr lang="hu-HU" altLang="hu-HU"/>
          </a:p>
          <a:p>
            <a:r>
              <a:rPr lang="de-DE" altLang="hu-HU"/>
              <a:t>Számos olyan összetevő van, amelyre oda kell figyelni ahhoz, hogy a csapat többlete kijöjjön. </a:t>
            </a:r>
            <a:endParaRPr lang="hu-HU" altLang="hu-HU"/>
          </a:p>
          <a:p>
            <a:endParaRPr lang="hu-HU" altLang="hu-HU" i="1"/>
          </a:p>
          <a:p>
            <a:r>
              <a:rPr lang="hu-HU" altLang="hu-HU" i="1"/>
              <a:t>Melyek lehetnek ezek?</a:t>
            </a:r>
            <a:endParaRPr lang="de-DE" altLang="hu-HU" i="1"/>
          </a:p>
        </p:txBody>
      </p:sp>
    </p:spTree>
    <p:extLst>
      <p:ext uri="{BB962C8B-B14F-4D97-AF65-F5344CB8AC3E}">
        <p14:creationId xmlns:p14="http://schemas.microsoft.com/office/powerpoint/2010/main" val="334414400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Dia számának helye 4">
            <a:extLst>
              <a:ext uri="{FF2B5EF4-FFF2-40B4-BE49-F238E27FC236}">
                <a16:creationId xmlns:a16="http://schemas.microsoft.com/office/drawing/2014/main" id="{F5D1020E-36A2-422D-8DA7-5AE7657E6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48200" y="6586538"/>
            <a:ext cx="2895600" cy="22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fld id="{B116AE30-5698-4A5C-824C-EE24D2AA8715}" type="slidenum">
              <a:rPr lang="en-US" altLang="hu-HU">
                <a:solidFill>
                  <a:schemeClr val="bg1"/>
                </a:solidFill>
              </a:rPr>
              <a:pPr algn="ctr" eaLnBrk="1" hangingPunct="1"/>
              <a:t>81</a:t>
            </a:fld>
            <a:endParaRPr lang="en-US" altLang="hu-HU">
              <a:solidFill>
                <a:schemeClr val="bg1"/>
              </a:solidFill>
            </a:endParaRPr>
          </a:p>
        </p:txBody>
      </p:sp>
      <p:sp>
        <p:nvSpPr>
          <p:cNvPr id="136195" name="Rectangle 2">
            <a:extLst>
              <a:ext uri="{FF2B5EF4-FFF2-40B4-BE49-F238E27FC236}">
                <a16:creationId xmlns:a16="http://schemas.microsoft.com/office/drawing/2014/main" id="{A121C757-BF93-409C-86B1-84724698D0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2400" dirty="0"/>
              <a:t>A hatékonyság feltételei – vezetői tréningek alapján</a:t>
            </a:r>
            <a:endParaRPr lang="de-DE" altLang="hu-HU" sz="2400" dirty="0"/>
          </a:p>
        </p:txBody>
      </p:sp>
      <p:sp>
        <p:nvSpPr>
          <p:cNvPr id="136196" name="Rectangle 3">
            <a:extLst>
              <a:ext uri="{FF2B5EF4-FFF2-40B4-BE49-F238E27FC236}">
                <a16:creationId xmlns:a16="http://schemas.microsoft.com/office/drawing/2014/main" id="{1CBF4C35-5BB7-4F40-8255-B77DA28CB8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de-DE" altLang="hu-HU" dirty="0" err="1"/>
              <a:t>Első</a:t>
            </a:r>
            <a:r>
              <a:rPr lang="de-DE" altLang="hu-HU" dirty="0"/>
              <a:t> </a:t>
            </a:r>
            <a:r>
              <a:rPr lang="de-DE" altLang="hu-HU" dirty="0" err="1"/>
              <a:t>helyen</a:t>
            </a:r>
            <a:r>
              <a:rPr lang="de-DE" altLang="hu-HU" dirty="0"/>
              <a:t> </a:t>
            </a:r>
            <a:r>
              <a:rPr lang="de-DE" altLang="hu-HU" dirty="0" err="1"/>
              <a:t>leggyakrabban</a:t>
            </a:r>
            <a:r>
              <a:rPr lang="de-DE" altLang="hu-HU" dirty="0"/>
              <a:t> </a:t>
            </a:r>
            <a:r>
              <a:rPr lang="de-DE" altLang="hu-HU" dirty="0" err="1"/>
              <a:t>az</a:t>
            </a:r>
            <a:r>
              <a:rPr lang="de-DE" altLang="hu-HU" dirty="0"/>
              <a:t> </a:t>
            </a:r>
            <a:r>
              <a:rPr lang="de-DE" altLang="hu-HU" dirty="0" err="1"/>
              <a:t>szerepel</a:t>
            </a:r>
            <a:r>
              <a:rPr lang="de-DE" altLang="hu-HU" dirty="0"/>
              <a:t>, </a:t>
            </a:r>
            <a:r>
              <a:rPr lang="de-DE" altLang="hu-HU" dirty="0" err="1"/>
              <a:t>hogy</a:t>
            </a:r>
            <a:r>
              <a:rPr lang="de-DE" altLang="hu-HU" dirty="0"/>
              <a:t> a </a:t>
            </a:r>
            <a:r>
              <a:rPr lang="de-DE" altLang="hu-HU" dirty="0" err="1"/>
              <a:t>csapatnak</a:t>
            </a:r>
            <a:r>
              <a:rPr lang="de-DE" altLang="hu-HU" dirty="0"/>
              <a:t> </a:t>
            </a:r>
            <a:r>
              <a:rPr lang="de-DE" altLang="hu-HU" dirty="0" err="1"/>
              <a:t>legyen</a:t>
            </a:r>
            <a:r>
              <a:rPr lang="de-DE" altLang="hu-HU" dirty="0"/>
              <a:t> </a:t>
            </a:r>
            <a:r>
              <a:rPr lang="de-DE" altLang="hu-HU" dirty="0" err="1"/>
              <a:t>célja</a:t>
            </a:r>
            <a:r>
              <a:rPr lang="de-DE" altLang="hu-HU" dirty="0"/>
              <a:t>. </a:t>
            </a:r>
            <a:r>
              <a:rPr lang="de-DE" altLang="hu-HU" dirty="0" err="1"/>
              <a:t>Többször</a:t>
            </a:r>
            <a:r>
              <a:rPr lang="de-DE" altLang="hu-HU" dirty="0"/>
              <a:t> </a:t>
            </a:r>
            <a:r>
              <a:rPr lang="de-DE" altLang="hu-HU" dirty="0" err="1"/>
              <a:t>elhangzott</a:t>
            </a:r>
            <a:r>
              <a:rPr lang="de-DE" altLang="hu-HU" dirty="0"/>
              <a:t> </a:t>
            </a:r>
            <a:r>
              <a:rPr lang="de-DE" altLang="hu-HU" dirty="0" err="1"/>
              <a:t>tréningen</a:t>
            </a:r>
            <a:r>
              <a:rPr lang="de-DE" altLang="hu-HU" dirty="0"/>
              <a:t>: „A </a:t>
            </a:r>
            <a:r>
              <a:rPr lang="de-DE" altLang="hu-HU" dirty="0" err="1"/>
              <a:t>cél</a:t>
            </a:r>
            <a:r>
              <a:rPr lang="de-DE" altLang="hu-HU" dirty="0"/>
              <a:t> </a:t>
            </a:r>
            <a:r>
              <a:rPr lang="de-DE" altLang="hu-HU" dirty="0" err="1"/>
              <a:t>határozza</a:t>
            </a:r>
            <a:r>
              <a:rPr lang="de-DE" altLang="hu-HU" dirty="0"/>
              <a:t> </a:t>
            </a:r>
            <a:r>
              <a:rPr lang="de-DE" altLang="hu-HU" dirty="0" err="1"/>
              <a:t>meg</a:t>
            </a:r>
            <a:r>
              <a:rPr lang="de-DE" altLang="hu-HU" dirty="0"/>
              <a:t> a </a:t>
            </a:r>
            <a:r>
              <a:rPr lang="de-DE" altLang="hu-HU" dirty="0" err="1"/>
              <a:t>csapatot</a:t>
            </a:r>
            <a:r>
              <a:rPr lang="de-DE" altLang="hu-HU" dirty="0"/>
              <a:t>!” A </a:t>
            </a:r>
            <a:r>
              <a:rPr lang="de-DE" altLang="hu-HU" dirty="0" err="1"/>
              <a:t>célok</a:t>
            </a:r>
            <a:r>
              <a:rPr lang="de-DE" altLang="hu-HU" dirty="0"/>
              <a:t> </a:t>
            </a:r>
            <a:r>
              <a:rPr lang="de-DE" altLang="hu-HU" dirty="0" err="1"/>
              <a:t>tisztázása</a:t>
            </a:r>
            <a:r>
              <a:rPr lang="de-DE" altLang="hu-HU" dirty="0"/>
              <a:t> </a:t>
            </a:r>
            <a:r>
              <a:rPr lang="de-DE" altLang="hu-HU" dirty="0" err="1"/>
              <a:t>valóban</a:t>
            </a:r>
            <a:r>
              <a:rPr lang="de-DE" altLang="hu-HU" dirty="0"/>
              <a:t> </a:t>
            </a:r>
            <a:r>
              <a:rPr lang="de-DE" altLang="hu-HU" dirty="0" err="1"/>
              <a:t>nagyon</a:t>
            </a:r>
            <a:r>
              <a:rPr lang="de-DE" altLang="hu-HU" dirty="0"/>
              <a:t> </a:t>
            </a:r>
            <a:r>
              <a:rPr lang="de-DE" altLang="hu-HU" dirty="0" err="1"/>
              <a:t>fontos</a:t>
            </a:r>
            <a:r>
              <a:rPr lang="de-DE" altLang="hu-HU" dirty="0"/>
              <a:t>. </a:t>
            </a:r>
            <a:endParaRPr lang="hu-HU" altLang="hu-HU" dirty="0"/>
          </a:p>
          <a:p>
            <a:endParaRPr lang="hu-HU" altLang="hu-HU" dirty="0"/>
          </a:p>
          <a:p>
            <a:r>
              <a:rPr lang="de-DE" altLang="hu-HU" dirty="0" err="1"/>
              <a:t>Legtöbbször</a:t>
            </a:r>
            <a:r>
              <a:rPr lang="de-DE" altLang="hu-HU" dirty="0"/>
              <a:t> a </a:t>
            </a:r>
            <a:r>
              <a:rPr lang="de-DE" altLang="hu-HU" dirty="0" err="1"/>
              <a:t>második</a:t>
            </a:r>
            <a:r>
              <a:rPr lang="de-DE" altLang="hu-HU" dirty="0"/>
              <a:t> </a:t>
            </a:r>
            <a:r>
              <a:rPr lang="de-DE" altLang="hu-HU" dirty="0" err="1"/>
              <a:t>helyre</a:t>
            </a:r>
            <a:r>
              <a:rPr lang="de-DE" altLang="hu-HU" dirty="0"/>
              <a:t> </a:t>
            </a:r>
            <a:r>
              <a:rPr lang="de-DE" altLang="hu-HU" dirty="0" err="1"/>
              <a:t>kerül</a:t>
            </a:r>
            <a:r>
              <a:rPr lang="de-DE" altLang="hu-HU" dirty="0"/>
              <a:t>, </a:t>
            </a:r>
            <a:r>
              <a:rPr lang="de-DE" altLang="hu-HU" dirty="0" err="1"/>
              <a:t>hogy</a:t>
            </a:r>
            <a:r>
              <a:rPr lang="de-DE" altLang="hu-HU" dirty="0"/>
              <a:t> a </a:t>
            </a:r>
            <a:r>
              <a:rPr lang="de-DE" altLang="hu-HU" dirty="0" err="1"/>
              <a:t>csapatban</a:t>
            </a:r>
            <a:r>
              <a:rPr lang="de-DE" altLang="hu-HU" dirty="0"/>
              <a:t> </a:t>
            </a:r>
            <a:r>
              <a:rPr lang="de-DE" altLang="hu-HU" dirty="0" err="1"/>
              <a:t>az</a:t>
            </a:r>
            <a:r>
              <a:rPr lang="de-DE" altLang="hu-HU" dirty="0"/>
              <a:t> </a:t>
            </a:r>
            <a:r>
              <a:rPr lang="de-DE" altLang="hu-HU" dirty="0" err="1"/>
              <a:t>adottságok</a:t>
            </a:r>
            <a:r>
              <a:rPr lang="de-DE" altLang="hu-HU" dirty="0"/>
              <a:t> </a:t>
            </a:r>
            <a:r>
              <a:rPr lang="de-DE" altLang="hu-HU" dirty="0" err="1"/>
              <a:t>és</a:t>
            </a:r>
            <a:r>
              <a:rPr lang="de-DE" altLang="hu-HU" dirty="0"/>
              <a:t> </a:t>
            </a:r>
            <a:r>
              <a:rPr lang="de-DE" altLang="hu-HU" dirty="0" err="1"/>
              <a:t>képességek</a:t>
            </a:r>
            <a:r>
              <a:rPr lang="de-DE" altLang="hu-HU" dirty="0"/>
              <a:t> a </a:t>
            </a:r>
            <a:r>
              <a:rPr lang="de-DE" altLang="hu-HU" dirty="0" err="1"/>
              <a:t>feladat</a:t>
            </a:r>
            <a:r>
              <a:rPr lang="de-DE" altLang="hu-HU" dirty="0"/>
              <a:t> </a:t>
            </a:r>
            <a:r>
              <a:rPr lang="de-DE" altLang="hu-HU" dirty="0" err="1"/>
              <a:t>igényeinek</a:t>
            </a:r>
            <a:r>
              <a:rPr lang="de-DE" altLang="hu-HU" dirty="0"/>
              <a:t> </a:t>
            </a:r>
            <a:r>
              <a:rPr lang="de-DE" altLang="hu-HU" dirty="0" err="1"/>
              <a:t>megfelelően</a:t>
            </a:r>
            <a:r>
              <a:rPr lang="de-DE" altLang="hu-HU" dirty="0"/>
              <a:t> </a:t>
            </a:r>
            <a:r>
              <a:rPr lang="de-DE" altLang="hu-HU" dirty="0" err="1"/>
              <a:t>legyenek</a:t>
            </a:r>
            <a:r>
              <a:rPr lang="de-DE" altLang="hu-HU" dirty="0"/>
              <a:t> </a:t>
            </a:r>
            <a:r>
              <a:rPr lang="de-DE" altLang="hu-HU" dirty="0" err="1"/>
              <a:t>jelen</a:t>
            </a:r>
            <a:r>
              <a:rPr lang="de-DE" altLang="hu-HU" dirty="0"/>
              <a:t>. </a:t>
            </a:r>
            <a:endParaRPr lang="hu-HU" altLang="hu-HU" dirty="0"/>
          </a:p>
          <a:p>
            <a:endParaRPr lang="hu-HU" altLang="hu-HU" dirty="0"/>
          </a:p>
          <a:p>
            <a:endParaRPr lang="hu-HU" altLang="hu-HU" dirty="0"/>
          </a:p>
          <a:p>
            <a:endParaRPr lang="hu-HU" altLang="hu-HU" dirty="0"/>
          </a:p>
          <a:p>
            <a:r>
              <a:rPr lang="hu-HU" altLang="hu-HU" dirty="0"/>
              <a:t>(Rabi Sándor alapján)</a:t>
            </a:r>
            <a:endParaRPr lang="de-DE" altLang="hu-HU" dirty="0"/>
          </a:p>
          <a:p>
            <a:endParaRPr lang="de-DE" altLang="hu-HU" dirty="0"/>
          </a:p>
        </p:txBody>
      </p:sp>
    </p:spTree>
    <p:extLst>
      <p:ext uri="{BB962C8B-B14F-4D97-AF65-F5344CB8AC3E}">
        <p14:creationId xmlns:p14="http://schemas.microsoft.com/office/powerpoint/2010/main" val="238116985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Dia számának helye 4">
            <a:extLst>
              <a:ext uri="{FF2B5EF4-FFF2-40B4-BE49-F238E27FC236}">
                <a16:creationId xmlns:a16="http://schemas.microsoft.com/office/drawing/2014/main" id="{A7DB8972-0140-4F01-9027-9707FDDC0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48200" y="6586538"/>
            <a:ext cx="2895600" cy="22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fld id="{80FFAD88-EF74-4B79-9D00-178AA06DAC44}" type="slidenum">
              <a:rPr lang="en-US" altLang="hu-HU">
                <a:solidFill>
                  <a:schemeClr val="bg1"/>
                </a:solidFill>
              </a:rPr>
              <a:pPr algn="ctr" eaLnBrk="1" hangingPunct="1"/>
              <a:t>82</a:t>
            </a:fld>
            <a:endParaRPr lang="en-US" altLang="hu-HU">
              <a:solidFill>
                <a:schemeClr val="bg1"/>
              </a:solidFill>
            </a:endParaRPr>
          </a:p>
        </p:txBody>
      </p:sp>
      <p:sp>
        <p:nvSpPr>
          <p:cNvPr id="137219" name="Rectangle 2">
            <a:extLst>
              <a:ext uri="{FF2B5EF4-FFF2-40B4-BE49-F238E27FC236}">
                <a16:creationId xmlns:a16="http://schemas.microsoft.com/office/drawing/2014/main" id="{8BF6F6C8-F527-425F-B607-71F2DBCE0B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2400" dirty="0"/>
              <a:t>A hatékonyság feltételei – vezetői tréningek alapján</a:t>
            </a:r>
            <a:endParaRPr lang="de-DE" altLang="hu-HU" sz="2400" dirty="0"/>
          </a:p>
        </p:txBody>
      </p:sp>
      <p:sp>
        <p:nvSpPr>
          <p:cNvPr id="137220" name="Rectangle 3">
            <a:extLst>
              <a:ext uri="{FF2B5EF4-FFF2-40B4-BE49-F238E27FC236}">
                <a16:creationId xmlns:a16="http://schemas.microsoft.com/office/drawing/2014/main" id="{7D7A5CE8-2280-4250-843E-3BCB0A86A9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de-DE" altLang="hu-HU" dirty="0"/>
              <a:t>„A </a:t>
            </a:r>
            <a:r>
              <a:rPr lang="de-DE" altLang="hu-HU" dirty="0" err="1"/>
              <a:t>csoportban</a:t>
            </a:r>
            <a:r>
              <a:rPr lang="de-DE" altLang="hu-HU" dirty="0"/>
              <a:t> </a:t>
            </a:r>
            <a:r>
              <a:rPr lang="de-DE" altLang="hu-HU" dirty="0" err="1"/>
              <a:t>mindenki</a:t>
            </a:r>
            <a:r>
              <a:rPr lang="de-DE" altLang="hu-HU" dirty="0"/>
              <a:t> </a:t>
            </a:r>
            <a:r>
              <a:rPr lang="de-DE" altLang="hu-HU" dirty="0" err="1"/>
              <a:t>ismeri</a:t>
            </a:r>
            <a:r>
              <a:rPr lang="de-DE" altLang="hu-HU" dirty="0"/>
              <a:t> a </a:t>
            </a:r>
            <a:r>
              <a:rPr lang="de-DE" altLang="hu-HU" dirty="0" err="1"/>
              <a:t>szerepét</a:t>
            </a:r>
            <a:r>
              <a:rPr lang="de-DE" altLang="hu-HU" dirty="0"/>
              <a:t>, </a:t>
            </a:r>
            <a:r>
              <a:rPr lang="de-DE" altLang="hu-HU" dirty="0" err="1"/>
              <a:t>erre</a:t>
            </a:r>
            <a:r>
              <a:rPr lang="de-DE" altLang="hu-HU" dirty="0"/>
              <a:t> </a:t>
            </a:r>
            <a:r>
              <a:rPr lang="de-DE" altLang="hu-HU" dirty="0" err="1"/>
              <a:t>közös</a:t>
            </a:r>
            <a:r>
              <a:rPr lang="de-DE" altLang="hu-HU" dirty="0"/>
              <a:t> </a:t>
            </a:r>
            <a:r>
              <a:rPr lang="de-DE" altLang="hu-HU" dirty="0" err="1"/>
              <a:t>megegyezés</a:t>
            </a:r>
            <a:r>
              <a:rPr lang="de-DE" altLang="hu-HU" dirty="0"/>
              <a:t> van” – </a:t>
            </a:r>
            <a:r>
              <a:rPr lang="de-DE" altLang="hu-HU" dirty="0" err="1"/>
              <a:t>rendkívül</a:t>
            </a:r>
            <a:r>
              <a:rPr lang="de-DE" altLang="hu-HU" dirty="0"/>
              <a:t> </a:t>
            </a:r>
            <a:r>
              <a:rPr lang="de-DE" altLang="hu-HU" dirty="0" err="1"/>
              <a:t>fontos</a:t>
            </a:r>
            <a:r>
              <a:rPr lang="de-DE" altLang="hu-HU" dirty="0"/>
              <a:t> </a:t>
            </a:r>
            <a:r>
              <a:rPr lang="de-DE" altLang="hu-HU" dirty="0" err="1"/>
              <a:t>elem</a:t>
            </a:r>
            <a:r>
              <a:rPr lang="de-DE" altLang="hu-HU" dirty="0"/>
              <a:t>. </a:t>
            </a:r>
            <a:r>
              <a:rPr lang="hu-HU" altLang="hu-HU" dirty="0"/>
              <a:t>M</a:t>
            </a:r>
            <a:r>
              <a:rPr lang="de-DE" altLang="hu-HU" dirty="0" err="1"/>
              <a:t>indenki</a:t>
            </a:r>
            <a:r>
              <a:rPr lang="de-DE" altLang="hu-HU" dirty="0"/>
              <a:t> </a:t>
            </a:r>
            <a:r>
              <a:rPr lang="de-DE" altLang="hu-HU" dirty="0" err="1"/>
              <a:t>értse</a:t>
            </a:r>
            <a:r>
              <a:rPr lang="de-DE" altLang="hu-HU" dirty="0"/>
              <a:t> a </a:t>
            </a:r>
            <a:r>
              <a:rPr lang="de-DE" altLang="hu-HU" dirty="0" err="1"/>
              <a:t>szerepét</a:t>
            </a:r>
            <a:r>
              <a:rPr lang="de-DE" altLang="hu-HU" dirty="0"/>
              <a:t>, </a:t>
            </a:r>
            <a:r>
              <a:rPr lang="de-DE" altLang="hu-HU" dirty="0" err="1"/>
              <a:t>ismerje</a:t>
            </a:r>
            <a:r>
              <a:rPr lang="de-DE" altLang="hu-HU" dirty="0"/>
              <a:t> a </a:t>
            </a:r>
            <a:r>
              <a:rPr lang="de-DE" altLang="hu-HU" dirty="0" err="1"/>
              <a:t>felelősségét</a:t>
            </a:r>
            <a:r>
              <a:rPr lang="de-DE" altLang="hu-HU" dirty="0"/>
              <a:t>, </a:t>
            </a:r>
            <a:r>
              <a:rPr lang="de-DE" altLang="hu-HU" dirty="0" err="1"/>
              <a:t>hatáskörét</a:t>
            </a:r>
            <a:r>
              <a:rPr lang="de-DE" altLang="hu-HU" dirty="0"/>
              <a:t>.</a:t>
            </a:r>
            <a:endParaRPr lang="hu-HU" altLang="hu-HU" dirty="0"/>
          </a:p>
          <a:p>
            <a:r>
              <a:rPr lang="de-DE" altLang="hu-HU" dirty="0"/>
              <a:t> A </a:t>
            </a:r>
            <a:r>
              <a:rPr lang="de-DE" altLang="hu-HU" dirty="0" err="1"/>
              <a:t>csoport</a:t>
            </a:r>
            <a:r>
              <a:rPr lang="de-DE" altLang="hu-HU" dirty="0"/>
              <a:t> </a:t>
            </a:r>
            <a:r>
              <a:rPr lang="de-DE" altLang="hu-HU" dirty="0" err="1"/>
              <a:t>irányítása</a:t>
            </a:r>
            <a:r>
              <a:rPr lang="de-DE" altLang="hu-HU" dirty="0"/>
              <a:t> „</a:t>
            </a:r>
            <a:r>
              <a:rPr lang="de-DE" altLang="hu-HU" dirty="0" err="1"/>
              <a:t>magas</a:t>
            </a:r>
            <a:r>
              <a:rPr lang="de-DE" altLang="hu-HU" dirty="0"/>
              <a:t> </a:t>
            </a:r>
            <a:r>
              <a:rPr lang="de-DE" altLang="hu-HU" dirty="0" err="1"/>
              <a:t>színvonalú</a:t>
            </a:r>
            <a:r>
              <a:rPr lang="de-DE" altLang="hu-HU" dirty="0"/>
              <a:t>”. A </a:t>
            </a:r>
            <a:r>
              <a:rPr lang="de-DE" altLang="hu-HU" dirty="0" err="1"/>
              <a:t>legtöbbször</a:t>
            </a:r>
            <a:r>
              <a:rPr lang="de-DE" altLang="hu-HU" dirty="0"/>
              <a:t> </a:t>
            </a:r>
            <a:r>
              <a:rPr lang="de-DE" altLang="hu-HU" dirty="0" err="1"/>
              <a:t>kell</a:t>
            </a:r>
            <a:r>
              <a:rPr lang="de-DE" altLang="hu-HU" dirty="0"/>
              <a:t> </a:t>
            </a:r>
            <a:r>
              <a:rPr lang="de-DE" altLang="hu-HU" dirty="0" err="1"/>
              <a:t>vezető</a:t>
            </a:r>
            <a:r>
              <a:rPr lang="de-DE" altLang="hu-HU" dirty="0"/>
              <a:t>. </a:t>
            </a:r>
            <a:r>
              <a:rPr lang="de-DE" altLang="hu-HU" dirty="0" err="1"/>
              <a:t>Személyére</a:t>
            </a:r>
            <a:r>
              <a:rPr lang="de-DE" altLang="hu-HU" dirty="0"/>
              <a:t>, </a:t>
            </a:r>
            <a:r>
              <a:rPr lang="de-DE" altLang="hu-HU" dirty="0" err="1"/>
              <a:t>szerepére</a:t>
            </a:r>
            <a:r>
              <a:rPr lang="de-DE" altLang="hu-HU" dirty="0"/>
              <a:t> </a:t>
            </a:r>
            <a:r>
              <a:rPr lang="de-DE" altLang="hu-HU" dirty="0" err="1"/>
              <a:t>nem</a:t>
            </a:r>
            <a:r>
              <a:rPr lang="de-DE" altLang="hu-HU" dirty="0"/>
              <a:t> </a:t>
            </a:r>
            <a:r>
              <a:rPr lang="de-DE" altLang="hu-HU" dirty="0" err="1"/>
              <a:t>csak</a:t>
            </a:r>
            <a:r>
              <a:rPr lang="de-DE" altLang="hu-HU" dirty="0"/>
              <a:t> </a:t>
            </a:r>
            <a:r>
              <a:rPr lang="de-DE" altLang="hu-HU" dirty="0" err="1"/>
              <a:t>formális</a:t>
            </a:r>
            <a:r>
              <a:rPr lang="de-DE" altLang="hu-HU" dirty="0"/>
              <a:t>, </a:t>
            </a:r>
            <a:r>
              <a:rPr lang="de-DE" altLang="hu-HU" dirty="0" err="1"/>
              <a:t>hanem</a:t>
            </a:r>
            <a:r>
              <a:rPr lang="de-DE" altLang="hu-HU" dirty="0"/>
              <a:t> </a:t>
            </a:r>
            <a:r>
              <a:rPr lang="de-DE" altLang="hu-HU" dirty="0" err="1"/>
              <a:t>informális</a:t>
            </a:r>
            <a:r>
              <a:rPr lang="de-DE" altLang="hu-HU" dirty="0"/>
              <a:t> </a:t>
            </a:r>
            <a:r>
              <a:rPr lang="de-DE" altLang="hu-HU" dirty="0" err="1"/>
              <a:t>megegyezés</a:t>
            </a:r>
            <a:r>
              <a:rPr lang="de-DE" altLang="hu-HU" dirty="0"/>
              <a:t> </a:t>
            </a:r>
            <a:r>
              <a:rPr lang="de-DE" altLang="hu-HU" dirty="0" err="1"/>
              <a:t>kell</a:t>
            </a:r>
            <a:r>
              <a:rPr lang="de-DE" altLang="hu-HU" dirty="0"/>
              <a:t> a </a:t>
            </a:r>
            <a:r>
              <a:rPr lang="de-DE" altLang="hu-HU" dirty="0" err="1"/>
              <a:t>csapaton</a:t>
            </a:r>
            <a:r>
              <a:rPr lang="de-DE" altLang="hu-HU" dirty="0"/>
              <a:t> </a:t>
            </a:r>
            <a:r>
              <a:rPr lang="de-DE" altLang="hu-HU" dirty="0" err="1"/>
              <a:t>belül</a:t>
            </a:r>
            <a:r>
              <a:rPr lang="de-DE" altLang="hu-HU" dirty="0"/>
              <a:t> – </a:t>
            </a:r>
            <a:r>
              <a:rPr lang="de-DE" altLang="hu-HU" dirty="0" err="1"/>
              <a:t>elfogadják</a:t>
            </a:r>
            <a:r>
              <a:rPr lang="de-DE" altLang="hu-HU" dirty="0"/>
              <a:t>. </a:t>
            </a:r>
            <a:endParaRPr lang="hu-HU" altLang="hu-HU" dirty="0"/>
          </a:p>
          <a:p>
            <a:endParaRPr lang="hu-HU" altLang="hu-HU" dirty="0"/>
          </a:p>
          <a:p>
            <a:endParaRPr lang="hu-HU" altLang="hu-HU" dirty="0"/>
          </a:p>
          <a:p>
            <a:endParaRPr lang="hu-HU" altLang="hu-HU" dirty="0"/>
          </a:p>
          <a:p>
            <a:endParaRPr lang="hu-HU" altLang="hu-HU" dirty="0"/>
          </a:p>
          <a:p>
            <a:r>
              <a:rPr lang="hu-HU" altLang="hu-HU" dirty="0"/>
              <a:t>(Rabi Sándor alapján)</a:t>
            </a:r>
            <a:endParaRPr lang="de-DE" altLang="hu-HU" dirty="0"/>
          </a:p>
          <a:p>
            <a:endParaRPr lang="de-DE" altLang="hu-HU" dirty="0"/>
          </a:p>
        </p:txBody>
      </p:sp>
    </p:spTree>
    <p:extLst>
      <p:ext uri="{BB962C8B-B14F-4D97-AF65-F5344CB8AC3E}">
        <p14:creationId xmlns:p14="http://schemas.microsoft.com/office/powerpoint/2010/main" val="71900615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Dia számának helye 4">
            <a:extLst>
              <a:ext uri="{FF2B5EF4-FFF2-40B4-BE49-F238E27FC236}">
                <a16:creationId xmlns:a16="http://schemas.microsoft.com/office/drawing/2014/main" id="{F192407F-7F3C-4A08-A0C8-389B4635B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48200" y="6586538"/>
            <a:ext cx="2895600" cy="22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fld id="{04F30F3F-910E-4A3C-AD9A-B4C7A019EABC}" type="slidenum">
              <a:rPr lang="en-US" altLang="hu-HU">
                <a:solidFill>
                  <a:schemeClr val="bg1"/>
                </a:solidFill>
              </a:rPr>
              <a:pPr algn="ctr" eaLnBrk="1" hangingPunct="1"/>
              <a:t>83</a:t>
            </a:fld>
            <a:endParaRPr lang="en-US" altLang="hu-HU">
              <a:solidFill>
                <a:schemeClr val="bg1"/>
              </a:solidFill>
            </a:endParaRPr>
          </a:p>
        </p:txBody>
      </p:sp>
      <p:sp>
        <p:nvSpPr>
          <p:cNvPr id="138243" name="Rectangle 2">
            <a:extLst>
              <a:ext uri="{FF2B5EF4-FFF2-40B4-BE49-F238E27FC236}">
                <a16:creationId xmlns:a16="http://schemas.microsoft.com/office/drawing/2014/main" id="{9153B374-446E-4AB7-A0C1-47C286F1C7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2400" dirty="0"/>
              <a:t>A hatékonyság feltételei – vezetői tréningek alapján</a:t>
            </a:r>
            <a:endParaRPr lang="de-DE" altLang="hu-HU" sz="2400" dirty="0"/>
          </a:p>
        </p:txBody>
      </p:sp>
      <p:sp>
        <p:nvSpPr>
          <p:cNvPr id="138244" name="Rectangle 3">
            <a:extLst>
              <a:ext uri="{FF2B5EF4-FFF2-40B4-BE49-F238E27FC236}">
                <a16:creationId xmlns:a16="http://schemas.microsoft.com/office/drawing/2014/main" id="{FD90595D-65D4-4036-BA9C-036F41870A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de-DE" altLang="hu-HU" dirty="0"/>
              <a:t>A </a:t>
            </a:r>
            <a:r>
              <a:rPr lang="de-DE" altLang="hu-HU" dirty="0" err="1"/>
              <a:t>csapat</a:t>
            </a:r>
            <a:r>
              <a:rPr lang="de-DE" altLang="hu-HU" dirty="0"/>
              <a:t> </a:t>
            </a:r>
            <a:r>
              <a:rPr lang="de-DE" altLang="hu-HU" dirty="0" err="1"/>
              <a:t>rendszeresen</a:t>
            </a:r>
            <a:r>
              <a:rPr lang="de-DE" altLang="hu-HU" dirty="0"/>
              <a:t> </a:t>
            </a:r>
            <a:r>
              <a:rPr lang="de-DE" altLang="hu-HU" dirty="0" err="1"/>
              <a:t>vizsgálja</a:t>
            </a:r>
            <a:r>
              <a:rPr lang="de-DE" altLang="hu-HU" dirty="0"/>
              <a:t> </a:t>
            </a:r>
            <a:r>
              <a:rPr lang="de-DE" altLang="hu-HU" dirty="0" err="1"/>
              <a:t>saját</a:t>
            </a:r>
            <a:r>
              <a:rPr lang="de-DE" altLang="hu-HU" dirty="0"/>
              <a:t> </a:t>
            </a:r>
            <a:r>
              <a:rPr lang="de-DE" altLang="hu-HU" dirty="0" err="1"/>
              <a:t>működését</a:t>
            </a:r>
            <a:r>
              <a:rPr lang="de-DE" altLang="hu-HU" dirty="0"/>
              <a:t>. </a:t>
            </a:r>
            <a:r>
              <a:rPr lang="de-DE" altLang="hu-HU" dirty="0" err="1"/>
              <a:t>Tekintsen</a:t>
            </a:r>
            <a:r>
              <a:rPr lang="de-DE" altLang="hu-HU" dirty="0"/>
              <a:t> </a:t>
            </a:r>
            <a:r>
              <a:rPr lang="de-DE" altLang="hu-HU" dirty="0" err="1"/>
              <a:t>rá</a:t>
            </a:r>
            <a:r>
              <a:rPr lang="de-DE" altLang="hu-HU" dirty="0"/>
              <a:t> a </a:t>
            </a:r>
            <a:r>
              <a:rPr lang="de-DE" altLang="hu-HU" dirty="0" err="1"/>
              <a:t>belső</a:t>
            </a:r>
            <a:r>
              <a:rPr lang="de-DE" altLang="hu-HU" dirty="0"/>
              <a:t> </a:t>
            </a:r>
            <a:r>
              <a:rPr lang="de-DE" altLang="hu-HU" dirty="0" err="1"/>
              <a:t>nehézségekre</a:t>
            </a:r>
            <a:r>
              <a:rPr lang="de-DE" altLang="hu-HU" dirty="0"/>
              <a:t>, </a:t>
            </a:r>
            <a:r>
              <a:rPr lang="de-DE" altLang="hu-HU" dirty="0" err="1"/>
              <a:t>tanuljon</a:t>
            </a:r>
            <a:r>
              <a:rPr lang="de-DE" altLang="hu-HU" dirty="0"/>
              <a:t> a </a:t>
            </a:r>
            <a:r>
              <a:rPr lang="de-DE" altLang="hu-HU" dirty="0" err="1"/>
              <a:t>megértettekből</a:t>
            </a:r>
            <a:r>
              <a:rPr lang="de-DE" altLang="hu-HU" dirty="0"/>
              <a:t>, </a:t>
            </a:r>
            <a:r>
              <a:rPr lang="de-DE" altLang="hu-HU" dirty="0" err="1"/>
              <a:t>és</a:t>
            </a:r>
            <a:r>
              <a:rPr lang="de-DE" altLang="hu-HU" dirty="0"/>
              <a:t> </a:t>
            </a:r>
            <a:r>
              <a:rPr lang="de-DE" altLang="hu-HU" dirty="0" err="1"/>
              <a:t>változtasson</a:t>
            </a:r>
            <a:r>
              <a:rPr lang="de-DE" altLang="hu-HU" dirty="0"/>
              <a:t>, ha </a:t>
            </a:r>
            <a:r>
              <a:rPr lang="de-DE" altLang="hu-HU" dirty="0" err="1"/>
              <a:t>szükséges</a:t>
            </a:r>
            <a:r>
              <a:rPr lang="de-DE" altLang="hu-HU" dirty="0"/>
              <a:t>. </a:t>
            </a:r>
            <a:endParaRPr lang="hu-HU" altLang="hu-HU" dirty="0"/>
          </a:p>
          <a:p>
            <a:r>
              <a:rPr lang="de-DE" altLang="hu-HU" dirty="0"/>
              <a:t>  A </a:t>
            </a:r>
            <a:r>
              <a:rPr lang="de-DE" altLang="hu-HU" dirty="0" err="1"/>
              <a:t>támogatás</a:t>
            </a:r>
            <a:r>
              <a:rPr lang="de-DE" altLang="hu-HU" dirty="0"/>
              <a:t> </a:t>
            </a:r>
            <a:r>
              <a:rPr lang="de-DE" altLang="hu-HU" dirty="0" err="1"/>
              <a:t>és</a:t>
            </a:r>
            <a:r>
              <a:rPr lang="de-DE" altLang="hu-HU" dirty="0"/>
              <a:t> a </a:t>
            </a:r>
            <a:r>
              <a:rPr lang="de-DE" altLang="hu-HU" dirty="0" err="1"/>
              <a:t>bizalom</a:t>
            </a:r>
            <a:r>
              <a:rPr lang="de-DE" altLang="hu-HU" dirty="0"/>
              <a:t> </a:t>
            </a:r>
            <a:r>
              <a:rPr lang="de-DE" altLang="hu-HU" dirty="0" err="1"/>
              <a:t>kultúrája</a:t>
            </a:r>
            <a:r>
              <a:rPr lang="de-DE" altLang="hu-HU" dirty="0"/>
              <a:t> </a:t>
            </a:r>
            <a:r>
              <a:rPr lang="de-DE" altLang="hu-HU" dirty="0" err="1"/>
              <a:t>legyen</a:t>
            </a:r>
            <a:r>
              <a:rPr lang="de-DE" altLang="hu-HU" dirty="0"/>
              <a:t> </a:t>
            </a:r>
            <a:r>
              <a:rPr lang="de-DE" altLang="hu-HU" dirty="0" err="1"/>
              <a:t>jelen</a:t>
            </a:r>
            <a:r>
              <a:rPr lang="de-DE" altLang="hu-HU" dirty="0"/>
              <a:t>. </a:t>
            </a:r>
            <a:r>
              <a:rPr lang="de-DE" altLang="hu-HU" dirty="0" err="1"/>
              <a:t>Bízzanak</a:t>
            </a:r>
            <a:r>
              <a:rPr lang="de-DE" altLang="hu-HU" dirty="0"/>
              <a:t> </a:t>
            </a:r>
            <a:r>
              <a:rPr lang="de-DE" altLang="hu-HU" dirty="0" err="1"/>
              <a:t>annyira</a:t>
            </a:r>
            <a:r>
              <a:rPr lang="de-DE" altLang="hu-HU" dirty="0"/>
              <a:t> </a:t>
            </a:r>
            <a:r>
              <a:rPr lang="de-DE" altLang="hu-HU" dirty="0" err="1"/>
              <a:t>egymásban</a:t>
            </a:r>
            <a:r>
              <a:rPr lang="de-DE" altLang="hu-HU" dirty="0"/>
              <a:t>, </a:t>
            </a:r>
            <a:r>
              <a:rPr lang="de-DE" altLang="hu-HU" dirty="0" err="1"/>
              <a:t>hogy</a:t>
            </a:r>
            <a:r>
              <a:rPr lang="de-DE" altLang="hu-HU" dirty="0"/>
              <a:t> </a:t>
            </a:r>
            <a:r>
              <a:rPr lang="de-DE" altLang="hu-HU" dirty="0" err="1"/>
              <a:t>felfedjék</a:t>
            </a:r>
            <a:r>
              <a:rPr lang="de-DE" altLang="hu-HU" dirty="0"/>
              <a:t> </a:t>
            </a:r>
            <a:r>
              <a:rPr lang="de-DE" altLang="hu-HU" dirty="0" err="1"/>
              <a:t>akár</a:t>
            </a:r>
            <a:r>
              <a:rPr lang="de-DE" altLang="hu-HU" dirty="0"/>
              <a:t> </a:t>
            </a:r>
            <a:r>
              <a:rPr lang="de-DE" altLang="hu-HU" dirty="0" err="1"/>
              <a:t>saját</a:t>
            </a:r>
            <a:r>
              <a:rPr lang="de-DE" altLang="hu-HU" dirty="0"/>
              <a:t> </a:t>
            </a:r>
            <a:r>
              <a:rPr lang="de-DE" altLang="hu-HU" dirty="0" err="1"/>
              <a:t>gyengeségeiket</a:t>
            </a:r>
            <a:r>
              <a:rPr lang="de-DE" altLang="hu-HU" dirty="0"/>
              <a:t> </a:t>
            </a:r>
            <a:r>
              <a:rPr lang="de-DE" altLang="hu-HU" dirty="0" err="1"/>
              <a:t>is</a:t>
            </a:r>
            <a:r>
              <a:rPr lang="de-DE" altLang="hu-HU" dirty="0"/>
              <a:t>. </a:t>
            </a:r>
            <a:endParaRPr lang="hu-HU" altLang="hu-HU" dirty="0"/>
          </a:p>
          <a:p>
            <a:r>
              <a:rPr lang="de-DE" altLang="hu-HU" dirty="0"/>
              <a:t>A </a:t>
            </a:r>
            <a:r>
              <a:rPr lang="de-DE" altLang="hu-HU" dirty="0" err="1"/>
              <a:t>döntéshozatalnál</a:t>
            </a:r>
            <a:r>
              <a:rPr lang="de-DE" altLang="hu-HU" dirty="0"/>
              <a:t> </a:t>
            </a:r>
            <a:r>
              <a:rPr lang="de-DE" altLang="hu-HU" dirty="0" err="1"/>
              <a:t>az</a:t>
            </a:r>
            <a:r>
              <a:rPr lang="de-DE" altLang="hu-HU" dirty="0"/>
              <a:t> </a:t>
            </a:r>
            <a:r>
              <a:rPr lang="de-DE" altLang="hu-HU" dirty="0" err="1"/>
              <a:t>együttműködést</a:t>
            </a:r>
            <a:r>
              <a:rPr lang="de-DE" altLang="hu-HU" dirty="0"/>
              <a:t> </a:t>
            </a:r>
            <a:r>
              <a:rPr lang="de-DE" altLang="hu-HU" dirty="0" err="1"/>
              <a:t>és</a:t>
            </a:r>
            <a:r>
              <a:rPr lang="de-DE" altLang="hu-HU" dirty="0"/>
              <a:t> a </a:t>
            </a:r>
            <a:r>
              <a:rPr lang="de-DE" altLang="hu-HU" dirty="0" err="1"/>
              <a:t>konstruktív</a:t>
            </a:r>
            <a:r>
              <a:rPr lang="de-DE" altLang="hu-HU" dirty="0"/>
              <a:t> </a:t>
            </a:r>
            <a:r>
              <a:rPr lang="de-DE" altLang="hu-HU" dirty="0" err="1"/>
              <a:t>konfliktusokat</a:t>
            </a:r>
            <a:r>
              <a:rPr lang="de-DE" altLang="hu-HU" dirty="0"/>
              <a:t> </a:t>
            </a:r>
            <a:r>
              <a:rPr lang="de-DE" altLang="hu-HU" dirty="0" err="1"/>
              <a:t>is</a:t>
            </a:r>
            <a:r>
              <a:rPr lang="de-DE" altLang="hu-HU" dirty="0"/>
              <a:t> </a:t>
            </a:r>
            <a:r>
              <a:rPr lang="de-DE" altLang="hu-HU" dirty="0" err="1"/>
              <a:t>felhasználják</a:t>
            </a:r>
            <a:r>
              <a:rPr lang="de-DE" altLang="hu-HU" dirty="0"/>
              <a:t>. </a:t>
            </a:r>
            <a:endParaRPr lang="hu-HU" altLang="hu-HU" dirty="0"/>
          </a:p>
          <a:p>
            <a:endParaRPr lang="hu-HU" altLang="hu-HU" dirty="0"/>
          </a:p>
          <a:p>
            <a:endParaRPr lang="hu-HU" altLang="hu-HU" dirty="0"/>
          </a:p>
          <a:p>
            <a:endParaRPr lang="hu-HU" altLang="hu-HU" dirty="0"/>
          </a:p>
          <a:p>
            <a:r>
              <a:rPr lang="hu-HU" altLang="hu-HU" dirty="0"/>
              <a:t>(Rabi Sándor alapján)</a:t>
            </a:r>
            <a:endParaRPr lang="de-DE" altLang="hu-HU" dirty="0"/>
          </a:p>
        </p:txBody>
      </p:sp>
    </p:spTree>
    <p:extLst>
      <p:ext uri="{BB962C8B-B14F-4D97-AF65-F5344CB8AC3E}">
        <p14:creationId xmlns:p14="http://schemas.microsoft.com/office/powerpoint/2010/main" val="170177795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Dia számának helye 4">
            <a:extLst>
              <a:ext uri="{FF2B5EF4-FFF2-40B4-BE49-F238E27FC236}">
                <a16:creationId xmlns:a16="http://schemas.microsoft.com/office/drawing/2014/main" id="{03438454-26D1-4D36-A2FB-57EA0E6CC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48200" y="6586538"/>
            <a:ext cx="2895600" cy="22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fld id="{A795FD18-9967-43E0-8D5B-98954B50A6FF}" type="slidenum">
              <a:rPr lang="en-US" altLang="hu-HU">
                <a:solidFill>
                  <a:schemeClr val="bg1"/>
                </a:solidFill>
              </a:rPr>
              <a:pPr algn="ctr" eaLnBrk="1" hangingPunct="1"/>
              <a:t>84</a:t>
            </a:fld>
            <a:endParaRPr lang="en-US" altLang="hu-HU">
              <a:solidFill>
                <a:schemeClr val="bg1"/>
              </a:solidFill>
            </a:endParaRPr>
          </a:p>
        </p:txBody>
      </p:sp>
      <p:sp>
        <p:nvSpPr>
          <p:cNvPr id="139267" name="Rectangle 2">
            <a:extLst>
              <a:ext uri="{FF2B5EF4-FFF2-40B4-BE49-F238E27FC236}">
                <a16:creationId xmlns:a16="http://schemas.microsoft.com/office/drawing/2014/main" id="{61A49773-2801-4E78-A78C-CBC2158DE6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2800"/>
              <a:t>Igaz-e az állítás?</a:t>
            </a:r>
            <a:endParaRPr lang="de-DE" altLang="hu-HU" sz="2800"/>
          </a:p>
        </p:txBody>
      </p:sp>
      <p:sp>
        <p:nvSpPr>
          <p:cNvPr id="139268" name="Rectangle 3">
            <a:extLst>
              <a:ext uri="{FF2B5EF4-FFF2-40B4-BE49-F238E27FC236}">
                <a16:creationId xmlns:a16="http://schemas.microsoft.com/office/drawing/2014/main" id="{B76BCAFC-B6FB-4D4E-B47D-6058562F55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buFont typeface="Wingdings" panose="05000000000000000000" pitchFamily="2" charset="2"/>
              <a:buNone/>
            </a:pPr>
            <a:r>
              <a:rPr lang="hu-HU" altLang="hu-HU"/>
              <a:t>„</a:t>
            </a:r>
            <a:r>
              <a:rPr lang="de-DE" altLang="hu-HU"/>
              <a:t>A csoport legfontosabb jellemz</a:t>
            </a:r>
            <a:r>
              <a:rPr lang="hu-HU" altLang="hu-HU"/>
              <a:t>ő</a:t>
            </a:r>
            <a:r>
              <a:rPr lang="de-DE" altLang="hu-HU"/>
              <a:t>je, hogy kialakul a gondolkodásmódnak egy olyan bels</a:t>
            </a:r>
            <a:r>
              <a:rPr lang="hu-HU" altLang="hu-HU"/>
              <a:t>ő</a:t>
            </a:r>
            <a:r>
              <a:rPr lang="de-DE" altLang="hu-HU"/>
              <a:t> rendszere, mely</a:t>
            </a:r>
            <a:r>
              <a:rPr lang="hu-HU" altLang="hu-HU"/>
              <a:t> </a:t>
            </a:r>
            <a:r>
              <a:rPr lang="de-DE" altLang="hu-HU"/>
              <a:t>befolyásolja, alakítja a tagok véleményét, viselkedését. </a:t>
            </a:r>
            <a:endParaRPr lang="hu-HU" altLang="hu-HU"/>
          </a:p>
          <a:p>
            <a:pPr algn="ctr">
              <a:buFont typeface="Wingdings" panose="05000000000000000000" pitchFamily="2" charset="2"/>
              <a:buNone/>
            </a:pPr>
            <a:endParaRPr lang="hu-HU" altLang="hu-HU"/>
          </a:p>
          <a:p>
            <a:pPr algn="ctr">
              <a:buFont typeface="Wingdings" panose="05000000000000000000" pitchFamily="2" charset="2"/>
              <a:buNone/>
            </a:pPr>
            <a:r>
              <a:rPr lang="de-DE" altLang="hu-HU"/>
              <a:t>A csoport új tagot akkor fogad be, ha az a közös</a:t>
            </a:r>
            <a:r>
              <a:rPr lang="hu-HU" altLang="hu-HU"/>
              <a:t> </a:t>
            </a:r>
            <a:r>
              <a:rPr lang="de-DE" altLang="hu-HU"/>
              <a:t>értékrendet elfogadja</a:t>
            </a:r>
            <a:r>
              <a:rPr lang="hu-HU" altLang="hu-HU"/>
              <a:t>.”</a:t>
            </a:r>
            <a:endParaRPr lang="de-DE" altLang="hu-HU"/>
          </a:p>
        </p:txBody>
      </p:sp>
    </p:spTree>
    <p:extLst>
      <p:ext uri="{BB962C8B-B14F-4D97-AF65-F5344CB8AC3E}">
        <p14:creationId xmlns:p14="http://schemas.microsoft.com/office/powerpoint/2010/main" val="224877944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Dia számának helye 4">
            <a:extLst>
              <a:ext uri="{FF2B5EF4-FFF2-40B4-BE49-F238E27FC236}">
                <a16:creationId xmlns:a16="http://schemas.microsoft.com/office/drawing/2014/main" id="{FBA3B220-57D9-4C73-83FB-819A6134F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48200" y="6586538"/>
            <a:ext cx="2895600" cy="22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fld id="{BB5078C3-84ED-46CB-8019-3972488512DA}" type="slidenum">
              <a:rPr lang="en-US" altLang="hu-HU">
                <a:solidFill>
                  <a:schemeClr val="bg1"/>
                </a:solidFill>
              </a:rPr>
              <a:pPr algn="ctr" eaLnBrk="1" hangingPunct="1"/>
              <a:t>85</a:t>
            </a:fld>
            <a:endParaRPr lang="en-US" altLang="hu-HU">
              <a:solidFill>
                <a:schemeClr val="bg1"/>
              </a:solidFill>
            </a:endParaRPr>
          </a:p>
        </p:txBody>
      </p:sp>
      <p:sp>
        <p:nvSpPr>
          <p:cNvPr id="140291" name="Rectangle 2">
            <a:extLst>
              <a:ext uri="{FF2B5EF4-FFF2-40B4-BE49-F238E27FC236}">
                <a16:creationId xmlns:a16="http://schemas.microsoft.com/office/drawing/2014/main" id="{8690D7E6-93A9-4C5B-B71B-8DDCAE3CE4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2800"/>
              <a:t>A csoport hatékonysága</a:t>
            </a:r>
            <a:endParaRPr lang="de-DE" altLang="hu-HU" sz="2800"/>
          </a:p>
        </p:txBody>
      </p:sp>
      <p:sp>
        <p:nvSpPr>
          <p:cNvPr id="140292" name="Rectangle 3">
            <a:extLst>
              <a:ext uri="{FF2B5EF4-FFF2-40B4-BE49-F238E27FC236}">
                <a16:creationId xmlns:a16="http://schemas.microsoft.com/office/drawing/2014/main" id="{6BD9E333-0DF7-49FF-8556-5B6A3279B9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6656" y="2011680"/>
            <a:ext cx="10753725" cy="4473526"/>
          </a:xfrm>
        </p:spPr>
        <p:txBody>
          <a:bodyPr>
            <a:normAutofit fontScale="92500" lnSpcReduction="10000"/>
          </a:bodyPr>
          <a:lstStyle/>
          <a:p>
            <a:r>
              <a:rPr lang="de-DE" altLang="hu-HU" dirty="0"/>
              <a:t>A </a:t>
            </a:r>
            <a:r>
              <a:rPr lang="de-DE" altLang="hu-HU" dirty="0" err="1"/>
              <a:t>csoportszabályozás</a:t>
            </a:r>
            <a:r>
              <a:rPr lang="de-DE" altLang="hu-HU" dirty="0"/>
              <a:t> </a:t>
            </a:r>
            <a:r>
              <a:rPr lang="de-DE" altLang="hu-HU" dirty="0" err="1"/>
              <a:t>legfontosabb</a:t>
            </a:r>
            <a:r>
              <a:rPr lang="de-DE" altLang="hu-HU" dirty="0"/>
              <a:t> </a:t>
            </a:r>
            <a:r>
              <a:rPr lang="de-DE" altLang="hu-HU" dirty="0" err="1"/>
              <a:t>eleme</a:t>
            </a:r>
            <a:r>
              <a:rPr lang="de-DE" altLang="hu-HU" dirty="0"/>
              <a:t> </a:t>
            </a:r>
            <a:r>
              <a:rPr lang="de-DE" altLang="hu-HU" dirty="0" err="1"/>
              <a:t>az</a:t>
            </a:r>
            <a:r>
              <a:rPr lang="de-DE" altLang="hu-HU" dirty="0"/>
              <a:t> </a:t>
            </a:r>
            <a:r>
              <a:rPr lang="de-DE" altLang="hu-HU" b="1" dirty="0" err="1"/>
              <a:t>internalizáció</a:t>
            </a:r>
            <a:r>
              <a:rPr lang="de-DE" altLang="hu-HU" b="1" dirty="0"/>
              <a:t>,</a:t>
            </a:r>
            <a:r>
              <a:rPr lang="de-DE" altLang="hu-HU" dirty="0"/>
              <a:t> </a:t>
            </a:r>
            <a:r>
              <a:rPr lang="de-DE" altLang="hu-HU" dirty="0" err="1"/>
              <a:t>az</a:t>
            </a:r>
            <a:r>
              <a:rPr lang="de-DE" altLang="hu-HU" dirty="0"/>
              <a:t> </a:t>
            </a:r>
            <a:r>
              <a:rPr lang="de-DE" altLang="hu-HU" dirty="0" err="1"/>
              <a:t>egyének</a:t>
            </a:r>
            <a:r>
              <a:rPr lang="de-DE" altLang="hu-HU" dirty="0"/>
              <a:t> </a:t>
            </a:r>
            <a:r>
              <a:rPr lang="de-DE" altLang="hu-HU" dirty="0" err="1"/>
              <a:t>arra</a:t>
            </a:r>
            <a:r>
              <a:rPr lang="de-DE" altLang="hu-HU" dirty="0"/>
              <a:t> </a:t>
            </a:r>
            <a:r>
              <a:rPr lang="de-DE" altLang="hu-HU" dirty="0" err="1"/>
              <a:t>irányuló</a:t>
            </a:r>
            <a:r>
              <a:rPr lang="de-DE" altLang="hu-HU" dirty="0"/>
              <a:t> </a:t>
            </a:r>
            <a:r>
              <a:rPr lang="de-DE" altLang="hu-HU" dirty="0" err="1"/>
              <a:t>törekvése</a:t>
            </a:r>
            <a:r>
              <a:rPr lang="de-DE" altLang="hu-HU" dirty="0"/>
              <a:t>, </a:t>
            </a:r>
            <a:r>
              <a:rPr lang="de-DE" altLang="hu-HU" dirty="0" err="1"/>
              <a:t>hogy</a:t>
            </a:r>
            <a:r>
              <a:rPr lang="hu-HU" altLang="hu-HU" dirty="0"/>
              <a:t> </a:t>
            </a:r>
            <a:r>
              <a:rPr lang="de-DE" altLang="hu-HU" dirty="0" err="1"/>
              <a:t>gondolkodásrendszerét</a:t>
            </a:r>
            <a:r>
              <a:rPr lang="de-DE" altLang="hu-HU" dirty="0"/>
              <a:t> a </a:t>
            </a:r>
            <a:r>
              <a:rPr lang="de-DE" altLang="hu-HU" dirty="0" err="1"/>
              <a:t>csoporthoz</a:t>
            </a:r>
            <a:r>
              <a:rPr lang="de-DE" altLang="hu-HU" dirty="0"/>
              <a:t> </a:t>
            </a:r>
            <a:r>
              <a:rPr lang="de-DE" altLang="hu-HU" dirty="0" err="1"/>
              <a:t>igazítsa</a:t>
            </a:r>
            <a:r>
              <a:rPr lang="de-DE" altLang="hu-HU" dirty="0"/>
              <a:t>. </a:t>
            </a:r>
            <a:endParaRPr lang="hu-HU" altLang="hu-HU" dirty="0"/>
          </a:p>
          <a:p>
            <a:r>
              <a:rPr lang="de-DE" altLang="hu-HU" dirty="0"/>
              <a:t>A </a:t>
            </a:r>
            <a:r>
              <a:rPr lang="de-DE" altLang="hu-HU" dirty="0" err="1"/>
              <a:t>munkatársakkal</a:t>
            </a:r>
            <a:r>
              <a:rPr lang="de-DE" altLang="hu-HU" dirty="0"/>
              <a:t> </a:t>
            </a:r>
            <a:r>
              <a:rPr lang="de-DE" altLang="hu-HU" dirty="0" err="1"/>
              <a:t>való</a:t>
            </a:r>
            <a:r>
              <a:rPr lang="de-DE" altLang="hu-HU" dirty="0"/>
              <a:t> </a:t>
            </a:r>
            <a:r>
              <a:rPr lang="de-DE" altLang="hu-HU" dirty="0" err="1"/>
              <a:t>huzamos</a:t>
            </a:r>
            <a:r>
              <a:rPr lang="de-DE" altLang="hu-HU" dirty="0"/>
              <a:t> </a:t>
            </a:r>
            <a:r>
              <a:rPr lang="de-DE" altLang="hu-HU" dirty="0" err="1"/>
              <a:t>együttlét</a:t>
            </a:r>
            <a:r>
              <a:rPr lang="de-DE" altLang="hu-HU" dirty="0"/>
              <a:t> </a:t>
            </a:r>
            <a:r>
              <a:rPr lang="de-DE" altLang="hu-HU" dirty="0" err="1"/>
              <a:t>hatással</a:t>
            </a:r>
            <a:r>
              <a:rPr lang="de-DE" altLang="hu-HU" dirty="0"/>
              <a:t> van </a:t>
            </a:r>
            <a:r>
              <a:rPr lang="de-DE" altLang="hu-HU" dirty="0" err="1"/>
              <a:t>az</a:t>
            </a:r>
            <a:r>
              <a:rPr lang="de-DE" altLang="hu-HU" dirty="0"/>
              <a:t> </a:t>
            </a:r>
            <a:r>
              <a:rPr lang="de-DE" altLang="hu-HU" dirty="0" err="1"/>
              <a:t>új</a:t>
            </a:r>
            <a:r>
              <a:rPr lang="hu-HU" altLang="hu-HU" dirty="0"/>
              <a:t> </a:t>
            </a:r>
            <a:r>
              <a:rPr lang="de-DE" altLang="hu-HU" dirty="0" err="1"/>
              <a:t>munkatárs</a:t>
            </a:r>
            <a:r>
              <a:rPr lang="de-DE" altLang="hu-HU" dirty="0"/>
              <a:t> </a:t>
            </a:r>
            <a:r>
              <a:rPr lang="de-DE" altLang="hu-HU" dirty="0" err="1"/>
              <a:t>észleléseire</a:t>
            </a:r>
            <a:r>
              <a:rPr lang="de-DE" altLang="hu-HU" dirty="0"/>
              <a:t>, </a:t>
            </a:r>
            <a:r>
              <a:rPr lang="de-DE" altLang="hu-HU" dirty="0" err="1"/>
              <a:t>hiedelmeire</a:t>
            </a:r>
            <a:r>
              <a:rPr lang="de-DE" altLang="hu-HU" dirty="0"/>
              <a:t>, </a:t>
            </a:r>
            <a:r>
              <a:rPr lang="de-DE" altLang="hu-HU" dirty="0" err="1"/>
              <a:t>szellemi</a:t>
            </a:r>
            <a:r>
              <a:rPr lang="de-DE" altLang="hu-HU" dirty="0"/>
              <a:t> </a:t>
            </a:r>
            <a:r>
              <a:rPr lang="de-DE" altLang="hu-HU" dirty="0" err="1"/>
              <a:t>beállítottságára</a:t>
            </a:r>
            <a:r>
              <a:rPr lang="de-DE" altLang="hu-HU" dirty="0"/>
              <a:t>, </a:t>
            </a:r>
            <a:r>
              <a:rPr lang="de-DE" altLang="hu-HU" dirty="0" err="1"/>
              <a:t>viselkedésére</a:t>
            </a:r>
            <a:r>
              <a:rPr lang="de-DE" altLang="hu-HU" dirty="0"/>
              <a:t>, </a:t>
            </a:r>
            <a:r>
              <a:rPr lang="de-DE" altLang="hu-HU" dirty="0" err="1"/>
              <a:t>modorára</a:t>
            </a:r>
            <a:r>
              <a:rPr lang="de-DE" altLang="hu-HU" dirty="0"/>
              <a:t>. </a:t>
            </a:r>
            <a:endParaRPr lang="hu-HU" altLang="hu-HU" dirty="0"/>
          </a:p>
          <a:p>
            <a:r>
              <a:rPr lang="de-DE" altLang="hu-HU" dirty="0" err="1"/>
              <a:t>Minél</a:t>
            </a:r>
            <a:r>
              <a:rPr lang="de-DE" altLang="hu-HU" dirty="0"/>
              <a:t> </a:t>
            </a:r>
            <a:r>
              <a:rPr lang="de-DE" altLang="hu-HU" dirty="0" err="1"/>
              <a:t>inkább</a:t>
            </a:r>
            <a:r>
              <a:rPr lang="de-DE" altLang="hu-HU" dirty="0"/>
              <a:t> </a:t>
            </a:r>
            <a:r>
              <a:rPr lang="de-DE" altLang="hu-HU" dirty="0" err="1"/>
              <a:t>felismeri</a:t>
            </a:r>
            <a:r>
              <a:rPr lang="hu-HU" altLang="hu-HU" dirty="0"/>
              <a:t> </a:t>
            </a:r>
            <a:r>
              <a:rPr lang="de-DE" altLang="hu-HU" dirty="0" err="1"/>
              <a:t>az</a:t>
            </a:r>
            <a:r>
              <a:rPr lang="de-DE" altLang="hu-HU" dirty="0"/>
              <a:t> </a:t>
            </a:r>
            <a:r>
              <a:rPr lang="de-DE" altLang="hu-HU" dirty="0" err="1"/>
              <a:t>érdekazonosságot</a:t>
            </a:r>
            <a:r>
              <a:rPr lang="de-DE" altLang="hu-HU" dirty="0"/>
              <a:t>, </a:t>
            </a:r>
            <a:r>
              <a:rPr lang="de-DE" altLang="hu-HU" dirty="0" err="1"/>
              <a:t>annál</a:t>
            </a:r>
            <a:r>
              <a:rPr lang="de-DE" altLang="hu-HU" dirty="0"/>
              <a:t> </a:t>
            </a:r>
            <a:r>
              <a:rPr lang="de-DE" altLang="hu-HU" dirty="0" err="1"/>
              <a:t>inkább</a:t>
            </a:r>
            <a:r>
              <a:rPr lang="de-DE" altLang="hu-HU" dirty="0"/>
              <a:t> </a:t>
            </a:r>
            <a:r>
              <a:rPr lang="de-DE" altLang="hu-HU" dirty="0" err="1"/>
              <a:t>nyitottabbá</a:t>
            </a:r>
            <a:r>
              <a:rPr lang="de-DE" altLang="hu-HU" dirty="0"/>
              <a:t> </a:t>
            </a:r>
            <a:r>
              <a:rPr lang="de-DE" altLang="hu-HU" dirty="0" err="1"/>
              <a:t>válik</a:t>
            </a:r>
            <a:r>
              <a:rPr lang="de-DE" altLang="hu-HU" dirty="0"/>
              <a:t> </a:t>
            </a:r>
            <a:r>
              <a:rPr lang="de-DE" altLang="hu-HU" dirty="0" err="1"/>
              <a:t>csoport</a:t>
            </a:r>
            <a:r>
              <a:rPr lang="de-DE" altLang="hu-HU" dirty="0"/>
              <a:t> </a:t>
            </a:r>
            <a:r>
              <a:rPr lang="de-DE" altLang="hu-HU" dirty="0" err="1"/>
              <a:t>befolyására</a:t>
            </a:r>
            <a:r>
              <a:rPr lang="de-DE" altLang="hu-HU" dirty="0"/>
              <a:t>. </a:t>
            </a:r>
            <a:endParaRPr lang="hu-HU" altLang="hu-HU" dirty="0"/>
          </a:p>
          <a:p>
            <a:r>
              <a:rPr lang="de-DE" altLang="hu-HU" dirty="0"/>
              <a:t>A </a:t>
            </a:r>
            <a:r>
              <a:rPr lang="de-DE" altLang="hu-HU" dirty="0" err="1"/>
              <a:t>csoport</a:t>
            </a:r>
            <a:r>
              <a:rPr lang="de-DE" altLang="hu-HU" dirty="0"/>
              <a:t> </a:t>
            </a:r>
            <a:r>
              <a:rPr lang="de-DE" altLang="hu-HU" dirty="0" err="1"/>
              <a:t>hatékonyságát</a:t>
            </a:r>
            <a:r>
              <a:rPr lang="hu-HU" altLang="hu-HU" dirty="0"/>
              <a:t> </a:t>
            </a:r>
            <a:r>
              <a:rPr lang="de-DE" altLang="hu-HU" dirty="0" err="1"/>
              <a:t>tevékenységének</a:t>
            </a:r>
            <a:r>
              <a:rPr lang="de-DE" altLang="hu-HU" dirty="0"/>
              <a:t> </a:t>
            </a:r>
            <a:r>
              <a:rPr lang="de-DE" altLang="hu-HU" dirty="0" err="1"/>
              <a:t>végeredményével</a:t>
            </a:r>
            <a:r>
              <a:rPr lang="de-DE" altLang="hu-HU" dirty="0"/>
              <a:t> </a:t>
            </a:r>
            <a:r>
              <a:rPr lang="de-DE" altLang="hu-HU" dirty="0" err="1"/>
              <a:t>mérhetjük</a:t>
            </a:r>
            <a:r>
              <a:rPr lang="de-DE" altLang="hu-HU" dirty="0"/>
              <a:t>.</a:t>
            </a:r>
            <a:endParaRPr lang="hu-HU" altLang="hu-HU" dirty="0"/>
          </a:p>
          <a:p>
            <a:endParaRPr lang="hu-HU" altLang="hu-HU" dirty="0"/>
          </a:p>
          <a:p>
            <a:endParaRPr lang="hu-HU" altLang="hu-HU" dirty="0"/>
          </a:p>
          <a:p>
            <a:endParaRPr lang="hu-HU" altLang="hu-HU" dirty="0"/>
          </a:p>
          <a:p>
            <a:endParaRPr lang="hu-HU" altLang="hu-HU" dirty="0"/>
          </a:p>
          <a:p>
            <a:pPr algn="r"/>
            <a:r>
              <a:rPr lang="hu-HU" altLang="hu-HU" sz="1900" dirty="0"/>
              <a:t>(</a:t>
            </a:r>
            <a:r>
              <a:rPr lang="hu-HU" altLang="hu-HU" sz="1900" dirty="0" err="1"/>
              <a:t>Tosi</a:t>
            </a:r>
            <a:r>
              <a:rPr lang="hu-HU" altLang="hu-HU" sz="1900" dirty="0"/>
              <a:t> és </a:t>
            </a:r>
            <a:r>
              <a:rPr lang="hu-HU" altLang="hu-HU" sz="1900" dirty="0" err="1"/>
              <a:t>tsi</a:t>
            </a:r>
            <a:r>
              <a:rPr lang="hu-HU" altLang="hu-HU" sz="1900" dirty="0"/>
              <a:t> alapján)</a:t>
            </a:r>
            <a:endParaRPr lang="de-DE" altLang="hu-HU" sz="1900" dirty="0"/>
          </a:p>
        </p:txBody>
      </p:sp>
    </p:spTree>
    <p:extLst>
      <p:ext uri="{BB962C8B-B14F-4D97-AF65-F5344CB8AC3E}">
        <p14:creationId xmlns:p14="http://schemas.microsoft.com/office/powerpoint/2010/main" val="406088642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Dia számának helye 4">
            <a:extLst>
              <a:ext uri="{FF2B5EF4-FFF2-40B4-BE49-F238E27FC236}">
                <a16:creationId xmlns:a16="http://schemas.microsoft.com/office/drawing/2014/main" id="{2B2A946D-DE48-4B08-B44E-5AA656706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48200" y="6586538"/>
            <a:ext cx="2895600" cy="22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fld id="{1B7E31E5-7AA0-4A20-9A3E-E88F80518A11}" type="slidenum">
              <a:rPr lang="en-US" altLang="hu-HU">
                <a:solidFill>
                  <a:schemeClr val="bg1"/>
                </a:solidFill>
              </a:rPr>
              <a:pPr algn="ctr" eaLnBrk="1" hangingPunct="1"/>
              <a:t>86</a:t>
            </a:fld>
            <a:endParaRPr lang="en-US" altLang="hu-HU">
              <a:solidFill>
                <a:schemeClr val="bg1"/>
              </a:solidFill>
            </a:endParaRPr>
          </a:p>
        </p:txBody>
      </p:sp>
      <p:sp>
        <p:nvSpPr>
          <p:cNvPr id="141315" name="Rectangle 2">
            <a:extLst>
              <a:ext uri="{FF2B5EF4-FFF2-40B4-BE49-F238E27FC236}">
                <a16:creationId xmlns:a16="http://schemas.microsoft.com/office/drawing/2014/main" id="{0F135C04-0629-4325-B0B4-B7976876D5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2800"/>
              <a:t>A csoportnormák</a:t>
            </a:r>
            <a:endParaRPr lang="de-DE" altLang="hu-HU" sz="2800"/>
          </a:p>
        </p:txBody>
      </p:sp>
      <p:sp>
        <p:nvSpPr>
          <p:cNvPr id="141316" name="Rectangle 3">
            <a:extLst>
              <a:ext uri="{FF2B5EF4-FFF2-40B4-BE49-F238E27FC236}">
                <a16:creationId xmlns:a16="http://schemas.microsoft.com/office/drawing/2014/main" id="{3729D392-6FF3-424A-BCB4-224112DAC8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6656" y="2011680"/>
            <a:ext cx="10753725" cy="4574858"/>
          </a:xfrm>
        </p:spPr>
        <p:txBody>
          <a:bodyPr>
            <a:normAutofit/>
          </a:bodyPr>
          <a:lstStyle/>
          <a:p>
            <a:r>
              <a:rPr lang="de-DE" altLang="hu-HU" dirty="0"/>
              <a:t>A </a:t>
            </a:r>
            <a:r>
              <a:rPr lang="de-DE" altLang="hu-HU" dirty="0" err="1"/>
              <a:t>legtöbb</a:t>
            </a:r>
            <a:r>
              <a:rPr lang="de-DE" altLang="hu-HU" dirty="0"/>
              <a:t> </a:t>
            </a:r>
            <a:r>
              <a:rPr lang="de-DE" altLang="hu-HU" dirty="0" err="1"/>
              <a:t>csoport</a:t>
            </a:r>
            <a:r>
              <a:rPr lang="de-DE" altLang="hu-HU" dirty="0"/>
              <a:t> </a:t>
            </a:r>
            <a:r>
              <a:rPr lang="de-DE" altLang="hu-HU" dirty="0" err="1"/>
              <a:t>kifejleszt</a:t>
            </a:r>
            <a:r>
              <a:rPr lang="de-DE" altLang="hu-HU" dirty="0"/>
              <a:t> </a:t>
            </a:r>
            <a:r>
              <a:rPr lang="de-DE" altLang="hu-HU" b="1" dirty="0" err="1"/>
              <a:t>specifikus</a:t>
            </a:r>
            <a:r>
              <a:rPr lang="de-DE" altLang="hu-HU" b="1" dirty="0"/>
              <a:t> </a:t>
            </a:r>
            <a:r>
              <a:rPr lang="de-DE" altLang="hu-HU" b="1" dirty="0" err="1"/>
              <a:t>szabályo</a:t>
            </a:r>
            <a:r>
              <a:rPr lang="de-DE" altLang="hu-HU" dirty="0" err="1"/>
              <a:t>zókat</a:t>
            </a:r>
            <a:r>
              <a:rPr lang="de-DE" altLang="hu-HU" dirty="0"/>
              <a:t> </a:t>
            </a:r>
            <a:r>
              <a:rPr lang="de-DE" altLang="hu-HU" dirty="0" err="1"/>
              <a:t>is</a:t>
            </a:r>
            <a:r>
              <a:rPr lang="de-DE" altLang="hu-HU" dirty="0"/>
              <a:t>. </a:t>
            </a:r>
            <a:endParaRPr lang="hu-HU" altLang="hu-HU" dirty="0"/>
          </a:p>
          <a:p>
            <a:r>
              <a:rPr lang="de-DE" altLang="hu-HU" dirty="0"/>
              <a:t>A </a:t>
            </a:r>
            <a:r>
              <a:rPr lang="de-DE" altLang="hu-HU" dirty="0" err="1"/>
              <a:t>csoporton</a:t>
            </a:r>
            <a:r>
              <a:rPr lang="de-DE" altLang="hu-HU" dirty="0"/>
              <a:t> </a:t>
            </a:r>
            <a:r>
              <a:rPr lang="de-DE" altLang="hu-HU" dirty="0" err="1"/>
              <a:t>belül</a:t>
            </a:r>
            <a:r>
              <a:rPr lang="de-DE" altLang="hu-HU" dirty="0"/>
              <a:t> </a:t>
            </a:r>
            <a:r>
              <a:rPr lang="de-DE" altLang="hu-HU" dirty="0" err="1"/>
              <a:t>elfogadott</a:t>
            </a:r>
            <a:r>
              <a:rPr lang="de-DE" altLang="hu-HU" dirty="0"/>
              <a:t> </a:t>
            </a:r>
            <a:r>
              <a:rPr lang="de-DE" altLang="hu-HU" dirty="0" err="1"/>
              <a:t>konkrét</a:t>
            </a:r>
            <a:r>
              <a:rPr lang="de-DE" altLang="hu-HU" dirty="0"/>
              <a:t> </a:t>
            </a:r>
            <a:r>
              <a:rPr lang="de-DE" altLang="hu-HU" dirty="0" err="1"/>
              <a:t>szabályokat</a:t>
            </a:r>
            <a:r>
              <a:rPr lang="de-DE" altLang="hu-HU" dirty="0"/>
              <a:t>,</a:t>
            </a:r>
            <a:r>
              <a:rPr lang="hu-HU" altLang="hu-HU" dirty="0"/>
              <a:t> </a:t>
            </a:r>
            <a:r>
              <a:rPr lang="de-DE" altLang="hu-HU" dirty="0" err="1"/>
              <a:t>informális</a:t>
            </a:r>
            <a:r>
              <a:rPr lang="de-DE" altLang="hu-HU" dirty="0"/>
              <a:t> </a:t>
            </a:r>
            <a:r>
              <a:rPr lang="de-DE" altLang="hu-HU" dirty="0" err="1"/>
              <a:t>követelményeket</a:t>
            </a:r>
            <a:r>
              <a:rPr lang="de-DE" altLang="hu-HU" dirty="0"/>
              <a:t> </a:t>
            </a:r>
            <a:r>
              <a:rPr lang="de-DE" altLang="hu-HU" dirty="0" err="1"/>
              <a:t>csoportnormáknak</a:t>
            </a:r>
            <a:r>
              <a:rPr lang="de-DE" altLang="hu-HU" dirty="0"/>
              <a:t> </a:t>
            </a:r>
            <a:r>
              <a:rPr lang="de-DE" altLang="hu-HU" dirty="0" err="1"/>
              <a:t>nevezzük</a:t>
            </a:r>
            <a:r>
              <a:rPr lang="de-DE" altLang="hu-HU" dirty="0"/>
              <a:t>. </a:t>
            </a:r>
            <a:endParaRPr lang="hu-HU" altLang="hu-HU" dirty="0"/>
          </a:p>
          <a:p>
            <a:r>
              <a:rPr lang="de-DE" altLang="hu-HU" dirty="0" err="1"/>
              <a:t>Ezek</a:t>
            </a:r>
            <a:r>
              <a:rPr lang="de-DE" altLang="hu-HU" dirty="0"/>
              <a:t> </a:t>
            </a:r>
            <a:r>
              <a:rPr lang="de-DE" altLang="hu-HU" dirty="0" err="1"/>
              <a:t>tájékoztatják</a:t>
            </a:r>
            <a:r>
              <a:rPr lang="de-DE" altLang="hu-HU" dirty="0"/>
              <a:t> a </a:t>
            </a:r>
            <a:r>
              <a:rPr lang="de-DE" altLang="hu-HU" dirty="0" err="1"/>
              <a:t>tagokat</a:t>
            </a:r>
            <a:r>
              <a:rPr lang="de-DE" altLang="hu-HU" dirty="0"/>
              <a:t> </a:t>
            </a:r>
            <a:r>
              <a:rPr lang="de-DE" altLang="hu-HU" dirty="0" err="1"/>
              <a:t>arról</a:t>
            </a:r>
            <a:r>
              <a:rPr lang="de-DE" altLang="hu-HU" dirty="0"/>
              <a:t>, </a:t>
            </a:r>
            <a:r>
              <a:rPr lang="de-DE" altLang="hu-HU" dirty="0" err="1"/>
              <a:t>hogy</a:t>
            </a:r>
            <a:r>
              <a:rPr lang="de-DE" altLang="hu-HU" dirty="0"/>
              <a:t> mi </a:t>
            </a:r>
            <a:r>
              <a:rPr lang="de-DE" altLang="hu-HU" dirty="0" err="1"/>
              <a:t>az</a:t>
            </a:r>
            <a:r>
              <a:rPr lang="de-DE" altLang="hu-HU" dirty="0"/>
              <a:t> </a:t>
            </a:r>
            <a:r>
              <a:rPr lang="de-DE" altLang="hu-HU" dirty="0" err="1"/>
              <a:t>elvárás</a:t>
            </a:r>
            <a:r>
              <a:rPr lang="hu-HU" altLang="hu-HU" dirty="0"/>
              <a:t> </a:t>
            </a:r>
            <a:r>
              <a:rPr lang="de-DE" altLang="hu-HU" dirty="0" err="1"/>
              <a:t>velük</a:t>
            </a:r>
            <a:r>
              <a:rPr lang="de-DE" altLang="hu-HU" dirty="0"/>
              <a:t> </a:t>
            </a:r>
            <a:r>
              <a:rPr lang="de-DE" altLang="hu-HU" dirty="0" err="1"/>
              <a:t>szemben</a:t>
            </a:r>
            <a:r>
              <a:rPr lang="de-DE" altLang="hu-HU" dirty="0"/>
              <a:t>, </a:t>
            </a:r>
            <a:r>
              <a:rPr lang="de-DE" altLang="hu-HU" dirty="0" err="1"/>
              <a:t>hogyan</a:t>
            </a:r>
            <a:r>
              <a:rPr lang="de-DE" altLang="hu-HU" dirty="0"/>
              <a:t> </a:t>
            </a:r>
            <a:r>
              <a:rPr lang="de-DE" altLang="hu-HU" dirty="0" err="1"/>
              <a:t>kell</a:t>
            </a:r>
            <a:r>
              <a:rPr lang="de-DE" altLang="hu-HU" dirty="0"/>
              <a:t> </a:t>
            </a:r>
            <a:r>
              <a:rPr lang="de-DE" altLang="hu-HU" dirty="0" err="1"/>
              <a:t>viselkedniük</a:t>
            </a:r>
            <a:r>
              <a:rPr lang="de-DE" altLang="hu-HU" dirty="0"/>
              <a:t>. </a:t>
            </a:r>
            <a:endParaRPr lang="hu-HU" altLang="hu-HU" dirty="0"/>
          </a:p>
          <a:p>
            <a:r>
              <a:rPr lang="de-DE" altLang="hu-HU" dirty="0"/>
              <a:t>A </a:t>
            </a:r>
            <a:r>
              <a:rPr lang="de-DE" altLang="hu-HU" dirty="0" err="1"/>
              <a:t>normák</a:t>
            </a:r>
            <a:r>
              <a:rPr lang="de-DE" altLang="hu-HU" dirty="0"/>
              <a:t> </a:t>
            </a:r>
            <a:r>
              <a:rPr lang="de-DE" altLang="hu-HU" dirty="0" err="1"/>
              <a:t>között</a:t>
            </a:r>
            <a:r>
              <a:rPr lang="de-DE" altLang="hu-HU" dirty="0"/>
              <a:t> </a:t>
            </a:r>
            <a:r>
              <a:rPr lang="de-DE" altLang="hu-HU" dirty="0" err="1"/>
              <a:t>megjelenhetnek</a:t>
            </a:r>
            <a:r>
              <a:rPr lang="de-DE" altLang="hu-HU" dirty="0"/>
              <a:t> </a:t>
            </a:r>
            <a:r>
              <a:rPr lang="de-DE" altLang="hu-HU" dirty="0" err="1"/>
              <a:t>az</a:t>
            </a:r>
            <a:r>
              <a:rPr lang="de-DE" altLang="hu-HU" dirty="0"/>
              <a:t> </a:t>
            </a:r>
            <a:r>
              <a:rPr lang="de-DE" altLang="hu-HU" dirty="0" err="1"/>
              <a:t>elvégzend</a:t>
            </a:r>
            <a:r>
              <a:rPr lang="hu-HU" altLang="hu-HU" dirty="0"/>
              <a:t>ő</a:t>
            </a:r>
            <a:r>
              <a:rPr lang="de-DE" altLang="hu-HU" dirty="0"/>
              <a:t> </a:t>
            </a:r>
            <a:r>
              <a:rPr lang="de-DE" altLang="hu-HU" dirty="0" err="1"/>
              <a:t>munkára</a:t>
            </a:r>
            <a:r>
              <a:rPr lang="de-DE" altLang="hu-HU" dirty="0"/>
              <a:t>, a</a:t>
            </a:r>
            <a:r>
              <a:rPr lang="hu-HU" altLang="hu-HU" dirty="0"/>
              <a:t> </a:t>
            </a:r>
            <a:r>
              <a:rPr lang="de-DE" altLang="hu-HU" dirty="0" err="1"/>
              <a:t>javadalmazásra</a:t>
            </a:r>
            <a:r>
              <a:rPr lang="de-DE" altLang="hu-HU" dirty="0"/>
              <a:t>, </a:t>
            </a:r>
            <a:r>
              <a:rPr lang="de-DE" altLang="hu-HU" dirty="0" err="1"/>
              <a:t>az</a:t>
            </a:r>
            <a:r>
              <a:rPr lang="de-DE" altLang="hu-HU" dirty="0"/>
              <a:t> </a:t>
            </a:r>
            <a:r>
              <a:rPr lang="de-DE" altLang="hu-HU" dirty="0" err="1"/>
              <a:t>el</a:t>
            </a:r>
            <a:r>
              <a:rPr lang="hu-HU" altLang="hu-HU" dirty="0"/>
              <a:t>ő</a:t>
            </a:r>
            <a:r>
              <a:rPr lang="de-DE" altLang="hu-HU" dirty="0" err="1"/>
              <a:t>rejutási-fej</a:t>
            </a:r>
            <a:r>
              <a:rPr lang="hu-HU" altLang="hu-HU" dirty="0"/>
              <a:t>ő</a:t>
            </a:r>
            <a:r>
              <a:rPr lang="de-DE" altLang="hu-HU" dirty="0" err="1"/>
              <a:t>ldési</a:t>
            </a:r>
            <a:r>
              <a:rPr lang="de-DE" altLang="hu-HU" dirty="0"/>
              <a:t> </a:t>
            </a:r>
            <a:r>
              <a:rPr lang="de-DE" altLang="hu-HU" dirty="0" err="1"/>
              <a:t>lehetségekre</a:t>
            </a:r>
            <a:r>
              <a:rPr lang="de-DE" altLang="hu-HU" dirty="0"/>
              <a:t>, a </a:t>
            </a:r>
            <a:r>
              <a:rPr lang="de-DE" altLang="hu-HU" dirty="0" err="1"/>
              <a:t>munkahelyi</a:t>
            </a:r>
            <a:r>
              <a:rPr lang="de-DE" altLang="hu-HU" dirty="0"/>
              <a:t> </a:t>
            </a:r>
            <a:r>
              <a:rPr lang="de-DE" altLang="hu-HU" dirty="0" err="1"/>
              <a:t>viselkedés</a:t>
            </a:r>
            <a:r>
              <a:rPr lang="de-DE" altLang="hu-HU" dirty="0"/>
              <a:t> </a:t>
            </a:r>
            <a:r>
              <a:rPr lang="de-DE" altLang="hu-HU" dirty="0" err="1"/>
              <a:t>szabályaira</a:t>
            </a:r>
            <a:r>
              <a:rPr lang="de-DE" altLang="hu-HU" dirty="0"/>
              <a:t> </a:t>
            </a:r>
            <a:r>
              <a:rPr lang="de-DE" altLang="hu-HU" dirty="0" err="1"/>
              <a:t>vonatkozó</a:t>
            </a:r>
            <a:r>
              <a:rPr lang="de-DE" altLang="hu-HU" dirty="0"/>
              <a:t> </a:t>
            </a:r>
            <a:r>
              <a:rPr lang="de-DE" altLang="hu-HU" dirty="0" err="1"/>
              <a:t>elemek</a:t>
            </a:r>
            <a:r>
              <a:rPr lang="de-DE" altLang="hu-HU" dirty="0"/>
              <a:t> </a:t>
            </a:r>
            <a:r>
              <a:rPr lang="de-DE" altLang="hu-HU" dirty="0" err="1"/>
              <a:t>is</a:t>
            </a:r>
            <a:r>
              <a:rPr lang="de-DE" altLang="hu-HU" dirty="0"/>
              <a:t>.</a:t>
            </a:r>
            <a:endParaRPr lang="hu-HU" altLang="hu-HU" dirty="0"/>
          </a:p>
          <a:p>
            <a:endParaRPr lang="hu-HU" altLang="hu-HU" dirty="0"/>
          </a:p>
          <a:p>
            <a:endParaRPr lang="hu-HU" altLang="hu-HU" dirty="0"/>
          </a:p>
          <a:p>
            <a:pPr algn="r"/>
            <a:r>
              <a:rPr lang="hu-HU" altLang="hu-HU" sz="1800" dirty="0"/>
              <a:t>(</a:t>
            </a:r>
            <a:r>
              <a:rPr lang="hu-HU" altLang="hu-HU" sz="1800" dirty="0" err="1"/>
              <a:t>Tosi</a:t>
            </a:r>
            <a:r>
              <a:rPr lang="hu-HU" altLang="hu-HU" sz="1800" dirty="0"/>
              <a:t> és </a:t>
            </a:r>
            <a:r>
              <a:rPr lang="hu-HU" altLang="hu-HU" sz="1800" dirty="0" err="1"/>
              <a:t>tsi</a:t>
            </a:r>
            <a:r>
              <a:rPr lang="hu-HU" altLang="hu-HU" sz="1800" dirty="0"/>
              <a:t> alapján)</a:t>
            </a:r>
            <a:endParaRPr lang="de-DE" altLang="hu-HU" sz="1800" dirty="0"/>
          </a:p>
        </p:txBody>
      </p:sp>
    </p:spTree>
    <p:extLst>
      <p:ext uri="{BB962C8B-B14F-4D97-AF65-F5344CB8AC3E}">
        <p14:creationId xmlns:p14="http://schemas.microsoft.com/office/powerpoint/2010/main" val="45145170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Dia számának helye 4">
            <a:extLst>
              <a:ext uri="{FF2B5EF4-FFF2-40B4-BE49-F238E27FC236}">
                <a16:creationId xmlns:a16="http://schemas.microsoft.com/office/drawing/2014/main" id="{6985E1E9-579D-440B-AD0C-A5804ACD2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48200" y="6586538"/>
            <a:ext cx="2895600" cy="22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fld id="{34EE5284-CA88-483D-B9EB-3FCA85A1C66B}" type="slidenum">
              <a:rPr lang="en-US" altLang="hu-HU">
                <a:solidFill>
                  <a:schemeClr val="bg1"/>
                </a:solidFill>
              </a:rPr>
              <a:pPr algn="ctr" eaLnBrk="1" hangingPunct="1"/>
              <a:t>87</a:t>
            </a:fld>
            <a:endParaRPr lang="en-US" altLang="hu-HU">
              <a:solidFill>
                <a:schemeClr val="bg1"/>
              </a:solidFill>
            </a:endParaRPr>
          </a:p>
        </p:txBody>
      </p:sp>
      <p:sp>
        <p:nvSpPr>
          <p:cNvPr id="142339" name="Rectangle 2">
            <a:extLst>
              <a:ext uri="{FF2B5EF4-FFF2-40B4-BE49-F238E27FC236}">
                <a16:creationId xmlns:a16="http://schemas.microsoft.com/office/drawing/2014/main" id="{1FA2955B-D657-4CCB-98D7-342C0F7DC5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hu-HU" sz="2400"/>
              <a:t>A normákhoz való alkalmazkodásnak </a:t>
            </a:r>
            <a:r>
              <a:rPr lang="hu-HU" altLang="hu-HU" sz="2400"/>
              <a:t>formái</a:t>
            </a:r>
            <a:endParaRPr lang="de-DE" altLang="hu-HU" sz="2400"/>
          </a:p>
        </p:txBody>
      </p:sp>
      <p:sp>
        <p:nvSpPr>
          <p:cNvPr id="142340" name="Rectangle 3">
            <a:extLst>
              <a:ext uri="{FF2B5EF4-FFF2-40B4-BE49-F238E27FC236}">
                <a16:creationId xmlns:a16="http://schemas.microsoft.com/office/drawing/2014/main" id="{254AE566-7DB6-4734-B585-F183B2A4FA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altLang="hu-HU" b="1" dirty="0" err="1"/>
              <a:t>Aktív</a:t>
            </a:r>
            <a:r>
              <a:rPr lang="de-DE" altLang="hu-HU" b="1" dirty="0"/>
              <a:t> </a:t>
            </a:r>
            <a:r>
              <a:rPr lang="de-DE" altLang="hu-HU" b="1" dirty="0" err="1"/>
              <a:t>lázadó</a:t>
            </a:r>
            <a:r>
              <a:rPr lang="de-DE" altLang="hu-HU" b="1" dirty="0"/>
              <a:t>: </a:t>
            </a:r>
            <a:r>
              <a:rPr lang="de-DE" altLang="hu-HU" dirty="0" err="1"/>
              <a:t>az</a:t>
            </a:r>
            <a:r>
              <a:rPr lang="de-DE" altLang="hu-HU" dirty="0"/>
              <a:t> </a:t>
            </a:r>
            <a:r>
              <a:rPr lang="de-DE" altLang="hu-HU" dirty="0" err="1"/>
              <a:t>ilyen</a:t>
            </a:r>
            <a:r>
              <a:rPr lang="de-DE" altLang="hu-HU" dirty="0"/>
              <a:t> </a:t>
            </a:r>
            <a:r>
              <a:rPr lang="de-DE" altLang="hu-HU" dirty="0" err="1"/>
              <a:t>beállítottságú</a:t>
            </a:r>
            <a:r>
              <a:rPr lang="de-DE" altLang="hu-HU" dirty="0"/>
              <a:t> </a:t>
            </a:r>
            <a:r>
              <a:rPr lang="de-DE" altLang="hu-HU" dirty="0" err="1"/>
              <a:t>munkavállaló</a:t>
            </a:r>
            <a:r>
              <a:rPr lang="de-DE" altLang="hu-HU" dirty="0"/>
              <a:t> </a:t>
            </a:r>
            <a:r>
              <a:rPr lang="de-DE" altLang="hu-HU" dirty="0" err="1"/>
              <a:t>sem</a:t>
            </a:r>
            <a:r>
              <a:rPr lang="de-DE" altLang="hu-HU" dirty="0"/>
              <a:t> </a:t>
            </a:r>
            <a:r>
              <a:rPr lang="de-DE" altLang="hu-HU" dirty="0" err="1"/>
              <a:t>az</a:t>
            </a:r>
            <a:r>
              <a:rPr lang="de-DE" altLang="hu-HU" dirty="0"/>
              <a:t> </a:t>
            </a:r>
            <a:r>
              <a:rPr lang="de-DE" altLang="hu-HU" dirty="0" err="1"/>
              <a:t>irányadó</a:t>
            </a:r>
            <a:r>
              <a:rPr lang="de-DE" altLang="hu-HU" dirty="0"/>
              <a:t>, </a:t>
            </a:r>
            <a:r>
              <a:rPr lang="de-DE" altLang="hu-HU" dirty="0" err="1"/>
              <a:t>sem</a:t>
            </a:r>
            <a:r>
              <a:rPr lang="de-DE" altLang="hu-HU" dirty="0"/>
              <a:t> a </a:t>
            </a:r>
            <a:r>
              <a:rPr lang="de-DE" altLang="hu-HU" dirty="0" err="1"/>
              <a:t>periférikus</a:t>
            </a:r>
            <a:r>
              <a:rPr lang="de-DE" altLang="hu-HU" dirty="0"/>
              <a:t> </a:t>
            </a:r>
            <a:r>
              <a:rPr lang="de-DE" altLang="hu-HU" dirty="0" err="1"/>
              <a:t>normákat</a:t>
            </a:r>
            <a:r>
              <a:rPr lang="de-DE" altLang="hu-HU" dirty="0"/>
              <a:t> </a:t>
            </a:r>
            <a:r>
              <a:rPr lang="de-DE" altLang="hu-HU" dirty="0" err="1"/>
              <a:t>nem</a:t>
            </a:r>
            <a:r>
              <a:rPr lang="hu-HU" altLang="hu-HU" dirty="0"/>
              <a:t> </a:t>
            </a:r>
            <a:r>
              <a:rPr lang="de-DE" altLang="hu-HU" dirty="0" err="1"/>
              <a:t>hajlandó</a:t>
            </a:r>
            <a:r>
              <a:rPr lang="de-DE" altLang="hu-HU" dirty="0"/>
              <a:t> </a:t>
            </a:r>
            <a:r>
              <a:rPr lang="de-DE" altLang="hu-HU" dirty="0" err="1"/>
              <a:t>elfogadni</a:t>
            </a:r>
            <a:endParaRPr lang="de-DE" altLang="hu-HU" dirty="0"/>
          </a:p>
          <a:p>
            <a:r>
              <a:rPr lang="de-DE" altLang="hu-HU" b="1" dirty="0" err="1"/>
              <a:t>Konformista</a:t>
            </a:r>
            <a:r>
              <a:rPr lang="de-DE" altLang="hu-HU" b="1" dirty="0"/>
              <a:t>:</a:t>
            </a:r>
            <a:r>
              <a:rPr lang="de-DE" altLang="hu-HU" dirty="0"/>
              <a:t> a „</a:t>
            </a:r>
            <a:r>
              <a:rPr lang="de-DE" altLang="hu-HU" dirty="0" err="1"/>
              <a:t>legkönnyebb</a:t>
            </a:r>
            <a:r>
              <a:rPr lang="de-DE" altLang="hu-HU" dirty="0"/>
              <a:t> </a:t>
            </a:r>
            <a:r>
              <a:rPr lang="de-DE" altLang="hu-HU" dirty="0" err="1"/>
              <a:t>eset</a:t>
            </a:r>
            <a:r>
              <a:rPr lang="de-DE" altLang="hu-HU" dirty="0"/>
              <a:t>”, </a:t>
            </a:r>
            <a:r>
              <a:rPr lang="de-DE" altLang="hu-HU" dirty="0" err="1"/>
              <a:t>aki</a:t>
            </a:r>
            <a:r>
              <a:rPr lang="de-DE" altLang="hu-HU" dirty="0"/>
              <a:t> </a:t>
            </a:r>
            <a:r>
              <a:rPr lang="de-DE" altLang="hu-HU" dirty="0" err="1"/>
              <a:t>minden</a:t>
            </a:r>
            <a:r>
              <a:rPr lang="de-DE" altLang="hu-HU" dirty="0"/>
              <a:t> – </a:t>
            </a:r>
            <a:r>
              <a:rPr lang="hu-HU" altLang="hu-HU" dirty="0"/>
              <a:t>a </a:t>
            </a:r>
            <a:r>
              <a:rPr lang="de-DE" altLang="hu-HU" dirty="0" err="1"/>
              <a:t>szervezetben</a:t>
            </a:r>
            <a:r>
              <a:rPr lang="de-DE" altLang="hu-HU" dirty="0"/>
              <a:t> </a:t>
            </a:r>
            <a:r>
              <a:rPr lang="de-DE" altLang="hu-HU" dirty="0" err="1"/>
              <a:t>fellelhet</a:t>
            </a:r>
            <a:r>
              <a:rPr lang="hu-HU" altLang="hu-HU" dirty="0"/>
              <a:t>ő</a:t>
            </a:r>
            <a:r>
              <a:rPr lang="de-DE" altLang="hu-HU" dirty="0"/>
              <a:t> – </a:t>
            </a:r>
            <a:r>
              <a:rPr lang="de-DE" altLang="hu-HU" dirty="0" err="1"/>
              <a:t>normaelemet</a:t>
            </a:r>
            <a:r>
              <a:rPr lang="de-DE" altLang="hu-HU" dirty="0"/>
              <a:t> </a:t>
            </a:r>
            <a:r>
              <a:rPr lang="de-DE" altLang="hu-HU" dirty="0" err="1"/>
              <a:t>elfogad</a:t>
            </a:r>
            <a:endParaRPr lang="de-DE" altLang="hu-HU" dirty="0"/>
          </a:p>
          <a:p>
            <a:r>
              <a:rPr lang="de-DE" altLang="hu-HU" b="1" dirty="0" err="1"/>
              <a:t>Kreatív</a:t>
            </a:r>
            <a:r>
              <a:rPr lang="de-DE" altLang="hu-HU" b="1" dirty="0"/>
              <a:t> </a:t>
            </a:r>
            <a:r>
              <a:rPr lang="de-DE" altLang="hu-HU" b="1" dirty="0" err="1"/>
              <a:t>individualista</a:t>
            </a:r>
            <a:r>
              <a:rPr lang="de-DE" altLang="hu-HU" dirty="0"/>
              <a:t>: a </a:t>
            </a:r>
            <a:r>
              <a:rPr lang="de-DE" altLang="hu-HU" dirty="0" err="1"/>
              <a:t>normáknak</a:t>
            </a:r>
            <a:r>
              <a:rPr lang="de-DE" altLang="hu-HU" dirty="0"/>
              <a:t> </a:t>
            </a:r>
            <a:r>
              <a:rPr lang="de-DE" altLang="hu-HU" dirty="0" err="1"/>
              <a:t>csak</a:t>
            </a:r>
            <a:r>
              <a:rPr lang="de-DE" altLang="hu-HU" dirty="0"/>
              <a:t> </a:t>
            </a:r>
            <a:r>
              <a:rPr lang="de-DE" altLang="hu-HU" dirty="0" err="1"/>
              <a:t>egy</a:t>
            </a:r>
            <a:r>
              <a:rPr lang="de-DE" altLang="hu-HU" dirty="0"/>
              <a:t> </a:t>
            </a:r>
            <a:r>
              <a:rPr lang="de-DE" altLang="hu-HU" dirty="0" err="1"/>
              <a:t>részét</a:t>
            </a:r>
            <a:r>
              <a:rPr lang="de-DE" altLang="hu-HU" dirty="0"/>
              <a:t> – </a:t>
            </a:r>
            <a:r>
              <a:rPr lang="de-DE" altLang="hu-HU" dirty="0" err="1"/>
              <a:t>irányadó</a:t>
            </a:r>
            <a:r>
              <a:rPr lang="de-DE" altLang="hu-HU" dirty="0"/>
              <a:t> </a:t>
            </a:r>
            <a:r>
              <a:rPr lang="de-DE" altLang="hu-HU" dirty="0" err="1"/>
              <a:t>normák</a:t>
            </a:r>
            <a:r>
              <a:rPr lang="de-DE" altLang="hu-HU" dirty="0"/>
              <a:t> – </a:t>
            </a:r>
            <a:r>
              <a:rPr lang="de-DE" altLang="hu-HU" dirty="0" err="1"/>
              <a:t>elfogadó</a:t>
            </a:r>
            <a:r>
              <a:rPr lang="de-DE" altLang="hu-HU" dirty="0"/>
              <a:t> </a:t>
            </a:r>
            <a:r>
              <a:rPr lang="de-DE" altLang="hu-HU" dirty="0" err="1"/>
              <a:t>munkavállaló</a:t>
            </a:r>
            <a:r>
              <a:rPr lang="de-DE" altLang="hu-HU" dirty="0"/>
              <a:t>, </a:t>
            </a:r>
            <a:r>
              <a:rPr lang="de-DE" altLang="hu-HU" dirty="0" err="1"/>
              <a:t>aki</a:t>
            </a:r>
            <a:r>
              <a:rPr lang="de-DE" altLang="hu-HU" dirty="0"/>
              <a:t> </a:t>
            </a:r>
            <a:r>
              <a:rPr lang="de-DE" altLang="hu-HU" dirty="0" err="1"/>
              <a:t>ezek</a:t>
            </a:r>
            <a:r>
              <a:rPr lang="hu-HU" altLang="hu-HU" dirty="0"/>
              <a:t> </a:t>
            </a:r>
            <a:r>
              <a:rPr lang="de-DE" altLang="hu-HU" dirty="0" err="1"/>
              <a:t>betartása</a:t>
            </a:r>
            <a:r>
              <a:rPr lang="de-DE" altLang="hu-HU" dirty="0"/>
              <a:t> </a:t>
            </a:r>
            <a:r>
              <a:rPr lang="de-DE" altLang="hu-HU" dirty="0" err="1"/>
              <a:t>mellett</a:t>
            </a:r>
            <a:r>
              <a:rPr lang="de-DE" altLang="hu-HU" dirty="0"/>
              <a:t> </a:t>
            </a:r>
            <a:r>
              <a:rPr lang="de-DE" altLang="hu-HU" dirty="0" err="1"/>
              <a:t>független</a:t>
            </a:r>
            <a:r>
              <a:rPr lang="de-DE" altLang="hu-HU" dirty="0"/>
              <a:t> </a:t>
            </a:r>
            <a:r>
              <a:rPr lang="de-DE" altLang="hu-HU" dirty="0" err="1"/>
              <a:t>mozgásteret</a:t>
            </a:r>
            <a:r>
              <a:rPr lang="de-DE" altLang="hu-HU" dirty="0"/>
              <a:t> </a:t>
            </a:r>
            <a:r>
              <a:rPr lang="de-DE" altLang="hu-HU" dirty="0" err="1"/>
              <a:t>alakít</a:t>
            </a:r>
            <a:r>
              <a:rPr lang="de-DE" altLang="hu-HU" dirty="0"/>
              <a:t> </a:t>
            </a:r>
            <a:r>
              <a:rPr lang="de-DE" altLang="hu-HU" dirty="0" err="1"/>
              <a:t>ki</a:t>
            </a:r>
            <a:r>
              <a:rPr lang="de-DE" altLang="hu-HU" dirty="0"/>
              <a:t> </a:t>
            </a:r>
            <a:r>
              <a:rPr lang="de-DE" altLang="hu-HU" dirty="0" err="1"/>
              <a:t>magának</a:t>
            </a:r>
            <a:r>
              <a:rPr lang="de-DE" altLang="hu-H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5919783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Dia számának helye 4">
            <a:extLst>
              <a:ext uri="{FF2B5EF4-FFF2-40B4-BE49-F238E27FC236}">
                <a16:creationId xmlns:a16="http://schemas.microsoft.com/office/drawing/2014/main" id="{05509D2B-7108-4DB1-8083-26C380F7E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48200" y="6586538"/>
            <a:ext cx="2895600" cy="22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fld id="{C981A582-1630-4FFE-A69A-B177D14E486C}" type="slidenum">
              <a:rPr lang="en-US" altLang="hu-HU">
                <a:solidFill>
                  <a:schemeClr val="bg1"/>
                </a:solidFill>
              </a:rPr>
              <a:pPr algn="ctr" eaLnBrk="1" hangingPunct="1"/>
              <a:t>88</a:t>
            </a:fld>
            <a:endParaRPr lang="en-US" altLang="hu-HU">
              <a:solidFill>
                <a:schemeClr val="bg1"/>
              </a:solidFill>
            </a:endParaRPr>
          </a:p>
        </p:txBody>
      </p:sp>
      <p:sp>
        <p:nvSpPr>
          <p:cNvPr id="143363" name="Rectangle 2">
            <a:extLst>
              <a:ext uri="{FF2B5EF4-FFF2-40B4-BE49-F238E27FC236}">
                <a16:creationId xmlns:a16="http://schemas.microsoft.com/office/drawing/2014/main" id="{4C7D4789-4C11-4D2B-A8B3-07B61C1BC9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2800"/>
              <a:t>Igaz-e az állítás?</a:t>
            </a:r>
            <a:endParaRPr lang="de-DE" altLang="hu-HU" sz="2800"/>
          </a:p>
        </p:txBody>
      </p:sp>
      <p:sp>
        <p:nvSpPr>
          <p:cNvPr id="143364" name="Rectangle 3">
            <a:extLst>
              <a:ext uri="{FF2B5EF4-FFF2-40B4-BE49-F238E27FC236}">
                <a16:creationId xmlns:a16="http://schemas.microsoft.com/office/drawing/2014/main" id="{7E5EFB87-E7DF-47AD-9AC9-80C7892279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buFont typeface="Wingdings" panose="05000000000000000000" pitchFamily="2" charset="2"/>
              <a:buNone/>
            </a:pPr>
            <a:r>
              <a:rPr lang="hu-HU" altLang="hu-HU"/>
              <a:t>„</a:t>
            </a:r>
            <a:r>
              <a:rPr lang="de-DE" altLang="hu-HU"/>
              <a:t>A csoporthoz tartozás el</a:t>
            </a:r>
            <a:r>
              <a:rPr lang="hu-HU" altLang="hu-HU"/>
              <a:t>ő</a:t>
            </a:r>
            <a:r>
              <a:rPr lang="de-DE" altLang="hu-HU"/>
              <a:t>ny a tagok számára, mert többletlehet</a:t>
            </a:r>
            <a:r>
              <a:rPr lang="hu-HU" altLang="hu-HU"/>
              <a:t>ő</a:t>
            </a:r>
            <a:r>
              <a:rPr lang="de-DE" altLang="hu-HU"/>
              <a:t>séget biztosíthat tagjainak egyéni</a:t>
            </a:r>
            <a:r>
              <a:rPr lang="hu-HU" altLang="hu-HU"/>
              <a:t> </a:t>
            </a:r>
            <a:r>
              <a:rPr lang="de-DE" altLang="hu-HU"/>
              <a:t>fejl</a:t>
            </a:r>
            <a:r>
              <a:rPr lang="hu-HU" altLang="hu-HU"/>
              <a:t>ő</a:t>
            </a:r>
            <a:r>
              <a:rPr lang="de-DE" altLang="hu-HU"/>
              <a:t>désükhöz.</a:t>
            </a:r>
            <a:endParaRPr lang="hu-HU" altLang="hu-HU"/>
          </a:p>
          <a:p>
            <a:pPr algn="ctr">
              <a:buFont typeface="Wingdings" panose="05000000000000000000" pitchFamily="2" charset="2"/>
              <a:buNone/>
            </a:pPr>
            <a:endParaRPr lang="hu-HU" altLang="hu-HU"/>
          </a:p>
          <a:p>
            <a:pPr algn="ctr">
              <a:buFont typeface="Wingdings" panose="05000000000000000000" pitchFamily="2" charset="2"/>
              <a:buNone/>
            </a:pPr>
            <a:r>
              <a:rPr lang="de-DE" altLang="hu-HU"/>
              <a:t>A csoportban felhalmozott tudás, tapasztalat az interakciók során az egyének képességeinek</a:t>
            </a:r>
            <a:r>
              <a:rPr lang="hu-HU" altLang="hu-HU"/>
              <a:t> </a:t>
            </a:r>
            <a:r>
              <a:rPr lang="de-DE" altLang="hu-HU"/>
              <a:t>folyamatos növelését teszi lehet</a:t>
            </a:r>
            <a:r>
              <a:rPr lang="hu-HU" altLang="hu-HU"/>
              <a:t>ő</a:t>
            </a:r>
            <a:r>
              <a:rPr lang="de-DE" altLang="hu-HU"/>
              <a:t>vé.</a:t>
            </a:r>
          </a:p>
        </p:txBody>
      </p:sp>
    </p:spTree>
    <p:extLst>
      <p:ext uri="{BB962C8B-B14F-4D97-AF65-F5344CB8AC3E}">
        <p14:creationId xmlns:p14="http://schemas.microsoft.com/office/powerpoint/2010/main" val="52894261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Dia számának helye 4">
            <a:extLst>
              <a:ext uri="{FF2B5EF4-FFF2-40B4-BE49-F238E27FC236}">
                <a16:creationId xmlns:a16="http://schemas.microsoft.com/office/drawing/2014/main" id="{3086C003-585D-46BD-8F62-3C85FC447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48200" y="6586538"/>
            <a:ext cx="2895600" cy="22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fld id="{9E9D061B-B54D-4A30-8B17-F69CE788E6E6}" type="slidenum">
              <a:rPr lang="en-US" altLang="hu-HU">
                <a:solidFill>
                  <a:schemeClr val="bg1"/>
                </a:solidFill>
              </a:rPr>
              <a:pPr algn="ctr" eaLnBrk="1" hangingPunct="1"/>
              <a:t>89</a:t>
            </a:fld>
            <a:endParaRPr lang="en-US" altLang="hu-HU">
              <a:solidFill>
                <a:schemeClr val="bg1"/>
              </a:solidFill>
            </a:endParaRPr>
          </a:p>
        </p:txBody>
      </p:sp>
      <p:sp>
        <p:nvSpPr>
          <p:cNvPr id="144387" name="Rectangle 2">
            <a:extLst>
              <a:ext uri="{FF2B5EF4-FFF2-40B4-BE49-F238E27FC236}">
                <a16:creationId xmlns:a16="http://schemas.microsoft.com/office/drawing/2014/main" id="{43F7DBC1-6D19-4C6A-B077-A7C9F332E5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hu-HU" sz="2400"/>
              <a:t>A csoportmunka eredményei (Tosi és társai szerint)</a:t>
            </a:r>
          </a:p>
        </p:txBody>
      </p:sp>
      <p:sp>
        <p:nvSpPr>
          <p:cNvPr id="144388" name="Rectangle 3">
            <a:extLst>
              <a:ext uri="{FF2B5EF4-FFF2-40B4-BE49-F238E27FC236}">
                <a16:creationId xmlns:a16="http://schemas.microsoft.com/office/drawing/2014/main" id="{BC6B9D95-9C62-4E5B-B63E-3F58A8E482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altLang="hu-HU"/>
              <a:t> </a:t>
            </a:r>
            <a:r>
              <a:rPr lang="de-DE" altLang="hu-HU"/>
              <a:t>a termelékenység,</a:t>
            </a:r>
          </a:p>
          <a:p>
            <a:r>
              <a:rPr lang="de-DE" altLang="hu-HU"/>
              <a:t> a megelégedettség,</a:t>
            </a:r>
          </a:p>
          <a:p>
            <a:r>
              <a:rPr lang="de-DE" altLang="hu-HU"/>
              <a:t> a biztonság,</a:t>
            </a:r>
          </a:p>
          <a:p>
            <a:r>
              <a:rPr lang="de-DE" altLang="hu-HU"/>
              <a:t> a vonzer</a:t>
            </a:r>
            <a:r>
              <a:rPr lang="hu-HU" altLang="hu-HU"/>
              <a:t>ő</a:t>
            </a:r>
            <a:r>
              <a:rPr lang="de-DE" altLang="hu-HU"/>
              <a:t> és megtartóképesség</a:t>
            </a:r>
            <a:r>
              <a:rPr lang="hu-HU" altLang="hu-HU"/>
              <a:t> n</a:t>
            </a:r>
            <a:r>
              <a:rPr lang="de-DE" altLang="hu-HU"/>
              <a:t>övekedése, </a:t>
            </a:r>
            <a:endParaRPr lang="hu-HU" altLang="hu-HU"/>
          </a:p>
          <a:p>
            <a:r>
              <a:rPr lang="hu-HU" altLang="hu-HU"/>
              <a:t> </a:t>
            </a:r>
            <a:r>
              <a:rPr lang="de-DE" altLang="hu-HU"/>
              <a:t>a tanulás és növekedés.</a:t>
            </a:r>
          </a:p>
        </p:txBody>
      </p:sp>
    </p:spTree>
    <p:extLst>
      <p:ext uri="{BB962C8B-B14F-4D97-AF65-F5344CB8AC3E}">
        <p14:creationId xmlns:p14="http://schemas.microsoft.com/office/powerpoint/2010/main" val="37729774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0192F0D-11C2-43C7-90D2-8D4E7A77A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Vállalkozás- </a:t>
            </a:r>
            <a:r>
              <a:rPr lang="hu-HU" dirty="0" err="1"/>
              <a:t>Entrepreneurship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56C61FC-A0D3-476E-AADA-06B5786E72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hu-HU" dirty="0"/>
              <a:t> A vállalkozó valamilyen problémát azonosít és annak megoldására </a:t>
            </a:r>
            <a:r>
              <a:rPr lang="hu-HU" b="1" dirty="0"/>
              <a:t>sikeresen piacra vihető</a:t>
            </a:r>
            <a:r>
              <a:rPr lang="hu-HU" dirty="0"/>
              <a:t> megoldást biztosít – egyedül vagy egy csapat részeként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dirty="0"/>
              <a:t> A sikeres vállalkozó felismeri a piac és társadalom igényeit, hozzájárul a gazdaság növekedéséhez és munkahelyeket létesít, </a:t>
            </a:r>
            <a:r>
              <a:rPr lang="hu-HU" dirty="0" err="1"/>
              <a:t>revitalizálja</a:t>
            </a:r>
            <a:r>
              <a:rPr lang="hu-HU" dirty="0"/>
              <a:t> a gazdaságot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dirty="0"/>
              <a:t> Ezeket a szervezeteket vállalkozásoknak vagy cégeknek hívjuk, az a gazdasági működés alapvető struktúráit alkotják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dirty="0"/>
              <a:t> A kapcsolódó folyamat és jelenség a vállalkozás /</a:t>
            </a:r>
            <a:r>
              <a:rPr lang="hu-HU" dirty="0" err="1"/>
              <a:t>entrepreneurship</a:t>
            </a:r>
            <a:r>
              <a:rPr lang="hu-HU" dirty="0"/>
              <a:t>, amely egyedi hajtóereje a gazdasági működésnek</a:t>
            </a:r>
          </a:p>
        </p:txBody>
      </p:sp>
    </p:spTree>
    <p:extLst>
      <p:ext uri="{BB962C8B-B14F-4D97-AF65-F5344CB8AC3E}">
        <p14:creationId xmlns:p14="http://schemas.microsoft.com/office/powerpoint/2010/main" val="214358211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Dia számának helye 3">
            <a:extLst>
              <a:ext uri="{FF2B5EF4-FFF2-40B4-BE49-F238E27FC236}">
                <a16:creationId xmlns:a16="http://schemas.microsoft.com/office/drawing/2014/main" id="{3782AB0D-1F2C-4473-99B1-277D2D4D5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48200" y="6586538"/>
            <a:ext cx="2895600" cy="22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fld id="{EE32884F-9444-44D5-ABFC-7A4D3AEE9F56}" type="slidenum">
              <a:rPr lang="en-US" altLang="hu-HU">
                <a:solidFill>
                  <a:schemeClr val="bg1"/>
                </a:solidFill>
              </a:rPr>
              <a:pPr algn="ctr" eaLnBrk="1" hangingPunct="1"/>
              <a:t>90</a:t>
            </a:fld>
            <a:endParaRPr lang="en-US" altLang="hu-HU">
              <a:solidFill>
                <a:schemeClr val="bg1"/>
              </a:solidFill>
            </a:endParaRPr>
          </a:p>
        </p:txBody>
      </p:sp>
      <p:sp>
        <p:nvSpPr>
          <p:cNvPr id="145411" name="Rectangle 2">
            <a:extLst>
              <a:ext uri="{FF2B5EF4-FFF2-40B4-BE49-F238E27FC236}">
                <a16:creationId xmlns:a16="http://schemas.microsoft.com/office/drawing/2014/main" id="{01F7D6D5-E596-4BBE-9FB6-337A67FD79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2800"/>
              <a:t>Jó és rossz csoportmunka</a:t>
            </a:r>
            <a:endParaRPr lang="de-DE" altLang="hu-HU" sz="2800"/>
          </a:p>
        </p:txBody>
      </p:sp>
      <p:pic>
        <p:nvPicPr>
          <p:cNvPr id="145412" name="Picture 4">
            <a:extLst>
              <a:ext uri="{FF2B5EF4-FFF2-40B4-BE49-F238E27FC236}">
                <a16:creationId xmlns:a16="http://schemas.microsoft.com/office/drawing/2014/main" id="{84657A7B-FABF-4A54-B6FA-D910CFA8A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76400"/>
            <a:ext cx="9144000" cy="264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FE2ECCC1-28C2-451D-A7DB-56AD2A2D793F}"/>
              </a:ext>
            </a:extLst>
          </p:cNvPr>
          <p:cNvSpPr txBox="1"/>
          <p:nvPr/>
        </p:nvSpPr>
        <p:spPr>
          <a:xfrm>
            <a:off x="7543800" y="5894363"/>
            <a:ext cx="3625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altLang="hu-HU" dirty="0"/>
              <a:t>(</a:t>
            </a:r>
            <a:r>
              <a:rPr lang="hu-HU" altLang="hu-HU" dirty="0" err="1"/>
              <a:t>Tosi</a:t>
            </a:r>
            <a:r>
              <a:rPr lang="hu-HU" altLang="hu-HU" dirty="0"/>
              <a:t> és </a:t>
            </a:r>
            <a:r>
              <a:rPr lang="hu-HU" altLang="hu-HU" dirty="0" err="1"/>
              <a:t>tsi</a:t>
            </a:r>
            <a:r>
              <a:rPr lang="hu-HU" altLang="hu-HU" dirty="0"/>
              <a:t> alapján)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17045811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Dia számának helye 4">
            <a:extLst>
              <a:ext uri="{FF2B5EF4-FFF2-40B4-BE49-F238E27FC236}">
                <a16:creationId xmlns:a16="http://schemas.microsoft.com/office/drawing/2014/main" id="{BBB40512-F76F-4A3B-A9CC-28D4F24D5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48200" y="6586538"/>
            <a:ext cx="2895600" cy="22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fld id="{D00DFF27-7FD5-464D-B7FD-7FD78A19A90B}" type="slidenum">
              <a:rPr lang="en-US" altLang="hu-HU">
                <a:solidFill>
                  <a:schemeClr val="bg1"/>
                </a:solidFill>
              </a:rPr>
              <a:pPr algn="ctr" eaLnBrk="1" hangingPunct="1"/>
              <a:t>91</a:t>
            </a:fld>
            <a:endParaRPr lang="en-US" altLang="hu-HU">
              <a:solidFill>
                <a:schemeClr val="bg1"/>
              </a:solidFill>
            </a:endParaRPr>
          </a:p>
        </p:txBody>
      </p:sp>
      <p:sp>
        <p:nvSpPr>
          <p:cNvPr id="146435" name="Rectangle 2">
            <a:extLst>
              <a:ext uri="{FF2B5EF4-FFF2-40B4-BE49-F238E27FC236}">
                <a16:creationId xmlns:a16="http://schemas.microsoft.com/office/drawing/2014/main" id="{E982A3BC-61F2-493E-B39D-26887F40B4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2800"/>
              <a:t>Igaz-e az állítás?</a:t>
            </a:r>
            <a:endParaRPr lang="de-DE" altLang="hu-HU" sz="2800"/>
          </a:p>
        </p:txBody>
      </p:sp>
      <p:sp>
        <p:nvSpPr>
          <p:cNvPr id="146436" name="Rectangle 3">
            <a:extLst>
              <a:ext uri="{FF2B5EF4-FFF2-40B4-BE49-F238E27FC236}">
                <a16:creationId xmlns:a16="http://schemas.microsoft.com/office/drawing/2014/main" id="{5B399DE0-6E63-4EC8-8670-8217A85EFA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buFont typeface="Wingdings" panose="05000000000000000000" pitchFamily="2" charset="2"/>
              <a:buNone/>
            </a:pPr>
            <a:endParaRPr lang="hu-HU" altLang="hu-HU"/>
          </a:p>
          <a:p>
            <a:pPr algn="ctr">
              <a:buFont typeface="Wingdings" panose="05000000000000000000" pitchFamily="2" charset="2"/>
              <a:buNone/>
            </a:pPr>
            <a:r>
              <a:rPr lang="hu-HU" altLang="hu-HU"/>
              <a:t>„Ha a csoport tagjának </a:t>
            </a:r>
            <a:r>
              <a:rPr lang="de-DE" altLang="hu-HU"/>
              <a:t>a feladat elvégzéséhez szükséges képessége alacsony, de a hajlandósága nagy, akarni fogja a t</a:t>
            </a:r>
            <a:r>
              <a:rPr lang="hu-HU" altLang="hu-HU"/>
              <a:t>ő</a:t>
            </a:r>
            <a:r>
              <a:rPr lang="de-DE" altLang="hu-HU"/>
              <a:t>le</a:t>
            </a:r>
            <a:r>
              <a:rPr lang="hu-HU" altLang="hu-HU"/>
              <a:t> </a:t>
            </a:r>
            <a:r>
              <a:rPr lang="de-DE" altLang="hu-HU"/>
              <a:t>elvártak teljesítését, de nem biztos, hogy tudja, a kockázat nagy, könnyen belebukhat</a:t>
            </a:r>
            <a:r>
              <a:rPr lang="hu-HU" altLang="hu-HU"/>
              <a:t>.”</a:t>
            </a:r>
            <a:endParaRPr lang="de-DE" altLang="hu-HU"/>
          </a:p>
        </p:txBody>
      </p:sp>
    </p:spTree>
    <p:extLst>
      <p:ext uri="{BB962C8B-B14F-4D97-AF65-F5344CB8AC3E}">
        <p14:creationId xmlns:p14="http://schemas.microsoft.com/office/powerpoint/2010/main" val="210681391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Dia számának helye 3">
            <a:extLst>
              <a:ext uri="{FF2B5EF4-FFF2-40B4-BE49-F238E27FC236}">
                <a16:creationId xmlns:a16="http://schemas.microsoft.com/office/drawing/2014/main" id="{08BD2F8B-C882-47A3-8B0A-F5FBDF4D6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48200" y="6586538"/>
            <a:ext cx="2895600" cy="22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fld id="{574728EC-8EC0-4B72-9E8C-FE7633070054}" type="slidenum">
              <a:rPr lang="en-US" altLang="hu-HU">
                <a:solidFill>
                  <a:schemeClr val="bg1"/>
                </a:solidFill>
              </a:rPr>
              <a:pPr algn="ctr" eaLnBrk="1" hangingPunct="1"/>
              <a:t>92</a:t>
            </a:fld>
            <a:endParaRPr lang="en-US" altLang="hu-HU">
              <a:solidFill>
                <a:schemeClr val="bg1"/>
              </a:solidFill>
            </a:endParaRPr>
          </a:p>
        </p:txBody>
      </p:sp>
      <p:sp>
        <p:nvSpPr>
          <p:cNvPr id="147459" name="Rectangle 2">
            <a:extLst>
              <a:ext uri="{FF2B5EF4-FFF2-40B4-BE49-F238E27FC236}">
                <a16:creationId xmlns:a16="http://schemas.microsoft.com/office/drawing/2014/main" id="{3B8AE73E-1A6C-4442-B35A-47EE39FBEC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2800"/>
              <a:t>A Tosi-féle feladat mátrix</a:t>
            </a:r>
            <a:endParaRPr lang="de-DE" altLang="hu-HU" sz="2800"/>
          </a:p>
        </p:txBody>
      </p:sp>
      <p:pic>
        <p:nvPicPr>
          <p:cNvPr id="147460" name="Picture 4">
            <a:extLst>
              <a:ext uri="{FF2B5EF4-FFF2-40B4-BE49-F238E27FC236}">
                <a16:creationId xmlns:a16="http://schemas.microsoft.com/office/drawing/2014/main" id="{066B123F-169B-4D3F-8E69-6E21BEA4E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695" y="1898374"/>
            <a:ext cx="7620000" cy="414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83B43E2C-9BD6-478C-B432-5A0A87A6681F}"/>
              </a:ext>
            </a:extLst>
          </p:cNvPr>
          <p:cNvSpPr txBox="1"/>
          <p:nvPr/>
        </p:nvSpPr>
        <p:spPr>
          <a:xfrm>
            <a:off x="7543800" y="5894363"/>
            <a:ext cx="3625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altLang="hu-HU" dirty="0"/>
              <a:t>(</a:t>
            </a:r>
            <a:r>
              <a:rPr lang="hu-HU" altLang="hu-HU" dirty="0" err="1"/>
              <a:t>Tosi</a:t>
            </a:r>
            <a:r>
              <a:rPr lang="hu-HU" altLang="hu-HU" dirty="0"/>
              <a:t> és </a:t>
            </a:r>
            <a:r>
              <a:rPr lang="hu-HU" altLang="hu-HU" dirty="0" err="1"/>
              <a:t>tsi</a:t>
            </a:r>
            <a:r>
              <a:rPr lang="hu-HU" altLang="hu-HU" dirty="0"/>
              <a:t> alapján)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61673380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Dia számának helye 4">
            <a:extLst>
              <a:ext uri="{FF2B5EF4-FFF2-40B4-BE49-F238E27FC236}">
                <a16:creationId xmlns:a16="http://schemas.microsoft.com/office/drawing/2014/main" id="{26E4DC07-44F3-4C03-AAD4-9662CE3DD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48200" y="6586538"/>
            <a:ext cx="2895600" cy="22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fld id="{131D8BE4-BF3C-4C4C-B946-36A210FB7D2F}" type="slidenum">
              <a:rPr lang="en-US" altLang="hu-HU">
                <a:solidFill>
                  <a:schemeClr val="bg1"/>
                </a:solidFill>
              </a:rPr>
              <a:pPr algn="ctr" eaLnBrk="1" hangingPunct="1"/>
              <a:t>93</a:t>
            </a:fld>
            <a:endParaRPr lang="en-US" altLang="hu-HU">
              <a:solidFill>
                <a:schemeClr val="bg1"/>
              </a:solidFill>
            </a:endParaRPr>
          </a:p>
        </p:txBody>
      </p:sp>
      <p:sp>
        <p:nvSpPr>
          <p:cNvPr id="148483" name="Rectangle 2">
            <a:extLst>
              <a:ext uri="{FF2B5EF4-FFF2-40B4-BE49-F238E27FC236}">
                <a16:creationId xmlns:a16="http://schemas.microsoft.com/office/drawing/2014/main" id="{2F34E961-587D-494A-AE5A-BEF92433B0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2800"/>
              <a:t>Ringelman hatás</a:t>
            </a:r>
            <a:endParaRPr lang="de-DE" altLang="hu-HU" sz="2800"/>
          </a:p>
        </p:txBody>
      </p:sp>
      <p:sp>
        <p:nvSpPr>
          <p:cNvPr id="148484" name="Rectangle 3">
            <a:extLst>
              <a:ext uri="{FF2B5EF4-FFF2-40B4-BE49-F238E27FC236}">
                <a16:creationId xmlns:a16="http://schemas.microsoft.com/office/drawing/2014/main" id="{241E3DA9-B90D-4442-BBFA-9EBD384987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de-DE" altLang="hu-HU" dirty="0"/>
              <a:t>A </a:t>
            </a:r>
            <a:r>
              <a:rPr lang="de-DE" altLang="hu-HU" dirty="0" err="1"/>
              <a:t>feladatok</a:t>
            </a:r>
            <a:r>
              <a:rPr lang="de-DE" altLang="hu-HU" dirty="0"/>
              <a:t> </a:t>
            </a:r>
            <a:r>
              <a:rPr lang="de-DE" altLang="hu-HU" dirty="0" err="1"/>
              <a:t>egyik</a:t>
            </a:r>
            <a:r>
              <a:rPr lang="de-DE" altLang="hu-HU" dirty="0"/>
              <a:t> </a:t>
            </a:r>
            <a:r>
              <a:rPr lang="de-DE" altLang="hu-HU" dirty="0" err="1"/>
              <a:t>típusánál</a:t>
            </a:r>
            <a:r>
              <a:rPr lang="de-DE" altLang="hu-HU" dirty="0"/>
              <a:t> </a:t>
            </a:r>
            <a:r>
              <a:rPr lang="de-DE" altLang="hu-HU" dirty="0" err="1"/>
              <a:t>az</a:t>
            </a:r>
            <a:r>
              <a:rPr lang="de-DE" altLang="hu-HU" dirty="0"/>
              <a:t> </a:t>
            </a:r>
            <a:r>
              <a:rPr lang="de-DE" altLang="hu-HU" dirty="0" err="1"/>
              <a:t>egyéni</a:t>
            </a:r>
            <a:r>
              <a:rPr lang="de-DE" altLang="hu-HU" dirty="0"/>
              <a:t> </a:t>
            </a:r>
            <a:r>
              <a:rPr lang="de-DE" altLang="hu-HU" dirty="0" err="1"/>
              <a:t>hozzájárulások</a:t>
            </a:r>
            <a:r>
              <a:rPr lang="de-DE" altLang="hu-HU" dirty="0"/>
              <a:t> a </a:t>
            </a:r>
            <a:r>
              <a:rPr lang="de-DE" altLang="hu-HU" dirty="0" err="1"/>
              <a:t>csapatmunkában</a:t>
            </a:r>
            <a:r>
              <a:rPr lang="de-DE" altLang="hu-HU" dirty="0"/>
              <a:t> </a:t>
            </a:r>
            <a:r>
              <a:rPr lang="de-DE" altLang="hu-HU" dirty="0" err="1"/>
              <a:t>jól</a:t>
            </a:r>
            <a:r>
              <a:rPr lang="de-DE" altLang="hu-HU" dirty="0"/>
              <a:t> </a:t>
            </a:r>
            <a:r>
              <a:rPr lang="de-DE" altLang="hu-HU" dirty="0" err="1"/>
              <a:t>mérhető</a:t>
            </a:r>
            <a:r>
              <a:rPr lang="de-DE" altLang="hu-HU" dirty="0"/>
              <a:t> </a:t>
            </a:r>
            <a:r>
              <a:rPr lang="de-DE" altLang="hu-HU" dirty="0" err="1"/>
              <a:t>módon</a:t>
            </a:r>
            <a:r>
              <a:rPr lang="de-DE" altLang="hu-HU" dirty="0"/>
              <a:t> </a:t>
            </a:r>
            <a:r>
              <a:rPr lang="de-DE" altLang="hu-HU" dirty="0" err="1"/>
              <a:t>összeadódnak</a:t>
            </a:r>
            <a:r>
              <a:rPr lang="de-DE" altLang="hu-HU" dirty="0"/>
              <a:t>. </a:t>
            </a:r>
            <a:endParaRPr lang="hu-HU" altLang="hu-HU" dirty="0"/>
          </a:p>
          <a:p>
            <a:r>
              <a:rPr lang="de-DE" altLang="hu-HU" dirty="0" err="1"/>
              <a:t>Így</a:t>
            </a:r>
            <a:r>
              <a:rPr lang="de-DE" altLang="hu-HU" dirty="0"/>
              <a:t> </a:t>
            </a:r>
            <a:r>
              <a:rPr lang="de-DE" altLang="hu-HU" dirty="0" err="1"/>
              <a:t>elvileg</a:t>
            </a:r>
            <a:r>
              <a:rPr lang="de-DE" altLang="hu-HU" dirty="0"/>
              <a:t> </a:t>
            </a:r>
            <a:r>
              <a:rPr lang="de-DE" altLang="hu-HU" dirty="0" err="1"/>
              <a:t>minél</a:t>
            </a:r>
            <a:r>
              <a:rPr lang="de-DE" altLang="hu-HU" dirty="0"/>
              <a:t> </a:t>
            </a:r>
            <a:r>
              <a:rPr lang="de-DE" altLang="hu-HU" dirty="0" err="1"/>
              <a:t>több</a:t>
            </a:r>
            <a:r>
              <a:rPr lang="de-DE" altLang="hu-HU" dirty="0"/>
              <a:t> </a:t>
            </a:r>
            <a:r>
              <a:rPr lang="de-DE" altLang="hu-HU" dirty="0" err="1"/>
              <a:t>tagja</a:t>
            </a:r>
            <a:r>
              <a:rPr lang="de-DE" altLang="hu-HU" dirty="0"/>
              <a:t> van </a:t>
            </a:r>
            <a:r>
              <a:rPr lang="de-DE" altLang="hu-HU" dirty="0" err="1"/>
              <a:t>egy</a:t>
            </a:r>
            <a:r>
              <a:rPr lang="de-DE" altLang="hu-HU" dirty="0"/>
              <a:t> </a:t>
            </a:r>
            <a:r>
              <a:rPr lang="de-DE" altLang="hu-HU" dirty="0" err="1"/>
              <a:t>csapatnak</a:t>
            </a:r>
            <a:r>
              <a:rPr lang="de-DE" altLang="hu-HU" dirty="0"/>
              <a:t>, </a:t>
            </a:r>
            <a:r>
              <a:rPr lang="de-DE" altLang="hu-HU" dirty="0" err="1"/>
              <a:t>annál</a:t>
            </a:r>
            <a:r>
              <a:rPr lang="de-DE" altLang="hu-HU" dirty="0"/>
              <a:t> jobb </a:t>
            </a:r>
            <a:r>
              <a:rPr lang="de-DE" altLang="hu-HU" dirty="0" err="1"/>
              <a:t>lesz</a:t>
            </a:r>
            <a:r>
              <a:rPr lang="de-DE" altLang="hu-HU" dirty="0"/>
              <a:t> </a:t>
            </a:r>
            <a:r>
              <a:rPr lang="de-DE" altLang="hu-HU" dirty="0" err="1"/>
              <a:t>az</a:t>
            </a:r>
            <a:r>
              <a:rPr lang="de-DE" altLang="hu-HU" dirty="0"/>
              <a:t> </a:t>
            </a:r>
            <a:r>
              <a:rPr lang="de-DE" altLang="hu-HU" dirty="0" err="1"/>
              <a:t>együttes</a:t>
            </a:r>
            <a:r>
              <a:rPr lang="de-DE" altLang="hu-HU" dirty="0"/>
              <a:t> </a:t>
            </a:r>
            <a:r>
              <a:rPr lang="de-DE" altLang="hu-HU" dirty="0" err="1"/>
              <a:t>teljesítmény</a:t>
            </a:r>
            <a:r>
              <a:rPr lang="de-DE" altLang="hu-HU" dirty="0"/>
              <a:t>. </a:t>
            </a:r>
            <a:endParaRPr lang="hu-HU" altLang="hu-HU" dirty="0"/>
          </a:p>
          <a:p>
            <a:endParaRPr lang="hu-HU" altLang="hu-HU" dirty="0"/>
          </a:p>
          <a:p>
            <a:r>
              <a:rPr lang="de-DE" altLang="hu-HU" dirty="0"/>
              <a:t>Ringelmann </a:t>
            </a:r>
            <a:r>
              <a:rPr lang="de-DE" altLang="hu-HU" dirty="0" err="1"/>
              <a:t>ezzel</a:t>
            </a:r>
            <a:r>
              <a:rPr lang="de-DE" altLang="hu-HU" dirty="0"/>
              <a:t> </a:t>
            </a:r>
            <a:r>
              <a:rPr lang="de-DE" altLang="hu-HU" dirty="0" err="1"/>
              <a:t>kapcsolatban</a:t>
            </a:r>
            <a:r>
              <a:rPr lang="de-DE" altLang="hu-HU" dirty="0"/>
              <a:t> </a:t>
            </a:r>
            <a:r>
              <a:rPr lang="de-DE" altLang="hu-HU" dirty="0" err="1"/>
              <a:t>végzett</a:t>
            </a:r>
            <a:r>
              <a:rPr lang="de-DE" altLang="hu-HU" dirty="0"/>
              <a:t> </a:t>
            </a:r>
            <a:r>
              <a:rPr lang="de-DE" altLang="hu-HU" dirty="0" err="1"/>
              <a:t>egy</a:t>
            </a:r>
            <a:r>
              <a:rPr lang="de-DE" altLang="hu-HU" dirty="0"/>
              <a:t> </a:t>
            </a:r>
            <a:r>
              <a:rPr lang="de-DE" altLang="hu-HU" dirty="0" err="1"/>
              <a:t>híres</a:t>
            </a:r>
            <a:r>
              <a:rPr lang="de-DE" altLang="hu-HU" dirty="0"/>
              <a:t> </a:t>
            </a:r>
            <a:r>
              <a:rPr lang="de-DE" altLang="hu-HU" dirty="0" err="1"/>
              <a:t>kísérletet</a:t>
            </a:r>
            <a:r>
              <a:rPr lang="de-DE" altLang="hu-HU" dirty="0"/>
              <a:t>: </a:t>
            </a:r>
            <a:r>
              <a:rPr lang="de-DE" altLang="hu-HU" dirty="0" err="1"/>
              <a:t>fiatalemberek</a:t>
            </a:r>
            <a:r>
              <a:rPr lang="de-DE" altLang="hu-HU" dirty="0"/>
              <a:t> </a:t>
            </a:r>
            <a:r>
              <a:rPr lang="de-DE" altLang="hu-HU" dirty="0" err="1"/>
              <a:t>húztak</a:t>
            </a:r>
            <a:r>
              <a:rPr lang="de-DE" altLang="hu-HU" dirty="0"/>
              <a:t> </a:t>
            </a:r>
            <a:r>
              <a:rPr lang="de-DE" altLang="hu-HU" dirty="0" err="1"/>
              <a:t>kötelet</a:t>
            </a:r>
            <a:r>
              <a:rPr lang="de-DE" altLang="hu-HU" dirty="0"/>
              <a:t> </a:t>
            </a:r>
            <a:r>
              <a:rPr lang="de-DE" altLang="hu-HU" dirty="0" err="1"/>
              <a:t>egyesével</a:t>
            </a:r>
            <a:r>
              <a:rPr lang="de-DE" altLang="hu-HU" dirty="0"/>
              <a:t>, </a:t>
            </a:r>
            <a:r>
              <a:rPr lang="de-DE" altLang="hu-HU" dirty="0" err="1"/>
              <a:t>majd</a:t>
            </a:r>
            <a:r>
              <a:rPr lang="de-DE" altLang="hu-HU" dirty="0"/>
              <a:t> </a:t>
            </a:r>
            <a:r>
              <a:rPr lang="de-DE" altLang="hu-HU" dirty="0" err="1"/>
              <a:t>pedig</a:t>
            </a:r>
            <a:r>
              <a:rPr lang="de-DE" altLang="hu-HU" dirty="0"/>
              <a:t> </a:t>
            </a:r>
            <a:r>
              <a:rPr lang="de-DE" altLang="hu-HU" dirty="0" err="1"/>
              <a:t>kettes</a:t>
            </a:r>
            <a:r>
              <a:rPr lang="de-DE" altLang="hu-HU" dirty="0"/>
              <a:t>, </a:t>
            </a:r>
            <a:r>
              <a:rPr lang="de-DE" altLang="hu-HU" dirty="0" err="1"/>
              <a:t>hármas</a:t>
            </a:r>
            <a:r>
              <a:rPr lang="de-DE" altLang="hu-HU" dirty="0"/>
              <a:t>, </a:t>
            </a:r>
            <a:r>
              <a:rPr lang="de-DE" altLang="hu-HU" dirty="0" err="1"/>
              <a:t>négyes</a:t>
            </a:r>
            <a:r>
              <a:rPr lang="de-DE" altLang="hu-HU" dirty="0"/>
              <a:t>, </a:t>
            </a:r>
            <a:r>
              <a:rPr lang="de-DE" altLang="hu-HU" dirty="0" err="1"/>
              <a:t>illetve</a:t>
            </a:r>
            <a:r>
              <a:rPr lang="de-DE" altLang="hu-HU" dirty="0"/>
              <a:t> </a:t>
            </a:r>
            <a:r>
              <a:rPr lang="de-DE" altLang="hu-HU" dirty="0" err="1"/>
              <a:t>ötös</a:t>
            </a:r>
            <a:r>
              <a:rPr lang="de-DE" altLang="hu-HU" dirty="0"/>
              <a:t> </a:t>
            </a:r>
            <a:r>
              <a:rPr lang="de-DE" altLang="hu-HU" dirty="0" err="1"/>
              <a:t>csoportokban</a:t>
            </a:r>
            <a:r>
              <a:rPr lang="de-DE" altLang="hu-HU" dirty="0"/>
              <a:t>.</a:t>
            </a:r>
            <a:endParaRPr lang="hu-HU" altLang="hu-HU" dirty="0"/>
          </a:p>
          <a:p>
            <a:endParaRPr lang="hu-HU" altLang="hu-HU" dirty="0"/>
          </a:p>
          <a:p>
            <a:endParaRPr lang="hu-HU" altLang="hu-HU" dirty="0"/>
          </a:p>
          <a:p>
            <a:pPr algn="r"/>
            <a:r>
              <a:rPr lang="hu-HU" altLang="hu-HU" sz="1700" dirty="0" err="1"/>
              <a:t>Kövesi</a:t>
            </a:r>
            <a:r>
              <a:rPr lang="hu-HU" altLang="hu-HU" sz="1700" dirty="0"/>
              <a:t>, 2015 alapján</a:t>
            </a:r>
          </a:p>
          <a:p>
            <a:pPr>
              <a:buFont typeface="Wingdings" panose="05000000000000000000" pitchFamily="2" charset="2"/>
              <a:buNone/>
            </a:pPr>
            <a:endParaRPr lang="hu-HU" altLang="hu-HU" dirty="0"/>
          </a:p>
        </p:txBody>
      </p:sp>
      <p:pic>
        <p:nvPicPr>
          <p:cNvPr id="148485" name="Picture 5" descr="Farming Clipart">
            <a:hlinkClick r:id="rId2"/>
            <a:extLst>
              <a:ext uri="{FF2B5EF4-FFF2-40B4-BE49-F238E27FC236}">
                <a16:creationId xmlns:a16="http://schemas.microsoft.com/office/drawing/2014/main" id="{839D73FE-D7B3-4F8C-9A95-052196E34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4" y="5176838"/>
            <a:ext cx="297180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548463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Dia számának helye 4">
            <a:extLst>
              <a:ext uri="{FF2B5EF4-FFF2-40B4-BE49-F238E27FC236}">
                <a16:creationId xmlns:a16="http://schemas.microsoft.com/office/drawing/2014/main" id="{29AEB3EA-973E-47FE-A6D3-9E1C2119B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48200" y="6586538"/>
            <a:ext cx="2895600" cy="22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fld id="{CD5F7C66-D8F2-42BF-9A3D-23E7B36C0D44}" type="slidenum">
              <a:rPr lang="en-US" altLang="hu-HU">
                <a:solidFill>
                  <a:schemeClr val="bg1"/>
                </a:solidFill>
              </a:rPr>
              <a:pPr algn="ctr" eaLnBrk="1" hangingPunct="1"/>
              <a:t>94</a:t>
            </a:fld>
            <a:endParaRPr lang="en-US" altLang="hu-HU">
              <a:solidFill>
                <a:schemeClr val="bg1"/>
              </a:solidFill>
            </a:endParaRPr>
          </a:p>
        </p:txBody>
      </p:sp>
      <p:sp>
        <p:nvSpPr>
          <p:cNvPr id="149507" name="Rectangle 2">
            <a:extLst>
              <a:ext uri="{FF2B5EF4-FFF2-40B4-BE49-F238E27FC236}">
                <a16:creationId xmlns:a16="http://schemas.microsoft.com/office/drawing/2014/main" id="{C7F3EB58-FD4D-4B16-A931-A6F3B3B043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2800"/>
              <a:t>Ringelman hatás</a:t>
            </a:r>
            <a:endParaRPr lang="de-DE" altLang="hu-HU" sz="2800"/>
          </a:p>
        </p:txBody>
      </p:sp>
      <p:sp>
        <p:nvSpPr>
          <p:cNvPr id="149508" name="Rectangle 3">
            <a:extLst>
              <a:ext uri="{FF2B5EF4-FFF2-40B4-BE49-F238E27FC236}">
                <a16:creationId xmlns:a16="http://schemas.microsoft.com/office/drawing/2014/main" id="{27CB61EA-82E3-4886-B7C6-F7BFC0B9DA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altLang="hu-HU"/>
              <a:t>Amikor a résztvevők magányosan működtek, átlagosan 63 kg erőt fejtettek ki egyenként. </a:t>
            </a:r>
            <a:endParaRPr lang="hu-HU" altLang="hu-HU"/>
          </a:p>
          <a:p>
            <a:r>
              <a:rPr lang="de-DE" altLang="hu-HU"/>
              <a:t>A kétszemélyes csoportok átlagos húzóereje 118 kilogramm volt – elveszett 8 kg. A háromszemélyes csoport átlagosan 160 kilogrammal húzott – a veszteség 29 kg. </a:t>
            </a:r>
            <a:endParaRPr lang="hu-HU" altLang="hu-HU"/>
          </a:p>
          <a:p>
            <a:r>
              <a:rPr lang="de-DE" altLang="hu-HU"/>
              <a:t>A sort folytathatnánk. Az egy személyre eső veszteség a csoportmérettel növekedett. </a:t>
            </a:r>
          </a:p>
        </p:txBody>
      </p:sp>
    </p:spTree>
    <p:extLst>
      <p:ext uri="{BB962C8B-B14F-4D97-AF65-F5344CB8AC3E}">
        <p14:creationId xmlns:p14="http://schemas.microsoft.com/office/powerpoint/2010/main" val="158307728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Dia számának helye 4">
            <a:extLst>
              <a:ext uri="{FF2B5EF4-FFF2-40B4-BE49-F238E27FC236}">
                <a16:creationId xmlns:a16="http://schemas.microsoft.com/office/drawing/2014/main" id="{0EF51DE9-B0FA-4BFC-BB25-579A03C09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48200" y="6586538"/>
            <a:ext cx="2895600" cy="22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fld id="{1AF39CEC-36C9-43C9-9B2E-37A4BF59AF4D}" type="slidenum">
              <a:rPr lang="en-US" altLang="hu-HU">
                <a:solidFill>
                  <a:schemeClr val="bg1"/>
                </a:solidFill>
              </a:rPr>
              <a:pPr algn="ctr" eaLnBrk="1" hangingPunct="1"/>
              <a:t>95</a:t>
            </a:fld>
            <a:endParaRPr lang="en-US" altLang="hu-HU">
              <a:solidFill>
                <a:schemeClr val="bg1"/>
              </a:solidFill>
            </a:endParaRPr>
          </a:p>
        </p:txBody>
      </p:sp>
      <p:sp>
        <p:nvSpPr>
          <p:cNvPr id="150531" name="Rectangle 2">
            <a:extLst>
              <a:ext uri="{FF2B5EF4-FFF2-40B4-BE49-F238E27FC236}">
                <a16:creationId xmlns:a16="http://schemas.microsoft.com/office/drawing/2014/main" id="{A2772291-F881-408F-AEE1-8E3E0C26CA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2800"/>
              <a:t>Ringelman hatás</a:t>
            </a:r>
            <a:endParaRPr lang="de-DE" altLang="hu-HU" sz="2800"/>
          </a:p>
        </p:txBody>
      </p:sp>
      <p:sp>
        <p:nvSpPr>
          <p:cNvPr id="150532" name="Rectangle 3">
            <a:extLst>
              <a:ext uri="{FF2B5EF4-FFF2-40B4-BE49-F238E27FC236}">
                <a16:creationId xmlns:a16="http://schemas.microsoft.com/office/drawing/2014/main" id="{A2F01976-F59F-4385-977B-58A8FEE12E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altLang="hu-HU"/>
              <a:t>A kutatások azt is kimutatták, hogy ha a csapat tagjai tudatában vannak, hogy egyéni teljesítményüket mérik és később összehasonlítják, akkor a Ringelmann-hatás eltűnik. </a:t>
            </a:r>
          </a:p>
          <a:p>
            <a:endParaRPr lang="de-DE" altLang="hu-HU"/>
          </a:p>
          <a:p>
            <a:r>
              <a:rPr lang="de-DE" altLang="hu-HU"/>
              <a:t>Kimutatták az iménti jelenség ellentétét is. Vannak olyan szituációk, amikor mások, akár a társak jelenléte teljesítmény fokozó az egyén számára. Például egy kerékpáros gyorsabban teker, ha nem egyedül, hanem a versenytárssal együtt kerekezik.</a:t>
            </a:r>
          </a:p>
        </p:txBody>
      </p:sp>
    </p:spTree>
    <p:extLst>
      <p:ext uri="{BB962C8B-B14F-4D97-AF65-F5344CB8AC3E}">
        <p14:creationId xmlns:p14="http://schemas.microsoft.com/office/powerpoint/2010/main" val="319135276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Dia számának helye 4">
            <a:extLst>
              <a:ext uri="{FF2B5EF4-FFF2-40B4-BE49-F238E27FC236}">
                <a16:creationId xmlns:a16="http://schemas.microsoft.com/office/drawing/2014/main" id="{C9210BE3-3799-416B-820D-D759952A4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48200" y="6586538"/>
            <a:ext cx="2895600" cy="22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fld id="{BCCB7900-E43E-4CBD-8DBD-933BBDE0BDFA}" type="slidenum">
              <a:rPr lang="en-US" altLang="hu-HU">
                <a:solidFill>
                  <a:schemeClr val="bg1"/>
                </a:solidFill>
              </a:rPr>
              <a:pPr algn="ctr" eaLnBrk="1" hangingPunct="1"/>
              <a:t>96</a:t>
            </a:fld>
            <a:endParaRPr lang="en-US" altLang="hu-HU">
              <a:solidFill>
                <a:schemeClr val="bg1"/>
              </a:solidFill>
            </a:endParaRPr>
          </a:p>
        </p:txBody>
      </p:sp>
      <p:sp>
        <p:nvSpPr>
          <p:cNvPr id="151555" name="Rectangle 2">
            <a:extLst>
              <a:ext uri="{FF2B5EF4-FFF2-40B4-BE49-F238E27FC236}">
                <a16:creationId xmlns:a16="http://schemas.microsoft.com/office/drawing/2014/main" id="{16144B27-DC12-4DA7-96C9-DD502429E6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2800"/>
              <a:t>Az érzelmi intellingencia (EQ)</a:t>
            </a:r>
            <a:endParaRPr lang="de-DE" altLang="hu-HU" sz="2800"/>
          </a:p>
        </p:txBody>
      </p:sp>
      <p:sp>
        <p:nvSpPr>
          <p:cNvPr id="151556" name="Rectangle 3">
            <a:extLst>
              <a:ext uri="{FF2B5EF4-FFF2-40B4-BE49-F238E27FC236}">
                <a16:creationId xmlns:a16="http://schemas.microsoft.com/office/drawing/2014/main" id="{54A0D5A6-0068-469B-888A-87F12FF7CD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altLang="hu-HU" dirty="0" err="1"/>
              <a:t>Az</a:t>
            </a:r>
            <a:r>
              <a:rPr lang="de-DE" altLang="hu-HU" dirty="0"/>
              <a:t> </a:t>
            </a:r>
            <a:r>
              <a:rPr lang="de-DE" altLang="hu-HU" dirty="0" err="1"/>
              <a:t>érzelmi</a:t>
            </a:r>
            <a:r>
              <a:rPr lang="de-DE" altLang="hu-HU" dirty="0"/>
              <a:t> </a:t>
            </a:r>
            <a:r>
              <a:rPr lang="de-DE" altLang="hu-HU" dirty="0" err="1"/>
              <a:t>intelligencia</a:t>
            </a:r>
            <a:r>
              <a:rPr lang="de-DE" altLang="hu-HU" dirty="0"/>
              <a:t> (EQ) Daniel Goleman </a:t>
            </a:r>
            <a:r>
              <a:rPr lang="de-DE" altLang="hu-HU" dirty="0" err="1"/>
              <a:t>könyve</a:t>
            </a:r>
            <a:r>
              <a:rPr lang="de-DE" altLang="hu-HU" dirty="0"/>
              <a:t> </a:t>
            </a:r>
            <a:r>
              <a:rPr lang="de-DE" altLang="hu-HU" dirty="0" err="1"/>
              <a:t>után</a:t>
            </a:r>
            <a:r>
              <a:rPr lang="hu-HU" altLang="hu-HU" dirty="0"/>
              <a:t>, a 20. század végén</a:t>
            </a:r>
            <a:r>
              <a:rPr lang="de-DE" altLang="hu-HU" dirty="0"/>
              <a:t> </a:t>
            </a:r>
            <a:r>
              <a:rPr lang="de-DE" altLang="hu-HU" dirty="0" err="1"/>
              <a:t>került</a:t>
            </a:r>
            <a:r>
              <a:rPr lang="de-DE" altLang="hu-HU" dirty="0"/>
              <a:t> </a:t>
            </a:r>
            <a:r>
              <a:rPr lang="de-DE" altLang="hu-HU" dirty="0" err="1"/>
              <a:t>az</a:t>
            </a:r>
            <a:r>
              <a:rPr lang="de-DE" altLang="hu-HU" dirty="0"/>
              <a:t> </a:t>
            </a:r>
            <a:r>
              <a:rPr lang="de-DE" altLang="hu-HU" dirty="0" err="1"/>
              <a:t>érdeklődés</a:t>
            </a:r>
            <a:r>
              <a:rPr lang="de-DE" altLang="hu-HU" dirty="0"/>
              <a:t> </a:t>
            </a:r>
            <a:r>
              <a:rPr lang="de-DE" altLang="hu-HU" dirty="0" err="1"/>
              <a:t>középpontjába</a:t>
            </a:r>
            <a:endParaRPr lang="hu-HU" altLang="hu-HU" dirty="0"/>
          </a:p>
          <a:p>
            <a:r>
              <a:rPr lang="de-DE" altLang="hu-HU" dirty="0"/>
              <a:t>"</a:t>
            </a:r>
            <a:r>
              <a:rPr lang="de-DE" altLang="hu-HU" dirty="0" err="1"/>
              <a:t>azon</a:t>
            </a:r>
            <a:r>
              <a:rPr lang="de-DE" altLang="hu-HU" dirty="0"/>
              <a:t> </a:t>
            </a:r>
            <a:r>
              <a:rPr lang="de-DE" altLang="hu-HU" dirty="0" err="1"/>
              <a:t>személyes</a:t>
            </a:r>
            <a:r>
              <a:rPr lang="de-DE" altLang="hu-HU" dirty="0"/>
              <a:t>, </a:t>
            </a:r>
            <a:r>
              <a:rPr lang="de-DE" altLang="hu-HU" dirty="0" err="1"/>
              <a:t>érzelmi</a:t>
            </a:r>
            <a:r>
              <a:rPr lang="de-DE" altLang="hu-HU" dirty="0"/>
              <a:t> </a:t>
            </a:r>
            <a:r>
              <a:rPr lang="de-DE" altLang="hu-HU" dirty="0" err="1"/>
              <a:t>és</a:t>
            </a:r>
            <a:r>
              <a:rPr lang="de-DE" altLang="hu-HU" dirty="0"/>
              <a:t> </a:t>
            </a:r>
            <a:r>
              <a:rPr lang="de-DE" altLang="hu-HU" dirty="0" err="1"/>
              <a:t>társas</a:t>
            </a:r>
            <a:r>
              <a:rPr lang="de-DE" altLang="hu-HU" dirty="0"/>
              <a:t> </a:t>
            </a:r>
            <a:r>
              <a:rPr lang="de-DE" altLang="hu-HU" dirty="0" err="1"/>
              <a:t>képességek</a:t>
            </a:r>
            <a:r>
              <a:rPr lang="de-DE" altLang="hu-HU" dirty="0"/>
              <a:t> </a:t>
            </a:r>
            <a:r>
              <a:rPr lang="de-DE" altLang="hu-HU" dirty="0" err="1"/>
              <a:t>összessége</a:t>
            </a:r>
            <a:r>
              <a:rPr lang="de-DE" altLang="hu-HU" dirty="0"/>
              <a:t>, </a:t>
            </a:r>
            <a:r>
              <a:rPr lang="de-DE" altLang="hu-HU" dirty="0" err="1"/>
              <a:t>amelyek</a:t>
            </a:r>
            <a:r>
              <a:rPr lang="de-DE" altLang="hu-HU" dirty="0"/>
              <a:t> </a:t>
            </a:r>
            <a:r>
              <a:rPr lang="de-DE" altLang="hu-HU" dirty="0" err="1"/>
              <a:t>meghatározzák</a:t>
            </a:r>
            <a:r>
              <a:rPr lang="de-DE" altLang="hu-HU" dirty="0"/>
              <a:t>, </a:t>
            </a:r>
            <a:r>
              <a:rPr lang="de-DE" altLang="hu-HU" dirty="0" err="1"/>
              <a:t>mennyire</a:t>
            </a:r>
            <a:r>
              <a:rPr lang="de-DE" altLang="hu-HU" dirty="0"/>
              <a:t> </a:t>
            </a:r>
            <a:r>
              <a:rPr lang="de-DE" altLang="hu-HU" dirty="0" err="1"/>
              <a:t>sikeresen</a:t>
            </a:r>
            <a:r>
              <a:rPr lang="de-DE" altLang="hu-HU" dirty="0"/>
              <a:t> </a:t>
            </a:r>
            <a:r>
              <a:rPr lang="de-DE" altLang="hu-HU" dirty="0" err="1"/>
              <a:t>képes</a:t>
            </a:r>
            <a:r>
              <a:rPr lang="de-DE" altLang="hu-HU" dirty="0"/>
              <a:t> </a:t>
            </a:r>
            <a:r>
              <a:rPr lang="de-DE" altLang="hu-HU" dirty="0" err="1"/>
              <a:t>megküzdeni</a:t>
            </a:r>
            <a:r>
              <a:rPr lang="de-DE" altLang="hu-HU" dirty="0"/>
              <a:t> </a:t>
            </a:r>
            <a:r>
              <a:rPr lang="de-DE" altLang="hu-HU" dirty="0" err="1"/>
              <a:t>az</a:t>
            </a:r>
            <a:r>
              <a:rPr lang="de-DE" altLang="hu-HU" dirty="0"/>
              <a:t> </a:t>
            </a:r>
            <a:r>
              <a:rPr lang="de-DE" altLang="hu-HU" dirty="0" err="1"/>
              <a:t>egyén</a:t>
            </a:r>
            <a:r>
              <a:rPr lang="de-DE" altLang="hu-HU" dirty="0"/>
              <a:t> a </a:t>
            </a:r>
            <a:r>
              <a:rPr lang="de-DE" altLang="hu-HU" dirty="0" err="1"/>
              <a:t>környezet</a:t>
            </a:r>
            <a:r>
              <a:rPr lang="de-DE" altLang="hu-HU" dirty="0"/>
              <a:t> </a:t>
            </a:r>
            <a:r>
              <a:rPr lang="de-DE" altLang="hu-HU" dirty="0" err="1"/>
              <a:t>körülményeivel</a:t>
            </a:r>
            <a:r>
              <a:rPr lang="de-DE" altLang="hu-HU" dirty="0"/>
              <a:t> </a:t>
            </a:r>
            <a:r>
              <a:rPr lang="de-DE" altLang="hu-HU" dirty="0" err="1"/>
              <a:t>és</a:t>
            </a:r>
            <a:r>
              <a:rPr lang="de-DE" altLang="hu-HU" dirty="0"/>
              <a:t> </a:t>
            </a:r>
            <a:r>
              <a:rPr lang="de-DE" altLang="hu-HU" dirty="0" err="1"/>
              <a:t>nyomásaival</a:t>
            </a:r>
            <a:r>
              <a:rPr lang="de-DE" altLang="hu-HU" dirty="0"/>
              <a:t>". </a:t>
            </a:r>
            <a:endParaRPr lang="hu-HU" altLang="hu-HU" dirty="0"/>
          </a:p>
          <a:p>
            <a:endParaRPr lang="hu-HU" altLang="hu-HU" dirty="0"/>
          </a:p>
          <a:p>
            <a:endParaRPr lang="hu-HU" altLang="hu-HU" dirty="0"/>
          </a:p>
          <a:p>
            <a:endParaRPr lang="hu-HU" altLang="hu-HU" dirty="0"/>
          </a:p>
          <a:p>
            <a:pPr algn="r"/>
            <a:r>
              <a:rPr lang="hu-HU" altLang="hu-HU" sz="1800" dirty="0"/>
              <a:t>Marosán, 2001 alapján </a:t>
            </a:r>
          </a:p>
        </p:txBody>
      </p:sp>
    </p:spTree>
    <p:extLst>
      <p:ext uri="{BB962C8B-B14F-4D97-AF65-F5344CB8AC3E}">
        <p14:creationId xmlns:p14="http://schemas.microsoft.com/office/powerpoint/2010/main" val="254456564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Dia számának helye 4">
            <a:extLst>
              <a:ext uri="{FF2B5EF4-FFF2-40B4-BE49-F238E27FC236}">
                <a16:creationId xmlns:a16="http://schemas.microsoft.com/office/drawing/2014/main" id="{7A8972EF-CA46-46D7-9F23-83642E757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48200" y="6586538"/>
            <a:ext cx="2895600" cy="22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fld id="{1A1D8DA4-4A4B-4DD1-9280-B4C3E62C1CEA}" type="slidenum">
              <a:rPr lang="en-US" altLang="hu-HU">
                <a:solidFill>
                  <a:schemeClr val="bg1"/>
                </a:solidFill>
              </a:rPr>
              <a:pPr algn="ctr" eaLnBrk="1" hangingPunct="1"/>
              <a:t>97</a:t>
            </a:fld>
            <a:endParaRPr lang="en-US" altLang="hu-HU">
              <a:solidFill>
                <a:schemeClr val="bg1"/>
              </a:solidFill>
            </a:endParaRPr>
          </a:p>
        </p:txBody>
      </p:sp>
      <p:sp>
        <p:nvSpPr>
          <p:cNvPr id="152579" name="Rectangle 2">
            <a:extLst>
              <a:ext uri="{FF2B5EF4-FFF2-40B4-BE49-F238E27FC236}">
                <a16:creationId xmlns:a16="http://schemas.microsoft.com/office/drawing/2014/main" id="{4B5E0789-2388-4003-B159-E6973EE75C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2800"/>
              <a:t>Az érzelmi intellingencia (EQ)</a:t>
            </a:r>
            <a:endParaRPr lang="de-DE" altLang="hu-HU" sz="2800"/>
          </a:p>
        </p:txBody>
      </p:sp>
      <p:sp>
        <p:nvSpPr>
          <p:cNvPr id="152580" name="Rectangle 3">
            <a:extLst>
              <a:ext uri="{FF2B5EF4-FFF2-40B4-BE49-F238E27FC236}">
                <a16:creationId xmlns:a16="http://schemas.microsoft.com/office/drawing/2014/main" id="{90D3D69D-D7D1-45F2-A188-89FB20BD4C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altLang="hu-HU"/>
              <a:t>Az érzelmi intelligencia egyfajta képesség saját és mások érzelmeinek megfelelő kezelésére. </a:t>
            </a:r>
            <a:endParaRPr lang="hu-HU" altLang="hu-HU"/>
          </a:p>
          <a:p>
            <a:r>
              <a:rPr lang="de-DE" altLang="hu-HU"/>
              <a:t>Minél magasabb ennek értéke, annál zökkenőmentesebbek és gyümölcsözőbbek lesznek emberi kapcsolataink. </a:t>
            </a:r>
            <a:endParaRPr lang="hu-HU" altLang="hu-HU"/>
          </a:p>
          <a:p>
            <a:endParaRPr lang="hu-HU" altLang="hu-HU"/>
          </a:p>
          <a:p>
            <a:r>
              <a:rPr lang="hu-HU" altLang="hu-HU"/>
              <a:t>EQ = Simulékony természet???</a:t>
            </a:r>
            <a:endParaRPr lang="de-DE" altLang="hu-HU"/>
          </a:p>
        </p:txBody>
      </p:sp>
    </p:spTree>
    <p:extLst>
      <p:ext uri="{BB962C8B-B14F-4D97-AF65-F5344CB8AC3E}">
        <p14:creationId xmlns:p14="http://schemas.microsoft.com/office/powerpoint/2010/main" val="187705734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Dia számának helye 4">
            <a:extLst>
              <a:ext uri="{FF2B5EF4-FFF2-40B4-BE49-F238E27FC236}">
                <a16:creationId xmlns:a16="http://schemas.microsoft.com/office/drawing/2014/main" id="{430097B5-2416-48A4-B9DB-2AF9607A4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48200" y="6586538"/>
            <a:ext cx="2895600" cy="22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fld id="{AFB992D0-A1E6-466E-9A7E-F514CC62DCFD}" type="slidenum">
              <a:rPr lang="en-US" altLang="hu-HU">
                <a:solidFill>
                  <a:schemeClr val="bg1"/>
                </a:solidFill>
              </a:rPr>
              <a:pPr algn="ctr" eaLnBrk="1" hangingPunct="1"/>
              <a:t>98</a:t>
            </a:fld>
            <a:endParaRPr lang="en-US" altLang="hu-HU">
              <a:solidFill>
                <a:schemeClr val="bg1"/>
              </a:solidFill>
            </a:endParaRPr>
          </a:p>
        </p:txBody>
      </p:sp>
      <p:sp>
        <p:nvSpPr>
          <p:cNvPr id="153603" name="Rectangle 2">
            <a:extLst>
              <a:ext uri="{FF2B5EF4-FFF2-40B4-BE49-F238E27FC236}">
                <a16:creationId xmlns:a16="http://schemas.microsoft.com/office/drawing/2014/main" id="{87072C98-68E8-4913-A58D-B3233705DD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2800"/>
              <a:t>Az érzelmi intellingencia (EQ)</a:t>
            </a:r>
            <a:endParaRPr lang="de-DE" altLang="hu-HU" sz="2800"/>
          </a:p>
        </p:txBody>
      </p:sp>
      <p:sp>
        <p:nvSpPr>
          <p:cNvPr id="153604" name="Rectangle 3">
            <a:extLst>
              <a:ext uri="{FF2B5EF4-FFF2-40B4-BE49-F238E27FC236}">
                <a16:creationId xmlns:a16="http://schemas.microsoft.com/office/drawing/2014/main" id="{547844D4-B27A-4ABA-87BA-34409AD6F9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hu-HU" altLang="hu-HU"/>
              <a:t>Az </a:t>
            </a:r>
            <a:r>
              <a:rPr lang="de-DE" altLang="hu-HU"/>
              <a:t>egyszerű kedvességnél vagy jól szocializált természetnél sokkal többről van szó. </a:t>
            </a:r>
            <a:endParaRPr lang="hu-HU" altLang="hu-HU"/>
          </a:p>
          <a:p>
            <a:pPr>
              <a:lnSpc>
                <a:spcPct val="90000"/>
              </a:lnSpc>
            </a:pPr>
            <a:r>
              <a:rPr lang="de-DE" altLang="hu-HU"/>
              <a:t>A magas érzelmi intelligenciáról messze nem mindig a kellemes, simulékony magatartás árulkodik. </a:t>
            </a:r>
            <a:endParaRPr lang="hu-HU" altLang="hu-HU"/>
          </a:p>
          <a:p>
            <a:pPr>
              <a:lnSpc>
                <a:spcPct val="90000"/>
              </a:lnSpc>
            </a:pPr>
            <a:r>
              <a:rPr lang="de-DE" altLang="hu-HU"/>
              <a:t>Gyakran egy tudatosan alkalmazott "balhé", vagy egy pontosan fogalmazott, jogos - és akár hangos - felháborodás adekvátabb válasz egy helyzetre. </a:t>
            </a:r>
            <a:endParaRPr lang="hu-HU" altLang="hu-HU"/>
          </a:p>
          <a:p>
            <a:pPr>
              <a:lnSpc>
                <a:spcPct val="90000"/>
              </a:lnSpc>
            </a:pPr>
            <a:r>
              <a:rPr lang="de-DE" altLang="hu-HU"/>
              <a:t>A hangsúly a tudatosságon, az érzelmek kontrollján és racionális használatán van. </a:t>
            </a:r>
            <a:endParaRPr lang="hu-HU" altLang="hu-HU"/>
          </a:p>
          <a:p>
            <a:pPr>
              <a:lnSpc>
                <a:spcPct val="90000"/>
              </a:lnSpc>
            </a:pPr>
            <a:endParaRPr lang="hu-HU" altLang="hu-HU"/>
          </a:p>
          <a:p>
            <a:pPr>
              <a:lnSpc>
                <a:spcPct val="90000"/>
              </a:lnSpc>
            </a:pPr>
            <a:r>
              <a:rPr lang="hu-HU" altLang="hu-HU"/>
              <a:t>Fejleszthető-e az EQ?</a:t>
            </a:r>
            <a:endParaRPr lang="de-DE" altLang="hu-HU"/>
          </a:p>
        </p:txBody>
      </p:sp>
    </p:spTree>
    <p:extLst>
      <p:ext uri="{BB962C8B-B14F-4D97-AF65-F5344CB8AC3E}">
        <p14:creationId xmlns:p14="http://schemas.microsoft.com/office/powerpoint/2010/main" val="131731859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Dia számának helye 4">
            <a:extLst>
              <a:ext uri="{FF2B5EF4-FFF2-40B4-BE49-F238E27FC236}">
                <a16:creationId xmlns:a16="http://schemas.microsoft.com/office/drawing/2014/main" id="{C6B2EEF5-D22E-4815-BCD0-70A25C9BB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48200" y="6586538"/>
            <a:ext cx="2895600" cy="22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fld id="{3BA15388-A7A7-40D9-9519-36EB0973F4B9}" type="slidenum">
              <a:rPr lang="en-US" altLang="hu-HU">
                <a:solidFill>
                  <a:schemeClr val="bg1"/>
                </a:solidFill>
              </a:rPr>
              <a:pPr algn="ctr" eaLnBrk="1" hangingPunct="1"/>
              <a:t>99</a:t>
            </a:fld>
            <a:endParaRPr lang="en-US" altLang="hu-HU">
              <a:solidFill>
                <a:schemeClr val="bg1"/>
              </a:solidFill>
            </a:endParaRPr>
          </a:p>
        </p:txBody>
      </p:sp>
      <p:sp>
        <p:nvSpPr>
          <p:cNvPr id="154627" name="Rectangle 2">
            <a:extLst>
              <a:ext uri="{FF2B5EF4-FFF2-40B4-BE49-F238E27FC236}">
                <a16:creationId xmlns:a16="http://schemas.microsoft.com/office/drawing/2014/main" id="{758F1D27-9838-402F-98FF-BE6B2979FE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2800"/>
              <a:t>Az EQ fejlesztése</a:t>
            </a:r>
            <a:endParaRPr lang="de-DE" altLang="hu-HU" sz="2800"/>
          </a:p>
        </p:txBody>
      </p:sp>
      <p:sp>
        <p:nvSpPr>
          <p:cNvPr id="154628" name="Rectangle 3">
            <a:extLst>
              <a:ext uri="{FF2B5EF4-FFF2-40B4-BE49-F238E27FC236}">
                <a16:creationId xmlns:a16="http://schemas.microsoft.com/office/drawing/2014/main" id="{84955346-88AA-43FF-82B8-183E539F25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altLang="hu-HU"/>
              <a:t>Az EQ-t - a hagyományos intelligenciával ellentétben - elsősorban szocializációnk során fejlesztjük, a veleszületett képességektől csak kisebb mértékben függ. </a:t>
            </a:r>
          </a:p>
          <a:p>
            <a:r>
              <a:rPr lang="de-DE" altLang="hu-HU"/>
              <a:t>Gyakran - elsősorban felsővezetői szinten - a magatartás-fejlesztés személyes tanácsadó alkalmazásával történik. </a:t>
            </a:r>
            <a:endParaRPr lang="hu-HU" altLang="hu-HU"/>
          </a:p>
          <a:p>
            <a:r>
              <a:rPr lang="de-DE" altLang="hu-HU"/>
              <a:t>Alapvető ugyanis a vezető érzelmi "vakfoltjainak" felismerése, </a:t>
            </a:r>
            <a:r>
              <a:rPr lang="hu-HU" altLang="hu-HU"/>
              <a:t>azonban</a:t>
            </a:r>
            <a:r>
              <a:rPr lang="de-DE" altLang="hu-HU"/>
              <a:t> ők ritkán kapnak visszajelzést a beosztottaktól</a:t>
            </a:r>
            <a:r>
              <a:rPr lang="hu-HU" altLang="hu-HU"/>
              <a:t>.</a:t>
            </a:r>
            <a:endParaRPr lang="de-DE" altLang="hu-HU"/>
          </a:p>
        </p:txBody>
      </p:sp>
    </p:spTree>
    <p:extLst>
      <p:ext uri="{BB962C8B-B14F-4D97-AF65-F5344CB8AC3E}">
        <p14:creationId xmlns:p14="http://schemas.microsoft.com/office/powerpoint/2010/main" val="1799052065"/>
      </p:ext>
    </p:extLst>
  </p:cSld>
  <p:clrMapOvr>
    <a:masterClrMapping/>
  </p:clrMapOvr>
</p:sld>
</file>

<file path=ppt/theme/theme1.xml><?xml version="1.0" encoding="utf-8"?>
<a:theme xmlns:a="http://schemas.openxmlformats.org/drawingml/2006/main" name="Nagyvárosi">
  <a:themeElements>
    <a:clrScheme name="Metropolitan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F03B5E"/>
      </a:accent1>
      <a:accent2>
        <a:srgbClr val="DC6FEC"/>
      </a:accent2>
      <a:accent3>
        <a:srgbClr val="60B1F2"/>
      </a:accent3>
      <a:accent4>
        <a:srgbClr val="6AD5BB"/>
      </a:accent4>
      <a:accent5>
        <a:srgbClr val="E8AB4E"/>
      </a:accent5>
      <a:accent6>
        <a:srgbClr val="F56447"/>
      </a:accent6>
      <a:hlink>
        <a:srgbClr val="8F8F8F"/>
      </a:hlink>
      <a:folHlink>
        <a:srgbClr val="A5A5A5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33ACF124-275F-44F2-8DE0-0A755069829B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17794</TotalTime>
  <Words>18954</Words>
  <Application>Microsoft Office PowerPoint</Application>
  <PresentationFormat>Szélesvásznú</PresentationFormat>
  <Paragraphs>2444</Paragraphs>
  <Slides>382</Slides>
  <Notes>50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8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382</vt:i4>
      </vt:variant>
    </vt:vector>
  </HeadingPairs>
  <TitlesOfParts>
    <vt:vector size="391" baseType="lpstr">
      <vt:lpstr>Arial</vt:lpstr>
      <vt:lpstr>Arial Black</vt:lpstr>
      <vt:lpstr>Calibri</vt:lpstr>
      <vt:lpstr>Calibri Light</vt:lpstr>
      <vt:lpstr>Garamond</vt:lpstr>
      <vt:lpstr>Tahoma</vt:lpstr>
      <vt:lpstr>Times New Roman</vt:lpstr>
      <vt:lpstr>Wingdings</vt:lpstr>
      <vt:lpstr>Nagyvárosi</vt:lpstr>
      <vt:lpstr>  EFOP-3.6.1-16-2016-00023    „Kutatás-fejlesztési tevékenység megvalósítása az Eötvös Loránd Tudományegyetem szombathelyi kampuszán”</vt:lpstr>
      <vt:lpstr>Innovatív vállalkozás menedzsment (1.)</vt:lpstr>
      <vt:lpstr>A tárgy célja</vt:lpstr>
      <vt:lpstr>A tárgy teljesítése</vt:lpstr>
      <vt:lpstr>Miért? Hova? Honnan?</vt:lpstr>
      <vt:lpstr>Mai elméletek és feladatok</vt:lpstr>
      <vt:lpstr>Az innovatív technológiára épülő vállalkozás fogalma, jellemzői </vt:lpstr>
      <vt:lpstr>Kit tekintünk vállalkozónak? </vt:lpstr>
      <vt:lpstr>Vállalkozás- Entrepreneurship</vt:lpstr>
      <vt:lpstr>Az „elsöprő” innováció fogalma – Disruptive innovation</vt:lpstr>
      <vt:lpstr>Az „elsöprő” innováció - Példák</vt:lpstr>
      <vt:lpstr>Technológia – vállalkozás - innováció</vt:lpstr>
      <vt:lpstr>Vállalkozó  vs. technológiai vállalkozó</vt:lpstr>
      <vt:lpstr>A sikeres vállalkozó karakterisztikája</vt:lpstr>
      <vt:lpstr>A sikeres vállalkozó karakterisztikája</vt:lpstr>
      <vt:lpstr>Miért csapattal, miért ne egyedül?</vt:lpstr>
      <vt:lpstr>A „lehetőség” és a „szükség” vállalkozó (kényszervállalkozó) /opportunity vs. neccessity entrepreneur /</vt:lpstr>
      <vt:lpstr>Kockázat és haszon   Kockázati és bizonytalansági tényezők A vállalkozás környezete</vt:lpstr>
      <vt:lpstr>Kockázat és haszon</vt:lpstr>
      <vt:lpstr>Induló vállalkozások és kockázatok</vt:lpstr>
      <vt:lpstr>Kockázat, elbukás és újraindulás</vt:lpstr>
      <vt:lpstr>Bizonytalanságot okozó tényezők típusai</vt:lpstr>
      <vt:lpstr>A bizonytalanság forrásai</vt:lpstr>
      <vt:lpstr>PowerPoint-bemutató</vt:lpstr>
      <vt:lpstr>A vállalkozás külső környezete </vt:lpstr>
      <vt:lpstr>A vállalat környezete</vt:lpstr>
      <vt:lpstr>Általános és kompetitív környezet</vt:lpstr>
      <vt:lpstr>Porter 5 tényezős modellje és az iparági verseny – Kompetitív környezet</vt:lpstr>
      <vt:lpstr>PowerPoint-bemutató</vt:lpstr>
      <vt:lpstr>PowerPoint-bemutató</vt:lpstr>
      <vt:lpstr>A vállalat kompetitív környezete (Porter)</vt:lpstr>
      <vt:lpstr>A helyettesítő termékek kérdése</vt:lpstr>
      <vt:lpstr>A vállalat általános környezete – PESTEL* elemzés </vt:lpstr>
      <vt:lpstr>Bevezetés</vt:lpstr>
      <vt:lpstr>A megfőtt béka </vt:lpstr>
      <vt:lpstr>A megfőtt béka</vt:lpstr>
      <vt:lpstr>A vállalati környezet típusai</vt:lpstr>
      <vt:lpstr>A vállalati környezet szintjei</vt:lpstr>
      <vt:lpstr>A vállalat környezete</vt:lpstr>
      <vt:lpstr>A PEST(EL) elemei</vt:lpstr>
      <vt:lpstr>A PEST(EL) elemzés</vt:lpstr>
      <vt:lpstr>Példák</vt:lpstr>
      <vt:lpstr>Példák</vt:lpstr>
      <vt:lpstr>PEST(EL) elemzés a gyakorlatban</vt:lpstr>
      <vt:lpstr>A vállalat szűk környezete: SWOT elemzés</vt:lpstr>
      <vt:lpstr>A SWOT elemzés</vt:lpstr>
      <vt:lpstr>A SWOT elemzés*</vt:lpstr>
      <vt:lpstr>A SWOT elemzés </vt:lpstr>
      <vt:lpstr>Vállalkozónak „lenni vagy nem lenni”?</vt:lpstr>
      <vt:lpstr>Miért buknak el az induló vállalkozások?</vt:lpstr>
      <vt:lpstr>Miért buknak el az induló vállalkozások?</vt:lpstr>
      <vt:lpstr>Személyiség tesztek: az MTBI teszt</vt:lpstr>
      <vt:lpstr>MBTI (Myers-Briggs Típus Indikátor)</vt:lpstr>
      <vt:lpstr>MBTI (Myers-Briggs Típus Indikátor)</vt:lpstr>
      <vt:lpstr>A teszt fontossága</vt:lpstr>
      <vt:lpstr>Példák</vt:lpstr>
      <vt:lpstr>1. kérdés</vt:lpstr>
      <vt:lpstr>2. kérdés</vt:lpstr>
      <vt:lpstr>3. kérdés</vt:lpstr>
      <vt:lpstr>4. kérdés</vt:lpstr>
      <vt:lpstr>Az Extravertált (E)</vt:lpstr>
      <vt:lpstr>Az Introvertált (I)</vt:lpstr>
      <vt:lpstr>Megítélő (J)</vt:lpstr>
      <vt:lpstr>Észlelő (P)</vt:lpstr>
      <vt:lpstr>ÉRZÉKELŐ (S)</vt:lpstr>
      <vt:lpstr>INTUITÍV (N)</vt:lpstr>
      <vt:lpstr>Gondolkodó (T)</vt:lpstr>
      <vt:lpstr>Érző (F)</vt:lpstr>
      <vt:lpstr>Összefoglalás</vt:lpstr>
      <vt:lpstr>Kiértékelés</vt:lpstr>
      <vt:lpstr>Kiértékelés</vt:lpstr>
      <vt:lpstr>Kiértékelés</vt:lpstr>
      <vt:lpstr>Kiértékelés</vt:lpstr>
      <vt:lpstr>Személyiségtípusok gyakorisága</vt:lpstr>
      <vt:lpstr>Személyiség típusok és munka</vt:lpstr>
      <vt:lpstr>PowerPoint-bemutató</vt:lpstr>
      <vt:lpstr>A szervezet - Csoport - Csoportmunka</vt:lpstr>
      <vt:lpstr>A csoport</vt:lpstr>
      <vt:lpstr>Igaz-e az állítás?</vt:lpstr>
      <vt:lpstr>A csapat, vagy csoport hatékonysága</vt:lpstr>
      <vt:lpstr>A hatékonyság feltételei – vezetői tréningek alapján</vt:lpstr>
      <vt:lpstr>A hatékonyság feltételei – vezetői tréningek alapján</vt:lpstr>
      <vt:lpstr>A hatékonyság feltételei – vezetői tréningek alapján</vt:lpstr>
      <vt:lpstr>Igaz-e az állítás?</vt:lpstr>
      <vt:lpstr>A csoport hatékonysága</vt:lpstr>
      <vt:lpstr>A csoportnormák</vt:lpstr>
      <vt:lpstr>A normákhoz való alkalmazkodásnak formái</vt:lpstr>
      <vt:lpstr>Igaz-e az állítás?</vt:lpstr>
      <vt:lpstr>A csoportmunka eredményei (Tosi és társai szerint)</vt:lpstr>
      <vt:lpstr>Jó és rossz csoportmunka</vt:lpstr>
      <vt:lpstr>Igaz-e az állítás?</vt:lpstr>
      <vt:lpstr>A Tosi-féle feladat mátrix</vt:lpstr>
      <vt:lpstr>Ringelman hatás</vt:lpstr>
      <vt:lpstr>Ringelman hatás</vt:lpstr>
      <vt:lpstr>Ringelman hatás</vt:lpstr>
      <vt:lpstr>Az érzelmi intellingencia (EQ)</vt:lpstr>
      <vt:lpstr>Az érzelmi intellingencia (EQ)</vt:lpstr>
      <vt:lpstr>Az érzelmi intellingencia (EQ)</vt:lpstr>
      <vt:lpstr>Az EQ fejlesztése</vt:lpstr>
      <vt:lpstr>A sikeres vezető (vállalkozó) tulajdonságai</vt:lpstr>
      <vt:lpstr>Kommunikáció a szervezetben, a csoportban</vt:lpstr>
      <vt:lpstr>A kommunikáció fogalma</vt:lpstr>
      <vt:lpstr>A kommunikáció fogalma</vt:lpstr>
      <vt:lpstr>A kommunikáció funkciói</vt:lpstr>
      <vt:lpstr>A kommunikáció funkciói</vt:lpstr>
      <vt:lpstr>A kommunikáció modellje</vt:lpstr>
      <vt:lpstr>A zaj</vt:lpstr>
      <vt:lpstr>A kommunikációs szűrők</vt:lpstr>
      <vt:lpstr>Igaz-e az állítás?</vt:lpstr>
      <vt:lpstr>A legfontosabb szűrők</vt:lpstr>
      <vt:lpstr>A legfontosabb szűrők</vt:lpstr>
      <vt:lpstr>A szűrők</vt:lpstr>
      <vt:lpstr>A szűrők működése</vt:lpstr>
      <vt:lpstr>A szűrők működése</vt:lpstr>
      <vt:lpstr>Igaz-e az állítás</vt:lpstr>
      <vt:lpstr>Sapir–Whorf-hipotézis</vt:lpstr>
      <vt:lpstr>Kísérlet</vt:lpstr>
      <vt:lpstr>Kísérlet </vt:lpstr>
      <vt:lpstr>A non-verbális kommunikáció</vt:lpstr>
      <vt:lpstr>Mit jelent?</vt:lpstr>
      <vt:lpstr>Az OK jel</vt:lpstr>
      <vt:lpstr>A testbeszéd változása az életkorral</vt:lpstr>
      <vt:lpstr>Kommunikáció a szervezetben, a csoportban.</vt:lpstr>
      <vt:lpstr>A konfliktus és a verseny</vt:lpstr>
      <vt:lpstr>A konfliktusok forrásai</vt:lpstr>
      <vt:lpstr>Igaz-e az állítás?</vt:lpstr>
      <vt:lpstr>A konfliktusok megítélése</vt:lpstr>
      <vt:lpstr>A konfliktusok megítélése</vt:lpstr>
      <vt:lpstr>Konfliktus és a teljesítmény</vt:lpstr>
      <vt:lpstr>A Ken-Thomas féle konfliktus-kezelési stílusok</vt:lpstr>
      <vt:lpstr> Thomas - Kilman</vt:lpstr>
      <vt:lpstr>Csapatszabályok</vt:lpstr>
      <vt:lpstr>SZEMINÁRIUM: 1. Csapatmunka 10/40</vt:lpstr>
      <vt:lpstr>Innovatív vállalkozás menedzsment (2.) </vt:lpstr>
      <vt:lpstr>Mai elméletek és feladatok</vt:lpstr>
      <vt:lpstr>A vállalkozás érintettjei</vt:lpstr>
      <vt:lpstr>PowerPoint-bemutató</vt:lpstr>
      <vt:lpstr>Stakeholder – érintett </vt:lpstr>
      <vt:lpstr>Belső érintettek</vt:lpstr>
      <vt:lpstr>Külső érintettek</vt:lpstr>
      <vt:lpstr>Érdekeltek elemzése</vt:lpstr>
      <vt:lpstr>Érdekeltek csoportjai – projektszempontú megközelítés (Forrás: HEFOP 3.3.1.)</vt:lpstr>
      <vt:lpstr>PowerPoint-bemutató</vt:lpstr>
      <vt:lpstr>Érdekeltek elemzése</vt:lpstr>
      <vt:lpstr>Érdekeltek elemzése</vt:lpstr>
      <vt:lpstr>Érdekeltek elemzése</vt:lpstr>
      <vt:lpstr>PowerPoint-bemutató</vt:lpstr>
      <vt:lpstr>PowerPoint-bemutató</vt:lpstr>
      <vt:lpstr>AZ ÉRINTETT ÉRDEKCSOPORTOK LEHETSÉGES ÉRDEKEI </vt:lpstr>
      <vt:lpstr>A vállalkozás érintettjei/stakeholderei</vt:lpstr>
      <vt:lpstr>PowerPoint-bemutató</vt:lpstr>
      <vt:lpstr>  Tulajdonosi értékelmélet vagy érintett-elmélet?  </vt:lpstr>
      <vt:lpstr>Erőforrások elemzése és a vállalat/vállalkozás értékalapú folyamatai</vt:lpstr>
      <vt:lpstr>Erőforrások - szükséges feltételek</vt:lpstr>
      <vt:lpstr>Erőforrás-átvilágítás</vt:lpstr>
      <vt:lpstr>Erőforrásaudit</vt:lpstr>
      <vt:lpstr>Kompetencia</vt:lpstr>
      <vt:lpstr>PowerPoint-bemutató</vt:lpstr>
      <vt:lpstr>Értéklánc-elemzés</vt:lpstr>
      <vt:lpstr>Értéklánc és a vállalat legfőbb folyamatai</vt:lpstr>
      <vt:lpstr>PowerPoint-bemutató</vt:lpstr>
      <vt:lpstr>Porter-féle értéklánc-modell</vt:lpstr>
      <vt:lpstr>Porter-féle értékláncmodell</vt:lpstr>
      <vt:lpstr>Outsourcing</vt:lpstr>
      <vt:lpstr>Outsourcing</vt:lpstr>
      <vt:lpstr>Induló technológiai vállalkozás legfontosabb erőforrásai</vt:lpstr>
      <vt:lpstr>Az induló technológiai/innovatív vállalkozás legfontosabb erőforrásai</vt:lpstr>
      <vt:lpstr>A legfontosabb erőforrások</vt:lpstr>
      <vt:lpstr>A stratégiai szempontból értékes erőforrások öt jellemzője</vt:lpstr>
      <vt:lpstr>Mitől értékes egy erőforrás?</vt:lpstr>
      <vt:lpstr>A verseny szempontjából értékes erőforrások</vt:lpstr>
      <vt:lpstr>Menedzsment, leadership, vezető</vt:lpstr>
      <vt:lpstr>A sikeres vállalkozó</vt:lpstr>
      <vt:lpstr>Lehet a vállalkozó egyszerre/egy személyben menedzser és vezető (leader)?</vt:lpstr>
      <vt:lpstr> Vezetési megközelítések</vt:lpstr>
      <vt:lpstr>Hogyan kell vezetni embereket? </vt:lpstr>
      <vt:lpstr>Leadership – magas szintű vezetés</vt:lpstr>
      <vt:lpstr>EQ szerepe a leadershipben – érzelmi intelligencia</vt:lpstr>
      <vt:lpstr>Menedzsment és együttműködés a siker érdekében</vt:lpstr>
      <vt:lpstr>A menedzsment definíciója, a menedzsment szerepek</vt:lpstr>
      <vt:lpstr>A menedzsment tudomány fejlődése</vt:lpstr>
      <vt:lpstr>Vezetői funkciók, feladatok és képességek</vt:lpstr>
      <vt:lpstr>Vezetési funkciók</vt:lpstr>
      <vt:lpstr>Vezetési feladatok</vt:lpstr>
      <vt:lpstr>Vezetői feladatok és szerepek  megoszlása - KOTTER szerint</vt:lpstr>
      <vt:lpstr>Vezetői elvárások rendszere</vt:lpstr>
      <vt:lpstr>Vezetői szerepek Mintzberg alapján</vt:lpstr>
      <vt:lpstr>Vezetési stílusok és eszközök</vt:lpstr>
      <vt:lpstr>A vezetési stílus tényezői</vt:lpstr>
      <vt:lpstr>PowerPoint-bemutató</vt:lpstr>
      <vt:lpstr>A vezetői viselkedés skálája</vt:lpstr>
      <vt:lpstr>Az autokrata vezető</vt:lpstr>
      <vt:lpstr>A demokratikus vezető</vt:lpstr>
      <vt:lpstr>A megengedő vezető </vt:lpstr>
      <vt:lpstr>PowerPoint-bemutató</vt:lpstr>
      <vt:lpstr>Lickert vezetési stílusai  - a vezetői autoritás és a beosztottak szabadsága alapján</vt:lpstr>
      <vt:lpstr>Helyzettől függő vezetés </vt:lpstr>
      <vt:lpstr>A stílusok leírása</vt:lpstr>
      <vt:lpstr>A vezetői sikert befolyásoló tényezők és tulajdonságok</vt:lpstr>
      <vt:lpstr>A vállalati folyamatok – a menedzsment - a menedzsment fogalom használata innentől általános (leadership és menedzsment irányzatot is lefedi)</vt:lpstr>
      <vt:lpstr>Menedzsment</vt:lpstr>
      <vt:lpstr>A menedzsment funkciói</vt:lpstr>
      <vt:lpstr>Válsághelyzetek</vt:lpstr>
      <vt:lpstr>Delegálás</vt:lpstr>
      <vt:lpstr>A delegálás</vt:lpstr>
      <vt:lpstr>A delegálás előnyei</vt:lpstr>
      <vt:lpstr>Miért félnek a vezetők a delegálástól</vt:lpstr>
      <vt:lpstr> A vállalkozások tipológiájának alapjai</vt:lpstr>
      <vt:lpstr>Kiindulási pont</vt:lpstr>
      <vt:lpstr>A vállalat</vt:lpstr>
      <vt:lpstr>A vállalkozások céljai, eredményes működésük feltételei.</vt:lpstr>
      <vt:lpstr>A vállalkozás célrendszere</vt:lpstr>
      <vt:lpstr>A célhierarchia</vt:lpstr>
      <vt:lpstr>A vállalkozás célhierarchiája</vt:lpstr>
      <vt:lpstr>A tartalmi feltételek</vt:lpstr>
      <vt:lpstr>A formai feltételek</vt:lpstr>
      <vt:lpstr>A stratégiai cél-eszköz piramis</vt:lpstr>
      <vt:lpstr>A stratégiai cél-eszköz piramis</vt:lpstr>
      <vt:lpstr>Vezetői döntéshozatal, problémák azonosítása, egyéni és csoportos döntés, a vezetői hatalom alapjai </vt:lpstr>
      <vt:lpstr>A menedzsment fogalma</vt:lpstr>
      <vt:lpstr>A menedzsment tevékenységei</vt:lpstr>
      <vt:lpstr>A vezetői tevékenység elemei</vt:lpstr>
      <vt:lpstr>A problémák</vt:lpstr>
      <vt:lpstr>A lehetséges problémák csoportosítása</vt:lpstr>
      <vt:lpstr>A problémák azonosítása</vt:lpstr>
      <vt:lpstr>A probléma kezelés típusai</vt:lpstr>
      <vt:lpstr>Hogyan választható ki a megfelelő vezető?</vt:lpstr>
      <vt:lpstr>Általános és funkcionális menedzsment</vt:lpstr>
      <vt:lpstr>Stratégiai és operatív menedzsment</vt:lpstr>
      <vt:lpstr>A menedzsment szintjei</vt:lpstr>
      <vt:lpstr>Vezetési szintek és kompetenciák</vt:lpstr>
      <vt:lpstr>Vezetési szintek és kompetenciák</vt:lpstr>
      <vt:lpstr>A vezetői felelősség elemei</vt:lpstr>
      <vt:lpstr>Feladat és hatáskör</vt:lpstr>
      <vt:lpstr>A hatáskör típusai</vt:lpstr>
      <vt:lpstr>A vezetői hatalom alapjai</vt:lpstr>
      <vt:lpstr>A vezetői hatalom alapjai</vt:lpstr>
      <vt:lpstr>A vezetői taktikák</vt:lpstr>
      <vt:lpstr>A vezetői taktikák</vt:lpstr>
      <vt:lpstr>Menedzsment – humánmenedzsment – stratégiai menedzsment.</vt:lpstr>
      <vt:lpstr>A vezetői döntés folyamata</vt:lpstr>
      <vt:lpstr>Programozott és nem programozott döntések</vt:lpstr>
      <vt:lpstr>A vezetői döntési típusok döntés minősége, alkalmazottak által történő elfogadása szerint</vt:lpstr>
      <vt:lpstr>PowerPoint-bemutató</vt:lpstr>
      <vt:lpstr>Vezető és döntés</vt:lpstr>
      <vt:lpstr>Herbert Simon korlátozott racionalitás elmélete</vt:lpstr>
      <vt:lpstr>Herbert Simon korlátozott racionalitás elmélete</vt:lpstr>
      <vt:lpstr>A racionális döntés korlátai</vt:lpstr>
      <vt:lpstr>A racionális döntés korlátai</vt:lpstr>
      <vt:lpstr>Csoportos és egyéni döntés</vt:lpstr>
      <vt:lpstr>PowerPoint-bemutató</vt:lpstr>
      <vt:lpstr>Az esettanulmányok egy nemzetközi cégcsoport két hazai gyárának technológiamegújítási projektjeire épülnek. Az elemzés kiadhatósága érdekében a gyárak valódi neveit fantázianevek helyettesítik. HB                  Forrás: DDC weblap és egyéni, ezen elemzést célzó feladatban történő részvétel alapján </vt:lpstr>
      <vt:lpstr>Cementgyártás a fenntartható fejlődés jegyében – a cég jellemzői</vt:lpstr>
      <vt:lpstr>A mészkőbányától az építkezésekig</vt:lpstr>
      <vt:lpstr>A környezetkímélő termelés élvonalában</vt:lpstr>
      <vt:lpstr>Kockázatérzékeny projektek</vt:lpstr>
      <vt:lpstr>1. eset / Alaphelyzet</vt:lpstr>
      <vt:lpstr>2. eset / Alaphelyzet</vt:lpstr>
      <vt:lpstr>A két eset részletes elemzése – Érintettek és  projektkommunikáció</vt:lpstr>
      <vt:lpstr>eset / Alternatív tüzelőanyagok  bevezetése projekt   az ‘Alfa’ gyárban </vt:lpstr>
      <vt:lpstr>Kockázatok áttekintése</vt:lpstr>
      <vt:lpstr>Betekintés a környezetkímélő technológiákba</vt:lpstr>
      <vt:lpstr>PowerPoint-bemutató</vt:lpstr>
      <vt:lpstr>Kommunikációs krízis, 2002-2005 a tervezett projekt kapcsán</vt:lpstr>
      <vt:lpstr>Kommunikációs krízis, 2002-2005 / 2.</vt:lpstr>
      <vt:lpstr>Az eredményes kommunikációs koncepció</vt:lpstr>
      <vt:lpstr>Nyitottság és párbeszéd / Főbb kommunikációs eszközök</vt:lpstr>
      <vt:lpstr>Technológiai üzenetek / Környezetanalitikai labor működtetése </vt:lpstr>
      <vt:lpstr>Technológiai üzenetek 2. / Folyamatos környezeti hatásvizsgálatok</vt:lpstr>
      <vt:lpstr>2. eset / A ‘Beta’ gyár modernizációja</vt:lpstr>
      <vt:lpstr>Kockázatok áttekintése</vt:lpstr>
      <vt:lpstr>A ‘Beta’ gyár modernizációja</vt:lpstr>
      <vt:lpstr>Szemléletmódváltás a kommunikáció terén</vt:lpstr>
      <vt:lpstr>Stratégiai kommunikációs célok</vt:lpstr>
      <vt:lpstr>Fenntartható fejlődés elve, mint kiemelt üzenet</vt:lpstr>
      <vt:lpstr>Kapcsolattartás a régióval / Eszközrendszer az érintettek bevonására </vt:lpstr>
      <vt:lpstr>Megjelenés az országos médiában </vt:lpstr>
      <vt:lpstr>A két eset tanulságai</vt:lpstr>
      <vt:lpstr>SZEMINÁRIUM: Kérdések az esettanulmányok  elemzéséhez - Csoportfeladat </vt:lpstr>
      <vt:lpstr>Innovatív vállalkozás menedzsment </vt:lpstr>
      <vt:lpstr>Mai elméletek és feladatok</vt:lpstr>
      <vt:lpstr>Az innovatív vállalkozásban felmerülő döntések – különböző megközelítések</vt:lpstr>
      <vt:lpstr>Vállalkozói döntések – Hatékonyságra épülő megközelítés</vt:lpstr>
      <vt:lpstr>A hatékonyságra épülő döntéshozatal főbb elvei (effectuation)</vt:lpstr>
      <vt:lpstr>A hatékonyságra épülő döntéshozatal főbb elvei (effectuation)</vt:lpstr>
      <vt:lpstr>Ok-okozati összefüggésekre építő döntéshozatal</vt:lpstr>
      <vt:lpstr>A hatékonyságra épülő döntéshozatal /effectuation/</vt:lpstr>
      <vt:lpstr>Különböző módszerek a vállalkozás lehetőségeinek a feltárására   Forrás: Sarasvathy és I&amp;E Basics blueprint alapján saját szerkesztés </vt:lpstr>
      <vt:lpstr>Lehetőség „felfedezés” vs. lehetőség alakítás</vt:lpstr>
      <vt:lpstr>Lehetőségek felfedezése</vt:lpstr>
      <vt:lpstr>Lehetőségek (ki)alakítása</vt:lpstr>
      <vt:lpstr>Vállalkozási lehetőségek közösség(ek) általi validálása</vt:lpstr>
      <vt:lpstr>Vállalkozási lehetőségek felfedezése vs. (ki)alakítása </vt:lpstr>
      <vt:lpstr>A keresés jelentősége a vállalkozási lehetőségek feltárásában</vt:lpstr>
      <vt:lpstr>Passzív hozzáállás  - lehetőségek megtalálása</vt:lpstr>
      <vt:lpstr>Lehetőségek megtalálása – aktív kereső hozzáállással </vt:lpstr>
      <vt:lpstr>Miért lehetséges, hogy egyes piaci szereplők feltárnak új vállalkozási lehetőségeket, mások pedig nem? </vt:lpstr>
      <vt:lpstr>Különbségek</vt:lpstr>
      <vt:lpstr>A megszerzett tudás szerepe a vállalkozási lehetőségek észlelésében</vt:lpstr>
      <vt:lpstr>Fontos tényezők a vállalkozási lehetőségek feltárásában</vt:lpstr>
      <vt:lpstr>A megszerzett tudás szerepe a vállalkozási lehetőségek feltárásában</vt:lpstr>
      <vt:lpstr>A megszerzett tudás szerepe a vállalkozási lehetőségek feltárásában</vt:lpstr>
      <vt:lpstr>A megszerzett tudás szerepe a vállalkozási lehetőségek (ki)alakításában</vt:lpstr>
      <vt:lpstr>A megszerzett tudás szerepe a vállalkozási lehetőségek (ki)alakításában</vt:lpstr>
      <vt:lpstr>A véletlen felfedezés szerepe a vállalkozási lehetőségek alakításában</vt:lpstr>
      <vt:lpstr>Mi is az a véletlen felfedezés?</vt:lpstr>
      <vt:lpstr>Juxtapositioning – egymás mellé helyezés</vt:lpstr>
      <vt:lpstr>Véletlen felfedezések</vt:lpstr>
      <vt:lpstr>Vállalkozói ötletek validálása</vt:lpstr>
      <vt:lpstr>Vállalkozói ötletek piaci tesztelésének lépései</vt:lpstr>
      <vt:lpstr>Vállalkozói ötletek piaci tesztelésének lépései</vt:lpstr>
      <vt:lpstr>Vállalkozói ötletek piaci tesztelésének lépései</vt:lpstr>
      <vt:lpstr>Vállalkozói ötletek piaci tesztelésének lépései</vt:lpstr>
      <vt:lpstr>Vállalkozói ötletek piaci tesztelésének lépései</vt:lpstr>
      <vt:lpstr>LEAN elvek az innovatív vállalkozási ötletek validálásában</vt:lpstr>
      <vt:lpstr>LEAN</vt:lpstr>
      <vt:lpstr>LEAN elvek az innovatív vállalkozási ötletek validálásában</vt:lpstr>
      <vt:lpstr>A LEAN módszer lényege – dolgozz okosabban, ne keményebben</vt:lpstr>
      <vt:lpstr>MVP – minimum viable product  / minimális látható-bemutatható termék/</vt:lpstr>
      <vt:lpstr>MVP – minimum viable product</vt:lpstr>
      <vt:lpstr>Validation board –keretrendszer az MVP kifejlesztéséhez</vt:lpstr>
      <vt:lpstr>Validation board –elméleti összefüggések és példák</vt:lpstr>
      <vt:lpstr>Az üzleti terv</vt:lpstr>
      <vt:lpstr>Vezetés és tervezés (SM)</vt:lpstr>
      <vt:lpstr>A stratégiai menedzsment és tervezés lényege</vt:lpstr>
      <vt:lpstr> A stratégiai gondolkodás lényege</vt:lpstr>
      <vt:lpstr>A stratégiai gondolkodás kiinduló kérdései</vt:lpstr>
      <vt:lpstr>A stratégia szintjei </vt:lpstr>
      <vt:lpstr>Az üzleti tervezés</vt:lpstr>
      <vt:lpstr>Az üzleti terv kérdései</vt:lpstr>
      <vt:lpstr>Ki készítse az üzleti tervet?</vt:lpstr>
      <vt:lpstr>Milyen célból készül az üzleti terv? </vt:lpstr>
      <vt:lpstr>Milyen célból készül az üzleti terv?</vt:lpstr>
      <vt:lpstr>Szükséges ismeretek</vt:lpstr>
      <vt:lpstr>Az üzleti terv részei</vt:lpstr>
      <vt:lpstr>Az üzleti terv részei</vt:lpstr>
      <vt:lpstr>Az üzleti terv részei</vt:lpstr>
      <vt:lpstr>Az üzleti terv részei</vt:lpstr>
      <vt:lpstr>Az üzleti terv részei</vt:lpstr>
      <vt:lpstr>PowerPoint-bemutató</vt:lpstr>
      <vt:lpstr>Hazai példa –ötlet, véletlen felfedezés, egymás mellé rendelés</vt:lpstr>
      <vt:lpstr>SZEMINÁRIUM: Csoportfeladat</vt:lpstr>
      <vt:lpstr>Innovatív vállalkozás menedzsment  Induló innovatív vállalkozások marketingje, pénzügyi folyamatai és legfontosabb életszakaszai </vt:lpstr>
      <vt:lpstr>A mai előadás témái</vt:lpstr>
      <vt:lpstr>Marketing</vt:lpstr>
      <vt:lpstr>A vállalkozás marketing tevékenysége</vt:lpstr>
      <vt:lpstr>A marketing jelentése</vt:lpstr>
      <vt:lpstr>Különböző marketing megközelítések</vt:lpstr>
      <vt:lpstr>„Klasszikus” marketing, marketing mix, 4P modell</vt:lpstr>
      <vt:lpstr>A klasszikus marketing mix (4P)</vt:lpstr>
      <vt:lpstr>A marketing jelentése – klasszikus marketing mix (4P)</vt:lpstr>
      <vt:lpstr>A marketing jelentése – klasszikus marketing mix (4P)</vt:lpstr>
      <vt:lpstr>A 4P a következő kérdések strukturálásában nyújt segítséget a marketing terv készítésekor </vt:lpstr>
      <vt:lpstr>Szolgáltatások marketingje +3P</vt:lpstr>
      <vt:lpstr>Szolgáltatások marketingje – 4P+3P</vt:lpstr>
      <vt:lpstr>Szolgáltatások marketingje – 4P+3P</vt:lpstr>
      <vt:lpstr>Szolgáltatások marketingje – 4P+3P</vt:lpstr>
      <vt:lpstr>SAVE modell a marketingben</vt:lpstr>
      <vt:lpstr>A SAVE modell a marketingben</vt:lpstr>
      <vt:lpstr>A SAVE modell a marketingben</vt:lpstr>
      <vt:lpstr>Inbound marketing </vt:lpstr>
      <vt:lpstr>Inbound marketing</vt:lpstr>
      <vt:lpstr>Inbound marketing</vt:lpstr>
      <vt:lpstr>Innovatív vállalkozások- egyszerűsített induló marketing terv</vt:lpstr>
      <vt:lpstr>Egyszerűsített induló marketing terv</vt:lpstr>
      <vt:lpstr>Egyszerűsített induló marketing terv</vt:lpstr>
      <vt:lpstr>Az induló vállalkozások legfőbb pénzügyi folyamatai</vt:lpstr>
      <vt:lpstr>A pénzügyi tervezés és a megfelelő pénzügyi /számviteli folyamatok jelentősége</vt:lpstr>
      <vt:lpstr>A pénzügyi tervezés legfontosabb elemei I. </vt:lpstr>
      <vt:lpstr>A pénzügyi tervezés legfontosabb elemei II. </vt:lpstr>
      <vt:lpstr>A finanszírozás lehetséges forrásai innovatív induló vállalkozások esetében (financing )</vt:lpstr>
      <vt:lpstr>Az induló vállalkozások legfontosabb életszakaszai</vt:lpstr>
      <vt:lpstr>Induló vállalkozások legfontosabb életszakaszai</vt:lpstr>
      <vt:lpstr>SZEMINÁRIUM: Forbes- Innovatív vállalkozás példa*</vt:lpstr>
      <vt:lpstr>Innovatív vállalkozás menedzsment  Egyéni kiselőadás Tudnivalók </vt:lpstr>
      <vt:lpstr>A tárgy teljesítése</vt:lpstr>
      <vt:lpstr>Az előadás kötelező elemei</vt:lpstr>
      <vt:lpstr>Az előadás kötelező elemei</vt:lpstr>
      <vt:lpstr>Az előadás kötelező elemei</vt:lpstr>
      <vt:lpstr>Hivatkozások</vt:lpstr>
      <vt:lpstr>Hivatkozások</vt:lpstr>
      <vt:lpstr>Hivatkozások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Innovatív vállalkozás menedzsment</dc:title>
  <dc:creator>barbara</dc:creator>
  <cp:lastModifiedBy>Barbara Hegyi</cp:lastModifiedBy>
  <cp:revision>151</cp:revision>
  <dcterms:created xsi:type="dcterms:W3CDTF">2017-09-26T09:24:36Z</dcterms:created>
  <dcterms:modified xsi:type="dcterms:W3CDTF">2018-03-09T11:11:47Z</dcterms:modified>
</cp:coreProperties>
</file>