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403" r:id="rId5"/>
    <p:sldId id="439" r:id="rId6"/>
    <p:sldId id="499" r:id="rId7"/>
    <p:sldId id="508" r:id="rId8"/>
    <p:sldId id="509" r:id="rId9"/>
    <p:sldId id="516" r:id="rId10"/>
    <p:sldId id="517" r:id="rId11"/>
    <p:sldId id="518" r:id="rId12"/>
    <p:sldId id="510" r:id="rId13"/>
    <p:sldId id="511" r:id="rId14"/>
    <p:sldId id="512" r:id="rId15"/>
    <p:sldId id="520" r:id="rId16"/>
    <p:sldId id="513" r:id="rId17"/>
    <p:sldId id="444" r:id="rId18"/>
    <p:sldId id="505" r:id="rId19"/>
    <p:sldId id="506" r:id="rId20"/>
    <p:sldId id="507" r:id="rId21"/>
    <p:sldId id="421" r:id="rId22"/>
    <p:sldId id="418" r:id="rId23"/>
    <p:sldId id="428" r:id="rId24"/>
    <p:sldId id="501" r:id="rId25"/>
    <p:sldId id="415" r:id="rId26"/>
    <p:sldId id="360" r:id="rId27"/>
    <p:sldId id="370" r:id="rId28"/>
    <p:sldId id="457" r:id="rId29"/>
    <p:sldId id="515" r:id="rId30"/>
    <p:sldId id="504" r:id="rId3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  <p:cmAuthor id="3" name="Horváth Balázs" initials="HB" lastIdx="3" clrIdx="3">
    <p:extLst>
      <p:ext uri="{19B8F6BF-5375-455C-9EA6-DF929625EA0E}">
        <p15:presenceInfo xmlns:p15="http://schemas.microsoft.com/office/powerpoint/2012/main" userId="S::hobuabi@inf.elte.hu::ff26870e-64aa-4dcd-924d-da68c75a6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6D37A"/>
    <a:srgbClr val="CCCCCC"/>
    <a:srgbClr val="72B240"/>
    <a:srgbClr val="666666"/>
    <a:srgbClr val="6864A2"/>
    <a:srgbClr val="FBFCF6"/>
    <a:srgbClr val="51A200"/>
    <a:srgbClr val="7D7D7D"/>
    <a:srgbClr val="39B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01"/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38747-67FB-46C2-976A-3965065CFD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FE0A6B-3917-46A1-BCA8-2149E4FB76D4}">
      <dgm:prSet phldrT="[Text]" custT="1"/>
      <dgm:spPr/>
      <dgm:t>
        <a:bodyPr/>
        <a:lstStyle/>
        <a:p>
          <a:r>
            <a:rPr lang="de-DE" sz="2400" b="1" dirty="0" err="1"/>
            <a:t>Social</a:t>
          </a:r>
          <a:r>
            <a:rPr lang="de-DE" sz="2400" b="1" dirty="0"/>
            <a:t> Media</a:t>
          </a:r>
        </a:p>
      </dgm:t>
    </dgm:pt>
    <dgm:pt modelId="{DC806D55-6893-4764-B276-C04BC6B7B12C}" type="parTrans" cxnId="{0B272202-D696-4B57-A17D-73BB6BEA20D2}">
      <dgm:prSet/>
      <dgm:spPr/>
      <dgm:t>
        <a:bodyPr/>
        <a:lstStyle/>
        <a:p>
          <a:endParaRPr lang="de-DE" sz="2400" b="1"/>
        </a:p>
      </dgm:t>
    </dgm:pt>
    <dgm:pt modelId="{C925F6EB-E72E-46F8-8D27-6CB46FCC66A0}" type="sibTrans" cxnId="{0B272202-D696-4B57-A17D-73BB6BEA20D2}">
      <dgm:prSet/>
      <dgm:spPr/>
      <dgm:t>
        <a:bodyPr/>
        <a:lstStyle/>
        <a:p>
          <a:endParaRPr lang="de-DE" sz="2400" b="1"/>
        </a:p>
      </dgm:t>
    </dgm:pt>
    <dgm:pt modelId="{5B1F95FE-C367-466D-B3F1-EDAF2A62A7FB}">
      <dgm:prSet phldrT="[Text]" custT="1"/>
      <dgm:spPr/>
      <dgm:t>
        <a:bodyPr/>
        <a:lstStyle/>
        <a:p>
          <a:r>
            <a:rPr lang="de-DE" sz="2000" b="1" dirty="0"/>
            <a:t>Digital Media</a:t>
          </a:r>
        </a:p>
      </dgm:t>
    </dgm:pt>
    <dgm:pt modelId="{414C4A9F-3BBB-4020-B1CC-4A72DAB3D538}" type="parTrans" cxnId="{79B6F7E8-268D-40A2-9125-2D5507AEC360}">
      <dgm:prSet/>
      <dgm:spPr/>
      <dgm:t>
        <a:bodyPr/>
        <a:lstStyle/>
        <a:p>
          <a:endParaRPr lang="de-DE" sz="2400" b="1"/>
        </a:p>
      </dgm:t>
    </dgm:pt>
    <dgm:pt modelId="{B00E18FF-91C1-4B11-BC82-F626876EE5BC}" type="sibTrans" cxnId="{79B6F7E8-268D-40A2-9125-2D5507AEC360}">
      <dgm:prSet/>
      <dgm:spPr/>
      <dgm:t>
        <a:bodyPr/>
        <a:lstStyle/>
        <a:p>
          <a:endParaRPr lang="de-DE" sz="2400" b="1"/>
        </a:p>
      </dgm:t>
    </dgm:pt>
    <dgm:pt modelId="{168C987C-E06E-4D3B-B98F-A0F03DDF8CCC}">
      <dgm:prSet phldrT="[Text]" custT="1"/>
      <dgm:spPr/>
      <dgm:t>
        <a:bodyPr/>
        <a:lstStyle/>
        <a:p>
          <a:r>
            <a:rPr lang="de-DE" sz="2000" b="1" dirty="0"/>
            <a:t>Technologies/              </a:t>
          </a:r>
          <a:r>
            <a:rPr lang="de-DE" sz="2000" b="1" dirty="0" err="1"/>
            <a:t>Social</a:t>
          </a:r>
          <a:r>
            <a:rPr lang="de-DE" sz="2000" b="1" dirty="0"/>
            <a:t> Software</a:t>
          </a:r>
        </a:p>
      </dgm:t>
    </dgm:pt>
    <dgm:pt modelId="{B4A46493-367D-4E1B-BF97-0F89608FBE79}" type="parTrans" cxnId="{A1ED5499-02A1-4D41-BF16-9D4400C5A309}">
      <dgm:prSet/>
      <dgm:spPr/>
      <dgm:t>
        <a:bodyPr/>
        <a:lstStyle/>
        <a:p>
          <a:endParaRPr lang="de-DE" sz="2400" b="1"/>
        </a:p>
      </dgm:t>
    </dgm:pt>
    <dgm:pt modelId="{D08DF3CC-A1B7-433C-9C73-D669EA221EF4}" type="sibTrans" cxnId="{A1ED5499-02A1-4D41-BF16-9D4400C5A309}">
      <dgm:prSet/>
      <dgm:spPr/>
      <dgm:t>
        <a:bodyPr/>
        <a:lstStyle/>
        <a:p>
          <a:endParaRPr lang="de-DE" sz="2400" b="1"/>
        </a:p>
      </dgm:t>
    </dgm:pt>
    <dgm:pt modelId="{0932CB11-A1E1-48D1-BA0B-D5D20C8B5186}">
      <dgm:prSet phldrT="[Text]" custT="1"/>
      <dgm:spPr/>
      <dgm:t>
        <a:bodyPr/>
        <a:lstStyle/>
        <a:p>
          <a:pPr marL="179388" indent="0" algn="l"/>
          <a:r>
            <a:rPr lang="de-DE" sz="1400" b="0" dirty="0"/>
            <a:t>Wikis</a:t>
          </a:r>
          <a:br>
            <a:rPr lang="de-DE" sz="1400" b="1" dirty="0"/>
          </a:br>
          <a:r>
            <a:rPr lang="de-DE" sz="1400" b="0" dirty="0"/>
            <a:t>Blogs</a:t>
          </a:r>
          <a:br>
            <a:rPr lang="de-DE" sz="1400" b="0" dirty="0"/>
          </a:br>
          <a:r>
            <a:rPr lang="de-DE" sz="1400" b="0" dirty="0"/>
            <a:t>Instant Messaging</a:t>
          </a:r>
          <a:br>
            <a:rPr lang="de-DE" sz="1400" b="0" dirty="0"/>
          </a:br>
          <a:r>
            <a:rPr lang="de-DE" sz="1400" b="0" dirty="0"/>
            <a:t>Collaborative Writing</a:t>
          </a:r>
          <a:br>
            <a:rPr lang="de-DE" sz="1400" b="0" dirty="0"/>
          </a:br>
          <a:r>
            <a:rPr lang="de-DE" sz="1400" b="0" dirty="0"/>
            <a:t>Internet Forum</a:t>
          </a:r>
          <a:br>
            <a:rPr lang="de-DE" sz="1400" b="0" dirty="0"/>
          </a:br>
          <a:r>
            <a:rPr lang="de-DE" sz="1400" b="0" dirty="0" err="1"/>
            <a:t>Social</a:t>
          </a:r>
          <a:r>
            <a:rPr lang="de-DE" sz="1400" b="0" dirty="0"/>
            <a:t> Network</a:t>
          </a:r>
          <a:br>
            <a:rPr lang="de-DE" sz="1400" b="0" dirty="0"/>
          </a:br>
          <a:r>
            <a:rPr lang="de-DE" sz="1400" b="0" dirty="0"/>
            <a:t>Massive Multiplayer Online Games (MOOG)</a:t>
          </a:r>
          <a:br>
            <a:rPr lang="de-DE" sz="1400" b="0" dirty="0"/>
          </a:br>
          <a:r>
            <a:rPr lang="de-DE" sz="1400" b="0" dirty="0"/>
            <a:t>…</a:t>
          </a:r>
        </a:p>
      </dgm:t>
    </dgm:pt>
    <dgm:pt modelId="{EB289F67-5626-4082-9128-8BB92B6F96F8}" type="parTrans" cxnId="{98DFE293-EF8F-44E5-8B44-9E3E7102D0CC}">
      <dgm:prSet/>
      <dgm:spPr/>
      <dgm:t>
        <a:bodyPr/>
        <a:lstStyle/>
        <a:p>
          <a:endParaRPr lang="de-DE" sz="2400" b="1"/>
        </a:p>
      </dgm:t>
    </dgm:pt>
    <dgm:pt modelId="{C6E73D70-FFE9-461A-9431-E9828F4AF7A2}" type="sibTrans" cxnId="{98DFE293-EF8F-44E5-8B44-9E3E7102D0CC}">
      <dgm:prSet/>
      <dgm:spPr/>
      <dgm:t>
        <a:bodyPr/>
        <a:lstStyle/>
        <a:p>
          <a:endParaRPr lang="de-DE" sz="2400" b="1"/>
        </a:p>
      </dgm:t>
    </dgm:pt>
    <dgm:pt modelId="{BB78C94D-A7A5-4581-A07D-61495ED1A577}">
      <dgm:prSet phldrT="[Text]" custT="1"/>
      <dgm:spPr/>
      <dgm:t>
        <a:bodyPr/>
        <a:lstStyle/>
        <a:p>
          <a:pPr marL="179388" indent="0" algn="l"/>
          <a:r>
            <a:rPr lang="de-DE" sz="1400" b="0" dirty="0"/>
            <a:t>Internet</a:t>
          </a:r>
          <a:br>
            <a:rPr lang="de-DE" sz="1400" b="0" dirty="0"/>
          </a:br>
          <a:r>
            <a:rPr lang="de-DE" sz="1400" b="0" dirty="0" err="1"/>
            <a:t>world</a:t>
          </a:r>
          <a:r>
            <a:rPr lang="de-DE" sz="1400" b="0" dirty="0"/>
            <a:t>-</a:t>
          </a:r>
          <a:r>
            <a:rPr lang="de-DE" sz="1400" b="0" dirty="0" err="1"/>
            <a:t>wide</a:t>
          </a:r>
          <a:r>
            <a:rPr lang="de-DE" sz="1400" b="0" dirty="0"/>
            <a:t>-web</a:t>
          </a:r>
          <a:br>
            <a:rPr lang="de-DE" sz="1400" b="0" dirty="0"/>
          </a:br>
          <a:r>
            <a:rPr lang="de-DE" sz="1400" b="0" dirty="0"/>
            <a:t>Computer Games</a:t>
          </a:r>
          <a:br>
            <a:rPr lang="de-DE" sz="1400" b="0" dirty="0"/>
          </a:br>
          <a:r>
            <a:rPr lang="de-DE" sz="1400" b="0" dirty="0"/>
            <a:t>Mobiles</a:t>
          </a:r>
          <a:br>
            <a:rPr lang="de-DE" sz="1400" b="0" dirty="0"/>
          </a:br>
          <a:r>
            <a:rPr lang="de-DE" sz="1400" b="0" dirty="0"/>
            <a:t>Showrooms</a:t>
          </a:r>
          <a:br>
            <a:rPr lang="de-DE" sz="1400" b="0" dirty="0"/>
          </a:br>
          <a:r>
            <a:rPr lang="de-DE" sz="1400" b="0" dirty="0"/>
            <a:t>Whiteboards</a:t>
          </a:r>
          <a:br>
            <a:rPr lang="de-DE" sz="1400" b="0" dirty="0"/>
          </a:br>
          <a:r>
            <a:rPr lang="de-DE" sz="1400" b="0" dirty="0"/>
            <a:t>…</a:t>
          </a:r>
        </a:p>
      </dgm:t>
    </dgm:pt>
    <dgm:pt modelId="{2AE2D8D5-B1FD-429B-9A74-339600444E56}" type="parTrans" cxnId="{823BF3A0-F154-45F4-80D8-0C485AF7C564}">
      <dgm:prSet/>
      <dgm:spPr/>
      <dgm:t>
        <a:bodyPr/>
        <a:lstStyle/>
        <a:p>
          <a:endParaRPr lang="de-DE" sz="2400" b="1"/>
        </a:p>
      </dgm:t>
    </dgm:pt>
    <dgm:pt modelId="{B6950521-ADB7-43C5-8511-41281E73DB83}" type="sibTrans" cxnId="{823BF3A0-F154-45F4-80D8-0C485AF7C564}">
      <dgm:prSet/>
      <dgm:spPr/>
      <dgm:t>
        <a:bodyPr/>
        <a:lstStyle/>
        <a:p>
          <a:endParaRPr lang="de-DE" sz="2400" b="1"/>
        </a:p>
      </dgm:t>
    </dgm:pt>
    <dgm:pt modelId="{131C05D4-9B7F-4430-AA2D-9BEC6B229D5A}" type="pres">
      <dgm:prSet presAssocID="{16E38747-67FB-46C2-976A-3965065CFD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081669-B61E-4F1B-ADE8-47527EE87686}" type="pres">
      <dgm:prSet presAssocID="{16FE0A6B-3917-46A1-BCA8-2149E4FB76D4}" presName="root1" presStyleCnt="0"/>
      <dgm:spPr/>
    </dgm:pt>
    <dgm:pt modelId="{943E57A5-277E-48E2-BDA1-019184D7A8AB}" type="pres">
      <dgm:prSet presAssocID="{16FE0A6B-3917-46A1-BCA8-2149E4FB76D4}" presName="LevelOneTextNode" presStyleLbl="node0" presStyleIdx="0" presStyleCnt="1">
        <dgm:presLayoutVars>
          <dgm:chPref val="3"/>
        </dgm:presLayoutVars>
      </dgm:prSet>
      <dgm:spPr/>
    </dgm:pt>
    <dgm:pt modelId="{7B03A094-B206-4CE7-87A1-892C6F741D8F}" type="pres">
      <dgm:prSet presAssocID="{16FE0A6B-3917-46A1-BCA8-2149E4FB76D4}" presName="level2hierChild" presStyleCnt="0"/>
      <dgm:spPr/>
    </dgm:pt>
    <dgm:pt modelId="{A60A5FFC-372F-465F-9C42-3DEA89B49602}" type="pres">
      <dgm:prSet presAssocID="{414C4A9F-3BBB-4020-B1CC-4A72DAB3D538}" presName="conn2-1" presStyleLbl="parChTrans1D2" presStyleIdx="0" presStyleCnt="2"/>
      <dgm:spPr/>
    </dgm:pt>
    <dgm:pt modelId="{249EBF1B-867C-4781-B021-C70CDA13F67D}" type="pres">
      <dgm:prSet presAssocID="{414C4A9F-3BBB-4020-B1CC-4A72DAB3D538}" presName="connTx" presStyleLbl="parChTrans1D2" presStyleIdx="0" presStyleCnt="2"/>
      <dgm:spPr/>
    </dgm:pt>
    <dgm:pt modelId="{F6EB2F78-5CC6-41D3-93E3-AA8650B92D0E}" type="pres">
      <dgm:prSet presAssocID="{5B1F95FE-C367-466D-B3F1-EDAF2A62A7FB}" presName="root2" presStyleCnt="0"/>
      <dgm:spPr/>
    </dgm:pt>
    <dgm:pt modelId="{19F7D22D-0397-4452-9A30-6A7FEDAFE86F}" type="pres">
      <dgm:prSet presAssocID="{5B1F95FE-C367-466D-B3F1-EDAF2A62A7FB}" presName="LevelTwoTextNode" presStyleLbl="node2" presStyleIdx="0" presStyleCnt="2">
        <dgm:presLayoutVars>
          <dgm:chPref val="3"/>
        </dgm:presLayoutVars>
      </dgm:prSet>
      <dgm:spPr/>
    </dgm:pt>
    <dgm:pt modelId="{30F3949C-EA6B-42FD-A6E3-589C6B87842E}" type="pres">
      <dgm:prSet presAssocID="{5B1F95FE-C367-466D-B3F1-EDAF2A62A7FB}" presName="level3hierChild" presStyleCnt="0"/>
      <dgm:spPr/>
    </dgm:pt>
    <dgm:pt modelId="{715BCDC4-3331-4610-ABDD-74D484D7A6DF}" type="pres">
      <dgm:prSet presAssocID="{2AE2D8D5-B1FD-429B-9A74-339600444E56}" presName="conn2-1" presStyleLbl="parChTrans1D3" presStyleIdx="0" presStyleCnt="2"/>
      <dgm:spPr/>
    </dgm:pt>
    <dgm:pt modelId="{EE3711AD-2AE7-48D1-85CE-062C291805FA}" type="pres">
      <dgm:prSet presAssocID="{2AE2D8D5-B1FD-429B-9A74-339600444E56}" presName="connTx" presStyleLbl="parChTrans1D3" presStyleIdx="0" presStyleCnt="2"/>
      <dgm:spPr/>
    </dgm:pt>
    <dgm:pt modelId="{E1998678-F90A-4108-A6CD-2E949A022B09}" type="pres">
      <dgm:prSet presAssocID="{BB78C94D-A7A5-4581-A07D-61495ED1A577}" presName="root2" presStyleCnt="0"/>
      <dgm:spPr/>
    </dgm:pt>
    <dgm:pt modelId="{4E2DBFD4-FA77-458F-9400-C86C54917A87}" type="pres">
      <dgm:prSet presAssocID="{BB78C94D-A7A5-4581-A07D-61495ED1A577}" presName="LevelTwoTextNode" presStyleLbl="node3" presStyleIdx="0" presStyleCnt="2" custScaleY="179817">
        <dgm:presLayoutVars>
          <dgm:chPref val="3"/>
        </dgm:presLayoutVars>
      </dgm:prSet>
      <dgm:spPr/>
    </dgm:pt>
    <dgm:pt modelId="{FDC3675B-F0A4-4E8D-A869-3133F5139F5A}" type="pres">
      <dgm:prSet presAssocID="{BB78C94D-A7A5-4581-A07D-61495ED1A577}" presName="level3hierChild" presStyleCnt="0"/>
      <dgm:spPr/>
    </dgm:pt>
    <dgm:pt modelId="{4584A927-83EC-4107-BB58-66F558E0A3E4}" type="pres">
      <dgm:prSet presAssocID="{B4A46493-367D-4E1B-BF97-0F89608FBE79}" presName="conn2-1" presStyleLbl="parChTrans1D2" presStyleIdx="1" presStyleCnt="2"/>
      <dgm:spPr/>
    </dgm:pt>
    <dgm:pt modelId="{3C97C05B-32BB-483E-AA5B-8636BC215FA5}" type="pres">
      <dgm:prSet presAssocID="{B4A46493-367D-4E1B-BF97-0F89608FBE79}" presName="connTx" presStyleLbl="parChTrans1D2" presStyleIdx="1" presStyleCnt="2"/>
      <dgm:spPr/>
    </dgm:pt>
    <dgm:pt modelId="{B2F17747-276F-47ED-9E51-7C117FB1CA39}" type="pres">
      <dgm:prSet presAssocID="{168C987C-E06E-4D3B-B98F-A0F03DDF8CCC}" presName="root2" presStyleCnt="0"/>
      <dgm:spPr/>
    </dgm:pt>
    <dgm:pt modelId="{1DE5469D-3F62-492E-B462-E768A678FD70}" type="pres">
      <dgm:prSet presAssocID="{168C987C-E06E-4D3B-B98F-A0F03DDF8CCC}" presName="LevelTwoTextNode" presStyleLbl="node2" presStyleIdx="1" presStyleCnt="2">
        <dgm:presLayoutVars>
          <dgm:chPref val="3"/>
        </dgm:presLayoutVars>
      </dgm:prSet>
      <dgm:spPr/>
    </dgm:pt>
    <dgm:pt modelId="{599CC8C0-2800-4A2B-BF0A-DCF351B0576F}" type="pres">
      <dgm:prSet presAssocID="{168C987C-E06E-4D3B-B98F-A0F03DDF8CCC}" presName="level3hierChild" presStyleCnt="0"/>
      <dgm:spPr/>
    </dgm:pt>
    <dgm:pt modelId="{D71149AB-8C33-44E5-AFC0-81D299B748B1}" type="pres">
      <dgm:prSet presAssocID="{EB289F67-5626-4082-9128-8BB92B6F96F8}" presName="conn2-1" presStyleLbl="parChTrans1D3" presStyleIdx="1" presStyleCnt="2"/>
      <dgm:spPr/>
    </dgm:pt>
    <dgm:pt modelId="{7B10EFDF-B31D-4852-B5EB-408CFE0BC768}" type="pres">
      <dgm:prSet presAssocID="{EB289F67-5626-4082-9128-8BB92B6F96F8}" presName="connTx" presStyleLbl="parChTrans1D3" presStyleIdx="1" presStyleCnt="2"/>
      <dgm:spPr/>
    </dgm:pt>
    <dgm:pt modelId="{8A194E69-88E8-4D0B-97DA-FDCB10F96BD9}" type="pres">
      <dgm:prSet presAssocID="{0932CB11-A1E1-48D1-BA0B-D5D20C8B5186}" presName="root2" presStyleCnt="0"/>
      <dgm:spPr/>
    </dgm:pt>
    <dgm:pt modelId="{7A16638E-AC9C-4B69-B64A-E37D74F1DA0B}" type="pres">
      <dgm:prSet presAssocID="{0932CB11-A1E1-48D1-BA0B-D5D20C8B5186}" presName="LevelTwoTextNode" presStyleLbl="node3" presStyleIdx="1" presStyleCnt="2" custScaleY="181086">
        <dgm:presLayoutVars>
          <dgm:chPref val="3"/>
        </dgm:presLayoutVars>
      </dgm:prSet>
      <dgm:spPr/>
    </dgm:pt>
    <dgm:pt modelId="{0958DA7C-6E12-444F-917C-D4EEA8CA2248}" type="pres">
      <dgm:prSet presAssocID="{0932CB11-A1E1-48D1-BA0B-D5D20C8B5186}" presName="level3hierChild" presStyleCnt="0"/>
      <dgm:spPr/>
    </dgm:pt>
  </dgm:ptLst>
  <dgm:cxnLst>
    <dgm:cxn modelId="{6D040402-2DCB-4541-AE37-0F519AF481F4}" type="presOf" srcId="{5B1F95FE-C367-466D-B3F1-EDAF2A62A7FB}" destId="{19F7D22D-0397-4452-9A30-6A7FEDAFE86F}" srcOrd="0" destOrd="0" presId="urn:microsoft.com/office/officeart/2005/8/layout/hierarchy2"/>
    <dgm:cxn modelId="{0B272202-D696-4B57-A17D-73BB6BEA20D2}" srcId="{16E38747-67FB-46C2-976A-3965065CFDAB}" destId="{16FE0A6B-3917-46A1-BCA8-2149E4FB76D4}" srcOrd="0" destOrd="0" parTransId="{DC806D55-6893-4764-B276-C04BC6B7B12C}" sibTransId="{C925F6EB-E72E-46F8-8D27-6CB46FCC66A0}"/>
    <dgm:cxn modelId="{154B3732-8D28-407A-B7B7-911BB7EAC43E}" type="presOf" srcId="{0932CB11-A1E1-48D1-BA0B-D5D20C8B5186}" destId="{7A16638E-AC9C-4B69-B64A-E37D74F1DA0B}" srcOrd="0" destOrd="0" presId="urn:microsoft.com/office/officeart/2005/8/layout/hierarchy2"/>
    <dgm:cxn modelId="{E446FD32-881A-4CCD-A568-994ADCF9DE7D}" type="presOf" srcId="{BB78C94D-A7A5-4581-A07D-61495ED1A577}" destId="{4E2DBFD4-FA77-458F-9400-C86C54917A87}" srcOrd="0" destOrd="0" presId="urn:microsoft.com/office/officeart/2005/8/layout/hierarchy2"/>
    <dgm:cxn modelId="{C8A3B53F-21E2-4195-B5F8-4B9F8C7C3FEE}" type="presOf" srcId="{EB289F67-5626-4082-9128-8BB92B6F96F8}" destId="{7B10EFDF-B31D-4852-B5EB-408CFE0BC768}" srcOrd="1" destOrd="0" presId="urn:microsoft.com/office/officeart/2005/8/layout/hierarchy2"/>
    <dgm:cxn modelId="{1951E867-F721-4026-8946-170E36C4EB55}" type="presOf" srcId="{16E38747-67FB-46C2-976A-3965065CFDAB}" destId="{131C05D4-9B7F-4430-AA2D-9BEC6B229D5A}" srcOrd="0" destOrd="0" presId="urn:microsoft.com/office/officeart/2005/8/layout/hierarchy2"/>
    <dgm:cxn modelId="{E00B8369-7ED5-4DA5-8DA8-9377C14D6CFC}" type="presOf" srcId="{414C4A9F-3BBB-4020-B1CC-4A72DAB3D538}" destId="{A60A5FFC-372F-465F-9C42-3DEA89B49602}" srcOrd="0" destOrd="0" presId="urn:microsoft.com/office/officeart/2005/8/layout/hierarchy2"/>
    <dgm:cxn modelId="{7A407C6C-365E-4487-A969-BB07463D7636}" type="presOf" srcId="{EB289F67-5626-4082-9128-8BB92B6F96F8}" destId="{D71149AB-8C33-44E5-AFC0-81D299B748B1}" srcOrd="0" destOrd="0" presId="urn:microsoft.com/office/officeart/2005/8/layout/hierarchy2"/>
    <dgm:cxn modelId="{E7E4B94D-BEEE-4110-A37B-21621F31B008}" type="presOf" srcId="{168C987C-E06E-4D3B-B98F-A0F03DDF8CCC}" destId="{1DE5469D-3F62-492E-B462-E768A678FD70}" srcOrd="0" destOrd="0" presId="urn:microsoft.com/office/officeart/2005/8/layout/hierarchy2"/>
    <dgm:cxn modelId="{2EDCB94F-4AE2-480B-BBA6-7808420939B8}" type="presOf" srcId="{B4A46493-367D-4E1B-BF97-0F89608FBE79}" destId="{4584A927-83EC-4107-BB58-66F558E0A3E4}" srcOrd="0" destOrd="0" presId="urn:microsoft.com/office/officeart/2005/8/layout/hierarchy2"/>
    <dgm:cxn modelId="{9AE2F052-F531-4196-BDE9-5B24B8000E6A}" type="presOf" srcId="{414C4A9F-3BBB-4020-B1CC-4A72DAB3D538}" destId="{249EBF1B-867C-4781-B021-C70CDA13F67D}" srcOrd="1" destOrd="0" presId="urn:microsoft.com/office/officeart/2005/8/layout/hierarchy2"/>
    <dgm:cxn modelId="{D6879681-7CCB-4D9D-A985-BC0D62AF11BB}" type="presOf" srcId="{16FE0A6B-3917-46A1-BCA8-2149E4FB76D4}" destId="{943E57A5-277E-48E2-BDA1-019184D7A8AB}" srcOrd="0" destOrd="0" presId="urn:microsoft.com/office/officeart/2005/8/layout/hierarchy2"/>
    <dgm:cxn modelId="{98DFE293-EF8F-44E5-8B44-9E3E7102D0CC}" srcId="{168C987C-E06E-4D3B-B98F-A0F03DDF8CCC}" destId="{0932CB11-A1E1-48D1-BA0B-D5D20C8B5186}" srcOrd="0" destOrd="0" parTransId="{EB289F67-5626-4082-9128-8BB92B6F96F8}" sibTransId="{C6E73D70-FFE9-461A-9431-E9828F4AF7A2}"/>
    <dgm:cxn modelId="{A1ED5499-02A1-4D41-BF16-9D4400C5A309}" srcId="{16FE0A6B-3917-46A1-BCA8-2149E4FB76D4}" destId="{168C987C-E06E-4D3B-B98F-A0F03DDF8CCC}" srcOrd="1" destOrd="0" parTransId="{B4A46493-367D-4E1B-BF97-0F89608FBE79}" sibTransId="{D08DF3CC-A1B7-433C-9C73-D669EA221EF4}"/>
    <dgm:cxn modelId="{823BF3A0-F154-45F4-80D8-0C485AF7C564}" srcId="{5B1F95FE-C367-466D-B3F1-EDAF2A62A7FB}" destId="{BB78C94D-A7A5-4581-A07D-61495ED1A577}" srcOrd="0" destOrd="0" parTransId="{2AE2D8D5-B1FD-429B-9A74-339600444E56}" sibTransId="{B6950521-ADB7-43C5-8511-41281E73DB83}"/>
    <dgm:cxn modelId="{D4076CA3-63A1-4026-8873-6E16636D2498}" type="presOf" srcId="{2AE2D8D5-B1FD-429B-9A74-339600444E56}" destId="{715BCDC4-3331-4610-ABDD-74D484D7A6DF}" srcOrd="0" destOrd="0" presId="urn:microsoft.com/office/officeart/2005/8/layout/hierarchy2"/>
    <dgm:cxn modelId="{DA422BCC-6123-4D02-8E50-32ED56D1F316}" type="presOf" srcId="{2AE2D8D5-B1FD-429B-9A74-339600444E56}" destId="{EE3711AD-2AE7-48D1-85CE-062C291805FA}" srcOrd="1" destOrd="0" presId="urn:microsoft.com/office/officeart/2005/8/layout/hierarchy2"/>
    <dgm:cxn modelId="{79B6F7E8-268D-40A2-9125-2D5507AEC360}" srcId="{16FE0A6B-3917-46A1-BCA8-2149E4FB76D4}" destId="{5B1F95FE-C367-466D-B3F1-EDAF2A62A7FB}" srcOrd="0" destOrd="0" parTransId="{414C4A9F-3BBB-4020-B1CC-4A72DAB3D538}" sibTransId="{B00E18FF-91C1-4B11-BC82-F626876EE5BC}"/>
    <dgm:cxn modelId="{14ADDFFE-6688-41D7-8F71-9B25B915C190}" type="presOf" srcId="{B4A46493-367D-4E1B-BF97-0F89608FBE79}" destId="{3C97C05B-32BB-483E-AA5B-8636BC215FA5}" srcOrd="1" destOrd="0" presId="urn:microsoft.com/office/officeart/2005/8/layout/hierarchy2"/>
    <dgm:cxn modelId="{5DEC51BB-DFEA-469C-9645-08F2213A9AE8}" type="presParOf" srcId="{131C05D4-9B7F-4430-AA2D-9BEC6B229D5A}" destId="{B2081669-B61E-4F1B-ADE8-47527EE87686}" srcOrd="0" destOrd="0" presId="urn:microsoft.com/office/officeart/2005/8/layout/hierarchy2"/>
    <dgm:cxn modelId="{DA9655B9-D625-47CA-9C78-1B243B1F1948}" type="presParOf" srcId="{B2081669-B61E-4F1B-ADE8-47527EE87686}" destId="{943E57A5-277E-48E2-BDA1-019184D7A8AB}" srcOrd="0" destOrd="0" presId="urn:microsoft.com/office/officeart/2005/8/layout/hierarchy2"/>
    <dgm:cxn modelId="{A7BB7DA5-48C2-4EF6-915F-B7A4D82DA5C0}" type="presParOf" srcId="{B2081669-B61E-4F1B-ADE8-47527EE87686}" destId="{7B03A094-B206-4CE7-87A1-892C6F741D8F}" srcOrd="1" destOrd="0" presId="urn:microsoft.com/office/officeart/2005/8/layout/hierarchy2"/>
    <dgm:cxn modelId="{624ACCF7-C7BA-4E12-9E87-ADB43AA2224C}" type="presParOf" srcId="{7B03A094-B206-4CE7-87A1-892C6F741D8F}" destId="{A60A5FFC-372F-465F-9C42-3DEA89B49602}" srcOrd="0" destOrd="0" presId="urn:microsoft.com/office/officeart/2005/8/layout/hierarchy2"/>
    <dgm:cxn modelId="{6A9BF583-1B1D-4B9C-8452-154D1B91F5EE}" type="presParOf" srcId="{A60A5FFC-372F-465F-9C42-3DEA89B49602}" destId="{249EBF1B-867C-4781-B021-C70CDA13F67D}" srcOrd="0" destOrd="0" presId="urn:microsoft.com/office/officeart/2005/8/layout/hierarchy2"/>
    <dgm:cxn modelId="{8D305CB2-8E43-4008-88FE-B20BE157A809}" type="presParOf" srcId="{7B03A094-B206-4CE7-87A1-892C6F741D8F}" destId="{F6EB2F78-5CC6-41D3-93E3-AA8650B92D0E}" srcOrd="1" destOrd="0" presId="urn:microsoft.com/office/officeart/2005/8/layout/hierarchy2"/>
    <dgm:cxn modelId="{843EE2FD-C95D-41C9-B45F-51C8E239BB4C}" type="presParOf" srcId="{F6EB2F78-5CC6-41D3-93E3-AA8650B92D0E}" destId="{19F7D22D-0397-4452-9A30-6A7FEDAFE86F}" srcOrd="0" destOrd="0" presId="urn:microsoft.com/office/officeart/2005/8/layout/hierarchy2"/>
    <dgm:cxn modelId="{D3A9A3DA-2668-4196-ADBA-E6932147A3E8}" type="presParOf" srcId="{F6EB2F78-5CC6-41D3-93E3-AA8650B92D0E}" destId="{30F3949C-EA6B-42FD-A6E3-589C6B87842E}" srcOrd="1" destOrd="0" presId="urn:microsoft.com/office/officeart/2005/8/layout/hierarchy2"/>
    <dgm:cxn modelId="{84E37062-A89C-42D4-9461-3225CB1C9B74}" type="presParOf" srcId="{30F3949C-EA6B-42FD-A6E3-589C6B87842E}" destId="{715BCDC4-3331-4610-ABDD-74D484D7A6DF}" srcOrd="0" destOrd="0" presId="urn:microsoft.com/office/officeart/2005/8/layout/hierarchy2"/>
    <dgm:cxn modelId="{813B0F89-2041-442E-B0C8-77D95A3F4274}" type="presParOf" srcId="{715BCDC4-3331-4610-ABDD-74D484D7A6DF}" destId="{EE3711AD-2AE7-48D1-85CE-062C291805FA}" srcOrd="0" destOrd="0" presId="urn:microsoft.com/office/officeart/2005/8/layout/hierarchy2"/>
    <dgm:cxn modelId="{CAE055F0-0A17-4019-B741-34F8C49E1EAF}" type="presParOf" srcId="{30F3949C-EA6B-42FD-A6E3-589C6B87842E}" destId="{E1998678-F90A-4108-A6CD-2E949A022B09}" srcOrd="1" destOrd="0" presId="urn:microsoft.com/office/officeart/2005/8/layout/hierarchy2"/>
    <dgm:cxn modelId="{25CD2140-C372-4B37-9615-A9B663E1BA82}" type="presParOf" srcId="{E1998678-F90A-4108-A6CD-2E949A022B09}" destId="{4E2DBFD4-FA77-458F-9400-C86C54917A87}" srcOrd="0" destOrd="0" presId="urn:microsoft.com/office/officeart/2005/8/layout/hierarchy2"/>
    <dgm:cxn modelId="{D8F6E87E-1581-4682-AECA-23B6CB4E2247}" type="presParOf" srcId="{E1998678-F90A-4108-A6CD-2E949A022B09}" destId="{FDC3675B-F0A4-4E8D-A869-3133F5139F5A}" srcOrd="1" destOrd="0" presId="urn:microsoft.com/office/officeart/2005/8/layout/hierarchy2"/>
    <dgm:cxn modelId="{44712EC6-540B-4AA7-B828-2D2A3F4B02CF}" type="presParOf" srcId="{7B03A094-B206-4CE7-87A1-892C6F741D8F}" destId="{4584A927-83EC-4107-BB58-66F558E0A3E4}" srcOrd="2" destOrd="0" presId="urn:microsoft.com/office/officeart/2005/8/layout/hierarchy2"/>
    <dgm:cxn modelId="{3C225455-1698-42F5-94B4-31C5779B1560}" type="presParOf" srcId="{4584A927-83EC-4107-BB58-66F558E0A3E4}" destId="{3C97C05B-32BB-483E-AA5B-8636BC215FA5}" srcOrd="0" destOrd="0" presId="urn:microsoft.com/office/officeart/2005/8/layout/hierarchy2"/>
    <dgm:cxn modelId="{2E2422CE-CF65-4E08-B171-FACAA0521A5E}" type="presParOf" srcId="{7B03A094-B206-4CE7-87A1-892C6F741D8F}" destId="{B2F17747-276F-47ED-9E51-7C117FB1CA39}" srcOrd="3" destOrd="0" presId="urn:microsoft.com/office/officeart/2005/8/layout/hierarchy2"/>
    <dgm:cxn modelId="{FAD3AA45-5485-4A2D-A660-C8092B400FA1}" type="presParOf" srcId="{B2F17747-276F-47ED-9E51-7C117FB1CA39}" destId="{1DE5469D-3F62-492E-B462-E768A678FD70}" srcOrd="0" destOrd="0" presId="urn:microsoft.com/office/officeart/2005/8/layout/hierarchy2"/>
    <dgm:cxn modelId="{25CF8519-7657-4DA2-9796-E2B30583644E}" type="presParOf" srcId="{B2F17747-276F-47ED-9E51-7C117FB1CA39}" destId="{599CC8C0-2800-4A2B-BF0A-DCF351B0576F}" srcOrd="1" destOrd="0" presId="urn:microsoft.com/office/officeart/2005/8/layout/hierarchy2"/>
    <dgm:cxn modelId="{A5DF5E4E-4F14-4027-A2FE-F66A53900EDB}" type="presParOf" srcId="{599CC8C0-2800-4A2B-BF0A-DCF351B0576F}" destId="{D71149AB-8C33-44E5-AFC0-81D299B748B1}" srcOrd="0" destOrd="0" presId="urn:microsoft.com/office/officeart/2005/8/layout/hierarchy2"/>
    <dgm:cxn modelId="{5EB7F002-7D10-4BCA-9112-43F8338A250E}" type="presParOf" srcId="{D71149AB-8C33-44E5-AFC0-81D299B748B1}" destId="{7B10EFDF-B31D-4852-B5EB-408CFE0BC768}" srcOrd="0" destOrd="0" presId="urn:microsoft.com/office/officeart/2005/8/layout/hierarchy2"/>
    <dgm:cxn modelId="{A269AFF6-F340-401D-B53A-4C4B7688AE57}" type="presParOf" srcId="{599CC8C0-2800-4A2B-BF0A-DCF351B0576F}" destId="{8A194E69-88E8-4D0B-97DA-FDCB10F96BD9}" srcOrd="1" destOrd="0" presId="urn:microsoft.com/office/officeart/2005/8/layout/hierarchy2"/>
    <dgm:cxn modelId="{41AA878F-5AA0-4804-9299-A3E8BC19D894}" type="presParOf" srcId="{8A194E69-88E8-4D0B-97DA-FDCB10F96BD9}" destId="{7A16638E-AC9C-4B69-B64A-E37D74F1DA0B}" srcOrd="0" destOrd="0" presId="urn:microsoft.com/office/officeart/2005/8/layout/hierarchy2"/>
    <dgm:cxn modelId="{B9CDE943-A331-433C-A324-71458107EA3D}" type="presParOf" srcId="{8A194E69-88E8-4D0B-97DA-FDCB10F96BD9}" destId="{0958DA7C-6E12-444F-917C-D4EEA8CA22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E57A5-277E-48E2-BDA1-019184D7A8AB}">
      <dsp:nvSpPr>
        <dsp:cNvPr id="0" name=""/>
        <dsp:cNvSpPr/>
      </dsp:nvSpPr>
      <dsp:spPr>
        <a:xfrm>
          <a:off x="4242" y="1650256"/>
          <a:ext cx="2142219" cy="1071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/>
            <a:t>Social</a:t>
          </a:r>
          <a:r>
            <a:rPr lang="de-DE" sz="2400" b="1" kern="1200" dirty="0"/>
            <a:t> Media</a:t>
          </a:r>
        </a:p>
      </dsp:txBody>
      <dsp:txXfrm>
        <a:off x="35614" y="1681628"/>
        <a:ext cx="2079475" cy="1008365"/>
      </dsp:txXfrm>
    </dsp:sp>
    <dsp:sp modelId="{A60A5FFC-372F-465F-9C42-3DEA89B49602}">
      <dsp:nvSpPr>
        <dsp:cNvPr id="0" name=""/>
        <dsp:cNvSpPr/>
      </dsp:nvSpPr>
      <dsp:spPr>
        <a:xfrm rot="18558261">
          <a:off x="1898528" y="1640418"/>
          <a:ext cx="1352753" cy="44034"/>
        </a:xfrm>
        <a:custGeom>
          <a:avLst/>
          <a:gdLst/>
          <a:ahLst/>
          <a:cxnLst/>
          <a:rect l="0" t="0" r="0" b="0"/>
          <a:pathLst>
            <a:path>
              <a:moveTo>
                <a:pt x="0" y="22017"/>
              </a:moveTo>
              <a:lnTo>
                <a:pt x="1352753" y="220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b="1" kern="1200"/>
        </a:p>
      </dsp:txBody>
      <dsp:txXfrm>
        <a:off x="2541086" y="1628617"/>
        <a:ext cx="67637" cy="67637"/>
      </dsp:txXfrm>
    </dsp:sp>
    <dsp:sp modelId="{19F7D22D-0397-4452-9A30-6A7FEDAFE86F}">
      <dsp:nvSpPr>
        <dsp:cNvPr id="0" name=""/>
        <dsp:cNvSpPr/>
      </dsp:nvSpPr>
      <dsp:spPr>
        <a:xfrm>
          <a:off x="3003349" y="603506"/>
          <a:ext cx="2142219" cy="1071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Digital Media</a:t>
          </a:r>
        </a:p>
      </dsp:txBody>
      <dsp:txXfrm>
        <a:off x="3034721" y="634878"/>
        <a:ext cx="2079475" cy="1008365"/>
      </dsp:txXfrm>
    </dsp:sp>
    <dsp:sp modelId="{715BCDC4-3331-4610-ABDD-74D484D7A6DF}">
      <dsp:nvSpPr>
        <dsp:cNvPr id="0" name=""/>
        <dsp:cNvSpPr/>
      </dsp:nvSpPr>
      <dsp:spPr>
        <a:xfrm>
          <a:off x="5145568" y="1117044"/>
          <a:ext cx="856887" cy="44034"/>
        </a:xfrm>
        <a:custGeom>
          <a:avLst/>
          <a:gdLst/>
          <a:ahLst/>
          <a:cxnLst/>
          <a:rect l="0" t="0" r="0" b="0"/>
          <a:pathLst>
            <a:path>
              <a:moveTo>
                <a:pt x="0" y="22017"/>
              </a:moveTo>
              <a:lnTo>
                <a:pt x="856887" y="22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b="1" kern="1200"/>
        </a:p>
      </dsp:txBody>
      <dsp:txXfrm>
        <a:off x="5552590" y="1117638"/>
        <a:ext cx="42844" cy="42844"/>
      </dsp:txXfrm>
    </dsp:sp>
    <dsp:sp modelId="{4E2DBFD4-FA77-458F-9400-C86C54917A87}">
      <dsp:nvSpPr>
        <dsp:cNvPr id="0" name=""/>
        <dsp:cNvSpPr/>
      </dsp:nvSpPr>
      <dsp:spPr>
        <a:xfrm>
          <a:off x="6002456" y="176042"/>
          <a:ext cx="2142219" cy="19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Internet</a:t>
          </a:r>
          <a:br>
            <a:rPr lang="de-DE" sz="1400" b="0" kern="1200" dirty="0"/>
          </a:br>
          <a:r>
            <a:rPr lang="de-DE" sz="1400" b="0" kern="1200" dirty="0" err="1"/>
            <a:t>world</a:t>
          </a:r>
          <a:r>
            <a:rPr lang="de-DE" sz="1400" b="0" kern="1200" dirty="0"/>
            <a:t>-</a:t>
          </a:r>
          <a:r>
            <a:rPr lang="de-DE" sz="1400" b="0" kern="1200" dirty="0" err="1"/>
            <a:t>wide</a:t>
          </a:r>
          <a:r>
            <a:rPr lang="de-DE" sz="1400" b="0" kern="1200" dirty="0"/>
            <a:t>-web</a:t>
          </a:r>
          <a:br>
            <a:rPr lang="de-DE" sz="1400" b="0" kern="1200" dirty="0"/>
          </a:br>
          <a:r>
            <a:rPr lang="de-DE" sz="1400" b="0" kern="1200" dirty="0"/>
            <a:t>Computer Games</a:t>
          </a:r>
          <a:br>
            <a:rPr lang="de-DE" sz="1400" b="0" kern="1200" dirty="0"/>
          </a:br>
          <a:r>
            <a:rPr lang="de-DE" sz="1400" b="0" kern="1200" dirty="0"/>
            <a:t>Mobiles</a:t>
          </a:r>
          <a:br>
            <a:rPr lang="de-DE" sz="1400" b="0" kern="1200" dirty="0"/>
          </a:br>
          <a:r>
            <a:rPr lang="de-DE" sz="1400" b="0" kern="1200" dirty="0"/>
            <a:t>Showrooms</a:t>
          </a:r>
          <a:br>
            <a:rPr lang="de-DE" sz="1400" b="0" kern="1200" dirty="0"/>
          </a:br>
          <a:r>
            <a:rPr lang="de-DE" sz="1400" b="0" kern="1200" dirty="0"/>
            <a:t>Whiteboards</a:t>
          </a:r>
          <a:br>
            <a:rPr lang="de-DE" sz="1400" b="0" kern="1200" dirty="0"/>
          </a:br>
          <a:r>
            <a:rPr lang="de-DE" sz="1400" b="0" kern="1200" dirty="0"/>
            <a:t>…</a:t>
          </a:r>
        </a:p>
      </dsp:txBody>
      <dsp:txXfrm>
        <a:off x="6058868" y="232454"/>
        <a:ext cx="2029395" cy="1813213"/>
      </dsp:txXfrm>
    </dsp:sp>
    <dsp:sp modelId="{4584A927-83EC-4107-BB58-66F558E0A3E4}">
      <dsp:nvSpPr>
        <dsp:cNvPr id="0" name=""/>
        <dsp:cNvSpPr/>
      </dsp:nvSpPr>
      <dsp:spPr>
        <a:xfrm rot="3041739">
          <a:off x="1898528" y="2687168"/>
          <a:ext cx="1352753" cy="44034"/>
        </a:xfrm>
        <a:custGeom>
          <a:avLst/>
          <a:gdLst/>
          <a:ahLst/>
          <a:cxnLst/>
          <a:rect l="0" t="0" r="0" b="0"/>
          <a:pathLst>
            <a:path>
              <a:moveTo>
                <a:pt x="0" y="22017"/>
              </a:moveTo>
              <a:lnTo>
                <a:pt x="1352753" y="220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b="1" kern="1200"/>
        </a:p>
      </dsp:txBody>
      <dsp:txXfrm>
        <a:off x="2541086" y="2675366"/>
        <a:ext cx="67637" cy="67637"/>
      </dsp:txXfrm>
    </dsp:sp>
    <dsp:sp modelId="{1DE5469D-3F62-492E-B462-E768A678FD70}">
      <dsp:nvSpPr>
        <dsp:cNvPr id="0" name=""/>
        <dsp:cNvSpPr/>
      </dsp:nvSpPr>
      <dsp:spPr>
        <a:xfrm>
          <a:off x="3003349" y="2697005"/>
          <a:ext cx="2142219" cy="1071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Technologies/              </a:t>
          </a:r>
          <a:r>
            <a:rPr lang="de-DE" sz="2000" b="1" kern="1200" dirty="0" err="1"/>
            <a:t>Social</a:t>
          </a:r>
          <a:r>
            <a:rPr lang="de-DE" sz="2000" b="1" kern="1200" dirty="0"/>
            <a:t> Software</a:t>
          </a:r>
        </a:p>
      </dsp:txBody>
      <dsp:txXfrm>
        <a:off x="3034721" y="2728377"/>
        <a:ext cx="2079475" cy="1008365"/>
      </dsp:txXfrm>
    </dsp:sp>
    <dsp:sp modelId="{D71149AB-8C33-44E5-AFC0-81D299B748B1}">
      <dsp:nvSpPr>
        <dsp:cNvPr id="0" name=""/>
        <dsp:cNvSpPr/>
      </dsp:nvSpPr>
      <dsp:spPr>
        <a:xfrm>
          <a:off x="5145568" y="3210543"/>
          <a:ext cx="856887" cy="44034"/>
        </a:xfrm>
        <a:custGeom>
          <a:avLst/>
          <a:gdLst/>
          <a:ahLst/>
          <a:cxnLst/>
          <a:rect l="0" t="0" r="0" b="0"/>
          <a:pathLst>
            <a:path>
              <a:moveTo>
                <a:pt x="0" y="22017"/>
              </a:moveTo>
              <a:lnTo>
                <a:pt x="856887" y="22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b="1" kern="1200"/>
        </a:p>
      </dsp:txBody>
      <dsp:txXfrm>
        <a:off x="5552590" y="3211138"/>
        <a:ext cx="42844" cy="42844"/>
      </dsp:txXfrm>
    </dsp:sp>
    <dsp:sp modelId="{7A16638E-AC9C-4B69-B64A-E37D74F1DA0B}">
      <dsp:nvSpPr>
        <dsp:cNvPr id="0" name=""/>
        <dsp:cNvSpPr/>
      </dsp:nvSpPr>
      <dsp:spPr>
        <a:xfrm>
          <a:off x="6002456" y="2262746"/>
          <a:ext cx="2142219" cy="1939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Wikis</a:t>
          </a:r>
          <a:br>
            <a:rPr lang="de-DE" sz="1400" b="1" kern="1200" dirty="0"/>
          </a:br>
          <a:r>
            <a:rPr lang="de-DE" sz="1400" b="0" kern="1200" dirty="0"/>
            <a:t>Blogs</a:t>
          </a:r>
          <a:br>
            <a:rPr lang="de-DE" sz="1400" b="0" kern="1200" dirty="0"/>
          </a:br>
          <a:r>
            <a:rPr lang="de-DE" sz="1400" b="0" kern="1200" dirty="0"/>
            <a:t>Instant Messaging</a:t>
          </a:r>
          <a:br>
            <a:rPr lang="de-DE" sz="1400" b="0" kern="1200" dirty="0"/>
          </a:br>
          <a:r>
            <a:rPr lang="de-DE" sz="1400" b="0" kern="1200" dirty="0"/>
            <a:t>Collaborative Writing</a:t>
          </a:r>
          <a:br>
            <a:rPr lang="de-DE" sz="1400" b="0" kern="1200" dirty="0"/>
          </a:br>
          <a:r>
            <a:rPr lang="de-DE" sz="1400" b="0" kern="1200" dirty="0"/>
            <a:t>Internet Forum</a:t>
          </a:r>
          <a:br>
            <a:rPr lang="de-DE" sz="1400" b="0" kern="1200" dirty="0"/>
          </a:br>
          <a:r>
            <a:rPr lang="de-DE" sz="1400" b="0" kern="1200" dirty="0" err="1"/>
            <a:t>Social</a:t>
          </a:r>
          <a:r>
            <a:rPr lang="de-DE" sz="1400" b="0" kern="1200" dirty="0"/>
            <a:t> Network</a:t>
          </a:r>
          <a:br>
            <a:rPr lang="de-DE" sz="1400" b="0" kern="1200" dirty="0"/>
          </a:br>
          <a:r>
            <a:rPr lang="de-DE" sz="1400" b="0" kern="1200" dirty="0"/>
            <a:t>Massive Multiplayer Online Games (MOOG)</a:t>
          </a:r>
          <a:br>
            <a:rPr lang="de-DE" sz="1400" b="0" kern="1200" dirty="0"/>
          </a:br>
          <a:r>
            <a:rPr lang="de-DE" sz="1400" b="0" kern="1200" dirty="0"/>
            <a:t>…</a:t>
          </a:r>
        </a:p>
      </dsp:txBody>
      <dsp:txXfrm>
        <a:off x="6059266" y="2319556"/>
        <a:ext cx="2028599" cy="1826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2022. 05. 25.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2022. 05. 25.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6088" y="439738"/>
            <a:ext cx="7991476" cy="4495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95" indent="0" defTabSz="806970">
              <a:spcAft>
                <a:spcPts val="312"/>
              </a:spcAft>
              <a:buClr>
                <a:schemeClr val="accent1"/>
              </a:buClr>
              <a:buFont typeface="Wingdings" pitchFamily="2" charset="2"/>
              <a:buNone/>
            </a:pPr>
            <a:endParaRPr lang="en-SG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5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438150"/>
            <a:ext cx="7994650" cy="4497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0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hu-HU"/>
              <a:t>A prezentáció címe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Alcíme egy sorban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rezentáció Címe"/>
          <p:cNvSpPr txBox="1"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t>Prezentáció Címe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994400" y="3886200"/>
            <a:ext cx="5791200" cy="914400"/>
          </a:xfrm>
          <a:prstGeom prst="rect">
            <a:avLst/>
          </a:prstGeom>
        </p:spPr>
        <p:txBody>
          <a:bodyPr/>
          <a:lstStyle>
            <a:lvl1pPr marL="514350" indent="-514350">
              <a:buSzTx/>
              <a:buFontTx/>
              <a:buNone/>
              <a:defRPr cap="all">
                <a:solidFill>
                  <a:srgbClr val="FFFFFF"/>
                </a:solidFill>
              </a:defRPr>
            </a:lvl1pPr>
            <a:lvl2pPr marL="514350" indent="-57150">
              <a:buSzTx/>
              <a:buFontTx/>
              <a:buNone/>
              <a:defRPr cap="all">
                <a:solidFill>
                  <a:srgbClr val="FFFFFF"/>
                </a:solidFill>
              </a:defRPr>
            </a:lvl2pPr>
            <a:lvl3pPr>
              <a:buFontTx/>
              <a:defRPr cap="all">
                <a:solidFill>
                  <a:srgbClr val="FFFFFF"/>
                </a:solidFill>
              </a:defRPr>
            </a:lvl3pPr>
            <a:lvl4pPr>
              <a:buFontTx/>
              <a:defRPr cap="all">
                <a:solidFill>
                  <a:srgbClr val="FFFFFF"/>
                </a:solidFill>
              </a:defRPr>
            </a:lvl4pPr>
            <a:lvl5pPr>
              <a:buFontTx/>
              <a:defRPr cap="all">
                <a:solidFill>
                  <a:srgbClr val="FFFFFF"/>
                </a:solidFill>
              </a:defRPr>
            </a:lvl5pPr>
          </a:lstStyle>
          <a:p>
            <a:r>
              <a:t>Click to edit Alcím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2728" y="6224225"/>
            <a:ext cx="36487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076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2728" y="6224225"/>
            <a:ext cx="364872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0225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62" b="0" i="0">
                <a:solidFill>
                  <a:schemeClr val="bg1"/>
                </a:solidFill>
                <a:latin typeface="LM Sans 17"/>
                <a:cs typeface="LM Sans 1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80" b="0" i="0">
                <a:solidFill>
                  <a:srgbClr val="3333B2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Orosz Tamás - TKP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22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2856" y="2314553"/>
            <a:ext cx="984628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91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Orosz Tamás - TKP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15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&lt;Agenda&gt;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432000" y="1690688"/>
            <a:ext cx="11328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3133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432000" y="1690688"/>
            <a:ext cx="11328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6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1"/>
          </p:nvPr>
        </p:nvSpPr>
        <p:spPr bwMode="gray">
          <a:xfrm>
            <a:off x="432000" y="1690688"/>
            <a:ext cx="55536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6206400" y="1690688"/>
            <a:ext cx="55536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6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77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55" y="993600"/>
            <a:ext cx="12169832" cy="404391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Garamond" pitchFamily="18" charset="0"/>
              </a:defRPr>
            </a:lvl1pPr>
            <a:lvl2pPr>
              <a:buClrTx/>
              <a:defRPr>
                <a:latin typeface="Garamond" pitchFamily="18" charset="0"/>
              </a:defRPr>
            </a:lvl2pPr>
            <a:lvl3pPr>
              <a:buClrTx/>
              <a:defRPr>
                <a:latin typeface="Garamond" pitchFamily="18" charset="0"/>
              </a:defRPr>
            </a:lvl3pPr>
            <a:lvl4pPr>
              <a:buClrTx/>
              <a:defRPr>
                <a:latin typeface="Garamond" pitchFamily="18" charset="0"/>
              </a:defRPr>
            </a:lvl4pPr>
            <a:lvl5pPr>
              <a:buClrTx/>
              <a:defRPr>
                <a:latin typeface="Garamond" pitchFamily="18" charset="0"/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86000"/>
            <a:ext cx="10091651" cy="50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dirty="0"/>
            </a:lvl1pPr>
          </a:lstStyle>
          <a:p>
            <a:pPr lvl="0"/>
            <a:r>
              <a:rPr lang="hu-HU" noProof="0"/>
              <a:t>Mintacím szerkesztése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0"/>
          </p:nvPr>
        </p:nvSpPr>
        <p:spPr>
          <a:xfrm>
            <a:off x="1" y="5037513"/>
            <a:ext cx="6267796" cy="1695796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Garamond" pitchFamily="18" charset="0"/>
              </a:defRPr>
            </a:lvl1pPr>
            <a:lvl2pPr>
              <a:buClrTx/>
              <a:defRPr>
                <a:latin typeface="Garamond" pitchFamily="18" charset="0"/>
              </a:defRPr>
            </a:lvl2pPr>
            <a:lvl3pPr>
              <a:buClrTx/>
              <a:defRPr>
                <a:latin typeface="Garamond" pitchFamily="18" charset="0"/>
              </a:defRPr>
            </a:lvl3pPr>
            <a:lvl4pPr>
              <a:buClrTx/>
              <a:defRPr>
                <a:latin typeface="Garamond" pitchFamily="18" charset="0"/>
              </a:defRPr>
            </a:lvl4pPr>
            <a:lvl5pPr>
              <a:buClrTx/>
              <a:defRPr>
                <a:latin typeface="Garamond" pitchFamily="18" charset="0"/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966F-B282-48D7-AE69-92009AE5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" y="174625"/>
            <a:ext cx="10812505" cy="1144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R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6BA61-A23F-4ACA-83F0-3966B11A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A25DE-3AA6-405B-B295-62E4DF17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300F-3504-4950-A5FA-A21BA58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465464-F19C-4252-9964-DED8DD83E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95" y="1443038"/>
            <a:ext cx="12079705" cy="357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02A39-B71D-4E8A-BE15-23F7FC415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3" y="5145088"/>
            <a:ext cx="6369050" cy="1160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2870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1480800" cy="3379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/>
              <a:t>A prezentáció címe </a:t>
            </a:r>
            <a:br>
              <a:rPr lang="hu-HU"/>
            </a:br>
            <a:r>
              <a:rPr lang="hu-HU"/>
              <a:t>Két sorban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Alcíme</a:t>
            </a:r>
            <a:br>
              <a:rPr lang="hu-HU"/>
            </a:br>
            <a:r>
              <a:rPr lang="hu-HU"/>
              <a:t>két sorban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Tx/>
              <a:defRPr sz="3200"/>
            </a:lvl1pPr>
            <a:lvl2pPr>
              <a:buClrTx/>
              <a:defRPr sz="2800"/>
            </a:lvl2pPr>
            <a:lvl3pPr>
              <a:buClrTx/>
              <a:defRPr sz="2400"/>
            </a:lvl3pPr>
            <a:lvl4pPr>
              <a:buClrTx/>
              <a:defRPr sz="2000"/>
            </a:lvl4pPr>
            <a:lvl5pPr>
              <a:buClrTx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" y="12997"/>
            <a:ext cx="12342144" cy="68320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086599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2210"/>
            <a:ext cx="10566862" cy="382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2022.05.26.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06127"/>
            <a:ext cx="3524596" cy="4153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Orosz Tamás - TKP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88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0811-A64E-4F03-A889-926C040EAF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3" descr="ik_fejlec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487" y="0"/>
            <a:ext cx="1331912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85" r:id="rId4"/>
    <p:sldLayoutId id="2147483672" r:id="rId5"/>
    <p:sldLayoutId id="2147483677" r:id="rId6"/>
    <p:sldLayoutId id="2147483678" r:id="rId7"/>
    <p:sldLayoutId id="2147483680" r:id="rId8"/>
    <p:sldLayoutId id="2147483681" r:id="rId9"/>
    <p:sldLayoutId id="2147483683" r:id="rId10"/>
    <p:sldLayoutId id="2147483686" r:id="rId11"/>
    <p:sldLayoutId id="2147483688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rosztamas@inf.elte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.xml"/><Relationship Id="rId7" Type="http://schemas.openxmlformats.org/officeDocument/2006/relationships/image" Target="../media/image10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envision203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üzleti folyamatok fenntartható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</a:rPr>
              <a:t>SAP ESETTANULMÁNYOK</a:t>
            </a:r>
          </a:p>
          <a:p>
            <a:pPr algn="ctr"/>
            <a:r>
              <a:rPr lang="hu-HU" sz="2400" b="1" dirty="0">
                <a:solidFill>
                  <a:srgbClr val="002060"/>
                </a:solidFill>
              </a:rPr>
              <a:t>TKP 2022</a:t>
            </a:r>
          </a:p>
        </p:txBody>
      </p:sp>
      <p:pic>
        <p:nvPicPr>
          <p:cNvPr id="1026" name="Picture 2" descr="https://www.elte.hu/media/2e/7f/f78d4052ec5e196f902d4b8a91a4693d2e45edbb7574b47592ebedcf759d/elte_cimer_sz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37374"/>
            <a:ext cx="1623527" cy="1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3">
            <a:extLst>
              <a:ext uri="{FF2B5EF4-FFF2-40B4-BE49-F238E27FC236}">
                <a16:creationId xmlns:a16="http://schemas.microsoft.com/office/drawing/2014/main" id="{FAEBD74C-4A78-4853-8392-DC89A67F023C}"/>
              </a:ext>
            </a:extLst>
          </p:cNvPr>
          <p:cNvSpPr txBox="1">
            <a:spLocks/>
          </p:cNvSpPr>
          <p:nvPr/>
        </p:nvSpPr>
        <p:spPr>
          <a:xfrm>
            <a:off x="1" y="1720626"/>
            <a:ext cx="8200102" cy="5012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endParaRPr lang="hu-HU" sz="2000" dirty="0">
              <a:solidFill>
                <a:srgbClr val="002060"/>
              </a:solidFill>
            </a:endParaRPr>
          </a:p>
          <a:p>
            <a:pPr lvl="1">
              <a:spcBef>
                <a:spcPts val="500"/>
              </a:spcBef>
            </a:pPr>
            <a:r>
              <a:rPr lang="hu-HU" sz="2000" dirty="0">
                <a:solidFill>
                  <a:srgbClr val="002060"/>
                </a:solidFill>
              </a:rPr>
              <a:t>Orosz Tamás</a:t>
            </a:r>
          </a:p>
          <a:p>
            <a:pPr lvl="1">
              <a:spcBef>
                <a:spcPts val="500"/>
              </a:spcBef>
            </a:pPr>
            <a:r>
              <a:rPr lang="hu-HU" sz="2000" dirty="0">
                <a:solidFill>
                  <a:srgbClr val="002060"/>
                </a:solidFill>
              </a:rPr>
              <a:t>Adattudományi és Adattechnológiai Tanszék</a:t>
            </a:r>
          </a:p>
          <a:p>
            <a:pPr lvl="1">
              <a:spcBef>
                <a:spcPts val="500"/>
              </a:spcBef>
            </a:pPr>
            <a:r>
              <a:rPr lang="hu-HU" sz="2000" dirty="0">
                <a:solidFill>
                  <a:srgbClr val="002060"/>
                </a:solidFill>
              </a:rPr>
              <a:t>ELTE Informatikai Kar</a:t>
            </a:r>
          </a:p>
          <a:p>
            <a:pPr lvl="1">
              <a:spcBef>
                <a:spcPts val="500"/>
              </a:spcBef>
            </a:pPr>
            <a:r>
              <a:rPr lang="hu-HU" sz="2000" dirty="0">
                <a:solidFill>
                  <a:srgbClr val="002060"/>
                </a:solidFill>
                <a:hlinkClick r:id="rId4"/>
              </a:rPr>
              <a:t>orosztamas@inf.elte.hu</a:t>
            </a:r>
            <a:endParaRPr lang="hu-HU" sz="2000" dirty="0">
              <a:solidFill>
                <a:srgbClr val="002060"/>
              </a:solidFill>
            </a:endParaRPr>
          </a:p>
          <a:p>
            <a:pPr lvl="1">
              <a:spcBef>
                <a:spcPts val="500"/>
              </a:spcBef>
            </a:pPr>
            <a:r>
              <a:rPr lang="hu-HU" sz="2000" dirty="0">
                <a:solidFill>
                  <a:srgbClr val="002060"/>
                </a:solidFill>
              </a:rPr>
              <a:t>2022.  május 26-27.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endParaRPr lang="hu-HU" sz="2400" cap="all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533FBBB-F629-422B-94EC-3FDE826C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3" y="1551899"/>
            <a:ext cx="12169832" cy="404391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Listák, tranzakciók, App-ok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Interaktivitás (reszponzív)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Paraméterezhetőség, szűrés, kiválasztás 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Ellenőrzés, jogosultságvizsgálat, szerepalapú funkciók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Áttekinthető listakép, automatikus adatszelekció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Dinamikus adatmegjelenítés, módosítás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EFA2DDB-822F-4C25-AEB8-0C43B1E0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38" y="479771"/>
            <a:ext cx="10091651" cy="8126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Technológiától független nézőpontok</a:t>
            </a:r>
            <a:r>
              <a:rPr lang="hu-H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hu-H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Üzleti igény vezérelt módszertan kiválasztása 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F21EA10-A134-4AEF-879E-D5068DED15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058463-3E2D-46C4-B9F4-EA65C30F37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10</a:t>
            </a:fld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7FFAAD6B-1004-0098-4979-18E3FFB516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17753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67F829-6C9C-DC98-4D39-9B85989C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09" y="1735993"/>
            <a:ext cx="12169832" cy="404391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BPM, </a:t>
            </a:r>
            <a:r>
              <a:rPr lang="hu-HU" sz="2400" b="1" dirty="0" err="1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Workflow</a:t>
            </a:r>
            <a:endParaRPr lang="hu-HU" sz="2400" b="1" dirty="0">
              <a:solidFill>
                <a:srgbClr val="FF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Komplex üzleti objektumokhoz kapcsolódó szolgáltatások (BAPI) 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hu-HU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-sablonok implementációja 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Standard eszközök, protokollok (WSDL, REST)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OData szolgáltatások </a:t>
            </a:r>
          </a:p>
          <a:p>
            <a:pPr lvl="1">
              <a:lnSpc>
                <a:spcPct val="150000"/>
              </a:lnSpc>
            </a:pP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Szervizek módosult szerepet töltenek be: dinamikus lista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0FC9F7-6FB7-42EE-B732-B4DB3FFF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71" y="463329"/>
            <a:ext cx="10091651" cy="50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Technológiától független nézőpontok: </a:t>
            </a:r>
            <a:br>
              <a:rPr lang="hu-HU" sz="32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hu-HU" sz="32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3. </a:t>
            </a:r>
            <a:r>
              <a:rPr lang="hu-HU" sz="3200" b="1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Szolgáltatás-orientált koncepció és architektúra</a:t>
            </a:r>
            <a:endParaRPr lang="hu-HU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DAB7F9-B93C-4F6E-92D3-9A1BB25329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A98457-7F7B-43BF-B670-493EA3D8FD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11</a:t>
            </a:fld>
            <a:endParaRPr lang="en-US"/>
          </a:p>
        </p:txBody>
      </p:sp>
      <p:sp>
        <p:nvSpPr>
          <p:cNvPr id="15" name="Élőláb helye 14">
            <a:extLst>
              <a:ext uri="{FF2B5EF4-FFF2-40B4-BE49-F238E27FC236}">
                <a16:creationId xmlns:a16="http://schemas.microsoft.com/office/drawing/2014/main" id="{4A53B411-2674-9A5C-14D4-8E3BDD2EDA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16792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>
            <a:extLst>
              <a:ext uri="{FF2B5EF4-FFF2-40B4-BE49-F238E27FC236}">
                <a16:creationId xmlns:a16="http://schemas.microsoft.com/office/drawing/2014/main" id="{FCF5B239-C212-4360-B38B-972C233DBB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Bővítési keretrendszer</a:t>
            </a:r>
            <a:endParaRPr lang="hu-HU" sz="2400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03208572-8DD3-4435-9412-2D170035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6834" y="153207"/>
            <a:ext cx="2221726" cy="3643350"/>
          </a:xfrm>
        </p:spPr>
        <p:txBody>
          <a:bodyPr/>
          <a:lstStyle/>
          <a:p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 és BPM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0FC9F7-6FB7-42EE-B732-B4DB3FFF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49"/>
            <a:ext cx="8784000" cy="5076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Fejlesztési eszközök alkalmazása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DAB7F9-B93C-4F6E-92D3-9A1BB253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A98457-7F7B-43BF-B670-493EA3D8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12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01CA372-F8D2-4BC6-9C00-93589430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3" y="1907646"/>
            <a:ext cx="4926367" cy="382957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802619-77EA-486D-8765-B13203D4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74" y="551649"/>
            <a:ext cx="3229047" cy="4207824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3647EB06-0E16-E834-2951-165B9903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426655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9E51170-89BF-4C3C-B891-B48569CF4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499" y="1519200"/>
            <a:ext cx="5567901" cy="4155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Projektek támogatása: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Bevezetés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Upgrade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Üzleti folyamatok </a:t>
            </a:r>
            <a:r>
              <a:rPr lang="hu-HU" dirty="0" err="1"/>
              <a:t>újratervezése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Microsoft Dynamics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Step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Prince2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620E5D46-EBDD-45C8-BC8E-E4B3A4BD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85999"/>
            <a:ext cx="9706045" cy="579229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Szoftver életciklus, változáskezelés projekt szemléletben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B0CD43-E083-4756-9B66-3641F0C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CBCFD8-DC4D-42A9-87C2-4C479562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13</a:t>
            </a:fld>
            <a:endParaRPr lang="en-US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382353CD-E9FE-4053-89E6-DECB0865C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2010" y="1303180"/>
            <a:ext cx="4500563" cy="321127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EE1AD98-4B3E-4DD0-9A88-065D39303206}"/>
              </a:ext>
            </a:extLst>
          </p:cNvPr>
          <p:cNvSpPr txBox="1"/>
          <p:nvPr/>
        </p:nvSpPr>
        <p:spPr>
          <a:xfrm>
            <a:off x="6505609" y="4514452"/>
            <a:ext cx="6174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Fd5088-Identity-H"/>
              </a:rPr>
              <a:t>Microsoft Dynamics Sure Step </a:t>
            </a:r>
            <a:r>
              <a:rPr lang="hu-HU" sz="1800" b="0" i="0" u="none" strike="noStrike" baseline="0" dirty="0">
                <a:latin typeface="Fd5088-Identity-H"/>
              </a:rPr>
              <a:t>módszertan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F228465-92F3-7692-5D96-7EF3C83B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39095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000" y="2"/>
            <a:ext cx="158750" cy="158750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altLang="zh-HK" sz="1100" b="1" kern="0" dirty="0">
              <a:cs typeface="Arial"/>
              <a:sym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48000" y="324000"/>
            <a:ext cx="7513488" cy="756000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3200" b="1" dirty="0">
                <a:solidFill>
                  <a:srgbClr val="C00000"/>
                </a:solidFill>
              </a:rPr>
              <a:t>Digitális gazdaság kihívásai</a:t>
            </a:r>
            <a:endParaRPr lang="en-US" sz="2400" b="1" cap="small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9" y="1357642"/>
            <a:ext cx="10349437" cy="36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755333" y="6239916"/>
            <a:ext cx="154895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>
                <a:latin typeface="Arial" pitchFamily="34" charset="0"/>
              </a:rPr>
              <a:t>Source: </a:t>
            </a:r>
            <a:r>
              <a:rPr lang="en-US" sz="1200" dirty="0">
                <a:ea typeface="ＭＳ Ｐゴシック" charset="0"/>
              </a:rPr>
              <a:t>SAP (</a:t>
            </a:r>
            <a:r>
              <a:rPr lang="en-US" sz="1200">
                <a:ea typeface="ＭＳ Ｐゴシック" charset="0"/>
              </a:rPr>
              <a:t>2015a) 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4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435CF8-261F-495E-95C8-AD2E0D5D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68" y="1548818"/>
            <a:ext cx="4500000" cy="2602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FF00"/>
                </a:solidFill>
              </a:rPr>
              <a:t>Adatforrások bővítése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FF00"/>
                </a:solidFill>
              </a:rPr>
              <a:t>Machine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FF00"/>
                </a:solidFill>
              </a:rPr>
              <a:t>Big Data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D5CFDAE-5903-41EB-B923-BD37DCC7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58" y="105083"/>
            <a:ext cx="9313683" cy="103320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hu-HU" sz="3600" b="1" dirty="0"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Szoftveres innováció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3333D9-9263-402F-96BE-CE4119CB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4562272"/>
            <a:ext cx="2941566" cy="20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1B33B24-CAAB-49A2-B116-7F01116F971E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44375" y="1446201"/>
            <a:ext cx="7109540" cy="2971787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F94E2A3C-C061-0217-7D0B-6818CAC7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FBDEA0C-0942-0CD8-F94A-57A1F0BD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2DF6115-2EC2-75E9-730A-535DC644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13492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9C47B57-4231-44EB-B8A3-8BB1BB28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352" y="161204"/>
            <a:ext cx="5493192" cy="1229679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>
                <a:solidFill>
                  <a:srgbClr val="C00000"/>
                </a:solidFill>
              </a:rPr>
              <a:t>Architekturális</a:t>
            </a:r>
            <a:r>
              <a:rPr lang="hu-HU" sz="3200" b="1" dirty="0">
                <a:solidFill>
                  <a:srgbClr val="C00000"/>
                </a:solidFill>
              </a:rPr>
              <a:t>, felhasználói felület innováció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16E05E-8EDD-4520-9E4E-D5692CB5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BEE59F-3F1C-473D-BBC8-475C75D9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16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B4F7F6-2667-4A3F-BDF2-D60A659EB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06" y="1191863"/>
            <a:ext cx="4808743" cy="3479559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810E8752-1BCA-49E2-977A-FC69C0A93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68" y="2171518"/>
            <a:ext cx="3962400" cy="2829842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729159F0-5879-45CD-96B0-FA3C6F4B2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4" y="485999"/>
            <a:ext cx="3737762" cy="3790283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FF5723F-E484-5AE1-A17E-0A86DC60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32945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C6B08CC-465F-4F09-8655-AE999DDF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Változások a projektmenedzsmentben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824C15AE-4748-4118-B23B-6D8B928D2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WATERFALL</a:t>
            </a:r>
          </a:p>
          <a:p>
            <a:r>
              <a:rPr lang="hu-HU" sz="2800" dirty="0"/>
              <a:t>AGILE</a:t>
            </a:r>
          </a:p>
          <a:p>
            <a:r>
              <a:rPr lang="hu-HU" sz="2800" dirty="0"/>
              <a:t>SCRUM</a:t>
            </a:r>
          </a:p>
          <a:p>
            <a:r>
              <a:rPr lang="hu-HU" sz="2800" dirty="0"/>
              <a:t>KANBAN</a:t>
            </a:r>
          </a:p>
          <a:p>
            <a:r>
              <a:rPr lang="hu-HU" sz="2800" dirty="0"/>
              <a:t>SCRUMBAN</a:t>
            </a:r>
          </a:p>
          <a:p>
            <a:r>
              <a:rPr lang="hu-HU" sz="2800" dirty="0"/>
              <a:t>EXTREME PROGRAMMING</a:t>
            </a:r>
          </a:p>
          <a:p>
            <a:r>
              <a:rPr lang="hu-HU" sz="2800" dirty="0"/>
              <a:t>LEANCRITICAL CHAIN/PATH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C1899C-6BC9-41FE-BDC9-7F079F409AE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E57FC4-483C-4C8E-AAFB-EF02809798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17</a:t>
            </a:fld>
            <a:endParaRPr lang="en-US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DB2205D-5A64-0088-4850-D356F118F63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hu-HU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15245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120456" y="192532"/>
            <a:ext cx="10651422" cy="11271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Megatrendek: </a:t>
            </a:r>
            <a:r>
              <a:rPr lang="hu-HU" sz="3200" b="1" dirty="0" err="1">
                <a:solidFill>
                  <a:srgbClr val="C00000"/>
                </a:solidFill>
              </a:rPr>
              <a:t>Cyber-Physical</a:t>
            </a:r>
            <a:r>
              <a:rPr lang="hu-HU" sz="3200" b="1" dirty="0">
                <a:solidFill>
                  <a:srgbClr val="C00000"/>
                </a:solidFill>
              </a:rPr>
              <a:t> System + </a:t>
            </a:r>
            <a:r>
              <a:rPr lang="hu-HU" sz="3200" b="1" dirty="0" err="1">
                <a:solidFill>
                  <a:srgbClr val="C00000"/>
                </a:solidFill>
              </a:rPr>
              <a:t>Product</a:t>
            </a:r>
            <a:r>
              <a:rPr lang="hu-HU" sz="3200" b="1" dirty="0">
                <a:solidFill>
                  <a:srgbClr val="C00000"/>
                </a:solidFill>
              </a:rPr>
              <a:t> Service Systems</a:t>
            </a:r>
            <a:endParaRPr lang="en-US" altLang="zh-HK" sz="2800" b="1" cap="small" dirty="0">
              <a:solidFill>
                <a:srgbClr val="C00000"/>
              </a:solidFill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1791227" y="1407679"/>
            <a:ext cx="3922003" cy="13556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64B3C"/>
              </a:buClr>
              <a:buSzPct val="80000"/>
              <a:buFont typeface="Courier New" panose="02070309020205020404" pitchFamily="49" charset="0"/>
              <a:buNone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2317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64B3C"/>
              </a:buClr>
              <a:buSzPct val="100000"/>
              <a:buFont typeface="Courier New" panose="02070309020205020404" pitchFamily="49" charset="0"/>
              <a:buChar char="o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Cyber-Physical Systems:</a:t>
            </a:r>
            <a:endParaRPr lang="en-US" sz="800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500038" y="1418771"/>
            <a:ext cx="4067317" cy="14488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64B3C"/>
              </a:buClr>
              <a:buSzPct val="80000"/>
              <a:buFont typeface="Courier New" panose="02070309020205020404" pitchFamily="49" charset="0"/>
              <a:buNone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2317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64B3C"/>
              </a:buClr>
              <a:buSzPct val="100000"/>
              <a:buFont typeface="Courier New" panose="02070309020205020404" pitchFamily="49" charset="0"/>
              <a:buChar char="o"/>
              <a:defRPr lang="en-US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Product Service Systems:</a:t>
            </a:r>
            <a:endParaRPr lang="en-US" sz="800" dirty="0"/>
          </a:p>
        </p:txBody>
      </p:sp>
      <p:sp>
        <p:nvSpPr>
          <p:cNvPr id="9" name="Pfeil nach rechts 8"/>
          <p:cNvSpPr/>
          <p:nvPr/>
        </p:nvSpPr>
        <p:spPr>
          <a:xfrm>
            <a:off x="5616269" y="3255264"/>
            <a:ext cx="720893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27"/>
          <p:cNvSpPr>
            <a:spLocks/>
          </p:cNvSpPr>
          <p:nvPr/>
        </p:nvSpPr>
        <p:spPr bwMode="auto">
          <a:xfrm>
            <a:off x="3994310" y="1838323"/>
            <a:ext cx="1037624" cy="476250"/>
          </a:xfrm>
          <a:custGeom>
            <a:avLst/>
            <a:gdLst>
              <a:gd name="T0" fmla="*/ 608 w 5971"/>
              <a:gd name="T1" fmla="*/ 774 h 2319"/>
              <a:gd name="T2" fmla="*/ 1379 w 5971"/>
              <a:gd name="T3" fmla="*/ 242 h 2319"/>
              <a:gd name="T4" fmla="*/ 1956 w 5971"/>
              <a:gd name="T5" fmla="*/ 303 h 2319"/>
              <a:gd name="T6" fmla="*/ 2918 w 5971"/>
              <a:gd name="T7" fmla="*/ 148 h 2319"/>
              <a:gd name="T8" fmla="*/ 3084 w 5971"/>
              <a:gd name="T9" fmla="*/ 212 h 2319"/>
              <a:gd name="T10" fmla="*/ 3865 w 5971"/>
              <a:gd name="T11" fmla="*/ 75 h 2319"/>
              <a:gd name="T12" fmla="*/ 4068 w 5971"/>
              <a:gd name="T13" fmla="*/ 163 h 2319"/>
              <a:gd name="T14" fmla="*/ 4981 w 5971"/>
              <a:gd name="T15" fmla="*/ 124 h 2319"/>
              <a:gd name="T16" fmla="*/ 5200 w 5971"/>
              <a:gd name="T17" fmla="*/ 322 h 2319"/>
              <a:gd name="T18" fmla="*/ 5700 w 5971"/>
              <a:gd name="T19" fmla="*/ 781 h 2319"/>
              <a:gd name="T20" fmla="*/ 5667 w 5971"/>
              <a:gd name="T21" fmla="*/ 830 h 2319"/>
              <a:gd name="T22" fmla="*/ 5501 w 5971"/>
              <a:gd name="T23" fmla="*/ 1494 h 2319"/>
              <a:gd name="T24" fmla="*/ 5078 w 5971"/>
              <a:gd name="T25" fmla="*/ 1588 h 2319"/>
              <a:gd name="T26" fmla="*/ 4300 w 5971"/>
              <a:gd name="T27" fmla="*/ 1989 h 2319"/>
              <a:gd name="T28" fmla="*/ 3898 w 5971"/>
              <a:gd name="T29" fmla="*/ 1927 h 2319"/>
              <a:gd name="T30" fmla="*/ 2774 w 5971"/>
              <a:gd name="T31" fmla="*/ 2243 h 2319"/>
              <a:gd name="T32" fmla="*/ 2286 w 5971"/>
              <a:gd name="T33" fmla="*/ 2053 h 2319"/>
              <a:gd name="T34" fmla="*/ 873 w 5971"/>
              <a:gd name="T35" fmla="*/ 1868 h 2319"/>
              <a:gd name="T36" fmla="*/ 862 w 5971"/>
              <a:gd name="T37" fmla="*/ 1858 h 2319"/>
              <a:gd name="T38" fmla="*/ 216 w 5971"/>
              <a:gd name="T39" fmla="*/ 1592 h 2319"/>
              <a:gd name="T40" fmla="*/ 369 w 5971"/>
              <a:gd name="T41" fmla="*/ 1348 h 2319"/>
              <a:gd name="T42" fmla="*/ 162 w 5971"/>
              <a:gd name="T43" fmla="*/ 930 h 2319"/>
              <a:gd name="T44" fmla="*/ 603 w 5971"/>
              <a:gd name="T45" fmla="*/ 781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71" h="2319">
                <a:moveTo>
                  <a:pt x="608" y="774"/>
                </a:moveTo>
                <a:cubicBezTo>
                  <a:pt x="541" y="515"/>
                  <a:pt x="886" y="277"/>
                  <a:pt x="1379" y="242"/>
                </a:cubicBezTo>
                <a:cubicBezTo>
                  <a:pt x="1579" y="228"/>
                  <a:pt x="1782" y="249"/>
                  <a:pt x="1956" y="303"/>
                </a:cubicBezTo>
                <a:cubicBezTo>
                  <a:pt x="2140" y="121"/>
                  <a:pt x="2571" y="51"/>
                  <a:pt x="2918" y="148"/>
                </a:cubicBezTo>
                <a:cubicBezTo>
                  <a:pt x="2979" y="165"/>
                  <a:pt x="3035" y="187"/>
                  <a:pt x="3084" y="212"/>
                </a:cubicBezTo>
                <a:cubicBezTo>
                  <a:pt x="3227" y="61"/>
                  <a:pt x="3577" y="0"/>
                  <a:pt x="3865" y="75"/>
                </a:cubicBezTo>
                <a:cubicBezTo>
                  <a:pt x="3944" y="96"/>
                  <a:pt x="4014" y="126"/>
                  <a:pt x="4068" y="163"/>
                </a:cubicBezTo>
                <a:cubicBezTo>
                  <a:pt x="4299" y="20"/>
                  <a:pt x="4708" y="3"/>
                  <a:pt x="4981" y="124"/>
                </a:cubicBezTo>
                <a:cubicBezTo>
                  <a:pt x="5096" y="174"/>
                  <a:pt x="5173" y="245"/>
                  <a:pt x="5200" y="322"/>
                </a:cubicBezTo>
                <a:cubicBezTo>
                  <a:pt x="5579" y="376"/>
                  <a:pt x="5803" y="582"/>
                  <a:pt x="5700" y="781"/>
                </a:cubicBezTo>
                <a:cubicBezTo>
                  <a:pt x="5691" y="798"/>
                  <a:pt x="5680" y="814"/>
                  <a:pt x="5667" y="830"/>
                </a:cubicBezTo>
                <a:cubicBezTo>
                  <a:pt x="5971" y="1037"/>
                  <a:pt x="5897" y="1335"/>
                  <a:pt x="5501" y="1494"/>
                </a:cubicBezTo>
                <a:cubicBezTo>
                  <a:pt x="5378" y="1544"/>
                  <a:pt x="5232" y="1576"/>
                  <a:pt x="5078" y="1588"/>
                </a:cubicBezTo>
                <a:cubicBezTo>
                  <a:pt x="5075" y="1811"/>
                  <a:pt x="4726" y="1990"/>
                  <a:pt x="4300" y="1989"/>
                </a:cubicBezTo>
                <a:cubicBezTo>
                  <a:pt x="4158" y="1988"/>
                  <a:pt x="4018" y="1967"/>
                  <a:pt x="3898" y="1927"/>
                </a:cubicBezTo>
                <a:cubicBezTo>
                  <a:pt x="3753" y="2178"/>
                  <a:pt x="3250" y="2319"/>
                  <a:pt x="2774" y="2243"/>
                </a:cubicBezTo>
                <a:cubicBezTo>
                  <a:pt x="2575" y="2212"/>
                  <a:pt x="2402" y="2144"/>
                  <a:pt x="2286" y="2053"/>
                </a:cubicBezTo>
                <a:cubicBezTo>
                  <a:pt x="1799" y="2207"/>
                  <a:pt x="1166" y="2124"/>
                  <a:pt x="873" y="1868"/>
                </a:cubicBezTo>
                <a:cubicBezTo>
                  <a:pt x="869" y="1865"/>
                  <a:pt x="866" y="1862"/>
                  <a:pt x="862" y="1858"/>
                </a:cubicBezTo>
                <a:cubicBezTo>
                  <a:pt x="543" y="1878"/>
                  <a:pt x="254" y="1758"/>
                  <a:pt x="216" y="1592"/>
                </a:cubicBezTo>
                <a:cubicBezTo>
                  <a:pt x="196" y="1503"/>
                  <a:pt x="252" y="1414"/>
                  <a:pt x="369" y="1348"/>
                </a:cubicBezTo>
                <a:cubicBezTo>
                  <a:pt x="93" y="1263"/>
                  <a:pt x="0" y="1076"/>
                  <a:pt x="162" y="930"/>
                </a:cubicBezTo>
                <a:cubicBezTo>
                  <a:pt x="256" y="846"/>
                  <a:pt x="419" y="791"/>
                  <a:pt x="603" y="781"/>
                </a:cubicBezTo>
              </a:path>
            </a:pathLst>
          </a:custGeom>
          <a:solidFill>
            <a:srgbClr val="F7CA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en-US" sz="1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859864" y="2771776"/>
            <a:ext cx="3665288" cy="2161126"/>
            <a:chOff x="267225" y="4157132"/>
            <a:chExt cx="4329113" cy="192881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67225" y="4206344"/>
              <a:ext cx="4329113" cy="1879600"/>
            </a:xfrm>
            <a:prstGeom prst="rect">
              <a:avLst/>
            </a:prstGeom>
            <a:solidFill>
              <a:srgbClr val="E7E6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18000" numCol="1" anchor="b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altLang="de-D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physical/mechanical system CPS</a:t>
              </a:r>
              <a:endParaRPr lang="en-US" alt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99013" y="4285719"/>
              <a:ext cx="3768725" cy="1560513"/>
            </a:xfrm>
            <a:prstGeom prst="rect">
              <a:avLst/>
            </a:prstGeom>
            <a:solidFill>
              <a:srgbClr val="954F7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18000" numCol="1" anchor="b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altLang="de-DE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embedded system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03788" y="4655607"/>
              <a:ext cx="3554413" cy="925513"/>
            </a:xfrm>
            <a:prstGeom prst="rect">
              <a:avLst/>
            </a:prstGeom>
            <a:solidFill>
              <a:srgbClr val="2A7AD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18000" numCol="1" anchor="b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altLang="de-DE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sensors and actuators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67300" y="4655607"/>
              <a:ext cx="3217863" cy="718454"/>
            </a:xfrm>
            <a:prstGeom prst="rect">
              <a:avLst/>
            </a:prstGeom>
            <a:solidFill>
              <a:srgbClr val="C5AE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1800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de-D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electronic </a:t>
              </a:r>
              <a:r>
                <a:rPr lang="en-US" altLang="de-DE" sz="1400" dirty="0">
                  <a:solidFill>
                    <a:srgbClr val="000000"/>
                  </a:solidFill>
                </a:rPr>
                <a:t>hardware</a:t>
              </a:r>
              <a:endParaRPr lang="en-US" sz="140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962550" y="4774669"/>
              <a:ext cx="3036888" cy="360363"/>
            </a:xfrm>
            <a:prstGeom prst="rect">
              <a:avLst/>
            </a:prstGeom>
            <a:solidFill>
              <a:srgbClr val="ADEA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1800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de-D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software</a:t>
              </a:r>
              <a:endParaRPr lang="en-US" sz="1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518300" y="4157132"/>
              <a:ext cx="1751013" cy="457200"/>
            </a:xfrm>
            <a:prstGeom prst="rect">
              <a:avLst/>
            </a:prstGeom>
            <a:solidFill>
              <a:srgbClr val="E97C0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de-D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connection to </a:t>
              </a:r>
              <a:r>
                <a:rPr lang="en-US" altLang="de-DE" sz="1400" dirty="0">
                  <a:solidFill>
                    <a:srgbClr val="000000"/>
                  </a:solidFill>
                </a:rPr>
                <a:t>other systems</a:t>
              </a:r>
              <a:endParaRPr lang="en-US" sz="1400" dirty="0"/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691088" y="4157132"/>
              <a:ext cx="1789113" cy="457200"/>
            </a:xfrm>
            <a:prstGeom prst="rect">
              <a:avLst/>
            </a:prstGeom>
            <a:solidFill>
              <a:srgbClr val="F1FC6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de-D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human machine </a:t>
              </a:r>
              <a:r>
                <a:rPr lang="en-US" altLang="de-DE" sz="1400" dirty="0">
                  <a:solidFill>
                    <a:srgbClr val="000000"/>
                  </a:solidFill>
                </a:rPr>
                <a:t>interface</a:t>
              </a:r>
              <a:endParaRPr lang="en-US" sz="1400" dirty="0"/>
            </a:p>
          </p:txBody>
        </p:sp>
      </p:grp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2981350" y="1816098"/>
            <a:ext cx="81989" cy="96838"/>
          </a:xfrm>
          <a:prstGeom prst="ellips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2955172" y="3081920"/>
            <a:ext cx="0" cy="17938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2842065" y="3147007"/>
            <a:ext cx="21908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H="1">
            <a:off x="2882945" y="3251780"/>
            <a:ext cx="71236" cy="1508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979361" y="2328335"/>
            <a:ext cx="0" cy="4524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047092" y="2328336"/>
            <a:ext cx="0" cy="4524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4501278" y="2328335"/>
            <a:ext cx="0" cy="4524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4569009" y="2328336"/>
            <a:ext cx="0" cy="4524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Kreuz 59"/>
          <p:cNvSpPr/>
          <p:nvPr/>
        </p:nvSpPr>
        <p:spPr bwMode="gray">
          <a:xfrm>
            <a:off x="5603733" y="1701210"/>
            <a:ext cx="606055" cy="543523"/>
          </a:xfrm>
          <a:prstGeom prst="plus">
            <a:avLst>
              <a:gd name="adj" fmla="val 40650"/>
            </a:avLst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11" y="2242836"/>
            <a:ext cx="4133444" cy="2709316"/>
          </a:xfrm>
          <a:prstGeom prst="rect">
            <a:avLst/>
          </a:prstGeom>
        </p:spPr>
      </p:pic>
      <p:sp>
        <p:nvSpPr>
          <p:cNvPr id="28" name="Line 46"/>
          <p:cNvSpPr>
            <a:spLocks noChangeShapeType="1"/>
          </p:cNvSpPr>
          <p:nvPr/>
        </p:nvSpPr>
        <p:spPr bwMode="auto">
          <a:xfrm rot="7800000" flipH="1">
            <a:off x="3023997" y="2084264"/>
            <a:ext cx="71236" cy="1508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9" name="Textfeld 175"/>
          <p:cNvSpPr txBox="1">
            <a:spLocks noChangeArrowheads="1"/>
          </p:cNvSpPr>
          <p:nvPr/>
        </p:nvSpPr>
        <p:spPr bwMode="auto">
          <a:xfrm>
            <a:off x="7352544" y="6121136"/>
            <a:ext cx="29914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tabLst>
                <a:tab pos="720725" algn="l"/>
              </a:tabLst>
            </a:pPr>
            <a:r>
              <a:rPr lang="en-US" sz="900" dirty="0"/>
              <a:t>Source:</a:t>
            </a:r>
            <a:r>
              <a:rPr lang="en-GB" sz="900" dirty="0"/>
              <a:t> own illustration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FECB32A-5834-41A2-98ED-085AA0BD7854}"/>
              </a:ext>
            </a:extLst>
          </p:cNvPr>
          <p:cNvSpPr txBox="1"/>
          <p:nvPr/>
        </p:nvSpPr>
        <p:spPr>
          <a:xfrm>
            <a:off x="409516" y="5274750"/>
            <a:ext cx="3916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rgbClr val="FFFF00"/>
                </a:solidFill>
              </a:rPr>
              <a:t>IoT</a:t>
            </a:r>
            <a:endParaRPr lang="hu-HU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rgbClr val="FFFF00"/>
                </a:solidFill>
              </a:rPr>
              <a:t>Industry</a:t>
            </a:r>
            <a:r>
              <a:rPr lang="hu-HU" sz="3200" dirty="0">
                <a:solidFill>
                  <a:srgbClr val="FFFF00"/>
                </a:solidFill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19005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00000"/>
                </a:solidFill>
              </a:rPr>
              <a:t>Üzleti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változásmenedzsment</a:t>
            </a:r>
            <a:r>
              <a:rPr lang="hu-HU" sz="2800" b="1" dirty="0">
                <a:solidFill>
                  <a:srgbClr val="C00000"/>
                </a:solidFill>
              </a:rPr>
              <a:t>et </a:t>
            </a:r>
            <a:r>
              <a:rPr lang="en-US" sz="2800" b="1" dirty="0" err="1">
                <a:solidFill>
                  <a:srgbClr val="C00000"/>
                </a:solidFill>
              </a:rPr>
              <a:t>kiváltó</a:t>
            </a:r>
            <a:r>
              <a:rPr lang="en-US" sz="2800" b="1" dirty="0">
                <a:solidFill>
                  <a:srgbClr val="C00000"/>
                </a:solidFill>
              </a:rPr>
              <a:t> ok</a:t>
            </a:r>
            <a:r>
              <a:rPr lang="hu-HU" sz="2800" b="1" dirty="0">
                <a:solidFill>
                  <a:srgbClr val="C00000"/>
                </a:solidFill>
              </a:rPr>
              <a:t>ok</a:t>
            </a:r>
            <a:endParaRPr lang="en-US" sz="2400" b="1" kern="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Ellipse 16">
            <a:extLst>
              <a:ext uri="{FF2B5EF4-FFF2-40B4-BE49-F238E27FC236}">
                <a16:creationId xmlns:a16="http://schemas.microsoft.com/office/drawing/2014/main" id="{B900732D-9B3B-434E-8B3B-498ADEF9823B}"/>
              </a:ext>
            </a:extLst>
          </p:cNvPr>
          <p:cNvSpPr/>
          <p:nvPr/>
        </p:nvSpPr>
        <p:spPr bwMode="auto">
          <a:xfrm>
            <a:off x="5127595" y="2555323"/>
            <a:ext cx="2196269" cy="1145137"/>
          </a:xfrm>
          <a:prstGeom prst="ellipse">
            <a:avLst/>
          </a:prstGeom>
          <a:solidFill>
            <a:srgbClr val="7F7F7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Company</a:t>
            </a:r>
            <a:endParaRPr lang="en-GB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0" name="Rechteck 17">
            <a:extLst>
              <a:ext uri="{FF2B5EF4-FFF2-40B4-BE49-F238E27FC236}">
                <a16:creationId xmlns:a16="http://schemas.microsoft.com/office/drawing/2014/main" id="{0FCDF94E-81C7-44FD-965E-822EA615727F}"/>
              </a:ext>
            </a:extLst>
          </p:cNvPr>
          <p:cNvSpPr/>
          <p:nvPr/>
        </p:nvSpPr>
        <p:spPr bwMode="auto">
          <a:xfrm>
            <a:off x="3375706" y="1417665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latin typeface="Arial" pitchFamily="34" charset="0"/>
              </a:rPr>
              <a:t>Social</a:t>
            </a:r>
            <a:r>
              <a:rPr lang="de-DE" sz="2000" dirty="0">
                <a:latin typeface="Arial" pitchFamily="34" charset="0"/>
              </a:rPr>
              <a:t> Environment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41" name="Rechteck 18">
            <a:extLst>
              <a:ext uri="{FF2B5EF4-FFF2-40B4-BE49-F238E27FC236}">
                <a16:creationId xmlns:a16="http://schemas.microsoft.com/office/drawing/2014/main" id="{7D11C4A7-4950-46C3-B23C-91CB1D419C89}"/>
              </a:ext>
            </a:extLst>
          </p:cNvPr>
          <p:cNvSpPr/>
          <p:nvPr/>
        </p:nvSpPr>
        <p:spPr bwMode="auto">
          <a:xfrm>
            <a:off x="2442790" y="2767900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latin typeface="Arial" pitchFamily="34" charset="0"/>
              </a:rPr>
              <a:t>Ecological</a:t>
            </a:r>
            <a:r>
              <a:rPr lang="de-DE" sz="2000" dirty="0">
                <a:latin typeface="Arial" pitchFamily="34" charset="0"/>
              </a:rPr>
              <a:t> Environment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42" name="Rechteck 19">
            <a:extLst>
              <a:ext uri="{FF2B5EF4-FFF2-40B4-BE49-F238E27FC236}">
                <a16:creationId xmlns:a16="http://schemas.microsoft.com/office/drawing/2014/main" id="{4017948E-DDC9-421A-8D77-A346D98B9F96}"/>
              </a:ext>
            </a:extLst>
          </p:cNvPr>
          <p:cNvSpPr/>
          <p:nvPr/>
        </p:nvSpPr>
        <p:spPr bwMode="auto">
          <a:xfrm>
            <a:off x="3271732" y="4199320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latin typeface="Arial" pitchFamily="34" charset="0"/>
              </a:rPr>
              <a:t>Economical</a:t>
            </a:r>
            <a:r>
              <a:rPr lang="de-DE" sz="2000" dirty="0">
                <a:latin typeface="Arial" pitchFamily="34" charset="0"/>
              </a:rPr>
              <a:t> Environment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43" name="Rechteck 20">
            <a:extLst>
              <a:ext uri="{FF2B5EF4-FFF2-40B4-BE49-F238E27FC236}">
                <a16:creationId xmlns:a16="http://schemas.microsoft.com/office/drawing/2014/main" id="{5E31430F-440E-4B8E-9F02-CBB52EE5237F}"/>
              </a:ext>
            </a:extLst>
          </p:cNvPr>
          <p:cNvSpPr/>
          <p:nvPr/>
        </p:nvSpPr>
        <p:spPr bwMode="auto">
          <a:xfrm>
            <a:off x="6792600" y="1417664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itchFamily="34" charset="0"/>
              </a:rPr>
              <a:t>Political Environment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44" name="Rechteck 21">
            <a:extLst>
              <a:ext uri="{FF2B5EF4-FFF2-40B4-BE49-F238E27FC236}">
                <a16:creationId xmlns:a16="http://schemas.microsoft.com/office/drawing/2014/main" id="{8CDF6038-7ABA-4C97-9ACD-29F2A4D05FC9}"/>
              </a:ext>
            </a:extLst>
          </p:cNvPr>
          <p:cNvSpPr/>
          <p:nvPr/>
        </p:nvSpPr>
        <p:spPr bwMode="auto">
          <a:xfrm>
            <a:off x="8008951" y="2767900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latin typeface="Arial" pitchFamily="34" charset="0"/>
              </a:rPr>
              <a:t>Institutional</a:t>
            </a:r>
            <a:r>
              <a:rPr lang="de-DE" sz="2000" dirty="0">
                <a:latin typeface="Arial" pitchFamily="34" charset="0"/>
              </a:rPr>
              <a:t> Environment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45" name="Rechteck 22">
            <a:extLst>
              <a:ext uri="{FF2B5EF4-FFF2-40B4-BE49-F238E27FC236}">
                <a16:creationId xmlns:a16="http://schemas.microsoft.com/office/drawing/2014/main" id="{FBB8C787-E31C-45C1-A695-4C189A63A2F1}"/>
              </a:ext>
            </a:extLst>
          </p:cNvPr>
          <p:cNvSpPr/>
          <p:nvPr/>
        </p:nvSpPr>
        <p:spPr bwMode="auto">
          <a:xfrm>
            <a:off x="6886603" y="4128818"/>
            <a:ext cx="1999716" cy="709301"/>
          </a:xfrm>
          <a:prstGeom prst="rect">
            <a:avLst/>
          </a:prstGeom>
          <a:solidFill>
            <a:srgbClr val="F0AB00"/>
          </a:solidFill>
          <a:ln w="9525" cap="flat" cmpd="sng" algn="ctr">
            <a:solidFill>
              <a:srgbClr val="F0A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itchFamily="34" charset="0"/>
              </a:rPr>
              <a:t>Technological Environment</a:t>
            </a:r>
            <a:endParaRPr lang="en-GB" sz="2000" dirty="0">
              <a:latin typeface="Arial" pitchFamily="34" charset="0"/>
            </a:endParaRPr>
          </a:p>
        </p:txBody>
      </p:sp>
      <p:cxnSp>
        <p:nvCxnSpPr>
          <p:cNvPr id="46" name="Gerader Verbinder 24">
            <a:extLst>
              <a:ext uri="{FF2B5EF4-FFF2-40B4-BE49-F238E27FC236}">
                <a16:creationId xmlns:a16="http://schemas.microsoft.com/office/drawing/2014/main" id="{8FFA16A5-37A9-4D9B-BD0B-573FB1217125}"/>
              </a:ext>
            </a:extLst>
          </p:cNvPr>
          <p:cNvCxnSpPr>
            <a:cxnSpLocks/>
            <a:stCxn id="40" idx="2"/>
            <a:endCxn id="39" idx="1"/>
          </p:cNvCxnSpPr>
          <p:nvPr/>
        </p:nvCxnSpPr>
        <p:spPr bwMode="auto">
          <a:xfrm>
            <a:off x="4375564" y="2126965"/>
            <a:ext cx="1073666" cy="596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r Verbinder 25">
            <a:extLst>
              <a:ext uri="{FF2B5EF4-FFF2-40B4-BE49-F238E27FC236}">
                <a16:creationId xmlns:a16="http://schemas.microsoft.com/office/drawing/2014/main" id="{828A2319-B1A1-4D74-A42E-36EBED2ED3FC}"/>
              </a:ext>
            </a:extLst>
          </p:cNvPr>
          <p:cNvCxnSpPr>
            <a:cxnSpLocks/>
            <a:stCxn id="41" idx="3"/>
            <a:endCxn id="39" idx="2"/>
          </p:cNvCxnSpPr>
          <p:nvPr/>
        </p:nvCxnSpPr>
        <p:spPr bwMode="auto">
          <a:xfrm>
            <a:off x="4442506" y="3122551"/>
            <a:ext cx="68508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r Verbinder 26">
            <a:extLst>
              <a:ext uri="{FF2B5EF4-FFF2-40B4-BE49-F238E27FC236}">
                <a16:creationId xmlns:a16="http://schemas.microsoft.com/office/drawing/2014/main" id="{D28306B9-C030-4459-A04E-0D69C1B2F492}"/>
              </a:ext>
            </a:extLst>
          </p:cNvPr>
          <p:cNvCxnSpPr>
            <a:cxnSpLocks/>
            <a:stCxn id="42" idx="0"/>
            <a:endCxn id="39" idx="3"/>
          </p:cNvCxnSpPr>
          <p:nvPr/>
        </p:nvCxnSpPr>
        <p:spPr bwMode="auto">
          <a:xfrm flipV="1">
            <a:off x="4271590" y="3532759"/>
            <a:ext cx="1177640" cy="6665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r Verbinder 27">
            <a:extLst>
              <a:ext uri="{FF2B5EF4-FFF2-40B4-BE49-F238E27FC236}">
                <a16:creationId xmlns:a16="http://schemas.microsoft.com/office/drawing/2014/main" id="{38DBC5E6-4DA9-4672-A093-E5A262249B4E}"/>
              </a:ext>
            </a:extLst>
          </p:cNvPr>
          <p:cNvCxnSpPr>
            <a:cxnSpLocks/>
            <a:stCxn id="43" idx="2"/>
            <a:endCxn id="39" idx="7"/>
          </p:cNvCxnSpPr>
          <p:nvPr/>
        </p:nvCxnSpPr>
        <p:spPr bwMode="auto">
          <a:xfrm flipH="1">
            <a:off x="7002228" y="2126965"/>
            <a:ext cx="790231" cy="596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r Verbinder 28">
            <a:extLst>
              <a:ext uri="{FF2B5EF4-FFF2-40B4-BE49-F238E27FC236}">
                <a16:creationId xmlns:a16="http://schemas.microsoft.com/office/drawing/2014/main" id="{D52278B8-6EEB-48DF-B6C0-B26D7B3EBAB6}"/>
              </a:ext>
            </a:extLst>
          </p:cNvPr>
          <p:cNvCxnSpPr>
            <a:cxnSpLocks/>
            <a:stCxn id="44" idx="1"/>
            <a:endCxn id="39" idx="6"/>
          </p:cNvCxnSpPr>
          <p:nvPr/>
        </p:nvCxnSpPr>
        <p:spPr bwMode="auto">
          <a:xfrm flipH="1">
            <a:off x="7323863" y="3122551"/>
            <a:ext cx="68508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r Verbinder 29">
            <a:extLst>
              <a:ext uri="{FF2B5EF4-FFF2-40B4-BE49-F238E27FC236}">
                <a16:creationId xmlns:a16="http://schemas.microsoft.com/office/drawing/2014/main" id="{BE09558B-A33D-405A-9668-FFD7773E5ABD}"/>
              </a:ext>
            </a:extLst>
          </p:cNvPr>
          <p:cNvCxnSpPr>
            <a:cxnSpLocks/>
            <a:stCxn id="45" idx="0"/>
            <a:endCxn id="39" idx="5"/>
          </p:cNvCxnSpPr>
          <p:nvPr/>
        </p:nvCxnSpPr>
        <p:spPr bwMode="auto">
          <a:xfrm flipH="1" flipV="1">
            <a:off x="7002227" y="3532759"/>
            <a:ext cx="884234" cy="596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052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3FDE306B-81EC-49CB-B91A-27C2393B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660" y="107125"/>
            <a:ext cx="2492680" cy="556101"/>
          </a:xfrm>
        </p:spPr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Rubik"/>
              </a:rPr>
              <a:t>Bevezetés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DDC9ACF-2349-4C0C-8B09-B5E757D55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860" y="745435"/>
            <a:ext cx="11092069" cy="4890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sz="2600" b="1" dirty="0">
                <a:solidFill>
                  <a:schemeClr val="accent4"/>
                </a:solidFill>
              </a:rPr>
              <a:t>Reagálás környezetünk változására</a:t>
            </a:r>
          </a:p>
          <a:p>
            <a:pPr marL="11430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hatékony és gördülékeny változásmenedzsment</a:t>
            </a:r>
          </a:p>
          <a:p>
            <a:pPr marL="11430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fenntartható fejlődés </a:t>
            </a:r>
            <a:r>
              <a:rPr lang="hu-HU" sz="2600" b="1" dirty="0">
                <a:hlinkClick r:id="rId3"/>
              </a:rPr>
              <a:t>irányelvei</a:t>
            </a:r>
            <a:r>
              <a:rPr lang="hu-HU" sz="2600" b="1" dirty="0"/>
              <a:t>nek követése (ENSZ)</a:t>
            </a:r>
          </a:p>
          <a:p>
            <a:pPr>
              <a:lnSpc>
                <a:spcPct val="100000"/>
              </a:lnSpc>
            </a:pPr>
            <a:r>
              <a:rPr lang="hu-HU" sz="2600" b="1" dirty="0">
                <a:solidFill>
                  <a:schemeClr val="accent4"/>
                </a:solidFill>
              </a:rPr>
              <a:t>A piacgazdaság szereplői fennmaradásra törekszenek</a:t>
            </a:r>
          </a:p>
          <a:p>
            <a:pPr marL="11430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célul tűzik ki a folyamatos fejlődést és stabilitást</a:t>
            </a:r>
          </a:p>
          <a:p>
            <a:pPr>
              <a:lnSpc>
                <a:spcPct val="100000"/>
              </a:lnSpc>
            </a:pPr>
            <a:r>
              <a:rPr lang="hu-HU" sz="2600" b="1" dirty="0">
                <a:solidFill>
                  <a:schemeClr val="accent4"/>
                </a:solidFill>
              </a:rPr>
              <a:t>Nagyvállalatok működésében különös szerepet játszik</a:t>
            </a:r>
          </a:p>
          <a:p>
            <a:pPr marL="11430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az információk megszerzése, az információvagyonnal gazdálkodás</a:t>
            </a:r>
          </a:p>
          <a:p>
            <a:pPr marL="11430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gördülékeny változásmenedzsment</a:t>
            </a:r>
          </a:p>
          <a:p>
            <a:pPr marL="11430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600" b="1" dirty="0"/>
              <a:t>operatív tevékenységeket, stratégiai tervezést </a:t>
            </a:r>
            <a:r>
              <a:rPr lang="hu-HU" b="1" dirty="0"/>
              <a:t>érintő ismeretek</a:t>
            </a:r>
          </a:p>
        </p:txBody>
      </p:sp>
    </p:spTree>
    <p:extLst>
      <p:ext uri="{BB962C8B-B14F-4D97-AF65-F5344CB8AC3E}">
        <p14:creationId xmlns:p14="http://schemas.microsoft.com/office/powerpoint/2010/main" val="495493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Ellenállás az ü</a:t>
            </a:r>
            <a:r>
              <a:rPr lang="en-US" sz="3200" b="1" dirty="0" err="1">
                <a:solidFill>
                  <a:srgbClr val="C00000"/>
                </a:solidFill>
              </a:rPr>
              <a:t>zleti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változás</a:t>
            </a:r>
            <a:r>
              <a:rPr lang="hu-HU" sz="3200" b="1" dirty="0" err="1">
                <a:solidFill>
                  <a:srgbClr val="C00000"/>
                </a:solidFill>
              </a:rPr>
              <a:t>sal</a:t>
            </a:r>
            <a:r>
              <a:rPr lang="hu-HU" sz="3200" b="1" dirty="0">
                <a:solidFill>
                  <a:srgbClr val="C00000"/>
                </a:solidFill>
              </a:rPr>
              <a:t> szemben</a:t>
            </a:r>
            <a:endParaRPr lang="en-US" altLang="zh-HK" sz="2800" b="1" cap="small" dirty="0">
              <a:solidFill>
                <a:srgbClr val="C00000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81723"/>
              </p:ext>
            </p:extLst>
          </p:nvPr>
        </p:nvGraphicFramePr>
        <p:xfrm>
          <a:off x="3020602" y="1251775"/>
          <a:ext cx="6150796" cy="364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6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Verbal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Non-verbal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83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Active</a:t>
                      </a:r>
                      <a:endParaRPr lang="en-GB" b="1" dirty="0"/>
                    </a:p>
                  </a:txBody>
                  <a:tcPr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algn="ctr"/>
                      <a:r>
                        <a:rPr lang="de-DE" b="0" u="sng" dirty="0"/>
                        <a:t>Opposition </a:t>
                      </a:r>
                    </a:p>
                    <a:p>
                      <a:r>
                        <a:rPr lang="de-DE" sz="1600" dirty="0"/>
                        <a:t>(counter-argumentation, </a:t>
                      </a:r>
                      <a:r>
                        <a:rPr lang="de-DE" sz="1600" dirty="0" err="1"/>
                        <a:t>accusation</a:t>
                      </a:r>
                      <a:r>
                        <a:rPr lang="de-DE" sz="1600" dirty="0"/>
                        <a:t>,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threat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polemic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stubbornness</a:t>
                      </a:r>
                      <a:r>
                        <a:rPr lang="de-DE" sz="1600" baseline="0" dirty="0"/>
                        <a:t>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algn="ctr"/>
                      <a:r>
                        <a:rPr lang="de-DE" u="sng" dirty="0"/>
                        <a:t>Agitation</a:t>
                      </a:r>
                    </a:p>
                    <a:p>
                      <a:r>
                        <a:rPr lang="de-DE" sz="1600" dirty="0"/>
                        <a:t>(</a:t>
                      </a:r>
                      <a:r>
                        <a:rPr lang="de-DE" sz="1600" dirty="0" err="1"/>
                        <a:t>restlessness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disagreement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intrigue</a:t>
                      </a:r>
                      <a:r>
                        <a:rPr lang="de-DE" sz="1600" dirty="0"/>
                        <a:t>, rumor, </a:t>
                      </a:r>
                      <a:r>
                        <a:rPr lang="de-DE" sz="1600" dirty="0" err="1"/>
                        <a:t>group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building</a:t>
                      </a:r>
                      <a:r>
                        <a:rPr lang="de-DE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56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Passive</a:t>
                      </a:r>
                      <a:endParaRPr lang="en-GB" b="1" dirty="0"/>
                    </a:p>
                  </a:txBody>
                  <a:tcPr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algn="ctr"/>
                      <a:r>
                        <a:rPr lang="de-DE" u="sng" dirty="0" err="1"/>
                        <a:t>Avoid</a:t>
                      </a:r>
                      <a:endParaRPr lang="de-DE" u="sng" dirty="0"/>
                    </a:p>
                    <a:p>
                      <a:r>
                        <a:rPr lang="de-DE" sz="1600" dirty="0"/>
                        <a:t>(</a:t>
                      </a:r>
                      <a:r>
                        <a:rPr lang="de-DE" sz="1600" dirty="0" err="1"/>
                        <a:t>Remain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silent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mess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around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make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fun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discuss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unimportant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stuff</a:t>
                      </a:r>
                      <a:r>
                        <a:rPr lang="de-DE" sz="1600" baseline="0" dirty="0"/>
                        <a:t>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algn="ctr"/>
                      <a:r>
                        <a:rPr lang="de-DE" u="sng" dirty="0" err="1"/>
                        <a:t>Listlessness</a:t>
                      </a:r>
                      <a:endParaRPr lang="de-DE" u="sng" dirty="0"/>
                    </a:p>
                    <a:p>
                      <a:r>
                        <a:rPr lang="de-DE" sz="1600" dirty="0"/>
                        <a:t>(</a:t>
                      </a:r>
                      <a:r>
                        <a:rPr lang="de-DE" sz="1600" dirty="0" err="1"/>
                        <a:t>inattention</a:t>
                      </a:r>
                      <a:r>
                        <a:rPr lang="de-DE" sz="1600" dirty="0"/>
                        <a:t>,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fatigue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stay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away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aseline="0" dirty="0" err="1"/>
                        <a:t>disease</a:t>
                      </a:r>
                      <a:r>
                        <a:rPr lang="de-DE" sz="1600" baseline="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008416" y="6156087"/>
            <a:ext cx="2355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/>
              <a:t>Doppler</a:t>
            </a:r>
            <a:r>
              <a:rPr lang="uk-UA" sz="1200" dirty="0"/>
              <a:t> </a:t>
            </a:r>
            <a:r>
              <a:rPr lang="uk-UA" sz="1200" dirty="0" err="1"/>
              <a:t>and</a:t>
            </a:r>
            <a:r>
              <a:rPr lang="uk-UA" sz="1200" dirty="0"/>
              <a:t> </a:t>
            </a:r>
            <a:r>
              <a:rPr lang="uk-UA" sz="1200" dirty="0" err="1"/>
              <a:t>Lauterburg</a:t>
            </a:r>
            <a:r>
              <a:rPr lang="uk-UA" sz="1200" dirty="0"/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115320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590DE880-DE7D-4D28-81CC-F40B61A42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397" y="1359124"/>
            <a:ext cx="4500000" cy="3643350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monolit -&gt; integrált rendszer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F648E7FB-15AC-4866-B9BE-93D552F63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9460" y="1359124"/>
            <a:ext cx="5699840" cy="3643350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integrált rendszer + szolgáltatás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95A89AB-C019-468C-A8AF-CF969394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Integrált rendszerkoncepció mellett egyedi szolgáltatások beépítése a rendszerkörnyezetbe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3A9EA9-48DA-4286-9FB4-EB17B602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B34CBC-153B-421B-A189-DD0A8161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21</a:t>
            </a:fld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F368C60-7B51-4DAA-B21B-27B66012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00" y="2058109"/>
            <a:ext cx="3696731" cy="299654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64A0796-22D1-43BB-B3BF-97687CC44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97" y="1855526"/>
            <a:ext cx="5612903" cy="3146948"/>
          </a:xfrm>
          <a:prstGeom prst="rect">
            <a:avLst/>
          </a:prstGeom>
        </p:spPr>
      </p:pic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74AD9FA-A4D2-57FA-7829-9E36DDFA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22644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chseck 4"/>
          <p:cNvSpPr/>
          <p:nvPr/>
        </p:nvSpPr>
        <p:spPr bwMode="gray">
          <a:xfrm>
            <a:off x="2493459" y="2205318"/>
            <a:ext cx="1693059" cy="1438836"/>
          </a:xfrm>
          <a:prstGeom prst="hexagon">
            <a:avLst/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echseck 5"/>
          <p:cNvSpPr/>
          <p:nvPr/>
        </p:nvSpPr>
        <p:spPr bwMode="gray">
          <a:xfrm>
            <a:off x="3829201" y="2924736"/>
            <a:ext cx="1693059" cy="1438836"/>
          </a:xfrm>
          <a:prstGeom prst="hexagon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echseck 6"/>
          <p:cNvSpPr/>
          <p:nvPr/>
        </p:nvSpPr>
        <p:spPr bwMode="gray">
          <a:xfrm>
            <a:off x="5151495" y="2205318"/>
            <a:ext cx="1693059" cy="1438836"/>
          </a:xfrm>
          <a:prstGeom prst="hexagon">
            <a:avLst/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chseck 7"/>
          <p:cNvSpPr/>
          <p:nvPr/>
        </p:nvSpPr>
        <p:spPr bwMode="gray">
          <a:xfrm>
            <a:off x="6487237" y="2935942"/>
            <a:ext cx="1693059" cy="14388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echseck 8"/>
          <p:cNvSpPr/>
          <p:nvPr/>
        </p:nvSpPr>
        <p:spPr bwMode="gray">
          <a:xfrm>
            <a:off x="7822978" y="3597090"/>
            <a:ext cx="1693059" cy="1438836"/>
          </a:xfrm>
          <a:prstGeom prst="hexagon">
            <a:avLst/>
          </a:prstGeom>
          <a:solidFill>
            <a:srgbClr val="C00000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78841" y="2786237"/>
            <a:ext cx="13357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EMPATHIZE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16288" y="3504860"/>
            <a:ext cx="13357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DEFINE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52030" y="2783361"/>
            <a:ext cx="13357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IDEATE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595135" y="3472603"/>
            <a:ext cx="1590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PROTOTYPE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361271" y="4178009"/>
            <a:ext cx="973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/>
          </p:nvPr>
        </p:nvSpPr>
        <p:spPr>
          <a:xfrm>
            <a:off x="1848000" y="353085"/>
            <a:ext cx="8496000" cy="11145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Újfajta gondolkodásmód folyamata: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de-DE" sz="3600" b="1" dirty="0">
                <a:solidFill>
                  <a:srgbClr val="002060"/>
                </a:solidFill>
              </a:rPr>
              <a:t>Design </a:t>
            </a:r>
            <a:r>
              <a:rPr lang="de-DE" sz="3600" b="1" dirty="0" err="1">
                <a:solidFill>
                  <a:srgbClr val="002060"/>
                </a:solidFill>
              </a:rPr>
              <a:t>Thinking</a:t>
            </a:r>
            <a:r>
              <a:rPr lang="de-DE" sz="3600" b="1" dirty="0">
                <a:solidFill>
                  <a:srgbClr val="002060"/>
                </a:solidFill>
              </a:rPr>
              <a:t> Process</a:t>
            </a:r>
            <a:br>
              <a:rPr lang="en-US" sz="1800" dirty="0"/>
            </a:br>
            <a:r>
              <a:rPr lang="en-US" sz="1700" cap="small" dirty="0"/>
              <a:t>Process Overview</a:t>
            </a:r>
            <a:endParaRPr lang="en-US" altLang="zh-HK" sz="1700" cap="small" dirty="0"/>
          </a:p>
        </p:txBody>
      </p:sp>
    </p:spTree>
    <p:extLst>
      <p:ext uri="{BB962C8B-B14F-4D97-AF65-F5344CB8AC3E}">
        <p14:creationId xmlns:p14="http://schemas.microsoft.com/office/powerpoint/2010/main" val="137452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63814"/>
              </p:ext>
            </p:extLst>
          </p:nvPr>
        </p:nvGraphicFramePr>
        <p:xfrm>
          <a:off x="2667970" y="746919"/>
          <a:ext cx="8148918" cy="437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Közösségi hálózat bevonása</a:t>
            </a:r>
            <a:endParaRPr lang="de-DE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829559"/>
            <a:ext cx="5043340" cy="3912123"/>
          </a:xfrm>
        </p:spPr>
        <p:txBody>
          <a:bodyPr/>
          <a:lstStyle/>
          <a:p>
            <a:pPr marL="285750" indent="-285750"/>
            <a:r>
              <a:rPr lang="en-GB" sz="2400" b="1" dirty="0"/>
              <a:t>Business Intelligence (BI)</a:t>
            </a:r>
          </a:p>
          <a:p>
            <a:pPr marL="503100" lvl="1" indent="-285750">
              <a:buFont typeface="Symbol" panose="05050102010706020507" pitchFamily="18" charset="2"/>
              <a:buChar char="-"/>
            </a:pPr>
            <a:r>
              <a:rPr lang="en-GB" dirty="0"/>
              <a:t>Systematic analysis (collect, analyse, visualize) of data for gaining new knowledge</a:t>
            </a:r>
            <a:endParaRPr lang="en-GB" b="1" dirty="0"/>
          </a:p>
          <a:p>
            <a:pPr marL="285750" indent="-285750"/>
            <a:r>
              <a:rPr lang="en-GB" sz="2400" b="1" dirty="0"/>
              <a:t>Big Data (amount)</a:t>
            </a:r>
          </a:p>
          <a:p>
            <a:pPr marL="503100" lvl="1" indent="-285750">
              <a:buFont typeface="Symbol" panose="05050102010706020507" pitchFamily="18" charset="2"/>
              <a:buChar char="-"/>
            </a:pPr>
            <a:r>
              <a:rPr lang="en-GB" dirty="0"/>
              <a:t>High data </a:t>
            </a:r>
            <a:r>
              <a:rPr lang="en-GB" b="1" dirty="0"/>
              <a:t>volumes</a:t>
            </a:r>
          </a:p>
          <a:p>
            <a:pPr marL="503100" lvl="1" indent="-285750">
              <a:buFont typeface="Symbol" panose="05050102010706020507" pitchFamily="18" charset="2"/>
              <a:buChar char="-"/>
            </a:pPr>
            <a:r>
              <a:rPr lang="en-GB" dirty="0"/>
              <a:t>An extraordinary </a:t>
            </a:r>
            <a:r>
              <a:rPr lang="en-GB" b="1" dirty="0"/>
              <a:t>variety</a:t>
            </a:r>
            <a:r>
              <a:rPr lang="en-GB" dirty="0"/>
              <a:t> of data types</a:t>
            </a:r>
          </a:p>
          <a:p>
            <a:pPr marL="503100" lvl="1" indent="-285750">
              <a:buFont typeface="Symbol" panose="05050102010706020507" pitchFamily="18" charset="2"/>
              <a:buChar char="-"/>
            </a:pPr>
            <a:r>
              <a:rPr lang="en-GB" dirty="0"/>
              <a:t>Data with a high data feed </a:t>
            </a:r>
            <a:r>
              <a:rPr lang="en-GB" b="1" dirty="0"/>
              <a:t>velocity</a:t>
            </a:r>
          </a:p>
          <a:p>
            <a:pPr marL="285750" indent="-285750"/>
            <a:r>
              <a:rPr lang="en-GB" sz="2400" b="1" dirty="0"/>
              <a:t>Smart Data (value)</a:t>
            </a:r>
          </a:p>
          <a:p>
            <a:pPr marL="0" indent="0">
              <a:buNone/>
            </a:pPr>
            <a:endParaRPr lang="en-GB" sz="2400" b="1" dirty="0"/>
          </a:p>
          <a:p>
            <a:pPr marL="285750" indent="-285750"/>
            <a:endParaRPr lang="en-GB" sz="24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086599" cy="654934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SMAC: </a:t>
            </a:r>
            <a:r>
              <a:rPr lang="hu-HU" sz="3200" b="1" dirty="0" err="1">
                <a:solidFill>
                  <a:srgbClr val="C00000"/>
                </a:solidFill>
              </a:rPr>
              <a:t>Spcial</a:t>
            </a:r>
            <a:r>
              <a:rPr lang="hu-HU" sz="3200" b="1" dirty="0">
                <a:solidFill>
                  <a:srgbClr val="C00000"/>
                </a:solidFill>
              </a:rPr>
              <a:t> – Mobile – </a:t>
            </a:r>
            <a:r>
              <a:rPr lang="hu-HU" sz="3200" b="1" u="sng" dirty="0" err="1">
                <a:solidFill>
                  <a:srgbClr val="C00000"/>
                </a:solidFill>
              </a:rPr>
              <a:t>Analytics</a:t>
            </a:r>
            <a:r>
              <a:rPr lang="hu-HU" sz="3200" b="1" dirty="0">
                <a:solidFill>
                  <a:srgbClr val="C00000"/>
                </a:solidFill>
              </a:rPr>
              <a:t> - </a:t>
            </a:r>
            <a:r>
              <a:rPr lang="hu-HU" sz="3200" b="1" dirty="0" err="1">
                <a:solidFill>
                  <a:srgbClr val="C00000"/>
                </a:solidFill>
              </a:rPr>
              <a:t>Cloud</a:t>
            </a:r>
            <a:endParaRPr lang="de-DE" sz="6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72" y="763571"/>
            <a:ext cx="5521727" cy="41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7">
            <a:extLst>
              <a:ext uri="{FF2B5EF4-FFF2-40B4-BE49-F238E27FC236}">
                <a16:creationId xmlns:a16="http://schemas.microsoft.com/office/drawing/2014/main" id="{95F2B51B-C456-467A-895A-C6171F7A36FF}"/>
              </a:ext>
            </a:extLst>
          </p:cNvPr>
          <p:cNvSpPr txBox="1"/>
          <p:nvPr/>
        </p:nvSpPr>
        <p:spPr>
          <a:xfrm>
            <a:off x="0" y="4886655"/>
            <a:ext cx="772855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53" indent="-28565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b="1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sz="2000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ocial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de-DE" sz="2000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transforms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core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business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kern="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processes</a:t>
            </a:r>
            <a:endParaRPr lang="de-DE" sz="2000" kern="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653" indent="-28565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b="1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obile - </a:t>
            </a:r>
            <a:r>
              <a:rPr lang="de-DE" sz="2000" dirty="0" err="1">
                <a:solidFill>
                  <a:srgbClr val="002060"/>
                </a:solidFill>
              </a:rPr>
              <a:t>connects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employees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to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their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work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and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each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other</a:t>
            </a:r>
            <a:endParaRPr lang="en-US" sz="2000" dirty="0">
              <a:solidFill>
                <a:srgbClr val="002060"/>
              </a:solidFill>
            </a:endParaRPr>
          </a:p>
          <a:p>
            <a:pPr marL="285653" indent="-28565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b="1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nalytics - </a:t>
            </a:r>
            <a:r>
              <a:rPr lang="de-DE" sz="2000" dirty="0" err="1">
                <a:solidFill>
                  <a:srgbClr val="002060"/>
                </a:solidFill>
              </a:rPr>
              <a:t>helps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companies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innovate</a:t>
            </a:r>
            <a:endParaRPr lang="de-DE" sz="2000" kern="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653" indent="-28565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b="1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de-DE" sz="2000" kern="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loud - </a:t>
            </a:r>
            <a:r>
              <a:rPr lang="de-DE" sz="2000" dirty="0" err="1">
                <a:solidFill>
                  <a:srgbClr val="002060"/>
                </a:solidFill>
              </a:rPr>
              <a:t>drives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business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agility</a:t>
            </a:r>
            <a:endParaRPr lang="de-DE" sz="2000" kern="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40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1" y="1116156"/>
            <a:ext cx="3737762" cy="3790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Modern SAP Fiori felhasználói felület</a:t>
            </a:r>
            <a:endParaRPr lang="de-DE" sz="2400" dirty="0"/>
          </a:p>
        </p:txBody>
      </p:sp>
      <p:sp>
        <p:nvSpPr>
          <p:cNvPr id="18" name="Ovale Legende 17"/>
          <p:cNvSpPr/>
          <p:nvPr/>
        </p:nvSpPr>
        <p:spPr bwMode="auto">
          <a:xfrm>
            <a:off x="5874494" y="3369866"/>
            <a:ext cx="2059708" cy="618838"/>
          </a:xfrm>
          <a:prstGeom prst="wedgeEllipseCallout">
            <a:avLst>
              <a:gd name="adj1" fmla="val -51317"/>
              <a:gd name="adj2" fmla="val 194872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hu-HU" sz="14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Testreszabás</a:t>
            </a:r>
            <a:endParaRPr lang="en-US" sz="12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Grafik 6">
            <a:extLst>
              <a:ext uri="{FF2B5EF4-FFF2-40B4-BE49-F238E27FC236}">
                <a16:creationId xmlns:a16="http://schemas.microsoft.com/office/drawing/2014/main" id="{D1F8DE31-86A1-439E-A5BA-A51C32BD7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8" y="1402232"/>
            <a:ext cx="4808743" cy="3479559"/>
          </a:xfrm>
          <a:prstGeom prst="rect">
            <a:avLst/>
          </a:prstGeom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C0958236-F5CF-47EB-BB85-B2807641F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18" y="1930609"/>
            <a:ext cx="3962400" cy="2829842"/>
          </a:xfrm>
          <a:prstGeom prst="rect">
            <a:avLst/>
          </a:prstGeom>
        </p:spPr>
      </p:pic>
      <p:sp>
        <p:nvSpPr>
          <p:cNvPr id="15" name="Ovale Legende 17">
            <a:extLst>
              <a:ext uri="{FF2B5EF4-FFF2-40B4-BE49-F238E27FC236}">
                <a16:creationId xmlns:a16="http://schemas.microsoft.com/office/drawing/2014/main" id="{2490B998-AEAC-4EA0-8FB7-9B41C76B8F94}"/>
              </a:ext>
            </a:extLst>
          </p:cNvPr>
          <p:cNvSpPr/>
          <p:nvPr/>
        </p:nvSpPr>
        <p:spPr bwMode="auto">
          <a:xfrm>
            <a:off x="4505964" y="2476779"/>
            <a:ext cx="2059708" cy="618838"/>
          </a:xfrm>
          <a:prstGeom prst="wedgeEllipseCallout">
            <a:avLst>
              <a:gd name="adj1" fmla="val -51317"/>
              <a:gd name="adj2" fmla="val 194872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hu-HU" sz="14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Testreszabás</a:t>
            </a:r>
            <a:endParaRPr lang="en-US" sz="12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e Legende 18">
            <a:extLst>
              <a:ext uri="{FF2B5EF4-FFF2-40B4-BE49-F238E27FC236}">
                <a16:creationId xmlns:a16="http://schemas.microsoft.com/office/drawing/2014/main" id="{5C3BD93D-C46F-4F96-9804-3ADD4CA3608D}"/>
              </a:ext>
            </a:extLst>
          </p:cNvPr>
          <p:cNvSpPr/>
          <p:nvPr/>
        </p:nvSpPr>
        <p:spPr bwMode="auto">
          <a:xfrm>
            <a:off x="10003719" y="3766842"/>
            <a:ext cx="2059708" cy="618838"/>
          </a:xfrm>
          <a:prstGeom prst="wedgeEllipseCallout">
            <a:avLst>
              <a:gd name="adj1" fmla="val -37864"/>
              <a:gd name="adj2" fmla="val -12453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hu-HU" sz="1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Analitika</a:t>
            </a:r>
            <a:endParaRPr lang="en-US" sz="12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Ovale Legende 16">
            <a:extLst>
              <a:ext uri="{FF2B5EF4-FFF2-40B4-BE49-F238E27FC236}">
                <a16:creationId xmlns:a16="http://schemas.microsoft.com/office/drawing/2014/main" id="{B9C864A4-E031-450A-872A-1FAAFA59E01F}"/>
              </a:ext>
            </a:extLst>
          </p:cNvPr>
          <p:cNvSpPr/>
          <p:nvPr/>
        </p:nvSpPr>
        <p:spPr bwMode="auto">
          <a:xfrm>
            <a:off x="1303129" y="3142012"/>
            <a:ext cx="2059708" cy="699012"/>
          </a:xfrm>
          <a:prstGeom prst="wedgeEllipseCallout">
            <a:avLst>
              <a:gd name="adj1" fmla="val 70657"/>
              <a:gd name="adj2" fmla="val -181931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en-US" sz="1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SAP S/4HANA</a:t>
            </a:r>
            <a:br>
              <a:rPr lang="en-US" sz="1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alkalmazások</a:t>
            </a:r>
            <a:endParaRPr lang="en-US" sz="12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90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AC3E5CB-2142-4BE8-B9DA-7F87A3BA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33487"/>
            <a:ext cx="11328000" cy="3191029"/>
          </a:xfrm>
        </p:spPr>
        <p:txBody>
          <a:bodyPr/>
          <a:lstStyle/>
          <a:p>
            <a:pPr marL="514350" indent="-514350" algn="just"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T. Orosz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”Model transition by means of </a:t>
            </a:r>
            <a:r>
              <a:rPr lang="en-US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Zachmann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Enterprise Architecture Framework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”, in 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10 TH JUBILEE IEEE INTERNATIONAL CONFERENCE ON COMPUTATIONAL CYBERNETICS AND CYBER-MEDICAL SYSTEMS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. 2022.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6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Pages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hu-H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000" b="1" dirty="0">
                <a:solidFill>
                  <a:srgbClr val="151F39"/>
                </a:solidFill>
                <a:latin typeface="Open Sans" panose="020B0606030504020204" pitchFamily="34" charset="0"/>
              </a:rPr>
              <a:t>T. Orosz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 “</a:t>
            </a:r>
            <a:r>
              <a:rPr lang="en-US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Functionaility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Affacted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SAP Digital Transformation” in 26th IEEE International Conference on Intelligent Engineering Systems 2022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5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Pages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hu-H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T. Orosz</a:t>
            </a:r>
            <a:r>
              <a:rPr lang="hu-HU" sz="2000" b="1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  “User experience improvement by means of innovative SAP user interfaces” in 26th IEEE International Conference on Intelligent Engineering Systems 2022 5 Pages.</a:t>
            </a:r>
            <a:endParaRPr lang="hu-HU" sz="2000" dirty="0">
              <a:solidFill>
                <a:srgbClr val="151F39"/>
              </a:solidFill>
              <a:latin typeface="Open Sans" panose="020B0606030504020204" pitchFamily="34" charset="0"/>
            </a:endParaRPr>
          </a:p>
          <a:p>
            <a:pPr marL="514350" indent="-514350" algn="just"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T. Orosz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 “Dependency analysis of effective hybrid ERP solution deployment by means of composing customer-specific SAP best practices”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Intelligent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Systems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Applications</a:t>
            </a:r>
            <a:r>
              <a:rPr lang="hu-HU" sz="2000" b="0" i="0" u="none" strike="noStrike" dirty="0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, 15 </a:t>
            </a:r>
            <a:r>
              <a:rPr lang="hu-HU" sz="2000" b="0" i="0" u="none" strike="noStrike" dirty="0" err="1">
                <a:solidFill>
                  <a:srgbClr val="151F39"/>
                </a:solidFill>
                <a:effectLst/>
                <a:latin typeface="Open Sans" panose="020B0606030504020204" pitchFamily="34" charset="0"/>
              </a:rPr>
              <a:t>Pages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FF9419D-84ED-46EE-8391-8112AB76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32" y="174625"/>
            <a:ext cx="10000567" cy="749607"/>
          </a:xfrm>
        </p:spPr>
        <p:txBody>
          <a:bodyPr>
            <a:normAutofit/>
          </a:bodyPr>
          <a:lstStyle/>
          <a:p>
            <a:r>
              <a:rPr lang="hu-HU" sz="3600" dirty="0"/>
              <a:t>Benyújtott publikációk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65BF677-9E9D-BB6A-A425-ACABDD594705}"/>
              </a:ext>
            </a:extLst>
          </p:cNvPr>
          <p:cNvSpPr txBox="1"/>
          <p:nvPr/>
        </p:nvSpPr>
        <p:spPr>
          <a:xfrm>
            <a:off x="838200" y="4404851"/>
            <a:ext cx="6174658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Egyéb publikációk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DC4C7E-DC24-1E6E-0577-016889E9CBF6}"/>
              </a:ext>
            </a:extLst>
          </p:cNvPr>
          <p:cNvSpPr txBox="1"/>
          <p:nvPr/>
        </p:nvSpPr>
        <p:spPr>
          <a:xfrm>
            <a:off x="838200" y="5087453"/>
            <a:ext cx="11090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151F39"/>
                </a:solidFill>
                <a:latin typeface="Open Sans" panose="020B0606030504020204" pitchFamily="34" charset="0"/>
              </a:rPr>
              <a:t>Szekcióvezetés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: </a:t>
            </a:r>
            <a:r>
              <a:rPr lang="en-US" sz="2000" dirty="0">
                <a:solidFill>
                  <a:srgbClr val="151F39"/>
                </a:solidFill>
                <a:latin typeface="Open Sans" panose="020B0606030504020204" pitchFamily="34" charset="0"/>
              </a:rPr>
              <a:t>Adaptive Physics Contest Preparation Applying Data Science Elements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, National </a:t>
            </a:r>
            <a:r>
              <a:rPr lang="hu-HU" sz="2000" dirty="0" err="1">
                <a:solidFill>
                  <a:srgbClr val="151F39"/>
                </a:solidFill>
                <a:latin typeface="Open Sans" panose="020B0606030504020204" pitchFamily="34" charset="0"/>
              </a:rPr>
              <a:t>Meetings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 of </a:t>
            </a:r>
            <a:r>
              <a:rPr lang="hu-HU" sz="2000" dirty="0" err="1">
                <a:solidFill>
                  <a:srgbClr val="151F39"/>
                </a:solidFill>
                <a:latin typeface="Open Sans" panose="020B0606030504020204" pitchFamily="34" charset="0"/>
              </a:rPr>
              <a:t>the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 American </a:t>
            </a:r>
            <a:r>
              <a:rPr lang="hu-HU" sz="2000" dirty="0" err="1">
                <a:solidFill>
                  <a:srgbClr val="151F39"/>
                </a:solidFill>
                <a:latin typeface="Open Sans" panose="020B0606030504020204" pitchFamily="34" charset="0"/>
              </a:rPr>
              <a:t>Association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 of </a:t>
            </a:r>
            <a:r>
              <a:rPr lang="hu-HU" sz="2000" dirty="0" err="1">
                <a:solidFill>
                  <a:srgbClr val="151F39"/>
                </a:solidFill>
                <a:latin typeface="Open Sans" panose="020B0606030504020204" pitchFamily="34" charset="0"/>
              </a:rPr>
              <a:t>Physics</a:t>
            </a:r>
            <a:r>
              <a:rPr lang="hu-HU" sz="2000" dirty="0">
                <a:solidFill>
                  <a:srgbClr val="151F39"/>
                </a:solidFill>
                <a:latin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151F39"/>
                </a:solidFill>
                <a:latin typeface="Open Sans" panose="020B0606030504020204" pitchFamily="34" charset="0"/>
              </a:rPr>
              <a:t>Teachers</a:t>
            </a:r>
            <a:endParaRPr lang="hu-HU" sz="2000" dirty="0">
              <a:solidFill>
                <a:srgbClr val="151F3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F356E55-5A90-452C-A3A8-F67AACD9D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077" y="2402732"/>
            <a:ext cx="10080000" cy="171670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>
                <a:solidFill>
                  <a:srgbClr val="C00000"/>
                </a:solidFill>
              </a:rPr>
              <a:t>Köszönöm 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285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CB15FB2-B1C7-467A-AF6D-535F3498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507600"/>
            <a:ext cx="12169832" cy="45299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rgbClr val="3333CC"/>
                </a:solidFill>
                <a:latin typeface="Rubik"/>
              </a:rPr>
              <a:t>Metodika: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Rubik"/>
              </a:rPr>
              <a:t>ERP rendszerek optimalizációja innovatív és fenntartható megoldások szintézisével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Rubik"/>
              </a:rPr>
              <a:t>Ügyfélközpontú ERP megoldások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Rubik"/>
              </a:rPr>
              <a:t>Fenntartható ERP rendszerek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Rubik"/>
              </a:rPr>
              <a:t>Innovatív ERP változáskezelés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latin typeface="Rubik"/>
              </a:rPr>
              <a:t>Robosztus ERP rendszerek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8A002FD-9F92-437A-9AC4-E95C45DA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0091651" cy="50760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Célok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4624086-EC02-474B-8364-0D4E539808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EB6909-A047-4784-AF01-4CF578543D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3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74A210-B8C5-0821-29EA-884DEF253F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33449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4A92872-3CC5-488D-BC06-22540AD0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/>
              <a:t>ERP rendszerekben alkalmazott technológiák optimalizálása, illesztése és elosztása: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/>
              <a:t>Változáskezelés menedzsmentje, verziókezelés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/>
              <a:t>Üzleti funkciókhoz illesztés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/>
              <a:t>Szervezeti hatékonyságvizsgálat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/>
              <a:t>Legjobb gyakorlatok, útmutatók felülvizsgálata: építőkockák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DA861F5-2175-45AC-86BC-2A2802DA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Tervezett megvalósítás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FCF1C3-2476-4A4B-A90F-FDEE52D8E7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C9D50B-4BD2-4A62-9CDD-DC86FCCD20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4</a:t>
            </a:fld>
            <a:endParaRPr lang="en-US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B1852739-6FF7-FCA7-137E-0D682AB10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39294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40E8D4-4A7D-4AFD-8591-B7D7B890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Rendszerkörnyezet vizsgálata, felmérése</a:t>
            </a:r>
          </a:p>
          <a:p>
            <a:r>
              <a:rPr lang="hu-HU" dirty="0"/>
              <a:t>Meglévő funkciók vizsgálata, újakra javaslattétel</a:t>
            </a:r>
          </a:p>
          <a:p>
            <a:r>
              <a:rPr lang="hu-HU" dirty="0"/>
              <a:t>Standard és saját megoldások kiválasztása</a:t>
            </a:r>
          </a:p>
          <a:p>
            <a:r>
              <a:rPr lang="hu-HU" dirty="0"/>
              <a:t>Alkalmazások szervezethez való illesztése</a:t>
            </a:r>
          </a:p>
          <a:p>
            <a:r>
              <a:rPr lang="hu-HU" dirty="0"/>
              <a:t>Tesztelés, visszacsatolás, továbbfejlesztés lehetősége</a:t>
            </a:r>
          </a:p>
          <a:p>
            <a:r>
              <a:rPr lang="hu-HU" dirty="0"/>
              <a:t>Fenntarthatóság biztosítása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42B9B0F-4E32-4502-8D2F-1B73A967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80975"/>
            <a:ext cx="10900372" cy="11436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Ügyfélközpontú szemléletmódok, eljárások megvalósítása vállalati környezetben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954071E-83EE-459D-B9FF-6016BA5532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2D70AF-E6F0-4470-82B1-7950B6B50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5</a:t>
            </a:fld>
            <a:endParaRPr lang="en-US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796D18B5-48D8-36BD-68B7-A5F0042B8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41937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BA7D541-ED0E-0729-AE23-DAC553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028377"/>
            <a:ext cx="12169832" cy="279980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Üzleti funkciók fenntarthatósága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Párhuzamos megoldások megvalósítása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Innovatív eszközök illesztése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Hatékony  vállalati és partneri tudásmenedzsment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4D9E28-8226-6368-625D-78F683F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482" y="642796"/>
            <a:ext cx="8147378" cy="1312752"/>
          </a:xfrm>
        </p:spPr>
        <p:txBody>
          <a:bodyPr>
            <a:normAutofit/>
          </a:bodyPr>
          <a:lstStyle/>
          <a:p>
            <a:pPr algn="ctr"/>
            <a: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Technológiai kihívások rendszerfrissítések, bevezetések során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F7A8185-B643-DFEB-6AD3-0D791E1C11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A048A-6AD4-A57A-B25E-6EDA8C574D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6</a:t>
            </a:fld>
            <a:endParaRPr lang="en-US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3D725BF0-2AFD-08FE-C860-E96873B9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18690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BA7D541-ED0E-0729-AE23-DAC553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028377"/>
            <a:ext cx="12169832" cy="279980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Üzleti folyamatok és kapcsolódó technológiák optimalizálása 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Üzleti funkciók megvalósítása szervezeti nézőpontból (aspektusból) 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Átfogó innovatív megoldások (kapcsolódó megoldások azonosításával)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Rugalmas, adaptív válaszok (reakciók)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4D9E28-8226-6368-625D-78F683F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482" y="642796"/>
            <a:ext cx="8147378" cy="131275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Piaci előnyök felismerése és érvényesítése adott rendszerkörnyezetben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F7A8185-B643-DFEB-6AD3-0D791E1C11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A048A-6AD4-A57A-B25E-6EDA8C574D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7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126934-79B1-05C2-FDA5-BEA40AADE0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79344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BA7D541-ED0E-0729-AE23-DAC553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028377"/>
            <a:ext cx="12169832" cy="279980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Ügyfélközpontú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Robosztus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Innovatív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Rugalmas, adaptív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4D9E28-8226-6368-625D-78F683F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482" y="642796"/>
            <a:ext cx="8147378" cy="1312752"/>
          </a:xfrm>
        </p:spPr>
        <p:txBody>
          <a:bodyPr>
            <a:normAutofit/>
          </a:bodyPr>
          <a:lstStyle/>
          <a:p>
            <a:pPr algn="ctr"/>
            <a: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Fenntartható megoldások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F7A8185-B643-DFEB-6AD3-0D791E1C11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A048A-6AD4-A57A-B25E-6EDA8C574D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8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2AD7A01-E55E-CD5F-86E6-82FE79B6BF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228816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A03177B-74FC-409A-B651-7CF24B51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Átláthatóság, könnyű kezelhetőség</a:t>
            </a:r>
          </a:p>
          <a:p>
            <a:r>
              <a:rPr lang="hu-HU" dirty="0"/>
              <a:t>Rugalmasság, bővíthetőség</a:t>
            </a:r>
          </a:p>
          <a:p>
            <a:r>
              <a:rPr lang="hu-HU" dirty="0"/>
              <a:t>Újra felhasználható elemek</a:t>
            </a:r>
          </a:p>
          <a:p>
            <a:r>
              <a:rPr lang="hu-HU" dirty="0"/>
              <a:t>Integrációs pontok</a:t>
            </a:r>
          </a:p>
          <a:p>
            <a:r>
              <a:rPr lang="hu-HU" dirty="0"/>
              <a:t>Technológiák beépíthetősége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E919F9E-5ED0-4545-B1C4-7704BCDA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434775"/>
            <a:ext cx="10091651" cy="50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sz="31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Technológiától független nézőpontok</a:t>
            </a:r>
            <a: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1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Felhasználóbarát megoldások </a:t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7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Fejlesztési eszközök és módszertanok, felhasználói felületek</a:t>
            </a:r>
            <a:endParaRPr lang="hu-HU" sz="29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DB276E5-FC9C-4108-9CAE-640B3E0B47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49C95C-5224-46B1-A363-6748BD18EC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hu-HU"/>
              <a:t>2022.05.26.</a:t>
            </a:r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2C3DE6-F039-496C-BD07-EE9AB4D8D2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04F0811-A64E-4F03-A889-926C040EAF2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4" descr="guis">
            <a:extLst>
              <a:ext uri="{FF2B5EF4-FFF2-40B4-BE49-F238E27FC236}">
                <a16:creationId xmlns:a16="http://schemas.microsoft.com/office/drawing/2014/main" id="{B357DEA4-5474-4EEE-90FD-BCDFA4C4CD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7" y="1518544"/>
            <a:ext cx="3952873" cy="29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949938A-7FCF-43C9-9008-D84D225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6" y="4007093"/>
            <a:ext cx="4477860" cy="2364907"/>
          </a:xfrm>
          <a:prstGeom prst="rect">
            <a:avLst/>
          </a:prstGeom>
        </p:spPr>
      </p:pic>
      <p:pic>
        <p:nvPicPr>
          <p:cNvPr id="9" name="Picture 2" descr="Screen Shot 2012-05-08 at 11">
            <a:extLst>
              <a:ext uri="{FF2B5EF4-FFF2-40B4-BE49-F238E27FC236}">
                <a16:creationId xmlns:a16="http://schemas.microsoft.com/office/drawing/2014/main" id="{AE05DAAF-BA1C-47B3-9C78-D8B82BBD24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2104"/>
            <a:ext cx="1317139" cy="187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066E431-0FCE-4DA8-AE54-EB71B4AE0146}"/>
              </a:ext>
            </a:extLst>
          </p:cNvPr>
          <p:cNvSpPr txBox="1"/>
          <p:nvPr/>
        </p:nvSpPr>
        <p:spPr>
          <a:xfrm>
            <a:off x="8851274" y="4566758"/>
            <a:ext cx="2480754" cy="36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 GUI Enjoy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ontrol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24CAD81-9518-40DA-B684-197BBEB0277D}"/>
              </a:ext>
            </a:extLst>
          </p:cNvPr>
          <p:cNvSpPr txBox="1"/>
          <p:nvPr/>
        </p:nvSpPr>
        <p:spPr>
          <a:xfrm>
            <a:off x="5440999" y="4361064"/>
            <a:ext cx="2385134" cy="36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 </a:t>
            </a: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konzolos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példa</a:t>
            </a:r>
            <a:endParaRPr lang="hu-HU" dirty="0"/>
          </a:p>
        </p:txBody>
      </p:sp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97B5F475-5136-B63A-6911-4F59546D70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Orosz Tamás - TKP 2022</a:t>
            </a:r>
          </a:p>
        </p:txBody>
      </p:sp>
    </p:spTree>
    <p:extLst>
      <p:ext uri="{BB962C8B-B14F-4D97-AF65-F5344CB8AC3E}">
        <p14:creationId xmlns:p14="http://schemas.microsoft.com/office/powerpoint/2010/main" val="3265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1GQLVVRU2s_XMV4MusTg"/>
</p:tagLst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ample.pptx" id="{FF1F7FE3-3C3D-4F13-B8E5-AAB3A6B95120}" vid="{FB8C8A2C-1752-46E7-BB69-6FFCE2D7CCE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D5D124C0B617F4999D104D22D6BC95A" ma:contentTypeVersion="11" ma:contentTypeDescription="Új dokumentum létrehozása." ma:contentTypeScope="" ma:versionID="9b6f371ee389148b5eb2e35ab0b83a0c">
  <xsd:schema xmlns:xsd="http://www.w3.org/2001/XMLSchema" xmlns:xs="http://www.w3.org/2001/XMLSchema" xmlns:p="http://schemas.microsoft.com/office/2006/metadata/properties" xmlns:ns2="933e64fd-1b07-49fa-b034-5fa910d8ce24" xmlns:ns3="bf7f2544-6e3d-4023-813e-368a9e57d53e" targetNamespace="http://schemas.microsoft.com/office/2006/metadata/properties" ma:root="true" ma:fieldsID="15488e9e64d2411c4b67befd51c6b8a3" ns2:_="" ns3:_="">
    <xsd:import namespace="933e64fd-1b07-49fa-b034-5fa910d8ce24"/>
    <xsd:import namespace="bf7f2544-6e3d-4023-813e-368a9e57d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64fd-1b07-49fa-b034-5fa910d8c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f2544-6e3d-4023-813e-368a9e57d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3CC350-C684-46AF-83B9-AAAEC02580F7}">
  <ds:schemaRefs>
    <ds:schemaRef ds:uri="933e64fd-1b07-49fa-b034-5fa910d8ce24"/>
    <ds:schemaRef ds:uri="bf7f2544-6e3d-4023-813e-368a9e57d5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62941A-2BE3-49EB-BC19-99430DC2C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A34B5-874E-4781-92BE-1944CB02F471}">
  <ds:schemaRefs>
    <ds:schemaRef ds:uri="http://schemas.openxmlformats.org/package/2006/metadata/core-properties"/>
    <ds:schemaRef ds:uri="bf7f2544-6e3d-4023-813e-368a9e57d53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933e64fd-1b07-49fa-b034-5fa910d8ce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presentation_sample</Template>
  <TotalTime>2974</TotalTime>
  <Words>997</Words>
  <Application>Microsoft Office PowerPoint</Application>
  <PresentationFormat>Szélesvásznú</PresentationFormat>
  <Paragraphs>234</Paragraphs>
  <Slides>27</Slides>
  <Notes>4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15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Fd5088-Identity-H</vt:lpstr>
      <vt:lpstr>Garamond</vt:lpstr>
      <vt:lpstr>LM Sans 10</vt:lpstr>
      <vt:lpstr>LM Sans 17</vt:lpstr>
      <vt:lpstr>Open sans</vt:lpstr>
      <vt:lpstr>Open sans</vt:lpstr>
      <vt:lpstr>Open Sans Light</vt:lpstr>
      <vt:lpstr>RobotoRegular</vt:lpstr>
      <vt:lpstr>Rubik</vt:lpstr>
      <vt:lpstr>Symbol</vt:lpstr>
      <vt:lpstr>Times New Roman</vt:lpstr>
      <vt:lpstr>Wingdings</vt:lpstr>
      <vt:lpstr>1_Office-téma</vt:lpstr>
      <vt:lpstr>think-cell Slide</vt:lpstr>
      <vt:lpstr>üzleti folyamatok fenntartható fejlesztése</vt:lpstr>
      <vt:lpstr>Bevezetés</vt:lpstr>
      <vt:lpstr>Kutatási Célok</vt:lpstr>
      <vt:lpstr>Tervezett megvalósítás</vt:lpstr>
      <vt:lpstr>Ügyfélközpontú szemléletmódok, eljárások megvalósítása vállalati környezetben</vt:lpstr>
      <vt:lpstr>Technológiai kihívások rendszerfrissítések, bevezetések során</vt:lpstr>
      <vt:lpstr>Piaci előnyök felismerése és érvényesítése adott rendszerkörnyezetben</vt:lpstr>
      <vt:lpstr>Fenntartható megoldások</vt:lpstr>
      <vt:lpstr>Technológiától független nézőpontok:  Felhasználóbarát megoldások  Fejlesztési eszközök és módszertanok, felhasználói felületek</vt:lpstr>
      <vt:lpstr>Technológiától független nézőpontok:  2. Üzleti igény vezérelt módszertan kiválasztása </vt:lpstr>
      <vt:lpstr>Technológiától független nézőpontok:  3. Szolgáltatás-orientált koncepció és architektúra</vt:lpstr>
      <vt:lpstr>Fejlesztési eszközök alkalmazása</vt:lpstr>
      <vt:lpstr>Szoftver életciklus, változáskezelés projekt szemléletben</vt:lpstr>
      <vt:lpstr>Digitális gazdaság kihívásai</vt:lpstr>
      <vt:lpstr>Szoftveres innováció</vt:lpstr>
      <vt:lpstr>Architekturális, felhasználói felület innováció</vt:lpstr>
      <vt:lpstr>Változások a projektmenedzsmentben</vt:lpstr>
      <vt:lpstr>Megatrendek: Cyber-Physical System + Product Service Systems</vt:lpstr>
      <vt:lpstr>Üzleti változásmenedzsmentet kiváltó okok</vt:lpstr>
      <vt:lpstr>Ellenállás az üzleti változással szemben</vt:lpstr>
      <vt:lpstr>Integrált rendszerkoncepció mellett egyedi szolgáltatások beépítése a rendszerkörnyezetbe</vt:lpstr>
      <vt:lpstr>Újfajta gondolkodásmód folyamata: Design Thinking Process Process Overview</vt:lpstr>
      <vt:lpstr>Közösségi hálózat bevonása</vt:lpstr>
      <vt:lpstr>SMAC: Spcial – Mobile – Analytics - Cloud</vt:lpstr>
      <vt:lpstr>Modern SAP Fiori felhasználói felület</vt:lpstr>
      <vt:lpstr>Benyújtott publikációk</vt:lpstr>
      <vt:lpstr>Köszönöm 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Orosz Tamás</dc:creator>
  <cp:keywords>TKP 2022</cp:keywords>
  <cp:lastModifiedBy>Tamás</cp:lastModifiedBy>
  <cp:revision>65</cp:revision>
  <cp:lastPrinted>2016-03-01T15:05:05Z</cp:lastPrinted>
  <dcterms:created xsi:type="dcterms:W3CDTF">2020-03-10T14:57:57Z</dcterms:created>
  <dcterms:modified xsi:type="dcterms:W3CDTF">2022-05-25T17:36:20Z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0x010100DD5D124C0B617F4999D104D22D6BC95A</vt:lpwstr>
  </property>
</Properties>
</file>