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ink/ink1.xml" ContentType="application/inkml+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56" r:id="rId5"/>
    <p:sldId id="257" r:id="rId6"/>
    <p:sldId id="258" r:id="rId7"/>
    <p:sldId id="259" r:id="rId8"/>
    <p:sldId id="279" r:id="rId9"/>
    <p:sldId id="260" r:id="rId10"/>
    <p:sldId id="261" r:id="rId11"/>
    <p:sldId id="262" r:id="rId12"/>
    <p:sldId id="265" r:id="rId13"/>
    <p:sldId id="266" r:id="rId14"/>
    <p:sldId id="267" r:id="rId15"/>
    <p:sldId id="268" r:id="rId16"/>
    <p:sldId id="269" r:id="rId17"/>
    <p:sldId id="270" r:id="rId18"/>
    <p:sldId id="277" r:id="rId19"/>
    <p:sldId id="278" r:id="rId20"/>
  </p:sldIdLst>
  <p:sldSz cx="12192000" cy="6858000"/>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23" initials="123" lastIdx="4" clrIdx="0"/>
  <p:cmAuthor id="1" name="Csuzdi Szonja" initials="CSSZ" lastIdx="1" clrIdx="1"/>
  <p:cmAuthor id="2" name="Jeney Nóra" initials="JN" lastIdx="1" clrIdx="2"/>
  <p:cmAuthor id="3" name="Horváth Balázs" initials="HB" lastIdx="3" clrIdx="3">
    <p:extLst>
      <p:ext uri="{19B8F6BF-5375-455C-9EA6-DF929625EA0E}">
        <p15:presenceInfo xmlns:p15="http://schemas.microsoft.com/office/powerpoint/2012/main" userId="S::hobuabi@inf.elte.hu::ff26870e-64aa-4dcd-924d-da68c75a6b0f" providerId="AD"/>
      </p:ext>
    </p:extLst>
  </p:cmAuthor>
  <p:cmAuthor id="4" name="Molnár Bálint" initials="MB" lastIdx="1" clrIdx="4">
    <p:extLst>
      <p:ext uri="{19B8F6BF-5375-455C-9EA6-DF929625EA0E}">
        <p15:presenceInfo xmlns:p15="http://schemas.microsoft.com/office/powerpoint/2012/main" userId="Molnár Báli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37A"/>
    <a:srgbClr val="CCCCCC"/>
    <a:srgbClr val="72B240"/>
    <a:srgbClr val="666666"/>
    <a:srgbClr val="6864A2"/>
    <a:srgbClr val="FBFCF6"/>
    <a:srgbClr val="51A200"/>
    <a:srgbClr val="7D7D7D"/>
    <a:srgbClr val="39BA24"/>
    <a:srgbClr val="0A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E006F-8288-4344-84BB-8C8D49273A2E}" v="50" dt="2022-01-13T17:50:46.162"/>
    <p1510:client id="{7A228FC5-60EF-3341-7C79-55C200049A07}" v="69" dt="2022-01-13T11:18:10.758"/>
    <p1510:client id="{F0B6B3D4-2150-4B67-8E1B-6EC6F0769583}" v="1" dt="2022-01-14T07:49:43.243"/>
    <p1510:client id="{F9F40162-10C4-4D3E-BB21-659544E2179E}" v="7" dt="2022-05-11T07:43:37.966"/>
  </p1510:revLst>
</p1510:revInfo>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074" y="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3128"/>
        <p:guide pos="2101"/>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nár Bálint" userId="S::molnarba@inf.elte.hu::ae83a761-4a10-4b28-8491-0e0cd60bb7cf" providerId="AD" clId="Web-{F9F40162-10C4-4D3E-BB21-659544E2179E}"/>
    <pc:docChg chg="modSld">
      <pc:chgData name="Molnár Bálint" userId="S::molnarba@inf.elte.hu::ae83a761-4a10-4b28-8491-0e0cd60bb7cf" providerId="AD" clId="Web-{F9F40162-10C4-4D3E-BB21-659544E2179E}" dt="2022-05-11T07:43:37.716" v="5" actId="14100"/>
      <pc:docMkLst>
        <pc:docMk/>
      </pc:docMkLst>
      <pc:sldChg chg="modSp">
        <pc:chgData name="Molnár Bálint" userId="S::molnarba@inf.elte.hu::ae83a761-4a10-4b28-8491-0e0cd60bb7cf" providerId="AD" clId="Web-{F9F40162-10C4-4D3E-BB21-659544E2179E}" dt="2022-05-11T07:43:37.716" v="5" actId="14100"/>
        <pc:sldMkLst>
          <pc:docMk/>
          <pc:sldMk cId="3752464708" sldId="403"/>
        </pc:sldMkLst>
        <pc:spChg chg="mod">
          <ac:chgData name="Molnár Bálint" userId="S::molnarba@inf.elte.hu::ae83a761-4a10-4b28-8491-0e0cd60bb7cf" providerId="AD" clId="Web-{F9F40162-10C4-4D3E-BB21-659544E2179E}" dt="2022-05-11T07:43:37.716" v="5" actId="14100"/>
          <ac:spMkLst>
            <pc:docMk/>
            <pc:sldMk cId="3752464708" sldId="403"/>
            <ac:spMk id="3" creationId="{00000000-0000-0000-0000-000000000000}"/>
          </ac:spMkLst>
        </pc:spChg>
      </pc:sldChg>
    </pc:docChg>
  </pc:docChgLst>
  <pc:docChgLst>
    <pc:chgData name="Molnár Bálint" userId="S::molnarba@inf.elte.hu::ae83a761-4a10-4b28-8491-0e0cd60bb7cf" providerId="AD" clId="Web-{75217957-5AA4-489A-8A32-F6C40D909E8C}"/>
    <pc:docChg chg="modSld">
      <pc:chgData name="Molnár Bálint" userId="S::molnarba@inf.elte.hu::ae83a761-4a10-4b28-8491-0e0cd60bb7cf" providerId="AD" clId="Web-{75217957-5AA4-489A-8A32-F6C40D909E8C}" dt="2022-01-12T11:50:40.842" v="2" actId="20577"/>
      <pc:docMkLst>
        <pc:docMk/>
      </pc:docMkLst>
      <pc:sldChg chg="modSp">
        <pc:chgData name="Molnár Bálint" userId="S::molnarba@inf.elte.hu::ae83a761-4a10-4b28-8491-0e0cd60bb7cf" providerId="AD" clId="Web-{75217957-5AA4-489A-8A32-F6C40D909E8C}" dt="2022-01-12T11:50:40.842" v="2" actId="20577"/>
        <pc:sldMkLst>
          <pc:docMk/>
          <pc:sldMk cId="1913307071" sldId="479"/>
        </pc:sldMkLst>
        <pc:spChg chg="mod">
          <ac:chgData name="Molnár Bálint" userId="S::molnarba@inf.elte.hu::ae83a761-4a10-4b28-8491-0e0cd60bb7cf" providerId="AD" clId="Web-{75217957-5AA4-489A-8A32-F6C40D909E8C}" dt="2022-01-12T11:50:40.842" v="2" actId="20577"/>
          <ac:spMkLst>
            <pc:docMk/>
            <pc:sldMk cId="1913307071" sldId="479"/>
            <ac:spMk id="7" creationId="{00000000-0000-0000-0000-000000000000}"/>
          </ac:spMkLst>
        </pc:spChg>
      </pc:sldChg>
    </pc:docChg>
  </pc:docChgLst>
  <pc:docChgLst>
    <pc:chgData name="Molnár Bálint" userId="ae83a761-4a10-4b28-8491-0e0cd60bb7cf" providerId="ADAL" clId="{F0B6B3D4-2150-4B67-8E1B-6EC6F0769583}"/>
    <pc:docChg chg="modSld">
      <pc:chgData name="Molnár Bálint" userId="ae83a761-4a10-4b28-8491-0e0cd60bb7cf" providerId="ADAL" clId="{F0B6B3D4-2150-4B67-8E1B-6EC6F0769583}" dt="2022-01-14T07:49:43.239" v="0"/>
      <pc:docMkLst>
        <pc:docMk/>
      </pc:docMkLst>
      <pc:sldChg chg="addSp">
        <pc:chgData name="Molnár Bálint" userId="ae83a761-4a10-4b28-8491-0e0cd60bb7cf" providerId="ADAL" clId="{F0B6B3D4-2150-4B67-8E1B-6EC6F0769583}" dt="2022-01-14T07:49:43.239" v="0"/>
        <pc:sldMkLst>
          <pc:docMk/>
          <pc:sldMk cId="1294788766" sldId="501"/>
        </pc:sldMkLst>
        <pc:inkChg chg="add">
          <ac:chgData name="Molnár Bálint" userId="ae83a761-4a10-4b28-8491-0e0cd60bb7cf" providerId="ADAL" clId="{F0B6B3D4-2150-4B67-8E1B-6EC6F0769583}" dt="2022-01-14T07:49:43.239" v="0"/>
          <ac:inkMkLst>
            <pc:docMk/>
            <pc:sldMk cId="1294788766" sldId="501"/>
            <ac:inkMk id="3" creationId="{6387D68A-E4EE-4901-90D0-B37C62A375F7}"/>
          </ac:inkMkLst>
        </pc:inkChg>
      </pc:sldChg>
    </pc:docChg>
  </pc:docChgLst>
  <pc:docChgLst>
    <pc:chgData name="Ligeti Péter" userId="S::ligetipeter@inf.elte.hu::f91044bd-07de-4670-97c6-81177dc597de" providerId="AD" clId="Web-{7A228FC5-60EF-3341-7C79-55C200049A07}"/>
    <pc:docChg chg="modSld">
      <pc:chgData name="Ligeti Péter" userId="S::ligetipeter@inf.elte.hu::f91044bd-07de-4670-97c6-81177dc597de" providerId="AD" clId="Web-{7A228FC5-60EF-3341-7C79-55C200049A07}" dt="2022-01-13T11:18:10.758" v="69" actId="20577"/>
      <pc:docMkLst>
        <pc:docMk/>
      </pc:docMkLst>
      <pc:sldChg chg="modSp">
        <pc:chgData name="Ligeti Péter" userId="S::ligetipeter@inf.elte.hu::f91044bd-07de-4670-97c6-81177dc597de" providerId="AD" clId="Web-{7A228FC5-60EF-3341-7C79-55C200049A07}" dt="2022-01-13T11:18:10.758" v="69" actId="20577"/>
        <pc:sldMkLst>
          <pc:docMk/>
          <pc:sldMk cId="1913307071" sldId="479"/>
        </pc:sldMkLst>
        <pc:spChg chg="mod">
          <ac:chgData name="Ligeti Péter" userId="S::ligetipeter@inf.elte.hu::f91044bd-07de-4670-97c6-81177dc597de" providerId="AD" clId="Web-{7A228FC5-60EF-3341-7C79-55C200049A07}" dt="2022-01-13T11:18:10.758" v="69" actId="20577"/>
          <ac:spMkLst>
            <pc:docMk/>
            <pc:sldMk cId="1913307071" sldId="479"/>
            <ac:spMk id="7" creationId="{00000000-0000-0000-0000-000000000000}"/>
          </ac:spMkLst>
        </pc:spChg>
      </pc:sldChg>
      <pc:sldChg chg="modSp">
        <pc:chgData name="Ligeti Péter" userId="S::ligetipeter@inf.elte.hu::f91044bd-07de-4670-97c6-81177dc597de" providerId="AD" clId="Web-{7A228FC5-60EF-3341-7C79-55C200049A07}" dt="2022-01-13T11:15:21.600" v="38" actId="20577"/>
        <pc:sldMkLst>
          <pc:docMk/>
          <pc:sldMk cId="2647038134" sldId="508"/>
        </pc:sldMkLst>
        <pc:spChg chg="mod">
          <ac:chgData name="Ligeti Péter" userId="S::ligetipeter@inf.elte.hu::f91044bd-07de-4670-97c6-81177dc597de" providerId="AD" clId="Web-{7A228FC5-60EF-3341-7C79-55C200049A07}" dt="2022-01-13T11:15:21.600" v="38" actId="20577"/>
          <ac:spMkLst>
            <pc:docMk/>
            <pc:sldMk cId="2647038134" sldId="508"/>
            <ac:spMk id="6" creationId="{00000000-0000-0000-0000-000000000000}"/>
          </ac:spMkLst>
        </pc:spChg>
      </pc:sldChg>
    </pc:docChg>
  </pc:docChgLst>
  <pc:docChgLst>
    <pc:chgData name="Molnár Bálint" userId="S::molnarba@inf.elte.hu::ae83a761-4a10-4b28-8491-0e0cd60bb7cf" providerId="AD" clId="Web-{1BC0CA30-8AFE-41AD-9D5E-058E7D0A2CAE}"/>
    <pc:docChg chg="delSld modSld">
      <pc:chgData name="Molnár Bálint" userId="S::molnarba@inf.elte.hu::ae83a761-4a10-4b28-8491-0e0cd60bb7cf" providerId="AD" clId="Web-{1BC0CA30-8AFE-41AD-9D5E-058E7D0A2CAE}" dt="2022-01-12T09:48:30.769" v="31" actId="20577"/>
      <pc:docMkLst>
        <pc:docMk/>
      </pc:docMkLst>
      <pc:sldChg chg="del">
        <pc:chgData name="Molnár Bálint" userId="S::molnarba@inf.elte.hu::ae83a761-4a10-4b28-8491-0e0cd60bb7cf" providerId="AD" clId="Web-{1BC0CA30-8AFE-41AD-9D5E-058E7D0A2CAE}" dt="2022-01-12T09:47:34.314" v="0"/>
        <pc:sldMkLst>
          <pc:docMk/>
          <pc:sldMk cId="0" sldId="257"/>
        </pc:sldMkLst>
      </pc:sldChg>
      <pc:sldChg chg="del">
        <pc:chgData name="Molnár Bálint" userId="S::molnarba@inf.elte.hu::ae83a761-4a10-4b28-8491-0e0cd60bb7cf" providerId="AD" clId="Web-{1BC0CA30-8AFE-41AD-9D5E-058E7D0A2CAE}" dt="2022-01-12T09:47:36.861" v="1"/>
        <pc:sldMkLst>
          <pc:docMk/>
          <pc:sldMk cId="0" sldId="274"/>
        </pc:sldMkLst>
      </pc:sldChg>
      <pc:sldChg chg="del">
        <pc:chgData name="Molnár Bálint" userId="S::molnarba@inf.elte.hu::ae83a761-4a10-4b28-8491-0e0cd60bb7cf" providerId="AD" clId="Web-{1BC0CA30-8AFE-41AD-9D5E-058E7D0A2CAE}" dt="2022-01-12T09:47:46.127" v="2"/>
        <pc:sldMkLst>
          <pc:docMk/>
          <pc:sldMk cId="4213151402" sldId="473"/>
        </pc:sldMkLst>
      </pc:sldChg>
      <pc:sldChg chg="modSp">
        <pc:chgData name="Molnár Bálint" userId="S::molnarba@inf.elte.hu::ae83a761-4a10-4b28-8491-0e0cd60bb7cf" providerId="AD" clId="Web-{1BC0CA30-8AFE-41AD-9D5E-058E7D0A2CAE}" dt="2022-01-12T09:48:30.769" v="31" actId="20577"/>
        <pc:sldMkLst>
          <pc:docMk/>
          <pc:sldMk cId="1231700255" sldId="476"/>
        </pc:sldMkLst>
        <pc:spChg chg="mod">
          <ac:chgData name="Molnár Bálint" userId="S::molnarba@inf.elte.hu::ae83a761-4a10-4b28-8491-0e0cd60bb7cf" providerId="AD" clId="Web-{1BC0CA30-8AFE-41AD-9D5E-058E7D0A2CAE}" dt="2022-01-12T09:48:30.769" v="31" actId="20577"/>
          <ac:spMkLst>
            <pc:docMk/>
            <pc:sldMk cId="1231700255" sldId="476"/>
            <ac:spMk id="5" creationId="{00000000-0000-0000-0000-000000000000}"/>
          </ac:spMkLst>
        </pc:spChg>
      </pc:sldChg>
    </pc:docChg>
  </pc:docChgLst>
  <pc:docChgLst>
    <pc:chgData name="Molnár Bálint" userId="S::molnarba@inf.elte.hu::ae83a761-4a10-4b28-8491-0e0cd60bb7cf" providerId="AD" clId="Web-{75A1B9F9-D482-DD5B-3127-FA1F73D66326}"/>
    <pc:docChg chg="modSld">
      <pc:chgData name="Molnár Bálint" userId="S::molnarba@inf.elte.hu::ae83a761-4a10-4b28-8491-0e0cd60bb7cf" providerId="AD" clId="Web-{75A1B9F9-D482-DD5B-3127-FA1F73D66326}" dt="2022-01-03T09:34:27.439" v="11" actId="20577"/>
      <pc:docMkLst>
        <pc:docMk/>
      </pc:docMkLst>
      <pc:sldChg chg="modSp">
        <pc:chgData name="Molnár Bálint" userId="S::molnarba@inf.elte.hu::ae83a761-4a10-4b28-8491-0e0cd60bb7cf" providerId="AD" clId="Web-{75A1B9F9-D482-DD5B-3127-FA1F73D66326}" dt="2022-01-03T09:34:27.439" v="11" actId="20577"/>
        <pc:sldMkLst>
          <pc:docMk/>
          <pc:sldMk cId="3752464708" sldId="403"/>
        </pc:sldMkLst>
        <pc:spChg chg="mod">
          <ac:chgData name="Molnár Bálint" userId="S::molnarba@inf.elte.hu::ae83a761-4a10-4b28-8491-0e0cd60bb7cf" providerId="AD" clId="Web-{75A1B9F9-D482-DD5B-3127-FA1F73D66326}" dt="2022-01-03T09:34:27.439" v="11" actId="20577"/>
          <ac:spMkLst>
            <pc:docMk/>
            <pc:sldMk cId="3752464708" sldId="403"/>
            <ac:spMk id="3" creationId="{00000000-0000-0000-0000-000000000000}"/>
          </ac:spMkLst>
        </pc:spChg>
      </pc:sldChg>
    </pc:docChg>
  </pc:docChgLst>
  <pc:docChgLst>
    <pc:chgData name="Molnár Bálint" userId="S::molnarba@inf.elte.hu::ae83a761-4a10-4b28-8491-0e0cd60bb7cf" providerId="AD" clId="Web-{2E1E006F-8288-4344-84BB-8C8D49273A2E}"/>
    <pc:docChg chg="modSld">
      <pc:chgData name="Molnár Bálint" userId="S::molnarba@inf.elte.hu::ae83a761-4a10-4b28-8491-0e0cd60bb7cf" providerId="AD" clId="Web-{2E1E006F-8288-4344-84BB-8C8D49273A2E}" dt="2022-01-13T17:50:46.162" v="46" actId="20577"/>
      <pc:docMkLst>
        <pc:docMk/>
      </pc:docMkLst>
      <pc:sldChg chg="modSp">
        <pc:chgData name="Molnár Bálint" userId="S::molnarba@inf.elte.hu::ae83a761-4a10-4b28-8491-0e0cd60bb7cf" providerId="AD" clId="Web-{2E1E006F-8288-4344-84BB-8C8D49273A2E}" dt="2022-01-13T17:49:53.520" v="41" actId="20577"/>
        <pc:sldMkLst>
          <pc:docMk/>
          <pc:sldMk cId="2190265107" sldId="429"/>
        </pc:sldMkLst>
        <pc:spChg chg="mod">
          <ac:chgData name="Molnár Bálint" userId="S::molnarba@inf.elte.hu::ae83a761-4a10-4b28-8491-0e0cd60bb7cf" providerId="AD" clId="Web-{2E1E006F-8288-4344-84BB-8C8D49273A2E}" dt="2022-01-13T17:49:53.520" v="41" actId="20577"/>
          <ac:spMkLst>
            <pc:docMk/>
            <pc:sldMk cId="2190265107" sldId="429"/>
            <ac:spMk id="2" creationId="{00000000-0000-0000-0000-000000000000}"/>
          </ac:spMkLst>
        </pc:spChg>
      </pc:sldChg>
      <pc:sldChg chg="modSp">
        <pc:chgData name="Molnár Bálint" userId="S::molnarba@inf.elte.hu::ae83a761-4a10-4b28-8491-0e0cd60bb7cf" providerId="AD" clId="Web-{2E1E006F-8288-4344-84BB-8C8D49273A2E}" dt="2022-01-13T17:47:17.953" v="7" actId="14100"/>
        <pc:sldMkLst>
          <pc:docMk/>
          <pc:sldMk cId="2902655673" sldId="430"/>
        </pc:sldMkLst>
        <pc:spChg chg="mod">
          <ac:chgData name="Molnár Bálint" userId="S::molnarba@inf.elte.hu::ae83a761-4a10-4b28-8491-0e0cd60bb7cf" providerId="AD" clId="Web-{2E1E006F-8288-4344-84BB-8C8D49273A2E}" dt="2022-01-13T17:47:17.953" v="7" actId="14100"/>
          <ac:spMkLst>
            <pc:docMk/>
            <pc:sldMk cId="2902655673" sldId="430"/>
            <ac:spMk id="2" creationId="{00000000-0000-0000-0000-000000000000}"/>
          </ac:spMkLst>
        </pc:spChg>
      </pc:sldChg>
      <pc:sldChg chg="modSp">
        <pc:chgData name="Molnár Bálint" userId="S::molnarba@inf.elte.hu::ae83a761-4a10-4b28-8491-0e0cd60bb7cf" providerId="AD" clId="Web-{2E1E006F-8288-4344-84BB-8C8D49273A2E}" dt="2022-01-13T17:44:01.464" v="1" actId="1076"/>
        <pc:sldMkLst>
          <pc:docMk/>
          <pc:sldMk cId="2647038134" sldId="508"/>
        </pc:sldMkLst>
        <pc:spChg chg="mod">
          <ac:chgData name="Molnár Bálint" userId="S::molnarba@inf.elte.hu::ae83a761-4a10-4b28-8491-0e0cd60bb7cf" providerId="AD" clId="Web-{2E1E006F-8288-4344-84BB-8C8D49273A2E}" dt="2022-01-13T17:44:01.464" v="1" actId="1076"/>
          <ac:spMkLst>
            <pc:docMk/>
            <pc:sldMk cId="2647038134" sldId="508"/>
            <ac:spMk id="6" creationId="{00000000-0000-0000-0000-000000000000}"/>
          </ac:spMkLst>
        </pc:spChg>
        <pc:spChg chg="mod">
          <ac:chgData name="Molnár Bálint" userId="S::molnarba@inf.elte.hu::ae83a761-4a10-4b28-8491-0e0cd60bb7cf" providerId="AD" clId="Web-{2E1E006F-8288-4344-84BB-8C8D49273A2E}" dt="2022-01-13T17:43:54.385" v="0"/>
          <ac:spMkLst>
            <pc:docMk/>
            <pc:sldMk cId="2647038134" sldId="508"/>
            <ac:spMk id="7" creationId="{00000000-0000-0000-0000-000000000000}"/>
          </ac:spMkLst>
        </pc:spChg>
      </pc:sldChg>
      <pc:sldChg chg="modSp">
        <pc:chgData name="Molnár Bálint" userId="S::molnarba@inf.elte.hu::ae83a761-4a10-4b28-8491-0e0cd60bb7cf" providerId="AD" clId="Web-{2E1E006F-8288-4344-84BB-8C8D49273A2E}" dt="2022-01-13T17:46:22.717" v="6" actId="20577"/>
        <pc:sldMkLst>
          <pc:docMk/>
          <pc:sldMk cId="3250806468" sldId="511"/>
        </pc:sldMkLst>
        <pc:spChg chg="mod">
          <ac:chgData name="Molnár Bálint" userId="S::molnarba@inf.elte.hu::ae83a761-4a10-4b28-8491-0e0cd60bb7cf" providerId="AD" clId="Web-{2E1E006F-8288-4344-84BB-8C8D49273A2E}" dt="2022-01-13T17:46:22.717" v="6" actId="20577"/>
          <ac:spMkLst>
            <pc:docMk/>
            <pc:sldMk cId="3250806468" sldId="511"/>
            <ac:spMk id="6" creationId="{00000000-0000-0000-0000-000000000000}"/>
          </ac:spMkLst>
        </pc:spChg>
      </pc:sldChg>
      <pc:sldChg chg="modSp">
        <pc:chgData name="Molnár Bálint" userId="S::molnarba@inf.elte.hu::ae83a761-4a10-4b28-8491-0e0cd60bb7cf" providerId="AD" clId="Web-{2E1E006F-8288-4344-84BB-8C8D49273A2E}" dt="2022-01-13T17:50:46.162" v="46" actId="20577"/>
        <pc:sldMkLst>
          <pc:docMk/>
          <pc:sldMk cId="1540556136" sldId="530"/>
        </pc:sldMkLst>
        <pc:spChg chg="mod">
          <ac:chgData name="Molnár Bálint" userId="S::molnarba@inf.elte.hu::ae83a761-4a10-4b28-8491-0e0cd60bb7cf" providerId="AD" clId="Web-{2E1E006F-8288-4344-84BB-8C8D49273A2E}" dt="2022-01-13T17:50:46.162" v="46" actId="20577"/>
          <ac:spMkLst>
            <pc:docMk/>
            <pc:sldMk cId="1540556136" sldId="530"/>
            <ac:spMk id="7" creationId="{00000000-0000-0000-0000-000000000000}"/>
          </ac:spMkLst>
        </pc:spChg>
      </pc:sldChg>
    </pc:docChg>
  </pc:docChgLst>
  <pc:docChgLst>
    <pc:chgData name="Orosz Tamás" userId="S::orosztamas@inf.elte.hu::2b3d287c-23ca-49d7-b66d-4a11f30c0aef" providerId="AD" clId="Web-{B28E8CC3-D80E-45A7-A02C-FEF93AECFD60}"/>
    <pc:docChg chg="addSld delSld modSld">
      <pc:chgData name="Orosz Tamás" userId="S::orosztamas@inf.elte.hu::2b3d287c-23ca-49d7-b66d-4a11f30c0aef" providerId="AD" clId="Web-{B28E8CC3-D80E-45A7-A02C-FEF93AECFD60}" dt="2022-01-12T10:32:53.943" v="313" actId="14100"/>
      <pc:docMkLst>
        <pc:docMk/>
      </pc:docMkLst>
      <pc:sldChg chg="add del replId">
        <pc:chgData name="Orosz Tamás" userId="S::orosztamas@inf.elte.hu::2b3d287c-23ca-49d7-b66d-4a11f30c0aef" providerId="AD" clId="Web-{B28E8CC3-D80E-45A7-A02C-FEF93AECFD60}" dt="2022-01-12T09:58:55.391" v="1"/>
        <pc:sldMkLst>
          <pc:docMk/>
          <pc:sldMk cId="1281234639" sldId="539"/>
        </pc:sldMkLst>
      </pc:sldChg>
      <pc:sldChg chg="addSp delSp modSp add mod replId modClrScheme chgLayout">
        <pc:chgData name="Orosz Tamás" userId="S::orosztamas@inf.elte.hu::2b3d287c-23ca-49d7-b66d-4a11f30c0aef" providerId="AD" clId="Web-{B28E8CC3-D80E-45A7-A02C-FEF93AECFD60}" dt="2022-01-12T10:31:58.223" v="307" actId="20577"/>
        <pc:sldMkLst>
          <pc:docMk/>
          <pc:sldMk cId="2772962145" sldId="539"/>
        </pc:sldMkLst>
        <pc:spChg chg="mod ord">
          <ac:chgData name="Orosz Tamás" userId="S::orosztamas@inf.elte.hu::2b3d287c-23ca-49d7-b66d-4a11f30c0aef" providerId="AD" clId="Web-{B28E8CC3-D80E-45A7-A02C-FEF93AECFD60}" dt="2022-01-12T10:09:50.361" v="56"/>
          <ac:spMkLst>
            <pc:docMk/>
            <pc:sldMk cId="2772962145" sldId="539"/>
            <ac:spMk id="2" creationId="{1AE499F5-3275-4814-B6A0-0B10A2BB713D}"/>
          </ac:spMkLst>
        </pc:spChg>
        <pc:spChg chg="mod ord">
          <ac:chgData name="Orosz Tamás" userId="S::orosztamas@inf.elte.hu::2b3d287c-23ca-49d7-b66d-4a11f30c0aef" providerId="AD" clId="Web-{B28E8CC3-D80E-45A7-A02C-FEF93AECFD60}" dt="2022-01-12T10:09:50.361" v="56"/>
          <ac:spMkLst>
            <pc:docMk/>
            <pc:sldMk cId="2772962145" sldId="539"/>
            <ac:spMk id="3" creationId="{A217B576-1E96-4DBA-809F-54ABFF912CD6}"/>
          </ac:spMkLst>
        </pc:spChg>
        <pc:spChg chg="mod ord">
          <ac:chgData name="Orosz Tamás" userId="S::orosztamas@inf.elte.hu::2b3d287c-23ca-49d7-b66d-4a11f30c0aef" providerId="AD" clId="Web-{B28E8CC3-D80E-45A7-A02C-FEF93AECFD60}" dt="2022-01-12T10:30:09.892" v="287" actId="20577"/>
          <ac:spMkLst>
            <pc:docMk/>
            <pc:sldMk cId="2772962145" sldId="539"/>
            <ac:spMk id="4" creationId="{3498CC19-C718-4F2D-B7DF-51C4E1530B58}"/>
          </ac:spMkLst>
        </pc:spChg>
        <pc:spChg chg="mod ord">
          <ac:chgData name="Orosz Tamás" userId="S::orosztamas@inf.elte.hu::2b3d287c-23ca-49d7-b66d-4a11f30c0aef" providerId="AD" clId="Web-{B28E8CC3-D80E-45A7-A02C-FEF93AECFD60}" dt="2022-01-12T10:31:58.223" v="307" actId="20577"/>
          <ac:spMkLst>
            <pc:docMk/>
            <pc:sldMk cId="2772962145" sldId="539"/>
            <ac:spMk id="5" creationId="{5D6BEC58-E7A1-496B-9CC7-141D762FE9D2}"/>
          </ac:spMkLst>
        </pc:spChg>
        <pc:spChg chg="add del mod ord">
          <ac:chgData name="Orosz Tamás" userId="S::orosztamas@inf.elte.hu::2b3d287c-23ca-49d7-b66d-4a11f30c0aef" providerId="AD" clId="Web-{B28E8CC3-D80E-45A7-A02C-FEF93AECFD60}" dt="2022-01-12T10:09:57.611" v="57"/>
          <ac:spMkLst>
            <pc:docMk/>
            <pc:sldMk cId="2772962145" sldId="539"/>
            <ac:spMk id="6" creationId="{903B9191-E60B-4C77-A5B2-B012023FB0ED}"/>
          </ac:spMkLst>
        </pc:spChg>
        <pc:spChg chg="add mod">
          <ac:chgData name="Orosz Tamás" userId="S::orosztamas@inf.elte.hu::2b3d287c-23ca-49d7-b66d-4a11f30c0aef" providerId="AD" clId="Web-{B28E8CC3-D80E-45A7-A02C-FEF93AECFD60}" dt="2022-01-12T10:14:09.477" v="86" actId="20577"/>
          <ac:spMkLst>
            <pc:docMk/>
            <pc:sldMk cId="2772962145" sldId="539"/>
            <ac:spMk id="8" creationId="{299C4506-323C-41F2-B573-AD2615543A85}"/>
          </ac:spMkLst>
        </pc:spChg>
        <pc:picChg chg="add mod">
          <ac:chgData name="Orosz Tamás" userId="S::orosztamas@inf.elte.hu::2b3d287c-23ca-49d7-b66d-4a11f30c0aef" providerId="AD" clId="Web-{B28E8CC3-D80E-45A7-A02C-FEF93AECFD60}" dt="2022-01-12T10:10:22.784" v="61" actId="14100"/>
          <ac:picMkLst>
            <pc:docMk/>
            <pc:sldMk cId="2772962145" sldId="539"/>
            <ac:picMk id="7" creationId="{2661D925-5D0D-49BF-8C63-15F1FA78EB69}"/>
          </ac:picMkLst>
        </pc:picChg>
      </pc:sldChg>
      <pc:sldChg chg="addSp delSp modSp add replId">
        <pc:chgData name="Orosz Tamás" userId="S::orosztamas@inf.elte.hu::2b3d287c-23ca-49d7-b66d-4a11f30c0aef" providerId="AD" clId="Web-{B28E8CC3-D80E-45A7-A02C-FEF93AECFD60}" dt="2022-01-12T10:32:53.943" v="313" actId="14100"/>
        <pc:sldMkLst>
          <pc:docMk/>
          <pc:sldMk cId="2209936270" sldId="540"/>
        </pc:sldMkLst>
        <pc:spChg chg="mod">
          <ac:chgData name="Orosz Tamás" userId="S::orosztamas@inf.elte.hu::2b3d287c-23ca-49d7-b66d-4a11f30c0aef" providerId="AD" clId="Web-{B28E8CC3-D80E-45A7-A02C-FEF93AECFD60}" dt="2022-01-12T10:32:46.974" v="312" actId="1076"/>
          <ac:spMkLst>
            <pc:docMk/>
            <pc:sldMk cId="2209936270" sldId="540"/>
            <ac:spMk id="4" creationId="{3498CC19-C718-4F2D-B7DF-51C4E1530B58}"/>
          </ac:spMkLst>
        </pc:spChg>
        <pc:spChg chg="mod">
          <ac:chgData name="Orosz Tamás" userId="S::orosztamas@inf.elte.hu::2b3d287c-23ca-49d7-b66d-4a11f30c0aef" providerId="AD" clId="Web-{B28E8CC3-D80E-45A7-A02C-FEF93AECFD60}" dt="2022-01-12T10:32:53.943" v="313" actId="14100"/>
          <ac:spMkLst>
            <pc:docMk/>
            <pc:sldMk cId="2209936270" sldId="540"/>
            <ac:spMk id="5" creationId="{5D6BEC58-E7A1-496B-9CC7-141D762FE9D2}"/>
          </ac:spMkLst>
        </pc:spChg>
        <pc:spChg chg="mod">
          <ac:chgData name="Orosz Tamás" userId="S::orosztamas@inf.elte.hu::2b3d287c-23ca-49d7-b66d-4a11f30c0aef" providerId="AD" clId="Web-{B28E8CC3-D80E-45A7-A02C-FEF93AECFD60}" dt="2022-01-12T10:20:22.596" v="160" actId="14100"/>
          <ac:spMkLst>
            <pc:docMk/>
            <pc:sldMk cId="2209936270" sldId="540"/>
            <ac:spMk id="8" creationId="{299C4506-323C-41F2-B573-AD2615543A85}"/>
          </ac:spMkLst>
        </pc:spChg>
        <pc:picChg chg="add mod">
          <ac:chgData name="Orosz Tamás" userId="S::orosztamas@inf.elte.hu::2b3d287c-23ca-49d7-b66d-4a11f30c0aef" providerId="AD" clId="Web-{B28E8CC3-D80E-45A7-A02C-FEF93AECFD60}" dt="2022-01-12T10:20:31.190" v="162" actId="14100"/>
          <ac:picMkLst>
            <pc:docMk/>
            <pc:sldMk cId="2209936270" sldId="540"/>
            <ac:picMk id="6" creationId="{9EA21129-9AB7-443A-A5C0-9955331E5A03}"/>
          </ac:picMkLst>
        </pc:picChg>
        <pc:picChg chg="del">
          <ac:chgData name="Orosz Tamás" userId="S::orosztamas@inf.elte.hu::2b3d287c-23ca-49d7-b66d-4a11f30c0aef" providerId="AD" clId="Web-{B28E8CC3-D80E-45A7-A02C-FEF93AECFD60}" dt="2022-01-12T10:19:53.408" v="151"/>
          <ac:picMkLst>
            <pc:docMk/>
            <pc:sldMk cId="2209936270" sldId="540"/>
            <ac:picMk id="7" creationId="{2661D925-5D0D-49BF-8C63-15F1FA78EB69}"/>
          </ac:picMkLst>
        </pc:picChg>
      </pc:sldChg>
    </pc:docChg>
  </pc:docChgLst>
  <pc:docChgLst>
    <pc:chgData name="Putnoki Attila Márton" userId="S::faf2j3@inf.elte.hu::d1f5972e-eb27-483f-877f-377c2e5bf0d9" providerId="AD" clId="Web-{6E16B0AC-E35A-4097-BD7F-673D9C82A95D}"/>
    <pc:docChg chg="modSld">
      <pc:chgData name="Putnoki Attila Márton" userId="S::faf2j3@inf.elte.hu::d1f5972e-eb27-483f-877f-377c2e5bf0d9" providerId="AD" clId="Web-{6E16B0AC-E35A-4097-BD7F-673D9C82A95D}" dt="2022-01-09T15:08:42.376" v="2" actId="20577"/>
      <pc:docMkLst>
        <pc:docMk/>
      </pc:docMkLst>
      <pc:sldChg chg="modSp">
        <pc:chgData name="Putnoki Attila Márton" userId="S::faf2j3@inf.elte.hu::d1f5972e-eb27-483f-877f-377c2e5bf0d9" providerId="AD" clId="Web-{6E16B0AC-E35A-4097-BD7F-673D9C82A95D}" dt="2022-01-09T15:08:42.376" v="2" actId="20577"/>
        <pc:sldMkLst>
          <pc:docMk/>
          <pc:sldMk cId="3752464708" sldId="403"/>
        </pc:sldMkLst>
        <pc:spChg chg="mod">
          <ac:chgData name="Putnoki Attila Márton" userId="S::faf2j3@inf.elte.hu::d1f5972e-eb27-483f-877f-377c2e5bf0d9" providerId="AD" clId="Web-{6E16B0AC-E35A-4097-BD7F-673D9C82A95D}" dt="2022-01-09T15:08:42.376" v="2" actId="20577"/>
          <ac:spMkLst>
            <pc:docMk/>
            <pc:sldMk cId="3752464708" sldId="40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6333"/>
          </a:xfrm>
          <a:prstGeom prst="rect">
            <a:avLst/>
          </a:prstGeom>
        </p:spPr>
        <p:txBody>
          <a:bodyPr vert="horz" lIns="91440" tIns="45720" rIns="91440" bIns="45720" rtlCol="0"/>
          <a:lstStyle>
            <a:lvl1pPr algn="r">
              <a:defRPr sz="1200"/>
            </a:lvl1pPr>
          </a:lstStyle>
          <a:p>
            <a:fld id="{AC89D374-4ABF-4A74-B475-C217D3141879}" type="datetimeFigureOut">
              <a:rPr lang="hu-HU" smtClean="0"/>
              <a:t>2022.05.24.</a:t>
            </a:fld>
            <a:endParaRPr lang="hu-HU"/>
          </a:p>
        </p:txBody>
      </p:sp>
      <p:sp>
        <p:nvSpPr>
          <p:cNvPr id="4" name="Élőláb helye 3"/>
          <p:cNvSpPr>
            <a:spLocks noGrp="1"/>
          </p:cNvSpPr>
          <p:nvPr>
            <p:ph type="ftr" sz="quarter" idx="2"/>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2"/>
            <a:ext cx="2945659" cy="496333"/>
          </a:xfrm>
          <a:prstGeom prst="rect">
            <a:avLst/>
          </a:prstGeom>
        </p:spPr>
        <p:txBody>
          <a:bodyPr vert="horz" lIns="91440" tIns="45720" rIns="91440" bIns="45720" rtlCol="0" anchor="b"/>
          <a:lstStyle>
            <a:lvl1pPr algn="r">
              <a:defRPr sz="1200"/>
            </a:lvl1pPr>
          </a:lstStyle>
          <a:p>
            <a:fld id="{997C6F45-C139-463C-B125-E14BFEA4D008}" type="slidenum">
              <a:rPr lang="hu-HU" smtClean="0"/>
              <a:t>‹#›</a:t>
            </a:fld>
            <a:endParaRPr lang="hu-HU"/>
          </a:p>
        </p:txBody>
      </p:sp>
    </p:spTree>
    <p:extLst>
      <p:ext uri="{BB962C8B-B14F-4D97-AF65-F5344CB8AC3E}">
        <p14:creationId xmlns:p14="http://schemas.microsoft.com/office/powerpoint/2010/main" val="392165423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2-01-14T07:48:38.386"/>
    </inkml:context>
    <inkml:brush xml:id="br0">
      <inkml:brushProperty name="width" value="0.05292" units="cm"/>
      <inkml:brushProperty name="height" value="0.05292" units="cm"/>
      <inkml:brushProperty name="color" value="#FF0000"/>
    </inkml:brush>
  </inkml:definitions>
  <inkml:trace contextRef="#ctx0" brushRef="#br0">6897 16245 0,'0'0'0,"-18"18"31,18 0-15,-17-18 15,-1 0 32,0 17-48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3"/>
          </a:xfrm>
          <a:prstGeom prst="rect">
            <a:avLst/>
          </a:prstGeom>
        </p:spPr>
        <p:txBody>
          <a:bodyPr vert="horz" lIns="91440" tIns="45720" rIns="91440" bIns="45720" rtlCol="0"/>
          <a:lstStyle>
            <a:lvl1pPr algn="r">
              <a:defRPr sz="1200"/>
            </a:lvl1pPr>
          </a:lstStyle>
          <a:p>
            <a:fld id="{B1C85964-301B-4E05-A0AC-A222FD1D8677}" type="datetimeFigureOut">
              <a:rPr lang="hu-HU" smtClean="0"/>
              <a:t>2022.05.24.</a:t>
            </a:fld>
            <a:endParaRPr lang="hu-HU"/>
          </a:p>
        </p:txBody>
      </p:sp>
      <p:sp>
        <p:nvSpPr>
          <p:cNvPr id="4" name="Diakép helye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2"/>
            <a:ext cx="2945659" cy="496333"/>
          </a:xfrm>
          <a:prstGeom prst="rect">
            <a:avLst/>
          </a:prstGeom>
        </p:spPr>
        <p:txBody>
          <a:bodyPr vert="horz" lIns="91440" tIns="45720" rIns="91440" bIns="45720" rtlCol="0" anchor="b"/>
          <a:lstStyle>
            <a:lvl1pPr algn="r">
              <a:defRPr sz="1200"/>
            </a:lvl1pPr>
          </a:lstStyle>
          <a:p>
            <a:fld id="{7ABCD048-3DD1-4962-B730-99E29D05AA1F}" type="slidenum">
              <a:rPr lang="hu-HU" smtClean="0"/>
              <a:t>‹#›</a:t>
            </a:fld>
            <a:endParaRPr lang="hu-HU"/>
          </a:p>
        </p:txBody>
      </p:sp>
    </p:spTree>
    <p:extLst>
      <p:ext uri="{BB962C8B-B14F-4D97-AF65-F5344CB8AC3E}">
        <p14:creationId xmlns:p14="http://schemas.microsoft.com/office/powerpoint/2010/main" val="277199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7ABCD048-3DD1-4962-B730-99E29D05AA1F}" type="slidenum">
              <a:rPr lang="hu-HU" smtClean="0"/>
              <a:t>1</a:t>
            </a:fld>
            <a:endParaRPr lang="hu-HU"/>
          </a:p>
        </p:txBody>
      </p:sp>
    </p:spTree>
    <p:extLst>
      <p:ext uri="{BB962C8B-B14F-4D97-AF65-F5344CB8AC3E}">
        <p14:creationId xmlns:p14="http://schemas.microsoft.com/office/powerpoint/2010/main" val="2749752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BCD048-3DD1-4962-B730-99E29D05AA1F}" type="slidenum">
              <a:rPr lang="hu-HU" smtClean="0"/>
              <a:t>3</a:t>
            </a:fld>
            <a:endParaRPr lang="hu-HU"/>
          </a:p>
        </p:txBody>
      </p:sp>
    </p:spTree>
    <p:extLst>
      <p:ext uri="{BB962C8B-B14F-4D97-AF65-F5344CB8AC3E}">
        <p14:creationId xmlns:p14="http://schemas.microsoft.com/office/powerpoint/2010/main" val="1734229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BCD048-3DD1-4962-B730-99E29D05AA1F}" type="slidenum">
              <a:rPr lang="hu-HU" smtClean="0"/>
              <a:t>4</a:t>
            </a:fld>
            <a:endParaRPr lang="hu-HU"/>
          </a:p>
        </p:txBody>
      </p:sp>
    </p:spTree>
    <p:extLst>
      <p:ext uri="{BB962C8B-B14F-4D97-AF65-F5344CB8AC3E}">
        <p14:creationId xmlns:p14="http://schemas.microsoft.com/office/powerpoint/2010/main" val="1136840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US"/>
          </a:p>
        </p:txBody>
      </p:sp>
      <p:sp>
        <p:nvSpPr>
          <p:cNvPr id="4" name="Dia számának helye 3"/>
          <p:cNvSpPr>
            <a:spLocks noGrp="1"/>
          </p:cNvSpPr>
          <p:nvPr>
            <p:ph type="sldNum" sz="quarter" idx="5"/>
          </p:nvPr>
        </p:nvSpPr>
        <p:spPr/>
        <p:txBody>
          <a:bodyPr/>
          <a:lstStyle/>
          <a:p>
            <a:fld id="{41E8C199-60EB-4919-9D02-E23353818F46}" type="slidenum">
              <a:rPr lang="en-US" smtClean="0"/>
              <a:pPr/>
              <a:t>13</a:t>
            </a:fld>
            <a:endParaRPr lang="en-US"/>
          </a:p>
        </p:txBody>
      </p:sp>
    </p:spTree>
    <p:extLst>
      <p:ext uri="{BB962C8B-B14F-4D97-AF65-F5344CB8AC3E}">
        <p14:creationId xmlns:p14="http://schemas.microsoft.com/office/powerpoint/2010/main" val="535413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 egy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711354"/>
            <a:ext cx="10080000" cy="880844"/>
          </a:xfrm>
          <a:prstGeom prst="rect">
            <a:avLst/>
          </a:prstGeom>
        </p:spPr>
        <p:txBody>
          <a:bodyPr anchor="b"/>
          <a:lstStyle>
            <a:lvl1pPr algn="l">
              <a:defRPr sz="6000" cap="all" baseline="0">
                <a:solidFill>
                  <a:schemeClr val="tx1"/>
                </a:solidFill>
                <a:latin typeface="Garamond" pitchFamily="18" charset="0"/>
              </a:defRPr>
            </a:lvl1pPr>
          </a:lstStyle>
          <a:p>
            <a:r>
              <a:rPr lang="hu-HU"/>
              <a:t>A prezentáció címe</a:t>
            </a:r>
          </a:p>
        </p:txBody>
      </p:sp>
      <p:sp>
        <p:nvSpPr>
          <p:cNvPr id="3" name="Alcím 2"/>
          <p:cNvSpPr>
            <a:spLocks noGrp="1"/>
          </p:cNvSpPr>
          <p:nvPr>
            <p:ph type="subTitle" idx="1" hasCustomPrompt="1"/>
          </p:nvPr>
        </p:nvSpPr>
        <p:spPr>
          <a:xfrm>
            <a:off x="1522800" y="2734812"/>
            <a:ext cx="10080000" cy="729842"/>
          </a:xfrm>
          <a:prstGeom prst="rect">
            <a:avLst/>
          </a:prstGeom>
        </p:spPr>
        <p:txBody>
          <a:bodyPr>
            <a:norm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Alcíme egy sorban</a:t>
            </a:r>
          </a:p>
        </p:txBody>
      </p:sp>
      <p:sp>
        <p:nvSpPr>
          <p:cNvPr id="4" name="Date Placeholder 3"/>
          <p:cNvSpPr>
            <a:spLocks noGrp="1"/>
          </p:cNvSpPr>
          <p:nvPr>
            <p:ph type="dt" sz="half" idx="10"/>
          </p:nvPr>
        </p:nvSpPr>
        <p:spPr/>
        <p:txBody>
          <a:bodyPr/>
          <a:lstStyle/>
          <a:p>
            <a:fld id="{57623932-EC3C-4B2C-83CA-E9075DF2407E}" type="datetime1">
              <a:rPr lang="hu-HU" smtClean="0"/>
              <a:t>2022.05.24.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17574399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üggőleges cím és szöveg">
    <p:spTree>
      <p:nvGrpSpPr>
        <p:cNvPr id="1" name=""/>
        <p:cNvGrpSpPr/>
        <p:nvPr/>
      </p:nvGrpSpPr>
      <p:grpSpPr>
        <a:xfrm>
          <a:off x="0" y="0"/>
          <a:ext cx="0" cy="0"/>
          <a:chOff x="0" y="0"/>
          <a:chExt cx="0" cy="0"/>
        </a:xfrm>
      </p:grpSpPr>
      <p:sp>
        <p:nvSpPr>
          <p:cNvPr id="3" name="Függőleges szöveg helye 2"/>
          <p:cNvSpPr>
            <a:spLocks noGrp="1"/>
          </p:cNvSpPr>
          <p:nvPr>
            <p:ph type="body" orient="vert" idx="1"/>
          </p:nvPr>
        </p:nvSpPr>
        <p:spPr>
          <a:xfrm>
            <a:off x="1454400" y="1519200"/>
            <a:ext cx="6805345" cy="3700500"/>
          </a:xfrm>
          <a:prstGeom prst="rect">
            <a:avLst/>
          </a:prstGeom>
        </p:spPr>
        <p:txBody>
          <a:bodyPr vert="eaVert"/>
          <a:lstStyle>
            <a:lvl1pPr>
              <a:buClrTx/>
              <a:defRPr/>
            </a:lvl1pPr>
            <a:lvl2pPr>
              <a:buClrTx/>
              <a:defRPr/>
            </a:lvl2pPr>
            <a:lvl3pPr>
              <a:buClrTx/>
              <a:defRPr/>
            </a:lvl3pPr>
            <a:lvl4pPr>
              <a:buClrTx/>
              <a:defRPr/>
            </a:lvl4pPr>
            <a:lvl5pPr>
              <a:buClrTx/>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Cím 3"/>
          <p:cNvSpPr>
            <a:spLocks noGrp="1"/>
          </p:cNvSpPr>
          <p:nvPr>
            <p:ph type="title"/>
          </p:nvPr>
        </p:nvSpPr>
        <p:spPr>
          <a:xfrm>
            <a:off x="8391525" y="1524001"/>
            <a:ext cx="2200274" cy="3629024"/>
          </a:xfrm>
          <a:prstGeom prst="rect">
            <a:avLst/>
          </a:prstGeom>
          <a:scene3d>
            <a:camera prst="orthographicFront">
              <a:rot lat="0" lon="0" rev="0"/>
            </a:camera>
            <a:lightRig rig="threePt" dir="t"/>
          </a:scene3d>
        </p:spPr>
        <p:txBody>
          <a:bodyPr vert="vert"/>
          <a:lstStyle>
            <a:lvl1pPr>
              <a:defRPr sz="3000"/>
            </a:lvl1pPr>
          </a:lstStyle>
          <a:p>
            <a:r>
              <a:rPr lang="hu-HU"/>
              <a:t>Mintacím szerkesztése</a:t>
            </a:r>
          </a:p>
        </p:txBody>
      </p:sp>
      <p:sp>
        <p:nvSpPr>
          <p:cNvPr id="2" name="Date Placeholder 1"/>
          <p:cNvSpPr>
            <a:spLocks noGrp="1"/>
          </p:cNvSpPr>
          <p:nvPr>
            <p:ph type="dt" sz="half" idx="10"/>
          </p:nvPr>
        </p:nvSpPr>
        <p:spPr/>
        <p:txBody>
          <a:bodyPr/>
          <a:lstStyle/>
          <a:p>
            <a:fld id="{53E22F5D-C060-4014-941B-2DB5655E1BB6}" type="datetime1">
              <a:rPr lang="hu-HU" smtClean="0"/>
              <a:t>2022.05.24.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7615743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89" name="Prezentáció Címe"/>
          <p:cNvSpPr txBox="1">
            <a:spLocks noGrp="1"/>
          </p:cNvSpPr>
          <p:nvPr>
            <p:ph type="title" hasCustomPrompt="1"/>
          </p:nvPr>
        </p:nvSpPr>
        <p:spPr>
          <a:xfrm>
            <a:off x="5994400" y="2286000"/>
            <a:ext cx="5892800" cy="1143000"/>
          </a:xfrm>
          <a:prstGeom prst="rect">
            <a:avLst/>
          </a:prstGeom>
        </p:spPr>
        <p:txBody>
          <a:bodyPr anchor="t"/>
          <a:lstStyle>
            <a:lvl1pPr>
              <a:defRPr sz="4400"/>
            </a:lvl1pPr>
          </a:lstStyle>
          <a:p>
            <a:r>
              <a:t>Prezentáció Címe</a:t>
            </a:r>
          </a:p>
        </p:txBody>
      </p:sp>
      <p:sp>
        <p:nvSpPr>
          <p:cNvPr id="90" name="Body Level One…"/>
          <p:cNvSpPr txBox="1">
            <a:spLocks noGrp="1"/>
          </p:cNvSpPr>
          <p:nvPr>
            <p:ph type="body" sz="quarter" idx="1" hasCustomPrompt="1"/>
          </p:nvPr>
        </p:nvSpPr>
        <p:spPr>
          <a:xfrm>
            <a:off x="5994400" y="3886200"/>
            <a:ext cx="5791200" cy="914400"/>
          </a:xfrm>
          <a:prstGeom prst="rect">
            <a:avLst/>
          </a:prstGeom>
        </p:spPr>
        <p:txBody>
          <a:bodyPr/>
          <a:lstStyle>
            <a:lvl1pPr marL="514350" indent="-514350">
              <a:buSzTx/>
              <a:buFontTx/>
              <a:buNone/>
              <a:defRPr cap="all">
                <a:solidFill>
                  <a:srgbClr val="FFFFFF"/>
                </a:solidFill>
              </a:defRPr>
            </a:lvl1pPr>
            <a:lvl2pPr marL="514350" indent="-57150">
              <a:buSzTx/>
              <a:buFontTx/>
              <a:buNone/>
              <a:defRPr cap="all">
                <a:solidFill>
                  <a:srgbClr val="FFFFFF"/>
                </a:solidFill>
              </a:defRPr>
            </a:lvl2pPr>
            <a:lvl3pPr>
              <a:buFontTx/>
              <a:defRPr cap="all">
                <a:solidFill>
                  <a:srgbClr val="FFFFFF"/>
                </a:solidFill>
              </a:defRPr>
            </a:lvl3pPr>
            <a:lvl4pPr>
              <a:buFontTx/>
              <a:defRPr cap="all">
                <a:solidFill>
                  <a:srgbClr val="FFFFFF"/>
                </a:solidFill>
              </a:defRPr>
            </a:lvl4pPr>
            <a:lvl5pPr>
              <a:buFontTx/>
              <a:defRPr cap="all">
                <a:solidFill>
                  <a:srgbClr val="FFFFFF"/>
                </a:solidFill>
              </a:defRPr>
            </a:lvl5pPr>
          </a:lstStyle>
          <a:p>
            <a:r>
              <a:t>Click to edit Alcím</a:t>
            </a:r>
          </a:p>
          <a:p>
            <a:pPr lvl="1"/>
            <a:endParaRPr/>
          </a:p>
          <a:p>
            <a:pPr lvl="2"/>
            <a:endParaRPr/>
          </a:p>
          <a:p>
            <a:pPr lvl="3"/>
            <a:endParaRPr/>
          </a:p>
          <a:p>
            <a:pPr lvl="4"/>
            <a:endParaRPr/>
          </a:p>
        </p:txBody>
      </p:sp>
      <p:sp>
        <p:nvSpPr>
          <p:cNvPr id="91" name="Slide Number"/>
          <p:cNvSpPr txBox="1">
            <a:spLocks noGrp="1"/>
          </p:cNvSpPr>
          <p:nvPr>
            <p:ph type="sldNum" sz="quarter" idx="2"/>
          </p:nvPr>
        </p:nvSpPr>
        <p:spPr>
          <a:xfrm>
            <a:off x="8372728" y="6224225"/>
            <a:ext cx="364872" cy="264253"/>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5407611"/>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1" name="Slide Number"/>
          <p:cNvSpPr txBox="1">
            <a:spLocks noGrp="1"/>
          </p:cNvSpPr>
          <p:nvPr>
            <p:ph type="sldNum" sz="quarter" idx="2"/>
          </p:nvPr>
        </p:nvSpPr>
        <p:spPr>
          <a:xfrm>
            <a:off x="8372728" y="6224225"/>
            <a:ext cx="364872" cy="264253"/>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8502259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9144000" h="5143500">
                <a:moveTo>
                  <a:pt x="9143981" y="5143489"/>
                </a:moveTo>
                <a:lnTo>
                  <a:pt x="0" y="5143489"/>
                </a:lnTo>
                <a:lnTo>
                  <a:pt x="0" y="0"/>
                </a:lnTo>
                <a:lnTo>
                  <a:pt x="9143981" y="0"/>
                </a:lnTo>
                <a:lnTo>
                  <a:pt x="9143981" y="5143489"/>
                </a:lnTo>
                <a:close/>
              </a:path>
            </a:pathLst>
          </a:custGeom>
          <a:solidFill>
            <a:srgbClr val="4285F4"/>
          </a:solidFill>
        </p:spPr>
        <p:txBody>
          <a:bodyPr wrap="square" lIns="0" tIns="0" rIns="0" bIns="0" rtlCol="0"/>
          <a:lstStyle/>
          <a:p>
            <a:endParaRPr sz="2400"/>
          </a:p>
        </p:txBody>
      </p:sp>
      <p:sp>
        <p:nvSpPr>
          <p:cNvPr id="2" name="Holder 2"/>
          <p:cNvSpPr>
            <a:spLocks noGrp="1"/>
          </p:cNvSpPr>
          <p:nvPr>
            <p:ph type="ctrTitle"/>
          </p:nvPr>
        </p:nvSpPr>
        <p:spPr>
          <a:xfrm>
            <a:off x="1172856" y="2314553"/>
            <a:ext cx="9846285" cy="332399"/>
          </a:xfrm>
          <a:prstGeom prst="rect">
            <a:avLst/>
          </a:prstGeom>
        </p:spPr>
        <p:txBody>
          <a:bodyPr wrap="square" lIns="0" tIns="0" rIns="0" bIns="0">
            <a:spAutoFit/>
          </a:bodyPr>
          <a:lstStyle>
            <a:lvl1pPr>
              <a:defRPr sz="2400" b="0" i="0">
                <a:solidFill>
                  <a:schemeClr val="bg1"/>
                </a:solidFill>
                <a:latin typeface="RobotoRegular"/>
                <a:cs typeface="RobotoRegular"/>
              </a:defRPr>
            </a:lvl1pPr>
          </a:lstStyle>
          <a:p>
            <a:endParaRPr/>
          </a:p>
        </p:txBody>
      </p:sp>
      <p:sp>
        <p:nvSpPr>
          <p:cNvPr id="3" name="Holder 3"/>
          <p:cNvSpPr>
            <a:spLocks noGrp="1"/>
          </p:cNvSpPr>
          <p:nvPr>
            <p:ph type="subTitle" idx="4"/>
          </p:nvPr>
        </p:nvSpPr>
        <p:spPr>
          <a:xfrm>
            <a:off x="1828800" y="3840481"/>
            <a:ext cx="8534400" cy="39164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61159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sp>
        <p:nvSpPr>
          <p:cNvPr id="3" name="Tartalom helye 2"/>
          <p:cNvSpPr>
            <a:spLocks noGrp="1"/>
          </p:cNvSpPr>
          <p:nvPr>
            <p:ph idx="1"/>
          </p:nvPr>
        </p:nvSpPr>
        <p:spPr>
          <a:xfrm>
            <a:off x="166255" y="993600"/>
            <a:ext cx="12169832" cy="4043913"/>
          </a:xfrm>
          <a:prstGeom prst="rect">
            <a:avLst/>
          </a:prstGeom>
        </p:spPr>
        <p:txBody>
          <a:bodyPr/>
          <a:lstStyle>
            <a:lvl1pPr>
              <a:buClrTx/>
              <a:defRPr>
                <a:latin typeface="Garamond" pitchFamily="18" charset="0"/>
              </a:defRPr>
            </a:lvl1pPr>
            <a:lvl2pPr>
              <a:buClrTx/>
              <a:defRPr>
                <a:latin typeface="Garamond" pitchFamily="18" charset="0"/>
              </a:defRPr>
            </a:lvl2pPr>
            <a:lvl3pPr>
              <a:buClrTx/>
              <a:defRPr>
                <a:latin typeface="Garamond" pitchFamily="18" charset="0"/>
              </a:defRPr>
            </a:lvl3pPr>
            <a:lvl4pPr>
              <a:buClrTx/>
              <a:defRPr>
                <a:latin typeface="Garamond" pitchFamily="18" charset="0"/>
              </a:defRPr>
            </a:lvl4pPr>
            <a:lvl5pPr>
              <a:buClrTx/>
              <a:defRPr>
                <a:latin typeface="Garamond" pitchFamily="18" charset="0"/>
              </a:defRPr>
            </a:lvl5p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2" name="Cím 1"/>
          <p:cNvSpPr>
            <a:spLocks noGrp="1"/>
          </p:cNvSpPr>
          <p:nvPr>
            <p:ph type="title"/>
          </p:nvPr>
        </p:nvSpPr>
        <p:spPr>
          <a:xfrm>
            <a:off x="0" y="486000"/>
            <a:ext cx="10091651" cy="507600"/>
          </a:xfrm>
          <a:prstGeom prst="rect">
            <a:avLst/>
          </a:prstGeom>
        </p:spPr>
        <p:txBody>
          <a:bodyPr vert="horz" lIns="91440" tIns="45720" rIns="91440" bIns="45720" rtlCol="0" anchor="ctr">
            <a:normAutofit/>
          </a:bodyPr>
          <a:lstStyle>
            <a:lvl1pPr>
              <a:defRPr lang="hu-HU" dirty="0"/>
            </a:lvl1pPr>
          </a:lstStyle>
          <a:p>
            <a:pPr lvl="0"/>
            <a:r>
              <a:rPr lang="hu-HU" noProof="0"/>
              <a:t>Mintacím szerkesztése</a:t>
            </a:r>
          </a:p>
        </p:txBody>
      </p:sp>
      <p:sp>
        <p:nvSpPr>
          <p:cNvPr id="4" name="Tartalom helye 2"/>
          <p:cNvSpPr>
            <a:spLocks noGrp="1"/>
          </p:cNvSpPr>
          <p:nvPr>
            <p:ph idx="10"/>
          </p:nvPr>
        </p:nvSpPr>
        <p:spPr>
          <a:xfrm>
            <a:off x="1" y="5037513"/>
            <a:ext cx="6267796" cy="1695796"/>
          </a:xfrm>
          <a:prstGeom prst="rect">
            <a:avLst/>
          </a:prstGeom>
        </p:spPr>
        <p:txBody>
          <a:bodyPr/>
          <a:lstStyle>
            <a:lvl1pPr>
              <a:buClrTx/>
              <a:defRPr>
                <a:latin typeface="Garamond" pitchFamily="18" charset="0"/>
              </a:defRPr>
            </a:lvl1pPr>
            <a:lvl2pPr>
              <a:buClrTx/>
              <a:defRPr>
                <a:latin typeface="Garamond" pitchFamily="18" charset="0"/>
              </a:defRPr>
            </a:lvl2pPr>
            <a:lvl3pPr>
              <a:buClrTx/>
              <a:defRPr>
                <a:latin typeface="Garamond" pitchFamily="18" charset="0"/>
              </a:defRPr>
            </a:lvl3pPr>
            <a:lvl4pPr>
              <a:buClrTx/>
              <a:defRPr>
                <a:latin typeface="Garamond" pitchFamily="18" charset="0"/>
              </a:defRPr>
            </a:lvl4pPr>
            <a:lvl5pPr>
              <a:buClrTx/>
              <a:defRPr>
                <a:latin typeface="Garamond" pitchFamily="18" charset="0"/>
              </a:defRPr>
            </a:lvl5p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6" name="Date Placeholder 5"/>
          <p:cNvSpPr>
            <a:spLocks noGrp="1"/>
          </p:cNvSpPr>
          <p:nvPr>
            <p:ph type="dt" sz="half" idx="11"/>
          </p:nvPr>
        </p:nvSpPr>
        <p:spPr/>
        <p:txBody>
          <a:bodyPr/>
          <a:lstStyle/>
          <a:p>
            <a:fld id="{931F324A-0119-45EF-A02A-BE8912EC082A}" type="datetime1">
              <a:rPr lang="hu-HU" smtClean="0"/>
              <a:t>2022.05.24.</a:t>
            </a:fld>
            <a:endParaRPr lang="en-US"/>
          </a:p>
        </p:txBody>
      </p:sp>
      <p:sp>
        <p:nvSpPr>
          <p:cNvPr id="7" name="Footer Placeholder 6"/>
          <p:cNvSpPr>
            <a:spLocks noGrp="1"/>
          </p:cNvSpPr>
          <p:nvPr>
            <p:ph type="ftr" sz="quarter" idx="12"/>
          </p:nvPr>
        </p:nvSpPr>
        <p:spPr/>
        <p:txBody>
          <a:bodyPr/>
          <a:lstStyle/>
          <a:p>
            <a:endParaRPr lang="en-US"/>
          </a:p>
        </p:txBody>
      </p:sp>
      <p:sp>
        <p:nvSpPr>
          <p:cNvPr id="8" name="Slide Number Placeholder 7"/>
          <p:cNvSpPr>
            <a:spLocks noGrp="1"/>
          </p:cNvSpPr>
          <p:nvPr>
            <p:ph type="sldNum" sz="quarter" idx="13"/>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29029169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966F-B282-48D7-AE69-92009AE5BC2E}"/>
              </a:ext>
            </a:extLst>
          </p:cNvPr>
          <p:cNvSpPr>
            <a:spLocks noGrp="1"/>
          </p:cNvSpPr>
          <p:nvPr>
            <p:ph type="title"/>
          </p:nvPr>
        </p:nvSpPr>
        <p:spPr>
          <a:xfrm>
            <a:off x="112294" y="174625"/>
            <a:ext cx="10812505" cy="1144588"/>
          </a:xfrm>
        </p:spPr>
        <p:txBody>
          <a:bodyPr/>
          <a:lstStyle/>
          <a:p>
            <a:r>
              <a:rPr lang="en-US"/>
              <a:t>Click to edit Master title style</a:t>
            </a:r>
            <a:endParaRPr lang="en-RW"/>
          </a:p>
        </p:txBody>
      </p:sp>
      <p:sp>
        <p:nvSpPr>
          <p:cNvPr id="3" name="Date Placeholder 2">
            <a:extLst>
              <a:ext uri="{FF2B5EF4-FFF2-40B4-BE49-F238E27FC236}">
                <a16:creationId xmlns:a16="http://schemas.microsoft.com/office/drawing/2014/main" id="{EFB6BA61-A23F-4ACA-83F0-3966B11A5608}"/>
              </a:ext>
            </a:extLst>
          </p:cNvPr>
          <p:cNvSpPr>
            <a:spLocks noGrp="1"/>
          </p:cNvSpPr>
          <p:nvPr>
            <p:ph type="dt" sz="half" idx="10"/>
          </p:nvPr>
        </p:nvSpPr>
        <p:spPr/>
        <p:txBody>
          <a:bodyPr/>
          <a:lstStyle/>
          <a:p>
            <a:fld id="{3DF1154B-4BCE-4E13-9769-CBE8E45E72F8}" type="datetime1">
              <a:rPr lang="hu-HU" smtClean="0"/>
              <a:t>2022.05.24.</a:t>
            </a:fld>
            <a:endParaRPr lang="en-US"/>
          </a:p>
        </p:txBody>
      </p:sp>
      <p:sp>
        <p:nvSpPr>
          <p:cNvPr id="4" name="Footer Placeholder 3">
            <a:extLst>
              <a:ext uri="{FF2B5EF4-FFF2-40B4-BE49-F238E27FC236}">
                <a16:creationId xmlns:a16="http://schemas.microsoft.com/office/drawing/2014/main" id="{7D0A25DE-3AA6-405B-B295-62E4DF17A2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AB300F-3504-4950-A5FA-A21BA5843FA5}"/>
              </a:ext>
            </a:extLst>
          </p:cNvPr>
          <p:cNvSpPr>
            <a:spLocks noGrp="1"/>
          </p:cNvSpPr>
          <p:nvPr>
            <p:ph type="sldNum" sz="quarter" idx="12"/>
          </p:nvPr>
        </p:nvSpPr>
        <p:spPr/>
        <p:txBody>
          <a:bodyPr/>
          <a:lstStyle/>
          <a:p>
            <a:fld id="{704F0811-A64E-4F03-A889-926C040EAF26}" type="slidenum">
              <a:rPr lang="en-US" smtClean="0"/>
              <a:t>‹#›</a:t>
            </a:fld>
            <a:endParaRPr lang="en-US"/>
          </a:p>
        </p:txBody>
      </p:sp>
      <p:sp>
        <p:nvSpPr>
          <p:cNvPr id="7" name="Text Placeholder 6">
            <a:extLst>
              <a:ext uri="{FF2B5EF4-FFF2-40B4-BE49-F238E27FC236}">
                <a16:creationId xmlns:a16="http://schemas.microsoft.com/office/drawing/2014/main" id="{7C465464-F19C-4252-9964-DED8DD83E19B}"/>
              </a:ext>
            </a:extLst>
          </p:cNvPr>
          <p:cNvSpPr>
            <a:spLocks noGrp="1"/>
          </p:cNvSpPr>
          <p:nvPr>
            <p:ph type="body" sz="quarter" idx="13"/>
          </p:nvPr>
        </p:nvSpPr>
        <p:spPr>
          <a:xfrm>
            <a:off x="112295" y="1443038"/>
            <a:ext cx="12079705" cy="3578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11" name="Text Placeholder 10">
            <a:extLst>
              <a:ext uri="{FF2B5EF4-FFF2-40B4-BE49-F238E27FC236}">
                <a16:creationId xmlns:a16="http://schemas.microsoft.com/office/drawing/2014/main" id="{20202A39-B71D-4E8A-BE15-23F7FC415551}"/>
              </a:ext>
            </a:extLst>
          </p:cNvPr>
          <p:cNvSpPr>
            <a:spLocks noGrp="1"/>
          </p:cNvSpPr>
          <p:nvPr>
            <p:ph type="body" sz="quarter" idx="14"/>
          </p:nvPr>
        </p:nvSpPr>
        <p:spPr>
          <a:xfrm>
            <a:off x="112713" y="5145088"/>
            <a:ext cx="6369050" cy="1160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Tree>
    <p:extLst>
      <p:ext uri="{BB962C8B-B14F-4D97-AF65-F5344CB8AC3E}">
        <p14:creationId xmlns:p14="http://schemas.microsoft.com/office/powerpoint/2010/main" val="428701829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Content Placeholder 3"/>
          <p:cNvSpPr>
            <a:spLocks noGrp="1"/>
          </p:cNvSpPr>
          <p:nvPr>
            <p:ph sz="quarter" idx="10"/>
          </p:nvPr>
        </p:nvSpPr>
        <p:spPr>
          <a:xfrm>
            <a:off x="838200" y="1690688"/>
            <a:ext cx="11480800" cy="337978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1"/>
          </p:nvPr>
        </p:nvSpPr>
        <p:spPr/>
        <p:txBody>
          <a:bodyPr/>
          <a:lstStyle/>
          <a:p>
            <a:fld id="{3ACD25FA-0AAE-4581-8FDF-C5BA43FEFA38}" type="datetime1">
              <a:rPr lang="hu-HU" smtClean="0"/>
              <a:t>2022.05.24.</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38760137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ímdia - két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306279"/>
            <a:ext cx="10080000" cy="1845947"/>
          </a:xfrm>
          <a:prstGeom prst="rect">
            <a:avLst/>
          </a:prstGeom>
        </p:spPr>
        <p:txBody>
          <a:bodyPr anchor="b"/>
          <a:lstStyle>
            <a:lvl1pPr algn="l">
              <a:defRPr sz="6000" b="0" cap="all" baseline="0">
                <a:solidFill>
                  <a:schemeClr val="bg1"/>
                </a:solidFill>
                <a:latin typeface="Garamond" pitchFamily="18" charset="0"/>
              </a:defRPr>
            </a:lvl1pPr>
          </a:lstStyle>
          <a:p>
            <a:r>
              <a:rPr lang="hu-HU"/>
              <a:t>A prezentáció címe </a:t>
            </a:r>
            <a:br>
              <a:rPr lang="hu-HU"/>
            </a:br>
            <a:r>
              <a:rPr lang="hu-HU"/>
              <a:t>Két sorban</a:t>
            </a:r>
          </a:p>
        </p:txBody>
      </p:sp>
      <p:sp>
        <p:nvSpPr>
          <p:cNvPr id="3" name="Alcím 2"/>
          <p:cNvSpPr>
            <a:spLocks noGrp="1"/>
          </p:cNvSpPr>
          <p:nvPr>
            <p:ph type="subTitle" idx="1" hasCustomPrompt="1"/>
          </p:nvPr>
        </p:nvSpPr>
        <p:spPr>
          <a:xfrm>
            <a:off x="1522800" y="3261284"/>
            <a:ext cx="10080000" cy="878630"/>
          </a:xfrm>
          <a:prstGeom prst="rect">
            <a:avLst/>
          </a:prstGeom>
        </p:spPr>
        <p:txBody>
          <a:bodyPr>
            <a:no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Alcíme</a:t>
            </a:r>
            <a:br>
              <a:rPr lang="hu-HU"/>
            </a:br>
            <a:r>
              <a:rPr lang="hu-HU"/>
              <a:t>két sorban</a:t>
            </a:r>
          </a:p>
        </p:txBody>
      </p:sp>
      <p:sp>
        <p:nvSpPr>
          <p:cNvPr id="4" name="Date Placeholder 3"/>
          <p:cNvSpPr>
            <a:spLocks noGrp="1"/>
          </p:cNvSpPr>
          <p:nvPr>
            <p:ph type="dt" sz="half" idx="10"/>
          </p:nvPr>
        </p:nvSpPr>
        <p:spPr/>
        <p:txBody>
          <a:bodyPr/>
          <a:lstStyle/>
          <a:p>
            <a:fld id="{150E2DBA-6C61-49D6-99EC-CC9BBED9BAB1}" type="datetime1">
              <a:rPr lang="hu-HU" smtClean="0"/>
              <a:t>2022.05.24.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11145499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3" name="Tartalom helye 2"/>
          <p:cNvSpPr>
            <a:spLocks noGrp="1"/>
          </p:cNvSpPr>
          <p:nvPr>
            <p:ph sz="half" idx="1"/>
          </p:nvPr>
        </p:nvSpPr>
        <p:spPr>
          <a:xfrm>
            <a:off x="1454400" y="1519200"/>
            <a:ext cx="4500000" cy="3643350"/>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30800" y="1519200"/>
            <a:ext cx="4500000" cy="3643350"/>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
        <p:nvSpPr>
          <p:cNvPr id="5" name="Date Placeholder 4"/>
          <p:cNvSpPr>
            <a:spLocks noGrp="1"/>
          </p:cNvSpPr>
          <p:nvPr>
            <p:ph type="dt" sz="half" idx="10"/>
          </p:nvPr>
        </p:nvSpPr>
        <p:spPr/>
        <p:txBody>
          <a:bodyPr/>
          <a:lstStyle/>
          <a:p>
            <a:fld id="{D99A89E5-F1C8-4A74-A4F5-17F9CFD64BD0}" type="datetime1">
              <a:rPr lang="hu-HU" smtClean="0"/>
              <a:t>2022.05.24.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32988698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145440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1454401" y="2355168"/>
            <a:ext cx="4500000" cy="281690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2951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29511" y="2355168"/>
            <a:ext cx="4500000" cy="281690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
        <p:nvSpPr>
          <p:cNvPr id="7" name="Date Placeholder 6"/>
          <p:cNvSpPr>
            <a:spLocks noGrp="1"/>
          </p:cNvSpPr>
          <p:nvPr>
            <p:ph type="dt" sz="half" idx="10"/>
          </p:nvPr>
        </p:nvSpPr>
        <p:spPr/>
        <p:txBody>
          <a:bodyPr/>
          <a:lstStyle/>
          <a:p>
            <a:fld id="{42F25175-E826-470A-B7AB-8A39E81FF428}" type="datetime1">
              <a:rPr lang="hu-HU" smtClean="0"/>
              <a:t>2022.05.24.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1788697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5275386" y="1519200"/>
            <a:ext cx="5365818" cy="3633825"/>
          </a:xfrm>
          <a:prstGeom prst="rect">
            <a:avLst/>
          </a:prstGeom>
        </p:spPr>
        <p:txBody>
          <a:bodyPr/>
          <a:lstStyle>
            <a:lvl1pPr>
              <a:buClrTx/>
              <a:defRPr sz="3200"/>
            </a:lvl1pPr>
            <a:lvl2pPr>
              <a:buClrTx/>
              <a:defRPr sz="2800"/>
            </a:lvl2pPr>
            <a:lvl3pPr>
              <a:buClrTx/>
              <a:defRPr sz="2400"/>
            </a:lvl3pPr>
            <a:lvl4pPr>
              <a:buClrTx/>
              <a:defRPr sz="2000"/>
            </a:lvl4pPr>
            <a:lvl5pPr>
              <a:buClrTx/>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1454401" y="1519200"/>
            <a:ext cx="3620018"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
        <p:nvSpPr>
          <p:cNvPr id="5" name="Date Placeholder 4"/>
          <p:cNvSpPr>
            <a:spLocks noGrp="1"/>
          </p:cNvSpPr>
          <p:nvPr>
            <p:ph type="dt" sz="half" idx="10"/>
          </p:nvPr>
        </p:nvSpPr>
        <p:spPr/>
        <p:txBody>
          <a:bodyPr/>
          <a:lstStyle/>
          <a:p>
            <a:fld id="{59110009-6FA2-473F-8D19-C3012113AD84}" type="datetime1">
              <a:rPr lang="hu-HU" smtClean="0"/>
              <a:t>2022.05.24.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156304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3" name="Kép helye 2"/>
          <p:cNvSpPr>
            <a:spLocks noGrp="1"/>
          </p:cNvSpPr>
          <p:nvPr>
            <p:ph type="pic" idx="1"/>
          </p:nvPr>
        </p:nvSpPr>
        <p:spPr>
          <a:xfrm>
            <a:off x="5817996" y="1519200"/>
            <a:ext cx="4863401" cy="36338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454400" y="1519200"/>
            <a:ext cx="3932237"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
        <p:nvSpPr>
          <p:cNvPr id="5" name="Date Placeholder 4"/>
          <p:cNvSpPr>
            <a:spLocks noGrp="1"/>
          </p:cNvSpPr>
          <p:nvPr>
            <p:ph type="dt" sz="half" idx="10"/>
          </p:nvPr>
        </p:nvSpPr>
        <p:spPr/>
        <p:txBody>
          <a:bodyPr/>
          <a:lstStyle/>
          <a:p>
            <a:fld id="{57075F9E-388D-4892-9052-1441402BDEC8}" type="datetime1">
              <a:rPr lang="hu-HU" smtClean="0"/>
              <a:t>2022.05.24.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F0811-A64E-4F03-A889-926C040EAF26}" type="slidenum">
              <a:rPr lang="en-US" smtClean="0"/>
              <a:t>‹#›</a:t>
            </a:fld>
            <a:endParaRPr lang="en-US"/>
          </a:p>
        </p:txBody>
      </p:sp>
    </p:spTree>
    <p:extLst>
      <p:ext uri="{BB962C8B-B14F-4D97-AF65-F5344CB8AC3E}">
        <p14:creationId xmlns:p14="http://schemas.microsoft.com/office/powerpoint/2010/main" val="17442391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10"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057" y="12997"/>
            <a:ext cx="12342144" cy="6832006"/>
          </a:xfrm>
          <a:prstGeom prst="rect">
            <a:avLst/>
          </a:prstGeom>
        </p:spPr>
      </p:pic>
      <p:sp>
        <p:nvSpPr>
          <p:cNvPr id="2" name="Title Placeholder 1"/>
          <p:cNvSpPr>
            <a:spLocks noGrp="1"/>
          </p:cNvSpPr>
          <p:nvPr>
            <p:ph type="title"/>
          </p:nvPr>
        </p:nvSpPr>
        <p:spPr>
          <a:xfrm>
            <a:off x="838200" y="174625"/>
            <a:ext cx="10086599" cy="11445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332210"/>
            <a:ext cx="10566862" cy="38216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0" y="631190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1154B-4BCE-4E13-9769-CBE8E45E72F8}" type="datetime1">
              <a:rPr lang="hu-HU" smtClean="0"/>
              <a:t>2022.05.24.</a:t>
            </a:fld>
            <a:endParaRPr lang="en-US"/>
          </a:p>
        </p:txBody>
      </p:sp>
      <p:sp>
        <p:nvSpPr>
          <p:cNvPr id="5" name="Footer Placeholder 4"/>
          <p:cNvSpPr>
            <a:spLocks noGrp="1"/>
          </p:cNvSpPr>
          <p:nvPr>
            <p:ph type="ftr" sz="quarter" idx="3"/>
          </p:nvPr>
        </p:nvSpPr>
        <p:spPr>
          <a:xfrm>
            <a:off x="2743200" y="6306127"/>
            <a:ext cx="3524596" cy="41534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592887"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F0811-A64E-4F03-A889-926C040EAF26}" type="slidenum">
              <a:rPr lang="en-US" smtClean="0"/>
              <a:t>‹#›</a:t>
            </a:fld>
            <a:endParaRPr lang="en-US"/>
          </a:p>
        </p:txBody>
      </p:sp>
      <p:pic>
        <p:nvPicPr>
          <p:cNvPr id="9" name="Picture 13" descr="ik_fejlec"/>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964487" y="0"/>
            <a:ext cx="1331912" cy="131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269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9" r:id="rId3"/>
    <p:sldLayoutId id="2147483685" r:id="rId4"/>
    <p:sldLayoutId id="2147483672" r:id="rId5"/>
    <p:sldLayoutId id="2147483677" r:id="rId6"/>
    <p:sldLayoutId id="2147483678" r:id="rId7"/>
    <p:sldLayoutId id="2147483680" r:id="rId8"/>
    <p:sldLayoutId id="2147483681" r:id="rId9"/>
    <p:sldLayoutId id="2147483683" r:id="rId10"/>
    <p:sldLayoutId id="2147483686" r:id="rId11"/>
    <p:sldLayoutId id="2147483688" r:id="rId12"/>
    <p:sldLayoutId id="2147483692" r:id="rId13"/>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NULL"/><Relationship Id="rId4" Type="http://schemas.openxmlformats.org/officeDocument/2006/relationships/customXml" Target="../ink/ink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est-design.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numsys.inf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0299" y="95787"/>
            <a:ext cx="10907977" cy="880844"/>
          </a:xfrm>
        </p:spPr>
        <p:txBody>
          <a:bodyPr>
            <a:normAutofit fontScale="90000"/>
          </a:bodyPr>
          <a:lstStyle/>
          <a:p>
            <a:r>
              <a:rPr lang="hu-HU" dirty="0" smtClean="0"/>
              <a:t>Digital </a:t>
            </a:r>
            <a:r>
              <a:rPr lang="hu-HU" dirty="0" err="1" smtClean="0"/>
              <a:t>Services</a:t>
            </a:r>
            <a:endParaRPr lang="hu-HU" dirty="0"/>
          </a:p>
        </p:txBody>
      </p:sp>
      <p:sp>
        <p:nvSpPr>
          <p:cNvPr id="3" name="Alcím 2"/>
          <p:cNvSpPr>
            <a:spLocks noGrp="1"/>
          </p:cNvSpPr>
          <p:nvPr>
            <p:ph type="subTitle" idx="1"/>
          </p:nvPr>
        </p:nvSpPr>
        <p:spPr>
          <a:xfrm>
            <a:off x="482138" y="765651"/>
            <a:ext cx="10904531" cy="4274438"/>
          </a:xfrm>
        </p:spPr>
        <p:txBody>
          <a:bodyPr vert="horz" lIns="91440" tIns="45720" rIns="91440" bIns="45720" rtlCol="0" anchor="t">
            <a:normAutofit fontScale="25000" lnSpcReduction="20000"/>
          </a:bodyPr>
          <a:lstStyle/>
          <a:p>
            <a:pPr>
              <a:lnSpc>
                <a:spcPct val="120000"/>
              </a:lnSpc>
            </a:pPr>
            <a:r>
              <a:rPr lang="hu-HU" sz="6000" b="1" i="1" cap="small" dirty="0">
                <a:latin typeface="Garamond"/>
              </a:rPr>
              <a:t> </a:t>
            </a:r>
            <a:r>
              <a:rPr lang="hu-HU" sz="8600" b="1" i="1" cap="small" dirty="0" err="1" smtClean="0">
                <a:latin typeface="Garamond"/>
              </a:rPr>
              <a:t>Summary</a:t>
            </a:r>
            <a:r>
              <a:rPr lang="hu-HU" sz="8600" b="1" i="1" cap="small" dirty="0" smtClean="0">
                <a:latin typeface="Garamond"/>
              </a:rPr>
              <a:t> </a:t>
            </a:r>
            <a:r>
              <a:rPr lang="hu-HU" sz="8600" b="1" i="1" cap="small" dirty="0" err="1" smtClean="0">
                <a:latin typeface="Garamond"/>
              </a:rPr>
              <a:t>report</a:t>
            </a:r>
            <a:r>
              <a:rPr lang="hu-HU" sz="8600" b="1" i="1" cap="small" dirty="0" smtClean="0">
                <a:latin typeface="Garamond"/>
              </a:rPr>
              <a:t> of </a:t>
            </a:r>
            <a:r>
              <a:rPr lang="hu-HU" sz="8600" b="1" i="1" cap="small" dirty="0" err="1" smtClean="0">
                <a:latin typeface="Garamond"/>
              </a:rPr>
              <a:t>the</a:t>
            </a:r>
            <a:r>
              <a:rPr lang="hu-HU" sz="8600" b="1" i="1" cap="small" dirty="0" smtClean="0">
                <a:latin typeface="Garamond"/>
              </a:rPr>
              <a:t> </a:t>
            </a:r>
            <a:r>
              <a:rPr lang="hu-HU" sz="8600" b="1" i="1" cap="small" dirty="0" err="1" smtClean="0">
                <a:latin typeface="Garamond"/>
              </a:rPr>
              <a:t>sub</a:t>
            </a:r>
            <a:r>
              <a:rPr lang="hu-HU" sz="8600" b="1" i="1" cap="small" dirty="0" smtClean="0">
                <a:latin typeface="Garamond"/>
              </a:rPr>
              <a:t>-project</a:t>
            </a:r>
            <a:endParaRPr lang="hu-HU" sz="8600" b="1" i="1" cap="small" dirty="0">
              <a:latin typeface="Garamond"/>
            </a:endParaRPr>
          </a:p>
          <a:p>
            <a:r>
              <a:rPr lang="hu-HU" sz="9600" dirty="0" err="1" smtClean="0">
                <a:latin typeface="Garamond"/>
                <a:cs typeface="Calibri"/>
              </a:rPr>
              <a:t>Participants</a:t>
            </a:r>
            <a:r>
              <a:rPr lang="hu-HU" sz="9600" dirty="0" smtClean="0">
                <a:latin typeface="Garamond"/>
                <a:cs typeface="Calibri"/>
              </a:rPr>
              <a:t>:</a:t>
            </a:r>
          </a:p>
          <a:p>
            <a:r>
              <a:rPr lang="en-US" sz="9600" dirty="0" smtClean="0">
                <a:latin typeface="Garamond"/>
                <a:cs typeface="Calibri"/>
              </a:rPr>
              <a:t>Molnár</a:t>
            </a:r>
            <a:r>
              <a:rPr lang="hu-HU" sz="9600" dirty="0" smtClean="0">
                <a:latin typeface="Garamond"/>
                <a:cs typeface="Calibri"/>
              </a:rPr>
              <a:t>,</a:t>
            </a:r>
            <a:r>
              <a:rPr lang="en-US" sz="9600" dirty="0" smtClean="0">
                <a:latin typeface="Garamond"/>
                <a:cs typeface="Calibri"/>
              </a:rPr>
              <a:t> </a:t>
            </a:r>
            <a:r>
              <a:rPr lang="en-US" sz="9600" dirty="0">
                <a:latin typeface="Garamond"/>
                <a:cs typeface="Calibri"/>
              </a:rPr>
              <a:t>Bálint</a:t>
            </a:r>
            <a:endParaRPr lang="hu-HU" sz="9600" dirty="0">
              <a:latin typeface="Garamond"/>
              <a:cs typeface="Calibri"/>
            </a:endParaRPr>
          </a:p>
          <a:p>
            <a:r>
              <a:rPr lang="en-US" sz="9600" dirty="0" err="1" smtClean="0">
                <a:latin typeface="Garamond"/>
                <a:cs typeface="Calibri"/>
              </a:rPr>
              <a:t>Kovács</a:t>
            </a:r>
            <a:r>
              <a:rPr lang="hu-HU" sz="9600" dirty="0" smtClean="0">
                <a:latin typeface="Garamond"/>
                <a:cs typeface="Calibri"/>
              </a:rPr>
              <a:t>,</a:t>
            </a:r>
            <a:r>
              <a:rPr lang="en-US" sz="9600" dirty="0" smtClean="0">
                <a:latin typeface="Garamond"/>
                <a:cs typeface="Calibri"/>
              </a:rPr>
              <a:t> </a:t>
            </a:r>
            <a:r>
              <a:rPr lang="en-US" sz="9600" dirty="0">
                <a:latin typeface="Garamond"/>
                <a:cs typeface="Calibri"/>
              </a:rPr>
              <a:t>Attila</a:t>
            </a:r>
          </a:p>
          <a:p>
            <a:r>
              <a:rPr lang="en-US" sz="9600" dirty="0" err="1" smtClean="0">
                <a:latin typeface="Garamond"/>
                <a:cs typeface="Calibri"/>
              </a:rPr>
              <a:t>Ligeti</a:t>
            </a:r>
            <a:r>
              <a:rPr lang="hu-HU" sz="9600" dirty="0" smtClean="0">
                <a:latin typeface="Garamond"/>
                <a:cs typeface="Calibri"/>
              </a:rPr>
              <a:t>,</a:t>
            </a:r>
            <a:r>
              <a:rPr lang="en-US" sz="9600" dirty="0" smtClean="0">
                <a:latin typeface="Garamond"/>
                <a:cs typeface="Calibri"/>
              </a:rPr>
              <a:t> </a:t>
            </a:r>
            <a:r>
              <a:rPr lang="en-US" sz="9600" dirty="0">
                <a:latin typeface="Garamond"/>
                <a:cs typeface="Calibri"/>
              </a:rPr>
              <a:t>Péter</a:t>
            </a:r>
          </a:p>
          <a:p>
            <a:r>
              <a:rPr lang="en-US" sz="9600" dirty="0" err="1" smtClean="0">
                <a:latin typeface="Garamond"/>
                <a:cs typeface="Calibri"/>
              </a:rPr>
              <a:t>Orosz</a:t>
            </a:r>
            <a:r>
              <a:rPr lang="hu-HU" sz="9600" dirty="0" smtClean="0">
                <a:latin typeface="Garamond"/>
                <a:cs typeface="Calibri"/>
              </a:rPr>
              <a:t>,</a:t>
            </a:r>
            <a:r>
              <a:rPr lang="en-US" sz="9600" dirty="0" smtClean="0">
                <a:latin typeface="Garamond"/>
                <a:cs typeface="Calibri"/>
              </a:rPr>
              <a:t> </a:t>
            </a:r>
            <a:r>
              <a:rPr lang="en-US" sz="9600" dirty="0">
                <a:latin typeface="Garamond"/>
                <a:cs typeface="Calibri"/>
              </a:rPr>
              <a:t>Tamás</a:t>
            </a:r>
            <a:endParaRPr lang="hu-HU" sz="9600" dirty="0">
              <a:latin typeface="Garamond"/>
              <a:cs typeface="Calibri"/>
            </a:endParaRPr>
          </a:p>
          <a:p>
            <a:endParaRPr lang="en-US" sz="9600" dirty="0">
              <a:latin typeface="Garamond"/>
              <a:cs typeface="Calibri"/>
            </a:endParaRPr>
          </a:p>
          <a:p>
            <a:r>
              <a:rPr lang="hu-HU" sz="9600" i="1" dirty="0" err="1" smtClean="0">
                <a:latin typeface="Garamond"/>
                <a:cs typeface="Calibri"/>
              </a:rPr>
              <a:t>Memebers</a:t>
            </a:r>
            <a:r>
              <a:rPr lang="hu-HU" sz="9600" i="1" dirty="0" smtClean="0">
                <a:latin typeface="Garamond"/>
                <a:cs typeface="Calibri"/>
              </a:rPr>
              <a:t> of </a:t>
            </a:r>
            <a:r>
              <a:rPr lang="hu-HU" sz="9600" i="1" dirty="0" err="1" smtClean="0">
                <a:latin typeface="Garamond"/>
                <a:cs typeface="Calibri"/>
              </a:rPr>
              <a:t>the</a:t>
            </a:r>
            <a:r>
              <a:rPr lang="hu-HU" sz="9600" i="1" dirty="0" smtClean="0">
                <a:latin typeface="Garamond"/>
                <a:cs typeface="Calibri"/>
              </a:rPr>
              <a:t> </a:t>
            </a:r>
            <a:r>
              <a:rPr lang="hu-HU" sz="9600" i="1" dirty="0" err="1" smtClean="0">
                <a:latin typeface="Garamond"/>
                <a:cs typeface="Calibri"/>
              </a:rPr>
              <a:t>research</a:t>
            </a:r>
            <a:r>
              <a:rPr lang="hu-HU" sz="9600" i="1" dirty="0" smtClean="0">
                <a:latin typeface="Garamond"/>
                <a:cs typeface="Calibri"/>
              </a:rPr>
              <a:t> </a:t>
            </a:r>
            <a:r>
              <a:rPr lang="hu-HU" sz="9600" i="1" dirty="0" err="1" smtClean="0">
                <a:latin typeface="Garamond"/>
                <a:cs typeface="Calibri"/>
              </a:rPr>
              <a:t>group</a:t>
            </a:r>
            <a:endParaRPr lang="en-US" sz="9600" i="1" dirty="0">
              <a:latin typeface="Garamond"/>
              <a:cs typeface="Calibri"/>
            </a:endParaRPr>
          </a:p>
          <a:p>
            <a:r>
              <a:rPr lang="en-US" sz="9600" i="1" dirty="0">
                <a:latin typeface="Garamond"/>
                <a:cs typeface="Calibri"/>
              </a:rPr>
              <a:t>Tarcsi Ádám</a:t>
            </a:r>
            <a:endParaRPr lang="hu-HU" sz="9600" i="1" dirty="0">
              <a:latin typeface="Garamond"/>
              <a:cs typeface="Calibri"/>
            </a:endParaRPr>
          </a:p>
          <a:p>
            <a:pPr>
              <a:lnSpc>
                <a:spcPct val="120000"/>
              </a:lnSpc>
            </a:pPr>
            <a:r>
              <a:rPr lang="hu-HU" sz="9600" i="1" cap="small" dirty="0" err="1">
                <a:latin typeface="Garamond"/>
              </a:rPr>
              <a:t>Kherbouche</a:t>
            </a:r>
            <a:r>
              <a:rPr lang="hu-HU" sz="9600" i="1" cap="small" dirty="0">
                <a:latin typeface="Garamond"/>
              </a:rPr>
              <a:t> </a:t>
            </a:r>
            <a:r>
              <a:rPr lang="hu-HU" sz="9600" i="1" cap="small" dirty="0" err="1">
                <a:latin typeface="Garamond"/>
              </a:rPr>
              <a:t>Meriem</a:t>
            </a:r>
            <a:endParaRPr lang="hu-HU" sz="9600" i="1" cap="small" dirty="0">
              <a:latin typeface="Garamond"/>
            </a:endParaRPr>
          </a:p>
          <a:p>
            <a:pPr>
              <a:lnSpc>
                <a:spcPct val="120000"/>
              </a:lnSpc>
            </a:pPr>
            <a:r>
              <a:rPr lang="hu-HU" sz="9600" i="1" cap="small" dirty="0">
                <a:latin typeface="Garamond"/>
              </a:rPr>
              <a:t>Ma </a:t>
            </a:r>
            <a:r>
              <a:rPr lang="hu-HU" sz="9600" i="1" cap="small" dirty="0" err="1">
                <a:latin typeface="Garamond"/>
              </a:rPr>
              <a:t>Chuangtao</a:t>
            </a:r>
            <a:endParaRPr lang="hu-HU" sz="9600" i="1" cap="small" dirty="0">
              <a:latin typeface="Garamond"/>
            </a:endParaRPr>
          </a:p>
          <a:p>
            <a:pPr>
              <a:lnSpc>
                <a:spcPct val="120000"/>
              </a:lnSpc>
            </a:pPr>
            <a:r>
              <a:rPr lang="hu-HU" sz="9600" i="1" cap="small" dirty="0" err="1">
                <a:latin typeface="Garamond"/>
              </a:rPr>
              <a:t>Bouafia</a:t>
            </a:r>
            <a:r>
              <a:rPr lang="hu-HU" sz="9600" i="1" cap="small" dirty="0">
                <a:latin typeface="Garamond"/>
              </a:rPr>
              <a:t> </a:t>
            </a:r>
            <a:r>
              <a:rPr lang="hu-HU" sz="9600" i="1" cap="small" dirty="0" err="1">
                <a:latin typeface="Garamond"/>
              </a:rPr>
              <a:t>Khawla</a:t>
            </a:r>
            <a:endParaRPr lang="hu-HU" sz="9600" i="1" cap="small" dirty="0">
              <a:latin typeface="Garamond"/>
            </a:endParaRPr>
          </a:p>
          <a:p>
            <a:pPr>
              <a:lnSpc>
                <a:spcPct val="120000"/>
              </a:lnSpc>
            </a:pPr>
            <a:r>
              <a:rPr lang="hu-HU" sz="9600" i="1" cap="small" dirty="0" err="1" smtClean="0">
                <a:latin typeface="Garamond"/>
              </a:rPr>
              <a:t>Putnoki</a:t>
            </a:r>
            <a:r>
              <a:rPr lang="hu-HU" sz="9600" i="1" cap="small" dirty="0" smtClean="0">
                <a:latin typeface="Garamond"/>
              </a:rPr>
              <a:t>, </a:t>
            </a:r>
            <a:r>
              <a:rPr lang="hu-HU" sz="9600" i="1" cap="small" dirty="0">
                <a:latin typeface="Garamond"/>
              </a:rPr>
              <a:t>Attila Márton</a:t>
            </a:r>
          </a:p>
          <a:p>
            <a:pPr>
              <a:lnSpc>
                <a:spcPct val="120000"/>
              </a:lnSpc>
            </a:pPr>
            <a:endParaRPr lang="hu-HU" sz="9600" cap="small" dirty="0"/>
          </a:p>
        </p:txBody>
      </p:sp>
      <p:sp>
        <p:nvSpPr>
          <p:cNvPr id="4" name="Date Placeholder 3"/>
          <p:cNvSpPr>
            <a:spLocks noGrp="1"/>
          </p:cNvSpPr>
          <p:nvPr>
            <p:ph type="dt" sz="half" idx="10"/>
          </p:nvPr>
        </p:nvSpPr>
        <p:spPr/>
        <p:txBody>
          <a:bodyPr/>
          <a:lstStyle/>
          <a:p>
            <a:fld id="{0F861209-3DA8-4F76-B096-345DC8037DDE}" type="datetime1">
              <a:rPr lang="hu-HU" smtClean="0"/>
              <a:t>2022.05.24.</a:t>
            </a:fld>
            <a:endParaRPr lang="en-US"/>
          </a:p>
        </p:txBody>
      </p:sp>
      <p:sp>
        <p:nvSpPr>
          <p:cNvPr id="6" name="Slide Number Placeholder 5"/>
          <p:cNvSpPr>
            <a:spLocks noGrp="1"/>
          </p:cNvSpPr>
          <p:nvPr>
            <p:ph type="sldNum" sz="quarter" idx="12"/>
          </p:nvPr>
        </p:nvSpPr>
        <p:spPr/>
        <p:txBody>
          <a:bodyPr/>
          <a:lstStyle/>
          <a:p>
            <a:fld id="{704F0811-A64E-4F03-A889-926C040EAF26}" type="slidenum">
              <a:rPr lang="en-US" smtClean="0"/>
              <a:t>1</a:t>
            </a:fld>
            <a:endParaRPr lang="en-US"/>
          </a:p>
        </p:txBody>
      </p:sp>
    </p:spTree>
    <p:extLst>
      <p:ext uri="{BB962C8B-B14F-4D97-AF65-F5344CB8AC3E}">
        <p14:creationId xmlns:p14="http://schemas.microsoft.com/office/powerpoint/2010/main" val="18006904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2881" y="1033043"/>
            <a:ext cx="10742177" cy="4043913"/>
          </a:xfrm>
        </p:spPr>
        <p:txBody>
          <a:bodyPr/>
          <a:lstStyle/>
          <a:p>
            <a:r>
              <a:rPr lang="en-US" dirty="0"/>
              <a:t>Automatic way to generate simulated business process data with dedicated functions</a:t>
            </a:r>
          </a:p>
          <a:p>
            <a:r>
              <a:rPr lang="en-US" dirty="0"/>
              <a:t>Automatic way to display generated data for hypergraphs and even graph implementations.</a:t>
            </a:r>
          </a:p>
          <a:p>
            <a:r>
              <a:rPr lang="en-US" dirty="0"/>
              <a:t>Smith normal form can be used to discover similar business process within the generated data.</a:t>
            </a:r>
          </a:p>
          <a:p>
            <a:r>
              <a:rPr lang="en-US" dirty="0"/>
              <a:t>A thorough knowledge of the business/organizational process domain is required to generate the data. </a:t>
            </a:r>
            <a:endParaRPr lang="hu-HU" dirty="0"/>
          </a:p>
          <a:p>
            <a:endParaRPr lang="hu-HU" dirty="0"/>
          </a:p>
        </p:txBody>
      </p:sp>
      <p:sp>
        <p:nvSpPr>
          <p:cNvPr id="3" name="Title 2"/>
          <p:cNvSpPr>
            <a:spLocks noGrp="1"/>
          </p:cNvSpPr>
          <p:nvPr>
            <p:ph type="title"/>
          </p:nvPr>
        </p:nvSpPr>
        <p:spPr/>
        <p:txBody>
          <a:bodyPr>
            <a:normAutofit fontScale="90000"/>
          </a:bodyPr>
          <a:lstStyle/>
          <a:p>
            <a:r>
              <a:rPr lang="hu-HU" dirty="0" err="1"/>
              <a:t>Results</a:t>
            </a:r>
            <a:r>
              <a:rPr lang="hu-HU" dirty="0"/>
              <a:t> </a:t>
            </a:r>
            <a:r>
              <a:rPr lang="hu-HU" dirty="0" err="1"/>
              <a:t>so</a:t>
            </a:r>
            <a:r>
              <a:rPr lang="hu-HU" dirty="0"/>
              <a:t> far</a:t>
            </a:r>
            <a:endParaRPr lang="en-US" dirty="0"/>
          </a:p>
        </p:txBody>
      </p:sp>
      <p:sp>
        <p:nvSpPr>
          <p:cNvPr id="4" name="Content Placeholder 3"/>
          <p:cNvSpPr>
            <a:spLocks noGrp="1"/>
          </p:cNvSpPr>
          <p:nvPr>
            <p:ph idx="10"/>
          </p:nvPr>
        </p:nvSpPr>
        <p:spPr/>
        <p:txBody>
          <a:bodyPr/>
          <a:lstStyle/>
          <a:p>
            <a:endParaRPr lang="en-US">
              <a:solidFill>
                <a:srgbClr val="FF0000"/>
              </a:solidFill>
            </a:endParaRPr>
          </a:p>
        </p:txBody>
      </p:sp>
      <p:sp>
        <p:nvSpPr>
          <p:cNvPr id="5" name="Date Placeholder 4"/>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p:cNvSpPr>
            <a:spLocks noGrp="1"/>
          </p:cNvSpPr>
          <p:nvPr>
            <p:ph type="sldNum" sz="quarter" idx="13"/>
          </p:nvPr>
        </p:nvSpPr>
        <p:spPr/>
        <p:txBody>
          <a:bodyPr/>
          <a:lstStyle/>
          <a:p>
            <a:fld id="{704F0811-A64E-4F03-A889-926C040EAF26}" type="slidenum">
              <a:rPr lang="en-US" smtClean="0"/>
              <a:t>10</a:t>
            </a:fld>
            <a:endParaRPr lang="en-US"/>
          </a:p>
        </p:txBody>
      </p:sp>
    </p:spTree>
    <p:extLst>
      <p:ext uri="{BB962C8B-B14F-4D97-AF65-F5344CB8AC3E}">
        <p14:creationId xmlns:p14="http://schemas.microsoft.com/office/powerpoint/2010/main" val="16019407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178904" y="1385971"/>
            <a:ext cx="12013096" cy="4373058"/>
          </a:xfrm>
          <a:solidFill>
            <a:srgbClr val="B6D37A"/>
          </a:solidFill>
        </p:spPr>
        <p:txBody>
          <a:bodyPr vert="horz" lIns="91440" tIns="45720" rIns="91440" bIns="45720" rtlCol="0" anchor="t">
            <a:noAutofit/>
          </a:bodyPr>
          <a:lstStyle/>
          <a:p>
            <a:r>
              <a:rPr lang="en-US" sz="2200" dirty="0">
                <a:latin typeface="Garamond"/>
              </a:rPr>
              <a:t>From model to program and the usability of </a:t>
            </a:r>
            <a:r>
              <a:rPr lang="en-US" sz="2200" i="1" dirty="0" err="1">
                <a:latin typeface="Garamond"/>
              </a:rPr>
              <a:t>blockchain</a:t>
            </a:r>
            <a:r>
              <a:rPr lang="en-US" sz="2200" dirty="0">
                <a:latin typeface="Garamond"/>
              </a:rPr>
              <a:t> approaches in business and </a:t>
            </a:r>
            <a:r>
              <a:rPr lang="en-US" sz="2200" dirty="0" smtClean="0">
                <a:latin typeface="Garamond"/>
              </a:rPr>
              <a:t>workflows</a:t>
            </a:r>
            <a:endParaRPr lang="hu-HU" sz="2200" dirty="0" smtClean="0">
              <a:latin typeface="Garamond"/>
            </a:endParaRPr>
          </a:p>
          <a:p>
            <a:r>
              <a:rPr lang="en-US" sz="2200" dirty="0" smtClean="0">
                <a:latin typeface="Garamond"/>
              </a:rPr>
              <a:t>Combining </a:t>
            </a:r>
            <a:r>
              <a:rPr lang="en-US" sz="2200" dirty="0">
                <a:latin typeface="Garamond"/>
              </a:rPr>
              <a:t>business processes, workflows and </a:t>
            </a:r>
            <a:r>
              <a:rPr lang="en-US" sz="2200" i="1" dirty="0" err="1">
                <a:latin typeface="Garamond"/>
              </a:rPr>
              <a:t>blockchain</a:t>
            </a:r>
            <a:r>
              <a:rPr lang="en-US" sz="2200" dirty="0">
                <a:latin typeface="Garamond"/>
              </a:rPr>
              <a:t> technologies for financial services </a:t>
            </a:r>
            <a:r>
              <a:rPr lang="en-US" sz="2200" dirty="0" smtClean="0">
                <a:latin typeface="Garamond"/>
              </a:rPr>
              <a:t>technologies</a:t>
            </a:r>
            <a:endParaRPr lang="hu-HU" sz="2200" dirty="0" smtClean="0">
              <a:latin typeface="Garamond"/>
            </a:endParaRPr>
          </a:p>
          <a:p>
            <a:r>
              <a:rPr lang="en-US" sz="2200" dirty="0" smtClean="0">
                <a:latin typeface="Garamond"/>
              </a:rPr>
              <a:t>Exploring </a:t>
            </a:r>
            <a:r>
              <a:rPr lang="en-US" sz="2200" dirty="0">
                <a:latin typeface="Garamond"/>
              </a:rPr>
              <a:t>the potential of </a:t>
            </a:r>
            <a:r>
              <a:rPr lang="en-US" sz="2200" i="1" dirty="0" err="1">
                <a:latin typeface="Garamond"/>
              </a:rPr>
              <a:t>blockchain</a:t>
            </a:r>
            <a:r>
              <a:rPr lang="en-US" sz="2200" dirty="0">
                <a:latin typeface="Garamond"/>
              </a:rPr>
              <a:t> applications in enterprise process management and modelling.  </a:t>
            </a:r>
            <a:endParaRPr lang="hu-HU" sz="2200" dirty="0" smtClean="0">
              <a:latin typeface="Garamond"/>
            </a:endParaRPr>
          </a:p>
          <a:p>
            <a:r>
              <a:rPr lang="en-US" sz="2200" dirty="0" smtClean="0">
                <a:latin typeface="Garamond"/>
              </a:rPr>
              <a:t>In </a:t>
            </a:r>
            <a:r>
              <a:rPr lang="en-US" sz="2200" dirty="0">
                <a:latin typeface="Garamond"/>
              </a:rPr>
              <a:t>model checking to ensure consistency, integrity and security in a dynamically changing business environment. </a:t>
            </a:r>
            <a:endParaRPr lang="hu-HU" sz="2200" dirty="0" smtClean="0">
              <a:latin typeface="Garamond"/>
            </a:endParaRPr>
          </a:p>
          <a:p>
            <a:r>
              <a:rPr lang="en-US" sz="2200" dirty="0" smtClean="0">
                <a:latin typeface="Garamond"/>
              </a:rPr>
              <a:t>Through </a:t>
            </a:r>
            <a:r>
              <a:rPr lang="en-US" sz="2200" dirty="0">
                <a:latin typeface="Garamond"/>
              </a:rPr>
              <a:t>three case studies, we will examine the application of </a:t>
            </a:r>
            <a:r>
              <a:rPr lang="en-US" sz="2200" dirty="0" err="1">
                <a:latin typeface="Garamond"/>
              </a:rPr>
              <a:t>blockchain</a:t>
            </a:r>
            <a:r>
              <a:rPr lang="en-US" sz="2200" dirty="0">
                <a:latin typeface="Garamond"/>
              </a:rPr>
              <a:t> technology in the financial sector, developing a unified view of the business process modelling approach used in the industry. </a:t>
            </a:r>
            <a:endParaRPr lang="hu-HU" sz="2200" dirty="0" smtClean="0">
              <a:latin typeface="Garamond"/>
            </a:endParaRPr>
          </a:p>
          <a:p>
            <a:r>
              <a:rPr lang="en-US" sz="2200" dirty="0" smtClean="0">
                <a:latin typeface="Garamond"/>
              </a:rPr>
              <a:t>Our </a:t>
            </a:r>
            <a:r>
              <a:rPr lang="en-US" sz="2200" dirty="0">
                <a:latin typeface="Garamond"/>
              </a:rPr>
              <a:t>case studies aim to integrate the application of </a:t>
            </a:r>
            <a:r>
              <a:rPr lang="en-US" sz="2200" dirty="0" err="1">
                <a:latin typeface="Garamond"/>
              </a:rPr>
              <a:t>blockchain</a:t>
            </a:r>
            <a:r>
              <a:rPr lang="en-US" sz="2200" dirty="0">
                <a:latin typeface="Garamond"/>
              </a:rPr>
              <a:t> into enterprise/business process modelling</a:t>
            </a:r>
            <a:r>
              <a:rPr lang="en-US" sz="2200" dirty="0" smtClean="0">
                <a:latin typeface="Garamond"/>
              </a:rPr>
              <a:t>.</a:t>
            </a:r>
            <a:endParaRPr lang="en-US" sz="2200" dirty="0">
              <a:latin typeface="Garamond"/>
            </a:endParaRPr>
          </a:p>
        </p:txBody>
      </p:sp>
      <p:sp>
        <p:nvSpPr>
          <p:cNvPr id="3" name="Title 2"/>
          <p:cNvSpPr>
            <a:spLocks noGrp="1"/>
          </p:cNvSpPr>
          <p:nvPr>
            <p:ph type="title"/>
          </p:nvPr>
        </p:nvSpPr>
        <p:spPr>
          <a:xfrm>
            <a:off x="178904" y="144526"/>
            <a:ext cx="10694504" cy="1241445"/>
          </a:xfrm>
        </p:spPr>
        <p:txBody>
          <a:bodyPr>
            <a:normAutofit/>
          </a:bodyPr>
          <a:lstStyle/>
          <a:p>
            <a:r>
              <a:rPr lang="en-US" dirty="0"/>
              <a:t>Application of model-to-program generation in financial IT </a:t>
            </a:r>
          </a:p>
        </p:txBody>
      </p:sp>
      <p:sp>
        <p:nvSpPr>
          <p:cNvPr id="5" name="Date Placeholder 4"/>
          <p:cNvSpPr>
            <a:spLocks noGrp="1"/>
          </p:cNvSpPr>
          <p:nvPr>
            <p:ph type="dt" sz="half" idx="4294967295"/>
          </p:nvPr>
        </p:nvSpPr>
        <p:spPr>
          <a:xfrm>
            <a:off x="0" y="6311900"/>
            <a:ext cx="2743200" cy="365125"/>
          </a:xfrm>
        </p:spPr>
        <p:txBody>
          <a:bodyPr/>
          <a:lstStyle/>
          <a:p>
            <a:fld id="{931F324A-0119-45EF-A02A-BE8912EC082A}" type="datetime1">
              <a:rPr lang="hu-HU" smtClean="0"/>
              <a:t>2022.05.24.</a:t>
            </a:fld>
            <a:endParaRPr lang="en-US"/>
          </a:p>
        </p:txBody>
      </p:sp>
      <p:sp>
        <p:nvSpPr>
          <p:cNvPr id="6" name="Slide Number Placeholder 5"/>
          <p:cNvSpPr>
            <a:spLocks noGrp="1"/>
          </p:cNvSpPr>
          <p:nvPr>
            <p:ph type="sldNum" sz="quarter" idx="4294967295"/>
          </p:nvPr>
        </p:nvSpPr>
        <p:spPr>
          <a:xfrm>
            <a:off x="9448800" y="6492875"/>
            <a:ext cx="2743200" cy="365125"/>
          </a:xfrm>
        </p:spPr>
        <p:txBody>
          <a:bodyPr/>
          <a:lstStyle/>
          <a:p>
            <a:fld id="{704F0811-A64E-4F03-A889-926C040EAF26}" type="slidenum">
              <a:rPr lang="en-US" smtClean="0"/>
              <a:t>11</a:t>
            </a:fld>
            <a:endParaRPr lang="en-US"/>
          </a:p>
        </p:txBody>
      </p:sp>
    </p:spTree>
    <p:extLst>
      <p:ext uri="{BB962C8B-B14F-4D97-AF65-F5344CB8AC3E}">
        <p14:creationId xmlns:p14="http://schemas.microsoft.com/office/powerpoint/2010/main" val="24277759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33A0C8-C615-4DB4-9A62-AF5AA0BD5A47}"/>
              </a:ext>
            </a:extLst>
          </p:cNvPr>
          <p:cNvSpPr>
            <a:spLocks noGrp="1"/>
          </p:cNvSpPr>
          <p:nvPr>
            <p:ph idx="1"/>
          </p:nvPr>
        </p:nvSpPr>
        <p:spPr>
          <a:xfrm>
            <a:off x="166255" y="1407043"/>
            <a:ext cx="12169832" cy="4043913"/>
          </a:xfrm>
        </p:spPr>
        <p:txBody>
          <a:bodyPr vert="horz" lIns="91440" tIns="45720" rIns="91440" bIns="45720" rtlCol="0" anchor="t">
            <a:normAutofit/>
          </a:bodyPr>
          <a:lstStyle/>
          <a:p>
            <a:r>
              <a:rPr lang="en-US" dirty="0">
                <a:latin typeface="Garamond"/>
              </a:rPr>
              <a:t>On the one hand, model checking for the further development of old, obsolete or possibly new systems</a:t>
            </a:r>
          </a:p>
          <a:p>
            <a:r>
              <a:rPr lang="en-US" dirty="0">
                <a:latin typeface="Garamond"/>
              </a:rPr>
              <a:t>Code, program, outline, preparation....</a:t>
            </a:r>
          </a:p>
          <a:p>
            <a:r>
              <a:rPr lang="en-US" dirty="0">
                <a:latin typeface="Garamond"/>
              </a:rPr>
              <a:t>Financial Services Technologies</a:t>
            </a:r>
            <a:endParaRPr lang="hu-HU" dirty="0" smtClean="0">
              <a:latin typeface="Garamond"/>
            </a:endParaRPr>
          </a:p>
          <a:p>
            <a:pPr lvl="1"/>
            <a:r>
              <a:rPr lang="en-US" dirty="0">
                <a:latin typeface="Garamond"/>
              </a:rPr>
              <a:t>Program generation from activity diagrams of financial institution processes that use </a:t>
            </a:r>
            <a:r>
              <a:rPr lang="en-US" dirty="0" err="1">
                <a:latin typeface="Garamond"/>
              </a:rPr>
              <a:t>blockchain</a:t>
            </a:r>
            <a:r>
              <a:rPr lang="en-US" dirty="0">
                <a:latin typeface="Garamond"/>
              </a:rPr>
              <a:t> technology for financial transactions.</a:t>
            </a:r>
          </a:p>
          <a:p>
            <a:pPr lvl="1"/>
            <a:r>
              <a:rPr lang="en-US" dirty="0">
                <a:latin typeface="Garamond"/>
              </a:rPr>
              <a:t>Search for process patterns, customize, align with </a:t>
            </a:r>
            <a:r>
              <a:rPr lang="en-US" dirty="0" err="1">
                <a:latin typeface="Garamond"/>
              </a:rPr>
              <a:t>blockchain</a:t>
            </a:r>
            <a:r>
              <a:rPr lang="en-US" dirty="0">
                <a:latin typeface="Garamond"/>
              </a:rPr>
              <a:t> technology to generate.</a:t>
            </a:r>
          </a:p>
          <a:p>
            <a:pPr lvl="1"/>
            <a:r>
              <a:rPr lang="en-US" dirty="0">
                <a:latin typeface="Garamond"/>
              </a:rPr>
              <a:t>Insurance institutions and their processes (possibly banking applications)</a:t>
            </a:r>
            <a:endParaRPr lang="hu-HU" dirty="0"/>
          </a:p>
        </p:txBody>
      </p:sp>
      <p:sp>
        <p:nvSpPr>
          <p:cNvPr id="3" name="Title 2">
            <a:extLst>
              <a:ext uri="{FF2B5EF4-FFF2-40B4-BE49-F238E27FC236}">
                <a16:creationId xmlns:a16="http://schemas.microsoft.com/office/drawing/2014/main" id="{D8A369F3-4689-4932-A3B8-EDD045910588}"/>
              </a:ext>
            </a:extLst>
          </p:cNvPr>
          <p:cNvSpPr>
            <a:spLocks noGrp="1"/>
          </p:cNvSpPr>
          <p:nvPr>
            <p:ph type="title"/>
          </p:nvPr>
        </p:nvSpPr>
        <p:spPr/>
        <p:txBody>
          <a:bodyPr>
            <a:normAutofit fontScale="90000"/>
          </a:bodyPr>
          <a:lstStyle/>
          <a:p>
            <a:r>
              <a:rPr lang="en-US" dirty="0"/>
              <a:t>M2P application opportunities</a:t>
            </a:r>
            <a:endParaRPr lang="en-RW" dirty="0"/>
          </a:p>
        </p:txBody>
      </p:sp>
      <p:sp>
        <p:nvSpPr>
          <p:cNvPr id="4" name="Content Placeholder 3">
            <a:extLst>
              <a:ext uri="{FF2B5EF4-FFF2-40B4-BE49-F238E27FC236}">
                <a16:creationId xmlns:a16="http://schemas.microsoft.com/office/drawing/2014/main" id="{E96210C8-8A16-48BE-A118-7071B60E4132}"/>
              </a:ext>
            </a:extLst>
          </p:cNvPr>
          <p:cNvSpPr>
            <a:spLocks noGrp="1"/>
          </p:cNvSpPr>
          <p:nvPr>
            <p:ph idx="10"/>
          </p:nvPr>
        </p:nvSpPr>
        <p:spPr/>
        <p:txBody>
          <a:bodyPr/>
          <a:lstStyle/>
          <a:p>
            <a:endParaRPr lang="en-RW"/>
          </a:p>
        </p:txBody>
      </p:sp>
      <p:sp>
        <p:nvSpPr>
          <p:cNvPr id="5" name="Date Placeholder 4">
            <a:extLst>
              <a:ext uri="{FF2B5EF4-FFF2-40B4-BE49-F238E27FC236}">
                <a16:creationId xmlns:a16="http://schemas.microsoft.com/office/drawing/2014/main" id="{211E54B9-FF7B-4F0E-AF77-AF4445F703F0}"/>
              </a:ext>
            </a:extLst>
          </p:cNvPr>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a:extLst>
              <a:ext uri="{FF2B5EF4-FFF2-40B4-BE49-F238E27FC236}">
                <a16:creationId xmlns:a16="http://schemas.microsoft.com/office/drawing/2014/main" id="{2A6AC0F4-61A7-44F1-869D-5E435C5083E6}"/>
              </a:ext>
            </a:extLst>
          </p:cNvPr>
          <p:cNvSpPr>
            <a:spLocks noGrp="1"/>
          </p:cNvSpPr>
          <p:nvPr>
            <p:ph type="sldNum" sz="quarter" idx="13"/>
          </p:nvPr>
        </p:nvSpPr>
        <p:spPr/>
        <p:txBody>
          <a:bodyPr/>
          <a:lstStyle/>
          <a:p>
            <a:fld id="{704F0811-A64E-4F03-A889-926C040EAF26}" type="slidenum">
              <a:rPr lang="en-US" smtClean="0"/>
              <a:t>12</a:t>
            </a:fld>
            <a:endParaRPr lang="en-US"/>
          </a:p>
        </p:txBody>
      </p:sp>
    </p:spTree>
    <p:extLst>
      <p:ext uri="{BB962C8B-B14F-4D97-AF65-F5344CB8AC3E}">
        <p14:creationId xmlns:p14="http://schemas.microsoft.com/office/powerpoint/2010/main" val="29219778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363A6E6-07CD-4991-B990-1B523E8365EC}"/>
              </a:ext>
            </a:extLst>
          </p:cNvPr>
          <p:cNvSpPr>
            <a:spLocks noChangeArrowheads="1"/>
          </p:cNvSpPr>
          <p:nvPr/>
        </p:nvSpPr>
        <p:spPr bwMode="auto">
          <a:xfrm>
            <a:off x="1445748" y="1045375"/>
            <a:ext cx="138564" cy="276999"/>
          </a:xfrm>
          <a:prstGeom prst="rect">
            <a:avLst/>
          </a:prstGeom>
          <a:noFill/>
          <a:ln w="9525">
            <a:noFill/>
            <a:miter lim="800000"/>
            <a:headEnd/>
            <a:tailEnd/>
          </a:ln>
          <a:effectLst/>
        </p:spPr>
        <p:txBody>
          <a:bodyPr vert="horz" wrap="none" lIns="68580" tIns="34290" rIns="68580" bIns="34290" numCol="1" anchor="ctr"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sz="1350"/>
          </a:p>
        </p:txBody>
      </p:sp>
      <p:sp>
        <p:nvSpPr>
          <p:cNvPr id="9" name="Cím 1">
            <a:extLst>
              <a:ext uri="{FF2B5EF4-FFF2-40B4-BE49-F238E27FC236}">
                <a16:creationId xmlns:a16="http://schemas.microsoft.com/office/drawing/2014/main" id="{744864ED-EDBE-41AA-B322-CB6BF5145A34}"/>
              </a:ext>
            </a:extLst>
          </p:cNvPr>
          <p:cNvSpPr txBox="1">
            <a:spLocks/>
          </p:cNvSpPr>
          <p:nvPr/>
        </p:nvSpPr>
        <p:spPr>
          <a:xfrm>
            <a:off x="140044" y="44624"/>
            <a:ext cx="7108086" cy="93610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endParaRPr lang="hu-HU" sz="4000" cap="none">
              <a:solidFill>
                <a:schemeClr val="tx1"/>
              </a:solidFill>
              <a:latin typeface="+mj-lt"/>
              <a:cs typeface="+mj-cs"/>
            </a:endParaRPr>
          </a:p>
        </p:txBody>
      </p:sp>
      <p:sp>
        <p:nvSpPr>
          <p:cNvPr id="2" name="Title 1"/>
          <p:cNvSpPr>
            <a:spLocks noGrp="1"/>
          </p:cNvSpPr>
          <p:nvPr>
            <p:ph type="title"/>
          </p:nvPr>
        </p:nvSpPr>
        <p:spPr>
          <a:xfrm>
            <a:off x="140044" y="44623"/>
            <a:ext cx="10812878" cy="770385"/>
          </a:xfrm>
        </p:spPr>
        <p:txBody>
          <a:bodyPr>
            <a:normAutofit fontScale="90000"/>
          </a:bodyPr>
          <a:lstStyle/>
          <a:p>
            <a:r>
              <a:rPr lang="en-US" sz="3200" b="1" dirty="0"/>
              <a:t>(Semi-)automatic semantic consistency checking method for learning ontologies from relational database schemas</a:t>
            </a:r>
          </a:p>
        </p:txBody>
      </p:sp>
      <p:sp>
        <p:nvSpPr>
          <p:cNvPr id="4" name="Content Placeholder 3"/>
          <p:cNvSpPr>
            <a:spLocks noGrp="1"/>
          </p:cNvSpPr>
          <p:nvPr>
            <p:ph sz="half" idx="2"/>
          </p:nvPr>
        </p:nvSpPr>
        <p:spPr>
          <a:xfrm>
            <a:off x="-1" y="815008"/>
            <a:ext cx="11390243" cy="4669839"/>
          </a:xfrm>
        </p:spPr>
        <p:txBody>
          <a:bodyPr vert="horz" lIns="91440" tIns="45720" rIns="91440" bIns="45720" rtlCol="0" anchor="t">
            <a:normAutofit/>
          </a:bodyPr>
          <a:lstStyle/>
          <a:p>
            <a:r>
              <a:rPr lang="en-US" dirty="0">
                <a:latin typeface="Garamond"/>
              </a:rPr>
              <a:t> Development of a (semi-)automatic semantic consistency checking method based on a transition graph, intermediate representation and model checking to check semantic consistency during ontology learning from RDB. </a:t>
            </a:r>
            <a:r>
              <a:rPr lang="hu-HU" dirty="0">
                <a:latin typeface="Garamond"/>
              </a:rPr>
              <a:t> </a:t>
            </a:r>
            <a:endParaRPr lang="hu-HU" dirty="0"/>
          </a:p>
          <a:p>
            <a:pPr lvl="1"/>
            <a:r>
              <a:rPr lang="en-US" dirty="0">
                <a:latin typeface="Garamond"/>
              </a:rPr>
              <a:t>Software experiments have shown that this method can correctly check and return the result whether the given semantic specification of the learned ontology matches the original RDB.</a:t>
            </a:r>
            <a:r>
              <a:rPr lang="hu-HU" dirty="0">
                <a:latin typeface="Garamond"/>
              </a:rPr>
              <a:t> </a:t>
            </a:r>
            <a:endParaRPr lang="hu-HU" dirty="0" smtClean="0"/>
          </a:p>
          <a:p>
            <a:r>
              <a:rPr lang="hu-HU" dirty="0" err="1">
                <a:latin typeface="Garamond"/>
              </a:rPr>
              <a:t>Knowledge-enhanced</a:t>
            </a:r>
            <a:r>
              <a:rPr lang="hu-HU" dirty="0">
                <a:latin typeface="Garamond"/>
              </a:rPr>
              <a:t> </a:t>
            </a:r>
            <a:r>
              <a:rPr lang="hu-HU" dirty="0" err="1">
                <a:latin typeface="Garamond"/>
              </a:rPr>
              <a:t>schema</a:t>
            </a:r>
            <a:r>
              <a:rPr lang="hu-HU" dirty="0">
                <a:latin typeface="Garamond"/>
              </a:rPr>
              <a:t> </a:t>
            </a:r>
            <a:r>
              <a:rPr lang="hu-HU" dirty="0" err="1">
                <a:latin typeface="Garamond"/>
              </a:rPr>
              <a:t>mapping</a:t>
            </a:r>
            <a:r>
              <a:rPr lang="hu-HU" dirty="0">
                <a:latin typeface="Garamond"/>
              </a:rPr>
              <a:t> </a:t>
            </a:r>
            <a:endParaRPr lang="hu-HU" dirty="0" smtClean="0">
              <a:latin typeface="Garamond"/>
            </a:endParaRPr>
          </a:p>
          <a:p>
            <a:pPr lvl="1"/>
            <a:r>
              <a:rPr lang="en-US" dirty="0">
                <a:latin typeface="Garamond"/>
              </a:rPr>
              <a:t>We examined the framework of ontology learning and knowledge-enhanced schema mapping, and </a:t>
            </a:r>
            <a:r>
              <a:rPr lang="en-US" dirty="0" err="1">
                <a:latin typeface="Garamond"/>
              </a:rPr>
              <a:t>analysed</a:t>
            </a:r>
            <a:r>
              <a:rPr lang="en-US" dirty="0">
                <a:latin typeface="Garamond"/>
              </a:rPr>
              <a:t> the flexibility of using these approaches and knowledge bases in data integration.</a:t>
            </a:r>
          </a:p>
          <a:p>
            <a:pPr lvl="1"/>
            <a:r>
              <a:rPr lang="en-US" dirty="0">
                <a:latin typeface="Garamond"/>
              </a:rPr>
              <a:t>We conducted a preliminary case study to illustrate how knowledge-enriched schema mapping can be used to migrate and integrate legacy health information systems</a:t>
            </a:r>
            <a:r>
              <a:rPr lang="hu-HU" dirty="0" smtClean="0">
                <a:latin typeface="Garamond"/>
              </a:rPr>
              <a:t>.</a:t>
            </a:r>
            <a:endParaRPr lang="hu-HU" dirty="0">
              <a:latin typeface="Garamond"/>
            </a:endParaRPr>
          </a:p>
        </p:txBody>
      </p:sp>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6387D68A-E4EE-4901-90D0-B37C62A375F7}"/>
                  </a:ext>
                </a:extLst>
              </p14:cNvPr>
              <p14:cNvContentPartPr/>
              <p14:nvPr/>
            </p14:nvContentPartPr>
            <p14:xfrm>
              <a:off x="2457360" y="5848200"/>
              <a:ext cx="25920" cy="19440"/>
            </p14:xfrm>
          </p:contentPart>
        </mc:Choice>
        <mc:Fallback xmlns="">
          <p:pic>
            <p:nvPicPr>
              <p:cNvPr id="3" name="Ink 2">
                <a:extLst>
                  <a:ext uri="{FF2B5EF4-FFF2-40B4-BE49-F238E27FC236}">
                    <a16:creationId xmlns:a16="http://schemas.microsoft.com/office/drawing/2014/main" id="{6387D68A-E4EE-4901-90D0-B37C62A375F7}"/>
                  </a:ext>
                </a:extLst>
              </p:cNvPr>
              <p:cNvPicPr/>
              <p:nvPr/>
            </p:nvPicPr>
            <p:blipFill>
              <a:blip r:embed="rId5"/>
              <a:stretch>
                <a:fillRect/>
              </a:stretch>
            </p:blipFill>
            <p:spPr>
              <a:xfrm>
                <a:off x="2448000" y="5838840"/>
                <a:ext cx="44640" cy="38160"/>
              </a:xfrm>
              <a:prstGeom prst="rect">
                <a:avLst/>
              </a:prstGeom>
            </p:spPr>
          </p:pic>
        </mc:Fallback>
      </mc:AlternateContent>
    </p:spTree>
    <p:custDataLst>
      <p:tags r:id="rId1"/>
    </p:custDataLst>
    <p:extLst>
      <p:ext uri="{BB962C8B-B14F-4D97-AF65-F5344CB8AC3E}">
        <p14:creationId xmlns:p14="http://schemas.microsoft.com/office/powerpoint/2010/main" val="245941756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D1F398-9C49-402F-811E-DA2496F26F50}"/>
              </a:ext>
            </a:extLst>
          </p:cNvPr>
          <p:cNvSpPr>
            <a:spLocks noGrp="1"/>
          </p:cNvSpPr>
          <p:nvPr>
            <p:ph idx="1"/>
          </p:nvPr>
        </p:nvSpPr>
        <p:spPr>
          <a:xfrm>
            <a:off x="11084" y="1266316"/>
            <a:ext cx="12169832" cy="3482147"/>
          </a:xfrm>
        </p:spPr>
        <p:txBody>
          <a:bodyPr vert="horz" lIns="91440" tIns="45720" rIns="91440" bIns="45720" rtlCol="0" anchor="t">
            <a:noAutofit/>
          </a:bodyPr>
          <a:lstStyle/>
          <a:p>
            <a:r>
              <a:rPr lang="en-US" sz="2400" dirty="0">
                <a:latin typeface="Garamond"/>
              </a:rPr>
              <a:t>Transformation of obsolete, old , information systems database schemas, ontologies</a:t>
            </a:r>
            <a:endParaRPr lang="hu-HU" sz="2400" dirty="0">
              <a:latin typeface="Garamond"/>
            </a:endParaRPr>
          </a:p>
          <a:p>
            <a:pPr lvl="1"/>
            <a:r>
              <a:rPr lang="en-US" dirty="0">
                <a:latin typeface="Garamond"/>
              </a:rPr>
              <a:t>In </a:t>
            </a:r>
            <a:r>
              <a:rPr lang="en-US" dirty="0" err="1" smtClean="0">
                <a:latin typeface="Garamond"/>
              </a:rPr>
              <a:t>th</a:t>
            </a:r>
            <a:r>
              <a:rPr lang="hu-HU" dirty="0" smtClean="0">
                <a:latin typeface="Garamond"/>
              </a:rPr>
              <a:t>e</a:t>
            </a:r>
            <a:r>
              <a:rPr lang="en-US" dirty="0" smtClean="0">
                <a:latin typeface="Garamond"/>
              </a:rPr>
              <a:t> </a:t>
            </a:r>
            <a:r>
              <a:rPr lang="en-US" dirty="0">
                <a:latin typeface="Garamond"/>
              </a:rPr>
              <a:t>case of Health Systems</a:t>
            </a:r>
            <a:endParaRPr lang="hu-HU" dirty="0">
              <a:latin typeface="Garamond"/>
            </a:endParaRPr>
          </a:p>
          <a:p>
            <a:pPr lvl="2"/>
            <a:r>
              <a:rPr lang="en-US" sz="2400" dirty="0">
                <a:latin typeface="Garamond"/>
              </a:rPr>
              <a:t>Adaptation of available Hungarian e- health applications  to allow data analysis in line with international standards</a:t>
            </a:r>
            <a:r>
              <a:rPr lang="hu-HU" sz="2400" dirty="0" smtClean="0">
                <a:latin typeface="Garamond"/>
              </a:rPr>
              <a:t> </a:t>
            </a:r>
            <a:r>
              <a:rPr lang="hu-HU" sz="2400" dirty="0">
                <a:latin typeface="Garamond"/>
              </a:rPr>
              <a:t>(OMOP CDM – MEDSOL). </a:t>
            </a:r>
            <a:endParaRPr lang="hu-HU" sz="2400" dirty="0"/>
          </a:p>
          <a:p>
            <a:pPr lvl="2"/>
            <a:r>
              <a:rPr lang="hu-HU" sz="2400" dirty="0" err="1">
                <a:latin typeface="Garamond"/>
              </a:rPr>
              <a:t>Observational</a:t>
            </a:r>
            <a:r>
              <a:rPr lang="hu-HU" sz="2400" dirty="0">
                <a:latin typeface="Garamond"/>
              </a:rPr>
              <a:t> Health </a:t>
            </a:r>
            <a:r>
              <a:rPr lang="hu-HU" sz="2400" i="1" dirty="0">
                <a:latin typeface="Garamond"/>
              </a:rPr>
              <a:t>Data </a:t>
            </a:r>
            <a:r>
              <a:rPr lang="hu-HU" sz="2400" i="1" dirty="0" err="1">
                <a:latin typeface="Garamond"/>
              </a:rPr>
              <a:t>Sciences</a:t>
            </a:r>
            <a:r>
              <a:rPr lang="hu-HU" sz="2400" i="1" dirty="0">
                <a:latin typeface="Garamond"/>
              </a:rPr>
              <a:t> –</a:t>
            </a:r>
            <a:r>
              <a:rPr lang="hu-HU" sz="2400" dirty="0">
                <a:latin typeface="Garamond"/>
              </a:rPr>
              <a:t> </a:t>
            </a:r>
            <a:r>
              <a:rPr lang="en-US" sz="2400" dirty="0">
                <a:latin typeface="Garamond"/>
              </a:rPr>
              <a:t>supporting diagnostic medicine applications with data science methods in line with international standards</a:t>
            </a:r>
            <a:endParaRPr lang="hu-HU" sz="2400" dirty="0">
              <a:latin typeface="Garamond"/>
            </a:endParaRPr>
          </a:p>
          <a:p>
            <a:pPr lvl="2"/>
            <a:r>
              <a:rPr lang="en-US" sz="2400" dirty="0">
                <a:latin typeface="Garamond"/>
              </a:rPr>
              <a:t>A Technical Report on the software experiments carried out so far has been prepared</a:t>
            </a:r>
          </a:p>
          <a:p>
            <a:pPr lvl="2"/>
            <a:r>
              <a:rPr lang="en-US" sz="2400" dirty="0">
                <a:latin typeface="Garamond"/>
              </a:rPr>
              <a:t>Journal publications published</a:t>
            </a:r>
          </a:p>
          <a:p>
            <a:pPr lvl="2"/>
            <a:r>
              <a:rPr lang="en-US" sz="2400" dirty="0">
                <a:latin typeface="Garamond"/>
              </a:rPr>
              <a:t>IEEE conference publication published</a:t>
            </a:r>
            <a:endParaRPr lang="hu-HU" sz="2400" dirty="0"/>
          </a:p>
        </p:txBody>
      </p:sp>
      <p:sp>
        <p:nvSpPr>
          <p:cNvPr id="3" name="Title 2">
            <a:extLst>
              <a:ext uri="{FF2B5EF4-FFF2-40B4-BE49-F238E27FC236}">
                <a16:creationId xmlns:a16="http://schemas.microsoft.com/office/drawing/2014/main" id="{CC07EA6F-43E8-4FA1-B9D4-E2FEAC982F43}"/>
              </a:ext>
            </a:extLst>
          </p:cNvPr>
          <p:cNvSpPr>
            <a:spLocks noGrp="1"/>
          </p:cNvSpPr>
          <p:nvPr>
            <p:ph type="title"/>
          </p:nvPr>
        </p:nvSpPr>
        <p:spPr/>
        <p:txBody>
          <a:bodyPr>
            <a:normAutofit fontScale="90000"/>
          </a:bodyPr>
          <a:lstStyle/>
          <a:p>
            <a:r>
              <a:rPr lang="en-US" dirty="0"/>
              <a:t>Application opportunities</a:t>
            </a:r>
            <a:endParaRPr lang="en-RW" dirty="0"/>
          </a:p>
        </p:txBody>
      </p:sp>
      <p:sp>
        <p:nvSpPr>
          <p:cNvPr id="4" name="Content Placeholder 3">
            <a:extLst>
              <a:ext uri="{FF2B5EF4-FFF2-40B4-BE49-F238E27FC236}">
                <a16:creationId xmlns:a16="http://schemas.microsoft.com/office/drawing/2014/main" id="{53B3FF19-6BB0-405E-9607-365488CF58F4}"/>
              </a:ext>
            </a:extLst>
          </p:cNvPr>
          <p:cNvSpPr>
            <a:spLocks noGrp="1"/>
          </p:cNvSpPr>
          <p:nvPr>
            <p:ph idx="10"/>
          </p:nvPr>
        </p:nvSpPr>
        <p:spPr>
          <a:xfrm>
            <a:off x="1" y="5844209"/>
            <a:ext cx="6267796" cy="889100"/>
          </a:xfrm>
        </p:spPr>
        <p:txBody>
          <a:bodyPr/>
          <a:lstStyle/>
          <a:p>
            <a:r>
              <a:rPr lang="hu-HU" dirty="0"/>
              <a:t>EIT </a:t>
            </a:r>
            <a:r>
              <a:rPr lang="hu-HU" dirty="0" smtClean="0"/>
              <a:t>project</a:t>
            </a:r>
            <a:r>
              <a:rPr lang="hu-HU" dirty="0"/>
              <a:t>: </a:t>
            </a:r>
            <a:r>
              <a:rPr lang="hu-HU" dirty="0" smtClean="0"/>
              <a:t>e-Health </a:t>
            </a:r>
            <a:r>
              <a:rPr lang="hu-HU" dirty="0" err="1" smtClean="0"/>
              <a:t>application</a:t>
            </a:r>
            <a:r>
              <a:rPr lang="hu-HU" dirty="0" smtClean="0"/>
              <a:t> </a:t>
            </a:r>
            <a:r>
              <a:rPr lang="hu-HU" dirty="0" err="1" smtClean="0"/>
              <a:t>systems</a:t>
            </a:r>
            <a:endParaRPr lang="en-RW" dirty="0"/>
          </a:p>
        </p:txBody>
      </p:sp>
      <p:sp>
        <p:nvSpPr>
          <p:cNvPr id="5" name="Date Placeholder 4">
            <a:extLst>
              <a:ext uri="{FF2B5EF4-FFF2-40B4-BE49-F238E27FC236}">
                <a16:creationId xmlns:a16="http://schemas.microsoft.com/office/drawing/2014/main" id="{95F30697-F102-4E6B-9A1B-B995B4076628}"/>
              </a:ext>
            </a:extLst>
          </p:cNvPr>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a:extLst>
              <a:ext uri="{FF2B5EF4-FFF2-40B4-BE49-F238E27FC236}">
                <a16:creationId xmlns:a16="http://schemas.microsoft.com/office/drawing/2014/main" id="{4BA5A1C7-7B9E-44BA-B880-457DDDBE492E}"/>
              </a:ext>
            </a:extLst>
          </p:cNvPr>
          <p:cNvSpPr>
            <a:spLocks noGrp="1"/>
          </p:cNvSpPr>
          <p:nvPr>
            <p:ph type="sldNum" sz="quarter" idx="13"/>
          </p:nvPr>
        </p:nvSpPr>
        <p:spPr/>
        <p:txBody>
          <a:bodyPr/>
          <a:lstStyle/>
          <a:p>
            <a:fld id="{704F0811-A64E-4F03-A889-926C040EAF26}" type="slidenum">
              <a:rPr lang="en-US" smtClean="0"/>
              <a:t>14</a:t>
            </a:fld>
            <a:endParaRPr lang="en-US"/>
          </a:p>
        </p:txBody>
      </p:sp>
    </p:spTree>
    <p:extLst>
      <p:ext uri="{BB962C8B-B14F-4D97-AF65-F5344CB8AC3E}">
        <p14:creationId xmlns:p14="http://schemas.microsoft.com/office/powerpoint/2010/main" val="9415161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9571" y="1"/>
            <a:ext cx="11154229" cy="1204912"/>
          </a:xfrm>
        </p:spPr>
        <p:txBody>
          <a:bodyPr>
            <a:noAutofit/>
          </a:bodyPr>
          <a:lstStyle/>
          <a:p>
            <a:r>
              <a:rPr lang="hu-HU" sz="3600" dirty="0"/>
              <a:t>Major </a:t>
            </a:r>
            <a:r>
              <a:rPr lang="hu-HU" sz="3600" dirty="0" err="1"/>
              <a:t>publications</a:t>
            </a:r>
            <a:endParaRPr lang="en-US" sz="3600" dirty="0"/>
          </a:p>
        </p:txBody>
      </p:sp>
      <p:sp>
        <p:nvSpPr>
          <p:cNvPr id="7" name="Content Placeholder 6"/>
          <p:cNvSpPr>
            <a:spLocks noGrp="1"/>
          </p:cNvSpPr>
          <p:nvPr>
            <p:ph sz="quarter" idx="10"/>
          </p:nvPr>
        </p:nvSpPr>
        <p:spPr>
          <a:xfrm>
            <a:off x="0" y="1385888"/>
            <a:ext cx="12336087" cy="5472112"/>
          </a:xfrm>
          <a:solidFill>
            <a:srgbClr val="B6D37A"/>
          </a:solidFill>
        </p:spPr>
        <p:txBody>
          <a:bodyPr vert="horz" lIns="91440" tIns="45720" rIns="91440" bIns="45720" rtlCol="0" anchor="t">
            <a:noAutofit/>
          </a:bodyPr>
          <a:lstStyle/>
          <a:p>
            <a:endParaRPr lang="en-US" sz="1800" dirty="0">
              <a:latin typeface="Garamond"/>
            </a:endParaRPr>
          </a:p>
          <a:p>
            <a:r>
              <a:rPr lang="en-US" sz="1800" dirty="0">
                <a:latin typeface="Garamond"/>
              </a:rPr>
              <a:t>M. Gyarmati, P. Ligeti, P. Sziklai: On the information ratio of graphs without high-degree </a:t>
            </a:r>
            <a:r>
              <a:rPr lang="en-US" sz="1800" dirty="0" err="1">
                <a:latin typeface="Garamond"/>
              </a:rPr>
              <a:t>neighbours</a:t>
            </a:r>
            <a:r>
              <a:rPr lang="en-US" sz="1800" dirty="0">
                <a:latin typeface="Garamond"/>
              </a:rPr>
              <a:t>, </a:t>
            </a:r>
            <a:r>
              <a:rPr lang="en-US" sz="1800" i="1" dirty="0">
                <a:latin typeface="Garamond"/>
              </a:rPr>
              <a:t>Discrete Applied Mathematics, </a:t>
            </a:r>
            <a:r>
              <a:rPr lang="en-US" sz="1800" dirty="0">
                <a:latin typeface="Garamond"/>
              </a:rPr>
              <a:t>2021</a:t>
            </a:r>
          </a:p>
          <a:p>
            <a:r>
              <a:rPr lang="en-US" sz="1800" dirty="0">
                <a:latin typeface="Garamond"/>
              </a:rPr>
              <a:t>M. Kamel, P. Ligeti, Á. Nagy, C. Reich: Distributed Address Table (DAT): A Decentralized Model for End-to-End Communication in IoT, </a:t>
            </a:r>
            <a:r>
              <a:rPr lang="en-US" sz="1800" i="1" dirty="0">
                <a:latin typeface="Garamond"/>
              </a:rPr>
              <a:t>Peer-to-Peer Networking and Applications,</a:t>
            </a:r>
            <a:r>
              <a:rPr lang="en-US" sz="1800" dirty="0">
                <a:latin typeface="Garamond"/>
              </a:rPr>
              <a:t> 2021</a:t>
            </a:r>
            <a:endParaRPr lang="en-US" sz="1800" i="1" dirty="0">
              <a:latin typeface="Garamond"/>
            </a:endParaRPr>
          </a:p>
          <a:p>
            <a:r>
              <a:rPr lang="en-US" sz="1800" dirty="0">
                <a:latin typeface="Garamond"/>
              </a:rPr>
              <a:t>Ma, C. &amp; Molnár, B. &amp; </a:t>
            </a:r>
            <a:r>
              <a:rPr lang="en-US" sz="1800" dirty="0" err="1">
                <a:latin typeface="Garamond"/>
              </a:rPr>
              <a:t>Benczúr</a:t>
            </a:r>
            <a:r>
              <a:rPr lang="en-US" sz="1800" dirty="0">
                <a:latin typeface="Garamond"/>
              </a:rPr>
              <a:t>, A.</a:t>
            </a:r>
            <a:r>
              <a:rPr lang="en-US" sz="1800" dirty="0"/>
              <a:t/>
            </a:r>
            <a:br>
              <a:rPr lang="en-US" sz="1800" dirty="0"/>
            </a:br>
            <a:r>
              <a:rPr lang="en-US" sz="1800" dirty="0">
                <a:latin typeface="Garamond"/>
              </a:rPr>
              <a:t>A Semi-Automatic Semantic Consistency-Checking Method for Learning Ontology from Relational Database.</a:t>
            </a:r>
            <a:r>
              <a:rPr lang="en-US" sz="1800" dirty="0"/>
              <a:t/>
            </a:r>
            <a:br>
              <a:rPr lang="en-US" sz="1800" dirty="0"/>
            </a:br>
            <a:r>
              <a:rPr lang="en-US" sz="1800" i="1" dirty="0">
                <a:latin typeface="Garamond"/>
              </a:rPr>
              <a:t>Information, </a:t>
            </a:r>
            <a:r>
              <a:rPr lang="en-US" sz="1800" dirty="0">
                <a:latin typeface="Garamond"/>
              </a:rPr>
              <a:t>2021, 12(5):188</a:t>
            </a:r>
            <a:r>
              <a:rPr lang="en-US" sz="1800" dirty="0" smtClean="0">
                <a:latin typeface="Garamond"/>
              </a:rPr>
              <a:t>.</a:t>
            </a:r>
            <a:r>
              <a:rPr lang="hu-HU" sz="1800" dirty="0" smtClean="0">
                <a:latin typeface="Garamond"/>
              </a:rPr>
              <a:t> </a:t>
            </a:r>
            <a:r>
              <a:rPr lang="hu-HU" sz="1800" dirty="0"/>
              <a:t> </a:t>
            </a:r>
            <a:r>
              <a:rPr lang="en-US" sz="1800" b="1" dirty="0"/>
              <a:t>Journal Rank:</a:t>
            </a:r>
            <a:r>
              <a:rPr lang="en-US" sz="1800" dirty="0"/>
              <a:t> </a:t>
            </a:r>
            <a:r>
              <a:rPr lang="en-US" sz="1800" u="sng" dirty="0" err="1"/>
              <a:t>CiteScore</a:t>
            </a:r>
            <a:r>
              <a:rPr lang="en-US" sz="1800" dirty="0"/>
              <a:t> - Q2</a:t>
            </a:r>
            <a:endParaRPr lang="hu-HU" sz="1800" dirty="0" smtClean="0">
              <a:latin typeface="Garamond"/>
            </a:endParaRPr>
          </a:p>
          <a:p>
            <a:r>
              <a:rPr lang="hu-HU" sz="1800" dirty="0" err="1"/>
              <a:t>Chuangtao</a:t>
            </a:r>
            <a:r>
              <a:rPr lang="hu-HU" sz="1800" dirty="0"/>
              <a:t>, Ma and  Bálint, Molnár and Ádám, </a:t>
            </a:r>
            <a:r>
              <a:rPr lang="hu-HU" sz="1800" dirty="0" err="1"/>
              <a:t>Tarcsi</a:t>
            </a:r>
            <a:r>
              <a:rPr lang="hu-HU" sz="1800" dirty="0"/>
              <a:t> and András, Benczúr, </a:t>
            </a:r>
            <a:r>
              <a:rPr lang="hu-HU" sz="1800" dirty="0" err="1"/>
              <a:t>Knowledge</a:t>
            </a:r>
            <a:r>
              <a:rPr lang="hu-HU" sz="1800" dirty="0"/>
              <a:t> </a:t>
            </a:r>
            <a:r>
              <a:rPr lang="hu-HU" sz="1800" dirty="0" err="1"/>
              <a:t>Enriched</a:t>
            </a:r>
            <a:r>
              <a:rPr lang="hu-HU" sz="1800" dirty="0"/>
              <a:t> </a:t>
            </a:r>
            <a:r>
              <a:rPr lang="hu-HU" sz="1800" dirty="0" err="1"/>
              <a:t>Schema</a:t>
            </a:r>
            <a:r>
              <a:rPr lang="hu-HU" sz="1800" dirty="0"/>
              <a:t> Matching Framework for </a:t>
            </a:r>
            <a:r>
              <a:rPr lang="hu-HU" sz="1800" dirty="0" err="1"/>
              <a:t>Heterogeneous</a:t>
            </a:r>
            <a:r>
              <a:rPr lang="hu-HU" sz="1800" dirty="0"/>
              <a:t> Data </a:t>
            </a:r>
            <a:r>
              <a:rPr lang="hu-HU" sz="1800" dirty="0" err="1"/>
              <a:t>Integration</a:t>
            </a:r>
            <a:r>
              <a:rPr lang="hu-HU" sz="1800" dirty="0"/>
              <a:t>, </a:t>
            </a:r>
            <a:r>
              <a:rPr lang="hu-HU" sz="1800" i="1" dirty="0"/>
              <a:t>2022 IEEE 2nd </a:t>
            </a:r>
            <a:r>
              <a:rPr lang="hu-HU" sz="1800" i="1" dirty="0" err="1"/>
              <a:t>Conference</a:t>
            </a:r>
            <a:r>
              <a:rPr lang="hu-HU" sz="1800" i="1" dirty="0"/>
              <a:t> on </a:t>
            </a:r>
            <a:r>
              <a:rPr lang="hu-HU" sz="1800" i="1" dirty="0" err="1"/>
              <a:t>Information</a:t>
            </a:r>
            <a:r>
              <a:rPr lang="hu-HU" sz="1800" i="1" dirty="0"/>
              <a:t> Technology and Data Science</a:t>
            </a:r>
            <a:r>
              <a:rPr lang="hu-HU" sz="1800" dirty="0"/>
              <a:t>, </a:t>
            </a:r>
            <a:r>
              <a:rPr lang="hu-HU" sz="1800" i="1" dirty="0"/>
              <a:t>CITDS 2022</a:t>
            </a:r>
            <a:r>
              <a:rPr lang="hu-HU" sz="1800" dirty="0"/>
              <a:t>, 2022</a:t>
            </a:r>
            <a:endParaRPr lang="en-US" sz="1800" dirty="0">
              <a:latin typeface="Times New Roman"/>
              <a:cs typeface="Calibri"/>
            </a:endParaRPr>
          </a:p>
          <a:p>
            <a:r>
              <a:rPr lang="hu-HU" sz="1800" dirty="0" err="1">
                <a:latin typeface="Garamond"/>
              </a:rPr>
              <a:t>Bouafia</a:t>
            </a:r>
            <a:r>
              <a:rPr lang="hu-HU" sz="1800" dirty="0">
                <a:latin typeface="Garamond"/>
              </a:rPr>
              <a:t> </a:t>
            </a:r>
            <a:r>
              <a:rPr lang="hu-HU" sz="1800" dirty="0" err="1">
                <a:latin typeface="Garamond"/>
              </a:rPr>
              <a:t>Khawla</a:t>
            </a:r>
            <a:r>
              <a:rPr lang="hu-HU" sz="1800" dirty="0">
                <a:latin typeface="Garamond"/>
              </a:rPr>
              <a:t>, </a:t>
            </a:r>
            <a:r>
              <a:rPr lang="en-US" sz="1800" dirty="0">
                <a:latin typeface="Garamond"/>
              </a:rPr>
              <a:t>Investigation of Modelling of Dynamic</a:t>
            </a:r>
            <a:r>
              <a:rPr lang="hu-HU" sz="1800" dirty="0">
                <a:latin typeface="Garamond"/>
              </a:rPr>
              <a:t> </a:t>
            </a:r>
            <a:r>
              <a:rPr lang="en-US" sz="1800" dirty="0">
                <a:latin typeface="Garamond"/>
              </a:rPr>
              <a:t>Business Processes</a:t>
            </a:r>
            <a:r>
              <a:rPr lang="hu-HU" sz="1800" dirty="0">
                <a:latin typeface="Garamond"/>
              </a:rPr>
              <a:t>, </a:t>
            </a:r>
            <a:r>
              <a:rPr lang="hu-HU" sz="1800" dirty="0" err="1">
                <a:latin typeface="Garamond"/>
              </a:rPr>
              <a:t>Ph.D</a:t>
            </a:r>
            <a:r>
              <a:rPr lang="hu-HU" sz="1800" dirty="0">
                <a:latin typeface="Garamond"/>
              </a:rPr>
              <a:t>. </a:t>
            </a:r>
            <a:r>
              <a:rPr lang="hu-HU" sz="1800" dirty="0" smtClean="0">
                <a:latin typeface="Garamond"/>
              </a:rPr>
              <a:t>dolgozat</a:t>
            </a:r>
          </a:p>
          <a:p>
            <a:r>
              <a:rPr lang="en-US" sz="1800" dirty="0">
                <a:latin typeface="Garamond"/>
              </a:rPr>
              <a:t>K. </a:t>
            </a:r>
            <a:r>
              <a:rPr lang="en-US" sz="1800" dirty="0" err="1">
                <a:latin typeface="Garamond"/>
              </a:rPr>
              <a:t>Bouafia</a:t>
            </a:r>
            <a:r>
              <a:rPr lang="en-US" sz="1800" dirty="0">
                <a:latin typeface="Garamond"/>
              </a:rPr>
              <a:t> and B. Molnár, “Hypergraph Application on Dynamic Aspect of Business Process Performance Analysis,” </a:t>
            </a:r>
            <a:r>
              <a:rPr lang="en-US" sz="1800" i="1" dirty="0">
                <a:latin typeface="Garamond"/>
              </a:rPr>
              <a:t>MDPI Information</a:t>
            </a:r>
            <a:r>
              <a:rPr lang="en-US" sz="1800" dirty="0">
                <a:latin typeface="Garamond"/>
              </a:rPr>
              <a:t>, vol. 12, no. 9, Art. no. 9, Sep. 2021, </a:t>
            </a:r>
            <a:r>
              <a:rPr lang="en-US" sz="1800" dirty="0" err="1">
                <a:latin typeface="Garamond"/>
              </a:rPr>
              <a:t>doi</a:t>
            </a:r>
            <a:r>
              <a:rPr lang="en-US" sz="1800" dirty="0">
                <a:latin typeface="Garamond"/>
              </a:rPr>
              <a:t>: 10.3390/info12090370. (</a:t>
            </a:r>
            <a:r>
              <a:rPr lang="en-US" sz="1800" dirty="0" err="1">
                <a:latin typeface="Garamond"/>
              </a:rPr>
              <a:t>CiteScore</a:t>
            </a:r>
            <a:r>
              <a:rPr lang="en-US" sz="1800" dirty="0">
                <a:latin typeface="Garamond"/>
              </a:rPr>
              <a:t> - Q2 (Information Systems</a:t>
            </a:r>
            <a:r>
              <a:rPr lang="en-US" sz="1800" dirty="0" smtClean="0">
                <a:latin typeface="Garamond"/>
              </a:rPr>
              <a:t>)</a:t>
            </a:r>
            <a:endParaRPr lang="hu-HU" sz="1800" dirty="0" smtClean="0">
              <a:latin typeface="Garamond"/>
            </a:endParaRPr>
          </a:p>
          <a:p>
            <a:r>
              <a:rPr lang="en-US" sz="1800" dirty="0"/>
              <a:t>D. </a:t>
            </a:r>
            <a:r>
              <a:rPr lang="en-US" sz="1800" dirty="0" err="1"/>
              <a:t>Mattyasovszky</a:t>
            </a:r>
            <a:r>
              <a:rPr lang="en-US" sz="1800" dirty="0"/>
              <a:t>-Philipp, A. M. </a:t>
            </a:r>
            <a:r>
              <a:rPr lang="en-US" sz="1800" dirty="0" err="1"/>
              <a:t>Putnoki</a:t>
            </a:r>
            <a:r>
              <a:rPr lang="en-US" sz="1800" dirty="0"/>
              <a:t>, and B. Molnár, “The Unrepeatable Human Mind—Challenges in the Development of Cognitive Information Systems—What Makes a Machine Human?,” </a:t>
            </a:r>
            <a:r>
              <a:rPr lang="en-US" sz="1800" i="1" dirty="0"/>
              <a:t>Electronics</a:t>
            </a:r>
            <a:r>
              <a:rPr lang="en-US" sz="1800" dirty="0"/>
              <a:t>, vol. 11, Art. no. 3, Jan. 2022, </a:t>
            </a:r>
            <a:r>
              <a:rPr lang="en-US" sz="1800" dirty="0" err="1"/>
              <a:t>doi</a:t>
            </a:r>
            <a:r>
              <a:rPr lang="en-US" sz="1800" dirty="0"/>
              <a:t>: 10.3390/electronics11030394</a:t>
            </a:r>
            <a:r>
              <a:rPr lang="en-US" sz="1800" dirty="0" smtClean="0"/>
              <a:t>.</a:t>
            </a:r>
            <a:r>
              <a:rPr lang="hu-HU" sz="1800" dirty="0" smtClean="0"/>
              <a:t> </a:t>
            </a:r>
            <a:r>
              <a:rPr lang="en-US" sz="1800" b="1" dirty="0"/>
              <a:t>Journal Rank:</a:t>
            </a:r>
            <a:r>
              <a:rPr lang="en-US" sz="1800" dirty="0"/>
              <a:t> </a:t>
            </a:r>
            <a:r>
              <a:rPr lang="en-US" sz="1800" u="sng" dirty="0" err="1"/>
              <a:t>CiteScore</a:t>
            </a:r>
            <a:r>
              <a:rPr lang="en-US" sz="1800" dirty="0"/>
              <a:t> - Q2 (</a:t>
            </a:r>
            <a:r>
              <a:rPr lang="en-US" sz="1800" i="1" dirty="0"/>
              <a:t>Electrical and Electronic Engineering</a:t>
            </a:r>
            <a:r>
              <a:rPr lang="en-US" sz="1800" dirty="0"/>
              <a:t>)</a:t>
            </a:r>
          </a:p>
          <a:p>
            <a:endParaRPr lang="en-US" sz="1800" dirty="0"/>
          </a:p>
          <a:p>
            <a:endParaRPr lang="en-US" sz="1800" dirty="0">
              <a:latin typeface="Garamond"/>
            </a:endParaRPr>
          </a:p>
          <a:p>
            <a:pPr marL="0" indent="0">
              <a:buNone/>
            </a:pPr>
            <a:r>
              <a:rPr lang="en-US" sz="1800" dirty="0"/>
              <a:t/>
            </a:r>
            <a:br>
              <a:rPr lang="en-US" sz="1800" dirty="0"/>
            </a:br>
            <a:endParaRPr lang="en-US" sz="1800" dirty="0"/>
          </a:p>
          <a:p>
            <a:endParaRPr lang="en-US" sz="1800" dirty="0"/>
          </a:p>
        </p:txBody>
      </p:sp>
      <p:sp>
        <p:nvSpPr>
          <p:cNvPr id="5" name="Date Placeholder 4"/>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p:cNvSpPr>
            <a:spLocks noGrp="1"/>
          </p:cNvSpPr>
          <p:nvPr>
            <p:ph type="sldNum" sz="quarter" idx="13"/>
          </p:nvPr>
        </p:nvSpPr>
        <p:spPr/>
        <p:txBody>
          <a:bodyPr/>
          <a:lstStyle/>
          <a:p>
            <a:fld id="{704F0811-A64E-4F03-A889-926C040EAF26}" type="slidenum">
              <a:rPr lang="en-US" smtClean="0"/>
              <a:t>15</a:t>
            </a:fld>
            <a:endParaRPr lang="en-US"/>
          </a:p>
        </p:txBody>
      </p:sp>
    </p:spTree>
    <p:extLst>
      <p:ext uri="{BB962C8B-B14F-4D97-AF65-F5344CB8AC3E}">
        <p14:creationId xmlns:p14="http://schemas.microsoft.com/office/powerpoint/2010/main" val="4432483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ím 1"/>
          <p:cNvSpPr txBox="1">
            <a:spLocks/>
          </p:cNvSpPr>
          <p:nvPr/>
        </p:nvSpPr>
        <p:spPr>
          <a:xfrm>
            <a:off x="1108930" y="2339971"/>
            <a:ext cx="9974141" cy="106932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en-US" sz="3600" dirty="0">
                <a:latin typeface="Comic Sans MS" panose="030F0702030302020204" pitchFamily="66" charset="0"/>
              </a:rPr>
              <a:t>Thank you for your attention</a:t>
            </a:r>
          </a:p>
        </p:txBody>
      </p:sp>
      <p:sp>
        <p:nvSpPr>
          <p:cNvPr id="9" name="Alcím 2"/>
          <p:cNvSpPr txBox="1">
            <a:spLocks/>
          </p:cNvSpPr>
          <p:nvPr/>
        </p:nvSpPr>
        <p:spPr>
          <a:xfrm>
            <a:off x="9661894" y="195538"/>
            <a:ext cx="2377711" cy="92357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spcBef>
                <a:spcPts val="0"/>
              </a:spcBef>
            </a:pPr>
            <a:endParaRPr lang="hu-HU" sz="2000" i="1">
              <a:latin typeface="Garamond" panose="02020404030301010803" pitchFamily="18" charset="0"/>
            </a:endParaRPr>
          </a:p>
        </p:txBody>
      </p:sp>
      <p:pic>
        <p:nvPicPr>
          <p:cNvPr id="4" name="Picture 3" descr="question-mark"/>
          <p:cNvPicPr>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449811" y="3658677"/>
            <a:ext cx="10160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161309" y="3985186"/>
            <a:ext cx="3602182" cy="369332"/>
          </a:xfrm>
          <a:prstGeom prst="rect">
            <a:avLst/>
          </a:prstGeom>
          <a:noFill/>
        </p:spPr>
        <p:txBody>
          <a:bodyPr wrap="square" rtlCol="0">
            <a:spAutoFit/>
          </a:bodyPr>
          <a:lstStyle/>
          <a:p>
            <a:r>
              <a:rPr lang="hu-HU" dirty="0" smtClean="0"/>
              <a:t>……</a:t>
            </a:r>
            <a:r>
              <a:rPr lang="hu-HU" dirty="0" err="1" smtClean="0">
                <a:latin typeface="Comic Sans MS" panose="030F0702030302020204" pitchFamily="66" charset="0"/>
              </a:rPr>
              <a:t>Questions</a:t>
            </a:r>
            <a:r>
              <a:rPr lang="hu-HU" dirty="0" smtClean="0"/>
              <a:t>?</a:t>
            </a:r>
            <a:endParaRPr lang="en-US" dirty="0"/>
          </a:p>
        </p:txBody>
      </p:sp>
      <p:sp>
        <p:nvSpPr>
          <p:cNvPr id="3" name="Date Placeholder 2"/>
          <p:cNvSpPr>
            <a:spLocks noGrp="1"/>
          </p:cNvSpPr>
          <p:nvPr>
            <p:ph type="dt" sz="half" idx="10"/>
          </p:nvPr>
        </p:nvSpPr>
        <p:spPr/>
        <p:txBody>
          <a:bodyPr/>
          <a:lstStyle/>
          <a:p>
            <a:fld id="{A2A69849-C745-4BD3-9C7E-5AF358ED0465}" type="datetime1">
              <a:rPr lang="hu-HU" smtClean="0"/>
              <a:t>2022.05.24.</a:t>
            </a:fld>
            <a:endParaRPr lang="en-US"/>
          </a:p>
        </p:txBody>
      </p:sp>
      <p:sp>
        <p:nvSpPr>
          <p:cNvPr id="5" name="Slide Number Placeholder 4"/>
          <p:cNvSpPr>
            <a:spLocks noGrp="1"/>
          </p:cNvSpPr>
          <p:nvPr>
            <p:ph type="sldNum" sz="quarter" idx="12"/>
          </p:nvPr>
        </p:nvSpPr>
        <p:spPr/>
        <p:txBody>
          <a:bodyPr/>
          <a:lstStyle/>
          <a:p>
            <a:fld id="{704F0811-A64E-4F03-A889-926C040EAF26}" type="slidenum">
              <a:rPr lang="en-US" smtClean="0"/>
              <a:t>16</a:t>
            </a:fld>
            <a:endParaRPr lang="en-US"/>
          </a:p>
        </p:txBody>
      </p:sp>
    </p:spTree>
    <p:extLst>
      <p:ext uri="{BB962C8B-B14F-4D97-AF65-F5344CB8AC3E}">
        <p14:creationId xmlns:p14="http://schemas.microsoft.com/office/powerpoint/2010/main" val="3394417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2CE0BC-FD1D-414D-B3EA-6CC3AF9747C2}"/>
              </a:ext>
            </a:extLst>
          </p:cNvPr>
          <p:cNvSpPr>
            <a:spLocks noGrp="1"/>
          </p:cNvSpPr>
          <p:nvPr>
            <p:ph idx="1"/>
          </p:nvPr>
        </p:nvSpPr>
        <p:spPr>
          <a:xfrm>
            <a:off x="166255" y="1283447"/>
            <a:ext cx="10565385" cy="3439278"/>
          </a:xfrm>
        </p:spPr>
        <p:txBody>
          <a:bodyPr vert="horz" lIns="91440" tIns="45720" rIns="91440" bIns="45720" rtlCol="0" anchor="t">
            <a:normAutofit/>
          </a:bodyPr>
          <a:lstStyle/>
          <a:p>
            <a:r>
              <a:rPr lang="en-US" sz="3600" dirty="0">
                <a:latin typeface="Garamond"/>
              </a:rPr>
              <a:t>Developing new testing solutions to build reliable information systems</a:t>
            </a:r>
          </a:p>
          <a:p>
            <a:r>
              <a:rPr lang="en-US" sz="3600" dirty="0">
                <a:latin typeface="Garamond"/>
              </a:rPr>
              <a:t>New cryptographic solutions for confidential communication of industrial IoT devices</a:t>
            </a:r>
          </a:p>
          <a:p>
            <a:r>
              <a:rPr lang="en-US" sz="3600" dirty="0">
                <a:latin typeface="Garamond"/>
              </a:rPr>
              <a:t>New algorithm to ensure consistency and integrity of enterprise dynamic processes</a:t>
            </a:r>
            <a:endParaRPr lang="hu-HU" sz="3600" dirty="0">
              <a:latin typeface="Garamond"/>
            </a:endParaRPr>
          </a:p>
        </p:txBody>
      </p:sp>
      <p:sp>
        <p:nvSpPr>
          <p:cNvPr id="3" name="Title 2">
            <a:extLst>
              <a:ext uri="{FF2B5EF4-FFF2-40B4-BE49-F238E27FC236}">
                <a16:creationId xmlns:a16="http://schemas.microsoft.com/office/drawing/2014/main" id="{1D994BBF-C565-4EF9-8098-9C2CB3D98B0F}"/>
              </a:ext>
            </a:extLst>
          </p:cNvPr>
          <p:cNvSpPr>
            <a:spLocks noGrp="1"/>
          </p:cNvSpPr>
          <p:nvPr>
            <p:ph type="title"/>
          </p:nvPr>
        </p:nvSpPr>
        <p:spPr>
          <a:xfrm>
            <a:off x="166255" y="102607"/>
            <a:ext cx="9921204" cy="507600"/>
          </a:xfrm>
        </p:spPr>
        <p:txBody>
          <a:bodyPr>
            <a:normAutofit fontScale="90000"/>
          </a:bodyPr>
          <a:lstStyle/>
          <a:p>
            <a:r>
              <a:rPr lang="hu-HU" dirty="0" smtClean="0">
                <a:cs typeface="Calibri Light"/>
              </a:rPr>
              <a:t>Major </a:t>
            </a:r>
            <a:r>
              <a:rPr lang="hu-HU" dirty="0" err="1" smtClean="0">
                <a:cs typeface="Calibri Light"/>
              </a:rPr>
              <a:t>results</a:t>
            </a:r>
            <a:endParaRPr lang="hu-HU" dirty="0"/>
          </a:p>
        </p:txBody>
      </p:sp>
      <p:sp>
        <p:nvSpPr>
          <p:cNvPr id="4" name="Content Placeholder 3">
            <a:extLst>
              <a:ext uri="{FF2B5EF4-FFF2-40B4-BE49-F238E27FC236}">
                <a16:creationId xmlns:a16="http://schemas.microsoft.com/office/drawing/2014/main" id="{284F9EE9-4759-496F-81BD-1B9F7A885AFB}"/>
              </a:ext>
            </a:extLst>
          </p:cNvPr>
          <p:cNvSpPr>
            <a:spLocks noGrp="1"/>
          </p:cNvSpPr>
          <p:nvPr>
            <p:ph idx="10"/>
          </p:nvPr>
        </p:nvSpPr>
        <p:spPr/>
        <p:txBody>
          <a:bodyPr/>
          <a:lstStyle/>
          <a:p>
            <a:endParaRPr lang="en-US"/>
          </a:p>
        </p:txBody>
      </p:sp>
      <p:sp>
        <p:nvSpPr>
          <p:cNvPr id="5" name="Date Placeholder 4">
            <a:extLst>
              <a:ext uri="{FF2B5EF4-FFF2-40B4-BE49-F238E27FC236}">
                <a16:creationId xmlns:a16="http://schemas.microsoft.com/office/drawing/2014/main" id="{7D5A227B-1E88-4C0D-89B1-92B53332C061}"/>
              </a:ext>
            </a:extLst>
          </p:cNvPr>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a:extLst>
              <a:ext uri="{FF2B5EF4-FFF2-40B4-BE49-F238E27FC236}">
                <a16:creationId xmlns:a16="http://schemas.microsoft.com/office/drawing/2014/main" id="{7902A5F2-FFF1-4F1E-8568-DE195BD0805D}"/>
              </a:ext>
            </a:extLst>
          </p:cNvPr>
          <p:cNvSpPr>
            <a:spLocks noGrp="1"/>
          </p:cNvSpPr>
          <p:nvPr>
            <p:ph type="sldNum" sz="quarter" idx="13"/>
          </p:nvPr>
        </p:nvSpPr>
        <p:spPr/>
        <p:txBody>
          <a:bodyPr/>
          <a:lstStyle/>
          <a:p>
            <a:fld id="{704F0811-A64E-4F03-A889-926C040EAF26}" type="slidenum">
              <a:rPr lang="en-US" smtClean="0"/>
              <a:t>2</a:t>
            </a:fld>
            <a:endParaRPr lang="en-US"/>
          </a:p>
        </p:txBody>
      </p:sp>
    </p:spTree>
    <p:extLst>
      <p:ext uri="{BB962C8B-B14F-4D97-AF65-F5344CB8AC3E}">
        <p14:creationId xmlns:p14="http://schemas.microsoft.com/office/powerpoint/2010/main" val="36932584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56985" y="1131948"/>
            <a:ext cx="6039015" cy="5179952"/>
          </a:xfrm>
        </p:spPr>
        <p:txBody>
          <a:bodyPr vert="horz" lIns="91440" tIns="45720" rIns="91440" bIns="45720" rtlCol="0" anchor="t">
            <a:normAutofit/>
          </a:bodyPr>
          <a:lstStyle/>
          <a:p>
            <a:r>
              <a:rPr lang="en-US" sz="3200" b="1" dirty="0">
                <a:latin typeface="Garamond"/>
              </a:rPr>
              <a:t>More efficient test design methods</a:t>
            </a:r>
            <a:r>
              <a:rPr lang="hu-HU" sz="3200" b="1" dirty="0" smtClean="0">
                <a:latin typeface="Garamond"/>
              </a:rPr>
              <a:t> </a:t>
            </a:r>
            <a:r>
              <a:rPr lang="hu-HU" sz="3200" b="1" dirty="0">
                <a:latin typeface="Garamond"/>
                <a:hlinkClick r:id="rId3"/>
              </a:rPr>
              <a:t>www.test-design.org</a:t>
            </a:r>
            <a:r>
              <a:rPr lang="hu-HU" sz="3200" b="1" dirty="0">
                <a:latin typeface="Garamond"/>
              </a:rPr>
              <a:t>, </a:t>
            </a:r>
            <a:r>
              <a:rPr lang="hu-HU" sz="3200" b="1" dirty="0" err="1" smtClean="0">
                <a:latin typeface="Garamond"/>
              </a:rPr>
              <a:t>Training</a:t>
            </a:r>
            <a:r>
              <a:rPr lang="hu-HU" sz="3200" b="1" dirty="0" smtClean="0">
                <a:latin typeface="Garamond"/>
              </a:rPr>
              <a:t>:</a:t>
            </a:r>
            <a:endParaRPr lang="hu-HU" sz="3200" dirty="0">
              <a:latin typeface="Garamond"/>
            </a:endParaRPr>
          </a:p>
          <a:p>
            <a:pPr lvl="1"/>
            <a:r>
              <a:rPr lang="hu-HU" sz="2800" dirty="0"/>
              <a:t>General </a:t>
            </a:r>
            <a:r>
              <a:rPr lang="hu-HU" sz="2800" dirty="0" err="1"/>
              <a:t>predicate</a:t>
            </a:r>
            <a:r>
              <a:rPr lang="hu-HU" sz="2800" dirty="0"/>
              <a:t> </a:t>
            </a:r>
            <a:r>
              <a:rPr lang="hu-HU" sz="2800" dirty="0" smtClean="0"/>
              <a:t>testing</a:t>
            </a:r>
          </a:p>
          <a:p>
            <a:pPr lvl="2"/>
            <a:r>
              <a:rPr lang="en-US" dirty="0">
                <a:latin typeface="Garamond"/>
              </a:rPr>
              <a:t>Advantage: can be automated, cheap, finds all borderline errors</a:t>
            </a:r>
            <a:r>
              <a:rPr lang="hu-HU" dirty="0" smtClean="0">
                <a:latin typeface="Garamond"/>
              </a:rPr>
              <a:t> </a:t>
            </a:r>
            <a:endParaRPr lang="hu-HU" dirty="0">
              <a:latin typeface="Garamond"/>
            </a:endParaRPr>
          </a:p>
          <a:p>
            <a:pPr lvl="1"/>
            <a:r>
              <a:rPr lang="hu-HU" sz="2800" dirty="0"/>
              <a:t>Action-</a:t>
            </a:r>
            <a:r>
              <a:rPr lang="hu-HU" sz="2800" dirty="0" err="1"/>
              <a:t>state</a:t>
            </a:r>
            <a:r>
              <a:rPr lang="hu-HU" sz="2800" dirty="0"/>
              <a:t> </a:t>
            </a:r>
            <a:r>
              <a:rPr lang="hu-HU" sz="2800" dirty="0" smtClean="0"/>
              <a:t>testing</a:t>
            </a:r>
          </a:p>
          <a:p>
            <a:pPr lvl="2"/>
            <a:r>
              <a:rPr lang="en-US" dirty="0">
                <a:latin typeface="Garamond"/>
              </a:rPr>
              <a:t>Advantage: automatable, cheap, </a:t>
            </a:r>
            <a:r>
              <a:rPr lang="en-US" dirty="0" err="1">
                <a:latin typeface="Garamond"/>
              </a:rPr>
              <a:t>generalisation</a:t>
            </a:r>
            <a:r>
              <a:rPr lang="en-US" dirty="0">
                <a:latin typeface="Garamond"/>
              </a:rPr>
              <a:t> of traditional finite automata and user-case </a:t>
            </a:r>
            <a:r>
              <a:rPr lang="en-US" dirty="0" smtClean="0">
                <a:latin typeface="Garamond"/>
              </a:rPr>
              <a:t>models</a:t>
            </a:r>
            <a:endParaRPr lang="hu-HU" dirty="0" smtClean="0">
              <a:latin typeface="Garamond"/>
            </a:endParaRPr>
          </a:p>
          <a:p>
            <a:pPr lvl="2"/>
            <a:r>
              <a:rPr lang="hu-HU" sz="2800" dirty="0">
                <a:latin typeface="Garamond"/>
              </a:rPr>
              <a:t>Performance </a:t>
            </a:r>
            <a:r>
              <a:rPr lang="hu-HU" sz="2800" dirty="0" smtClean="0">
                <a:latin typeface="Garamond"/>
              </a:rPr>
              <a:t>testing</a:t>
            </a:r>
          </a:p>
          <a:p>
            <a:pPr lvl="3"/>
            <a:r>
              <a:rPr lang="hu-HU" sz="2200" dirty="0" err="1">
                <a:latin typeface="Garamond"/>
              </a:rPr>
              <a:t>effective</a:t>
            </a:r>
            <a:r>
              <a:rPr lang="hu-HU" sz="2200" dirty="0">
                <a:latin typeface="Garamond"/>
              </a:rPr>
              <a:t> </a:t>
            </a:r>
            <a:r>
              <a:rPr lang="hu-HU" sz="2200" dirty="0" err="1">
                <a:latin typeface="Garamond"/>
              </a:rPr>
              <a:t>integration</a:t>
            </a:r>
            <a:r>
              <a:rPr lang="hu-HU" sz="2200" dirty="0">
                <a:latin typeface="Garamond"/>
              </a:rPr>
              <a:t> </a:t>
            </a:r>
            <a:r>
              <a:rPr lang="hu-HU" sz="2200" dirty="0" err="1">
                <a:latin typeface="Garamond"/>
              </a:rPr>
              <a:t>into</a:t>
            </a:r>
            <a:r>
              <a:rPr lang="hu-HU" sz="2200" dirty="0">
                <a:latin typeface="Garamond"/>
              </a:rPr>
              <a:t> STLC</a:t>
            </a:r>
          </a:p>
        </p:txBody>
      </p:sp>
      <p:sp>
        <p:nvSpPr>
          <p:cNvPr id="2" name="Cím 1">
            <a:extLst>
              <a:ext uri="{FF2B5EF4-FFF2-40B4-BE49-F238E27FC236}">
                <a16:creationId xmlns:a16="http://schemas.microsoft.com/office/drawing/2014/main" id="{DB92D9F9-99DD-434F-AA03-4FC9D689F663}"/>
              </a:ext>
            </a:extLst>
          </p:cNvPr>
          <p:cNvSpPr>
            <a:spLocks noGrp="1"/>
          </p:cNvSpPr>
          <p:nvPr>
            <p:ph type="title"/>
          </p:nvPr>
        </p:nvSpPr>
        <p:spPr/>
        <p:txBody>
          <a:bodyPr>
            <a:noAutofit/>
          </a:bodyPr>
          <a:lstStyle/>
          <a:p>
            <a:r>
              <a:rPr lang="en-US" sz="4000" b="1" dirty="0">
                <a:solidFill>
                  <a:srgbClr val="FFFF00"/>
                </a:solidFill>
                <a:highlight>
                  <a:srgbClr val="0A5000"/>
                </a:highlight>
              </a:rPr>
              <a:t>Software testing as a service</a:t>
            </a:r>
            <a:endParaRPr lang="hu-HU" sz="4000" b="1" dirty="0">
              <a:solidFill>
                <a:srgbClr val="FFFF00"/>
              </a:solidFill>
              <a:highlight>
                <a:srgbClr val="0A5000"/>
              </a:highlight>
            </a:endParaRPr>
          </a:p>
        </p:txBody>
      </p:sp>
      <p:sp>
        <p:nvSpPr>
          <p:cNvPr id="3" name="Dátum helye 2">
            <a:extLst>
              <a:ext uri="{FF2B5EF4-FFF2-40B4-BE49-F238E27FC236}">
                <a16:creationId xmlns:a16="http://schemas.microsoft.com/office/drawing/2014/main" id="{54EFE503-D8C3-4D5D-A3D4-1871AD2707F9}"/>
              </a:ext>
            </a:extLst>
          </p:cNvPr>
          <p:cNvSpPr>
            <a:spLocks noGrp="1"/>
          </p:cNvSpPr>
          <p:nvPr>
            <p:ph type="dt" sz="half" idx="10"/>
          </p:nvPr>
        </p:nvSpPr>
        <p:spPr/>
        <p:txBody>
          <a:bodyPr/>
          <a:lstStyle/>
          <a:p>
            <a:fld id="{3DF1154B-4BCE-4E13-9769-CBE8E45E72F8}" type="datetime1">
              <a:rPr lang="hu-HU" smtClean="0"/>
              <a:t>2022.05.24.</a:t>
            </a:fld>
            <a:endParaRPr lang="en-US"/>
          </a:p>
        </p:txBody>
      </p:sp>
      <p:sp>
        <p:nvSpPr>
          <p:cNvPr id="4" name="Dia számának helye 3">
            <a:extLst>
              <a:ext uri="{FF2B5EF4-FFF2-40B4-BE49-F238E27FC236}">
                <a16:creationId xmlns:a16="http://schemas.microsoft.com/office/drawing/2014/main" id="{46C36F9A-CDC8-47BE-81D2-9BBF087772D3}"/>
              </a:ext>
            </a:extLst>
          </p:cNvPr>
          <p:cNvSpPr>
            <a:spLocks noGrp="1"/>
          </p:cNvSpPr>
          <p:nvPr>
            <p:ph type="sldNum" sz="quarter" idx="12"/>
          </p:nvPr>
        </p:nvSpPr>
        <p:spPr/>
        <p:txBody>
          <a:bodyPr/>
          <a:lstStyle/>
          <a:p>
            <a:fld id="{704F0811-A64E-4F03-A889-926C040EAF26}" type="slidenum">
              <a:rPr lang="en-US" smtClean="0"/>
              <a:t>3</a:t>
            </a:fld>
            <a:endParaRPr lang="en-US"/>
          </a:p>
        </p:txBody>
      </p:sp>
      <p:pic>
        <p:nvPicPr>
          <p:cNvPr id="1028" name="Picture 4">
            <a:extLst>
              <a:ext uri="{FF2B5EF4-FFF2-40B4-BE49-F238E27FC236}">
                <a16:creationId xmlns:a16="http://schemas.microsoft.com/office/drawing/2014/main" id="{FB1B1EE0-CADB-29B3-DC08-1D9AFF1CCF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9628" y="1528220"/>
            <a:ext cx="3327991" cy="3327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400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56985" y="1131947"/>
            <a:ext cx="6039015" cy="4593433"/>
          </a:xfrm>
        </p:spPr>
        <p:txBody>
          <a:bodyPr vert="horz" lIns="91440" tIns="45720" rIns="91440" bIns="45720" rtlCol="0" anchor="t">
            <a:normAutofit/>
          </a:bodyPr>
          <a:lstStyle/>
          <a:p>
            <a:r>
              <a:rPr lang="hu-HU" sz="3200" b="1" dirty="0">
                <a:latin typeface="Garamond"/>
              </a:rPr>
              <a:t>Research on </a:t>
            </a:r>
            <a:r>
              <a:rPr lang="hu-HU" sz="3200" b="1" dirty="0" err="1">
                <a:latin typeface="Garamond"/>
              </a:rPr>
              <a:t>grid-based</a:t>
            </a:r>
            <a:r>
              <a:rPr lang="hu-HU" sz="3200" b="1" dirty="0">
                <a:latin typeface="Garamond"/>
              </a:rPr>
              <a:t> </a:t>
            </a:r>
            <a:r>
              <a:rPr lang="hu-HU" sz="3200" b="1" dirty="0" err="1">
                <a:latin typeface="Garamond"/>
              </a:rPr>
              <a:t>algorithms</a:t>
            </a:r>
            <a:r>
              <a:rPr lang="hu-HU" sz="3200" b="1" dirty="0">
                <a:latin typeface="Garamond"/>
              </a:rPr>
              <a:t>:</a:t>
            </a:r>
            <a:endParaRPr lang="hu-HU" sz="2400" dirty="0">
              <a:latin typeface="Garamond"/>
            </a:endParaRPr>
          </a:p>
          <a:p>
            <a:pPr lvl="1"/>
            <a:r>
              <a:rPr lang="hu-HU" sz="2800" dirty="0">
                <a:latin typeface="Garamond"/>
              </a:rPr>
              <a:t>Post-</a:t>
            </a:r>
            <a:r>
              <a:rPr lang="hu-HU" sz="2800" dirty="0" err="1">
                <a:latin typeface="Garamond"/>
              </a:rPr>
              <a:t>quantum</a:t>
            </a:r>
            <a:r>
              <a:rPr lang="hu-HU" sz="2800" dirty="0">
                <a:latin typeface="Garamond"/>
              </a:rPr>
              <a:t> </a:t>
            </a:r>
            <a:r>
              <a:rPr lang="hu-HU" sz="2800" dirty="0" err="1" smtClean="0">
                <a:latin typeface="Garamond"/>
              </a:rPr>
              <a:t>cryptography</a:t>
            </a:r>
            <a:endParaRPr lang="hu-HU" sz="2800" dirty="0" smtClean="0">
              <a:latin typeface="Garamond"/>
            </a:endParaRPr>
          </a:p>
          <a:p>
            <a:pPr lvl="1"/>
            <a:r>
              <a:rPr lang="en-US" sz="2800" dirty="0" err="1" smtClean="0">
                <a:latin typeface="Garamond"/>
              </a:rPr>
              <a:t>Numsys</a:t>
            </a:r>
            <a:r>
              <a:rPr lang="en-US" sz="2800" dirty="0" smtClean="0">
                <a:latin typeface="Garamond"/>
              </a:rPr>
              <a:t> </a:t>
            </a:r>
            <a:r>
              <a:rPr lang="en-US" sz="2800" dirty="0">
                <a:latin typeface="Garamond"/>
              </a:rPr>
              <a:t>(</a:t>
            </a:r>
            <a:r>
              <a:rPr lang="en-US" sz="2800" dirty="0">
                <a:latin typeface="Garamond"/>
                <a:hlinkClick r:id="rId3"/>
              </a:rPr>
              <a:t>http:/</a:t>
            </a:r>
            <a:r>
              <a:rPr lang="hu-HU" sz="2800" dirty="0">
                <a:latin typeface="Garamond"/>
                <a:hlinkClick r:id="rId3"/>
              </a:rPr>
              <a:t>/</a:t>
            </a:r>
            <a:r>
              <a:rPr lang="en-US" sz="2800" dirty="0">
                <a:latin typeface="Garamond"/>
                <a:hlinkClick r:id="rId3"/>
              </a:rPr>
              <a:t>numsys.info</a:t>
            </a:r>
            <a:r>
              <a:rPr lang="hu-HU" sz="2800" dirty="0">
                <a:latin typeface="Garamond"/>
              </a:rPr>
              <a:t> </a:t>
            </a:r>
            <a:r>
              <a:rPr lang="en-US" sz="2800" dirty="0">
                <a:latin typeface="Garamond"/>
              </a:rPr>
              <a:t>)</a:t>
            </a:r>
            <a:endParaRPr lang="hu-HU" sz="2800" dirty="0">
              <a:latin typeface="Garamond"/>
            </a:endParaRPr>
          </a:p>
          <a:p>
            <a:pPr lvl="1"/>
            <a:r>
              <a:rPr lang="hu-HU" sz="2800" dirty="0">
                <a:latin typeface="Garamond"/>
              </a:rPr>
              <a:t>Data </a:t>
            </a:r>
            <a:r>
              <a:rPr lang="hu-HU" sz="2800" dirty="0" err="1">
                <a:latin typeface="Garamond"/>
              </a:rPr>
              <a:t>compression</a:t>
            </a:r>
            <a:endParaRPr lang="hu-HU" sz="2800" dirty="0">
              <a:latin typeface="Garamond"/>
            </a:endParaRPr>
          </a:p>
          <a:p>
            <a:r>
              <a:rPr lang="en-US" sz="3200" b="1" dirty="0">
                <a:latin typeface="Garamond"/>
              </a:rPr>
              <a:t>Primes and sequences for cryptography</a:t>
            </a:r>
            <a:r>
              <a:rPr lang="hu-HU" sz="3200" b="1" dirty="0" smtClean="0">
                <a:latin typeface="Garamond"/>
              </a:rPr>
              <a:t> </a:t>
            </a:r>
            <a:endParaRPr lang="hu-HU" sz="3200" b="1" dirty="0">
              <a:latin typeface="Garamond"/>
            </a:endParaRPr>
          </a:p>
          <a:p>
            <a:r>
              <a:rPr lang="hu-HU" sz="3200" b="1" dirty="0" smtClean="0">
                <a:latin typeface="Garamond"/>
              </a:rPr>
              <a:t>Service: </a:t>
            </a:r>
            <a:r>
              <a:rPr lang="hu-HU" sz="3200" b="1" dirty="0" err="1">
                <a:latin typeface="Garamond"/>
              </a:rPr>
              <a:t>Privacy-preserving</a:t>
            </a:r>
            <a:r>
              <a:rPr lang="hu-HU" sz="3200" b="1" dirty="0">
                <a:latin typeface="Garamond"/>
              </a:rPr>
              <a:t> </a:t>
            </a:r>
            <a:r>
              <a:rPr lang="hu-HU" sz="3200" b="1" dirty="0" err="1">
                <a:latin typeface="Garamond"/>
              </a:rPr>
              <a:t>password</a:t>
            </a:r>
            <a:r>
              <a:rPr lang="hu-HU" sz="3200" b="1" dirty="0">
                <a:latin typeface="Garamond"/>
              </a:rPr>
              <a:t> </a:t>
            </a:r>
            <a:r>
              <a:rPr lang="hu-HU" sz="3200" b="1" dirty="0" err="1" smtClean="0">
                <a:latin typeface="Garamond"/>
              </a:rPr>
              <a:t>cracking</a:t>
            </a:r>
            <a:r>
              <a:rPr lang="hu-HU" sz="3200" b="1" dirty="0" smtClean="0">
                <a:latin typeface="Garamond"/>
              </a:rPr>
              <a:t> </a:t>
            </a:r>
            <a:endParaRPr lang="hu-HU" sz="3200" b="1" dirty="0">
              <a:latin typeface="Garamond"/>
            </a:endParaRPr>
          </a:p>
          <a:p>
            <a:pPr lvl="1"/>
            <a:endParaRPr lang="en-US" sz="2800" dirty="0"/>
          </a:p>
        </p:txBody>
      </p:sp>
      <p:sp>
        <p:nvSpPr>
          <p:cNvPr id="3" name="Dátum helye 2">
            <a:extLst>
              <a:ext uri="{FF2B5EF4-FFF2-40B4-BE49-F238E27FC236}">
                <a16:creationId xmlns:a16="http://schemas.microsoft.com/office/drawing/2014/main" id="{54EFE503-D8C3-4D5D-A3D4-1871AD2707F9}"/>
              </a:ext>
            </a:extLst>
          </p:cNvPr>
          <p:cNvSpPr>
            <a:spLocks noGrp="1"/>
          </p:cNvSpPr>
          <p:nvPr>
            <p:ph type="dt" sz="half" idx="10"/>
          </p:nvPr>
        </p:nvSpPr>
        <p:spPr/>
        <p:txBody>
          <a:bodyPr/>
          <a:lstStyle/>
          <a:p>
            <a:fld id="{3DF1154B-4BCE-4E13-9769-CBE8E45E72F8}" type="datetime1">
              <a:rPr lang="hu-HU" smtClean="0"/>
              <a:t>2022.05.24.</a:t>
            </a:fld>
            <a:endParaRPr lang="en-US"/>
          </a:p>
        </p:txBody>
      </p:sp>
      <p:sp>
        <p:nvSpPr>
          <p:cNvPr id="4" name="Dia számának helye 3">
            <a:extLst>
              <a:ext uri="{FF2B5EF4-FFF2-40B4-BE49-F238E27FC236}">
                <a16:creationId xmlns:a16="http://schemas.microsoft.com/office/drawing/2014/main" id="{46C36F9A-CDC8-47BE-81D2-9BBF087772D3}"/>
              </a:ext>
            </a:extLst>
          </p:cNvPr>
          <p:cNvSpPr>
            <a:spLocks noGrp="1"/>
          </p:cNvSpPr>
          <p:nvPr>
            <p:ph type="sldNum" sz="quarter" idx="12"/>
          </p:nvPr>
        </p:nvSpPr>
        <p:spPr/>
        <p:txBody>
          <a:bodyPr/>
          <a:lstStyle/>
          <a:p>
            <a:fld id="{704F0811-A64E-4F03-A889-926C040EAF26}" type="slidenum">
              <a:rPr lang="en-US" smtClean="0"/>
              <a:t>4</a:t>
            </a:fld>
            <a:endParaRPr lang="en-US"/>
          </a:p>
        </p:txBody>
      </p:sp>
      <p:sp>
        <p:nvSpPr>
          <p:cNvPr id="9" name="Cím 1">
            <a:extLst>
              <a:ext uri="{FF2B5EF4-FFF2-40B4-BE49-F238E27FC236}">
                <a16:creationId xmlns:a16="http://schemas.microsoft.com/office/drawing/2014/main" id="{6D29A530-67C2-7BCE-50B3-5AC2655DE1B1}"/>
              </a:ext>
            </a:extLst>
          </p:cNvPr>
          <p:cNvSpPr>
            <a:spLocks noGrp="1"/>
          </p:cNvSpPr>
          <p:nvPr>
            <p:ph type="title"/>
          </p:nvPr>
        </p:nvSpPr>
        <p:spPr>
          <a:xfrm>
            <a:off x="1468800" y="486000"/>
            <a:ext cx="8784000" cy="507600"/>
          </a:xfrm>
        </p:spPr>
        <p:txBody>
          <a:bodyPr>
            <a:noAutofit/>
          </a:bodyPr>
          <a:lstStyle/>
          <a:p>
            <a:r>
              <a:rPr lang="hu-HU" sz="4000" b="1" dirty="0" err="1">
                <a:solidFill>
                  <a:srgbClr val="FFFF00"/>
                </a:solidFill>
                <a:highlight>
                  <a:srgbClr val="0A5000"/>
                </a:highlight>
                <a:cs typeface="Calibri Light"/>
              </a:rPr>
              <a:t>Investigation</a:t>
            </a:r>
            <a:r>
              <a:rPr lang="hu-HU" sz="4000" b="1" dirty="0">
                <a:solidFill>
                  <a:srgbClr val="FFFF00"/>
                </a:solidFill>
                <a:highlight>
                  <a:srgbClr val="0A5000"/>
                </a:highlight>
                <a:cs typeface="Calibri Light"/>
              </a:rPr>
              <a:t> </a:t>
            </a:r>
            <a:r>
              <a:rPr lang="hu-HU" sz="4000" b="1" dirty="0" err="1">
                <a:solidFill>
                  <a:srgbClr val="FFFF00"/>
                </a:solidFill>
                <a:highlight>
                  <a:srgbClr val="0A5000"/>
                </a:highlight>
                <a:cs typeface="Calibri Light"/>
              </a:rPr>
              <a:t>security</a:t>
            </a:r>
            <a:r>
              <a:rPr lang="hu-HU" sz="4000" b="1" dirty="0">
                <a:solidFill>
                  <a:srgbClr val="FFFF00"/>
                </a:solidFill>
                <a:highlight>
                  <a:srgbClr val="0A5000"/>
                </a:highlight>
                <a:cs typeface="Calibri Light"/>
              </a:rPr>
              <a:t> </a:t>
            </a:r>
            <a:r>
              <a:rPr lang="hu-HU" sz="4000" b="1" dirty="0" err="1">
                <a:solidFill>
                  <a:srgbClr val="FFFF00"/>
                </a:solidFill>
                <a:highlight>
                  <a:srgbClr val="0A5000"/>
                </a:highlight>
                <a:cs typeface="Calibri Light"/>
              </a:rPr>
              <a:t>protocols</a:t>
            </a:r>
            <a:endParaRPr lang="hu-HU" sz="4000" b="1" dirty="0">
              <a:solidFill>
                <a:srgbClr val="FFFF00"/>
              </a:solidFill>
              <a:highlight>
                <a:srgbClr val="0A5000"/>
              </a:highlight>
            </a:endParaRPr>
          </a:p>
        </p:txBody>
      </p:sp>
      <p:pic>
        <p:nvPicPr>
          <p:cNvPr id="2050" name="Picture 2" descr="10 most popular password cracking tools [updated 2020] - Infosec Resources">
            <a:extLst>
              <a:ext uri="{FF2B5EF4-FFF2-40B4-BE49-F238E27FC236}">
                <a16:creationId xmlns:a16="http://schemas.microsoft.com/office/drawing/2014/main" id="{08F1C5C4-061B-BA28-A5E9-3FF4B45D06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5106" y="1920948"/>
            <a:ext cx="4238847" cy="2608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0549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the sub-project results</a:t>
            </a:r>
          </a:p>
        </p:txBody>
      </p:sp>
      <p:sp>
        <p:nvSpPr>
          <p:cNvPr id="7" name="Content Placeholder 6"/>
          <p:cNvSpPr>
            <a:spLocks noGrp="1"/>
          </p:cNvSpPr>
          <p:nvPr>
            <p:ph sz="quarter" idx="10"/>
          </p:nvPr>
        </p:nvSpPr>
        <p:spPr>
          <a:xfrm>
            <a:off x="0" y="1690688"/>
            <a:ext cx="12192000" cy="3379787"/>
          </a:xfrm>
        </p:spPr>
        <p:txBody>
          <a:bodyPr>
            <a:noAutofit/>
          </a:bodyPr>
          <a:lstStyle/>
          <a:p>
            <a:r>
              <a:rPr lang="en-US" dirty="0"/>
              <a:t>Increasing the effectiveness and efficiency of testing</a:t>
            </a:r>
          </a:p>
          <a:p>
            <a:r>
              <a:rPr lang="en-US" dirty="0"/>
              <a:t>Possibility of fine-grained confidentiality sharing for enterprise/institutional deployment of distributed systems</a:t>
            </a:r>
          </a:p>
          <a:p>
            <a:r>
              <a:rPr lang="en-US" dirty="0"/>
              <a:t>For industrial IoT applications, achieving higher levels of information security.</a:t>
            </a:r>
          </a:p>
          <a:p>
            <a:r>
              <a:rPr lang="en-US" dirty="0"/>
              <a:t>In the case of information systems design, additions and extensions projects, enhancing the flexibility of project time and resource planning.</a:t>
            </a:r>
            <a:endParaRPr lang="hu-HU" dirty="0"/>
          </a:p>
          <a:p>
            <a:endParaRPr lang="hu-HU" dirty="0"/>
          </a:p>
          <a:p>
            <a:endParaRPr lang="hu-HU" dirty="0"/>
          </a:p>
          <a:p>
            <a:endParaRPr lang="hu-HU" dirty="0"/>
          </a:p>
          <a:p>
            <a:endParaRPr lang="hu-HU" dirty="0"/>
          </a:p>
        </p:txBody>
      </p:sp>
      <p:sp>
        <p:nvSpPr>
          <p:cNvPr id="3" name="Date Placeholder 2"/>
          <p:cNvSpPr>
            <a:spLocks noGrp="1"/>
          </p:cNvSpPr>
          <p:nvPr>
            <p:ph type="dt" sz="half" idx="4294967295"/>
          </p:nvPr>
        </p:nvSpPr>
        <p:spPr>
          <a:xfrm>
            <a:off x="0" y="6311900"/>
            <a:ext cx="2743200" cy="365125"/>
          </a:xfrm>
        </p:spPr>
        <p:txBody>
          <a:bodyPr/>
          <a:lstStyle/>
          <a:p>
            <a:fld id="{3DF1154B-4BCE-4E13-9769-CBE8E45E72F8}" type="datetime1">
              <a:rPr lang="hu-HU" smtClean="0"/>
              <a:t>2022.05.24.</a:t>
            </a:fld>
            <a:endParaRPr lang="en-US"/>
          </a:p>
        </p:txBody>
      </p:sp>
      <p:sp>
        <p:nvSpPr>
          <p:cNvPr id="4" name="Slide Number Placeholder 3"/>
          <p:cNvSpPr>
            <a:spLocks noGrp="1"/>
          </p:cNvSpPr>
          <p:nvPr>
            <p:ph type="sldNum" sz="quarter" idx="4294967295"/>
          </p:nvPr>
        </p:nvSpPr>
        <p:spPr>
          <a:xfrm>
            <a:off x="9448800" y="6492875"/>
            <a:ext cx="2743200" cy="365125"/>
          </a:xfrm>
        </p:spPr>
        <p:txBody>
          <a:bodyPr/>
          <a:lstStyle/>
          <a:p>
            <a:fld id="{704F0811-A64E-4F03-A889-926C040EAF26}" type="slidenum">
              <a:rPr lang="en-US" smtClean="0"/>
              <a:t>5</a:t>
            </a:fld>
            <a:endParaRPr lang="en-US"/>
          </a:p>
        </p:txBody>
      </p:sp>
      <p:sp>
        <p:nvSpPr>
          <p:cNvPr id="5" name="TextBox 4"/>
          <p:cNvSpPr txBox="1"/>
          <p:nvPr/>
        </p:nvSpPr>
        <p:spPr>
          <a:xfrm>
            <a:off x="129208" y="4923214"/>
            <a:ext cx="7166114" cy="1200329"/>
          </a:xfrm>
          <a:prstGeom prst="rect">
            <a:avLst/>
          </a:prstGeom>
          <a:noFill/>
        </p:spPr>
        <p:txBody>
          <a:bodyPr wrap="square" rtlCol="0">
            <a:spAutoFit/>
          </a:bodyPr>
          <a:lstStyle/>
          <a:p>
            <a:r>
              <a:rPr lang="en-US" sz="2400" dirty="0"/>
              <a:t>Maintaining the consistency, integrity and information security of changes when making ad hoc, dynamic changes to business information systems processes.</a:t>
            </a:r>
          </a:p>
        </p:txBody>
      </p:sp>
    </p:spTree>
    <p:extLst>
      <p:ext uri="{BB962C8B-B14F-4D97-AF65-F5344CB8AC3E}">
        <p14:creationId xmlns:p14="http://schemas.microsoft.com/office/powerpoint/2010/main" val="3694917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04C145-27B7-4F8C-A6A0-4EBBF0CBF9E9}"/>
              </a:ext>
            </a:extLst>
          </p:cNvPr>
          <p:cNvSpPr>
            <a:spLocks noGrp="1"/>
          </p:cNvSpPr>
          <p:nvPr>
            <p:ph type="title"/>
          </p:nvPr>
        </p:nvSpPr>
        <p:spPr/>
        <p:txBody>
          <a:bodyPr>
            <a:noAutofit/>
          </a:bodyPr>
          <a:lstStyle/>
          <a:p>
            <a:pPr algn="ctr">
              <a:lnSpc>
                <a:spcPct val="100000"/>
              </a:lnSpc>
            </a:pPr>
            <a:r>
              <a:rPr lang="en-US" sz="3200" b="1" dirty="0">
                <a:latin typeface="Times New Roman"/>
                <a:cs typeface="Times New Roman"/>
              </a:rPr>
              <a:t>Information security applications in distributed networks</a:t>
            </a:r>
          </a:p>
        </p:txBody>
      </p:sp>
      <p:sp>
        <p:nvSpPr>
          <p:cNvPr id="6" name="Text Placeholder 5"/>
          <p:cNvSpPr>
            <a:spLocks noGrp="1"/>
          </p:cNvSpPr>
          <p:nvPr>
            <p:ph type="body" sz="quarter" idx="13"/>
          </p:nvPr>
        </p:nvSpPr>
        <p:spPr>
          <a:xfrm>
            <a:off x="112295" y="1320417"/>
            <a:ext cx="12079705" cy="3578225"/>
          </a:xfrm>
        </p:spPr>
        <p:txBody>
          <a:bodyPr vert="horz" lIns="91440" tIns="45720" rIns="91440" bIns="45720" rtlCol="0" anchor="t">
            <a:normAutofit lnSpcReduction="10000"/>
          </a:bodyPr>
          <a:lstStyle/>
          <a:p>
            <a:r>
              <a:rPr lang="hu-HU" dirty="0" err="1">
                <a:latin typeface="Garamond"/>
              </a:rPr>
              <a:t>Security</a:t>
            </a:r>
            <a:r>
              <a:rPr lang="hu-HU" dirty="0">
                <a:latin typeface="Garamond"/>
              </a:rPr>
              <a:t> in </a:t>
            </a:r>
            <a:r>
              <a:rPr lang="hu-HU" dirty="0" err="1">
                <a:latin typeface="Garamond"/>
              </a:rPr>
              <a:t>distributed</a:t>
            </a:r>
            <a:r>
              <a:rPr lang="hu-HU" dirty="0">
                <a:latin typeface="Garamond"/>
              </a:rPr>
              <a:t> </a:t>
            </a:r>
            <a:r>
              <a:rPr lang="hu-HU" dirty="0" err="1">
                <a:latin typeface="Garamond"/>
              </a:rPr>
              <a:t>storage</a:t>
            </a:r>
            <a:r>
              <a:rPr lang="hu-HU" dirty="0">
                <a:latin typeface="Garamond"/>
              </a:rPr>
              <a:t> </a:t>
            </a:r>
          </a:p>
          <a:p>
            <a:pPr lvl="1"/>
            <a:r>
              <a:rPr lang="hu-HU" dirty="0" err="1">
                <a:latin typeface="Garamond"/>
              </a:rPr>
              <a:t>Secret</a:t>
            </a:r>
            <a:r>
              <a:rPr lang="hu-HU" dirty="0">
                <a:latin typeface="Garamond"/>
              </a:rPr>
              <a:t> </a:t>
            </a:r>
            <a:r>
              <a:rPr lang="hu-HU" dirty="0" err="1">
                <a:latin typeface="Garamond"/>
              </a:rPr>
              <a:t>sharing</a:t>
            </a:r>
            <a:r>
              <a:rPr lang="hu-HU" dirty="0">
                <a:latin typeface="Garamond"/>
              </a:rPr>
              <a:t> </a:t>
            </a:r>
            <a:r>
              <a:rPr lang="hu-HU" dirty="0" err="1">
                <a:latin typeface="Garamond"/>
              </a:rPr>
              <a:t>mechanisms</a:t>
            </a:r>
            <a:r>
              <a:rPr lang="hu-HU" dirty="0">
                <a:latin typeface="Garamond"/>
              </a:rPr>
              <a:t>  </a:t>
            </a:r>
          </a:p>
          <a:p>
            <a:pPr lvl="1"/>
            <a:r>
              <a:rPr lang="en-US" b="1" i="1" dirty="0">
                <a:latin typeface="Garamond"/>
              </a:rPr>
              <a:t>Combinatorial solutions - optimal graph-based </a:t>
            </a:r>
            <a:r>
              <a:rPr lang="en-US" b="1" i="1" dirty="0" smtClean="0">
                <a:latin typeface="Garamond"/>
              </a:rPr>
              <a:t>systems</a:t>
            </a:r>
            <a:endParaRPr lang="hu-HU" b="1" i="1" dirty="0" smtClean="0">
              <a:latin typeface="Garamond"/>
            </a:endParaRPr>
          </a:p>
          <a:p>
            <a:pPr lvl="1"/>
            <a:r>
              <a:rPr lang="en-US" dirty="0">
                <a:latin typeface="Garamond"/>
              </a:rPr>
              <a:t>Geometric solutions - efficient designs for sophisticated access control</a:t>
            </a:r>
            <a:r>
              <a:rPr lang="hu-HU" dirty="0" smtClean="0">
                <a:latin typeface="Garamond"/>
              </a:rPr>
              <a:t> </a:t>
            </a:r>
            <a:endParaRPr lang="hu-HU" dirty="0">
              <a:latin typeface="Garamond"/>
            </a:endParaRPr>
          </a:p>
          <a:p>
            <a:r>
              <a:rPr lang="hu-HU" dirty="0" err="1">
                <a:latin typeface="Garamond"/>
              </a:rPr>
              <a:t>Security</a:t>
            </a:r>
            <a:r>
              <a:rPr lang="hu-HU" dirty="0">
                <a:latin typeface="Garamond"/>
              </a:rPr>
              <a:t> in </a:t>
            </a:r>
            <a:r>
              <a:rPr lang="hu-HU" dirty="0" err="1">
                <a:latin typeface="Garamond"/>
              </a:rPr>
              <a:t>distributed</a:t>
            </a:r>
            <a:r>
              <a:rPr lang="hu-HU" dirty="0">
                <a:latin typeface="Garamond"/>
              </a:rPr>
              <a:t> </a:t>
            </a:r>
            <a:r>
              <a:rPr lang="hu-HU" dirty="0" err="1">
                <a:latin typeface="Garamond"/>
              </a:rPr>
              <a:t>computing</a:t>
            </a:r>
            <a:r>
              <a:rPr lang="hu-HU" dirty="0">
                <a:latin typeface="Garamond"/>
              </a:rPr>
              <a:t> </a:t>
            </a:r>
          </a:p>
          <a:p>
            <a:pPr lvl="1"/>
            <a:r>
              <a:rPr lang="hu-HU" dirty="0">
                <a:latin typeface="Garamond"/>
              </a:rPr>
              <a:t>IoT/ </a:t>
            </a:r>
            <a:r>
              <a:rPr lang="hu-HU" dirty="0" err="1">
                <a:latin typeface="Garamond"/>
              </a:rPr>
              <a:t>IIoT</a:t>
            </a:r>
            <a:r>
              <a:rPr lang="hu-HU" dirty="0">
                <a:latin typeface="Garamond"/>
              </a:rPr>
              <a:t> </a:t>
            </a:r>
            <a:r>
              <a:rPr lang="hu-HU" dirty="0" err="1">
                <a:latin typeface="Garamond"/>
              </a:rPr>
              <a:t>network</a:t>
            </a:r>
            <a:r>
              <a:rPr lang="hu-HU" dirty="0">
                <a:latin typeface="Garamond"/>
              </a:rPr>
              <a:t> </a:t>
            </a:r>
            <a:r>
              <a:rPr lang="hu-HU" dirty="0" err="1" smtClean="0">
                <a:latin typeface="Garamond"/>
              </a:rPr>
              <a:t>applications</a:t>
            </a:r>
            <a:r>
              <a:rPr lang="hu-HU" dirty="0" smtClean="0">
                <a:latin typeface="Garamond"/>
              </a:rPr>
              <a:t>  </a:t>
            </a:r>
            <a:endParaRPr lang="hu-HU" dirty="0">
              <a:latin typeface="Garamond"/>
            </a:endParaRPr>
          </a:p>
          <a:p>
            <a:pPr lvl="1"/>
            <a:r>
              <a:rPr lang="hu-HU" dirty="0" err="1">
                <a:latin typeface="Garamond"/>
              </a:rPr>
              <a:t>distributed</a:t>
            </a:r>
            <a:r>
              <a:rPr lang="hu-HU" dirty="0">
                <a:latin typeface="Garamond"/>
              </a:rPr>
              <a:t> </a:t>
            </a:r>
            <a:r>
              <a:rPr lang="hu-HU" dirty="0" err="1">
                <a:latin typeface="Garamond"/>
              </a:rPr>
              <a:t>protocols</a:t>
            </a:r>
            <a:r>
              <a:rPr lang="hu-HU" dirty="0">
                <a:latin typeface="Garamond"/>
              </a:rPr>
              <a:t> for </a:t>
            </a:r>
            <a:r>
              <a:rPr lang="hu-HU" dirty="0" err="1" smtClean="0">
                <a:latin typeface="Garamond"/>
              </a:rPr>
              <a:t>location</a:t>
            </a:r>
            <a:endParaRPr lang="hu-HU" dirty="0" smtClean="0">
              <a:latin typeface="Garamond"/>
            </a:endParaRPr>
          </a:p>
          <a:p>
            <a:pPr lvl="1"/>
            <a:r>
              <a:rPr lang="en-US" b="1" i="1" dirty="0" err="1">
                <a:latin typeface="Garamond"/>
              </a:rPr>
              <a:t>Decentralised</a:t>
            </a:r>
            <a:r>
              <a:rPr lang="en-US" b="1" i="1" dirty="0">
                <a:latin typeface="Garamond"/>
              </a:rPr>
              <a:t> allocation of network </a:t>
            </a:r>
            <a:r>
              <a:rPr lang="en-US" b="1" i="1" dirty="0" smtClean="0">
                <a:latin typeface="Garamond"/>
              </a:rPr>
              <a:t>addresses</a:t>
            </a:r>
            <a:endParaRPr lang="hu-HU" b="1" i="1" dirty="0" smtClean="0">
              <a:latin typeface="Garamond"/>
            </a:endParaRPr>
          </a:p>
          <a:p>
            <a:pPr lvl="1"/>
            <a:r>
              <a:rPr lang="hu-HU" dirty="0" err="1">
                <a:latin typeface="Garamond"/>
              </a:rPr>
              <a:t>Attribute-based</a:t>
            </a:r>
            <a:r>
              <a:rPr lang="hu-HU" dirty="0">
                <a:latin typeface="Garamond"/>
              </a:rPr>
              <a:t> </a:t>
            </a:r>
            <a:r>
              <a:rPr lang="hu-HU" dirty="0" err="1">
                <a:latin typeface="Garamond"/>
              </a:rPr>
              <a:t>communication</a:t>
            </a:r>
            <a:r>
              <a:rPr lang="hu-HU" dirty="0">
                <a:latin typeface="Garamond"/>
              </a:rPr>
              <a:t> </a:t>
            </a:r>
            <a:r>
              <a:rPr lang="hu-HU" dirty="0" err="1">
                <a:latin typeface="Garamond"/>
              </a:rPr>
              <a:t>protocols</a:t>
            </a:r>
            <a:r>
              <a:rPr lang="hu-HU" dirty="0">
                <a:latin typeface="Garamond"/>
              </a:rPr>
              <a:t>  </a:t>
            </a:r>
          </a:p>
          <a:p>
            <a:endParaRPr lang="en-US" dirty="0"/>
          </a:p>
        </p:txBody>
      </p:sp>
      <p:sp>
        <p:nvSpPr>
          <p:cNvPr id="7" name="Text Placeholder 6"/>
          <p:cNvSpPr>
            <a:spLocks noGrp="1"/>
          </p:cNvSpPr>
          <p:nvPr>
            <p:ph type="body" sz="quarter" idx="14"/>
          </p:nvPr>
        </p:nvSpPr>
        <p:spPr>
          <a:xfrm>
            <a:off x="112294" y="4787279"/>
            <a:ext cx="6369050" cy="1693034"/>
          </a:xfrm>
        </p:spPr>
        <p:txBody>
          <a:bodyPr>
            <a:normAutofit lnSpcReduction="10000"/>
          </a:bodyPr>
          <a:lstStyle/>
          <a:p>
            <a:r>
              <a:rPr lang="en-US" sz="2400" dirty="0"/>
              <a:t>Cooperation with a German university in an industrial application environment. Implementation of secure communication for industrial sensors and controllers in manufacturing</a:t>
            </a:r>
          </a:p>
        </p:txBody>
      </p:sp>
    </p:spTree>
    <p:extLst>
      <p:ext uri="{BB962C8B-B14F-4D97-AF65-F5344CB8AC3E}">
        <p14:creationId xmlns:p14="http://schemas.microsoft.com/office/powerpoint/2010/main" val="9651789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94556" y="1346193"/>
            <a:ext cx="12069721" cy="3643350"/>
          </a:xfrm>
        </p:spPr>
        <p:txBody>
          <a:bodyPr>
            <a:noAutofit/>
          </a:bodyPr>
          <a:lstStyle/>
          <a:p>
            <a:r>
              <a:rPr lang="en-US" sz="2400" dirty="0"/>
              <a:t>Measuring software functionality: different methods are available to measure the functional size of applications. For UML models, the Use Case Point method can be used to automate processes. If the complete documentation is available, the function point analysis can be used to obtain results. Software cost estimation techniques: Functional Points (FP), Cosmic, SLOC (lines of code), Use Case Points (UCP).FSM (Functional Size Measurement): to determine the size of software by quantifying the set of functions provided to users. Function Point Analysis (FPA) was the first FSM </a:t>
            </a:r>
            <a:r>
              <a:rPr lang="en-US" sz="2400" dirty="0" err="1"/>
              <a:t>method.Translated</a:t>
            </a:r>
            <a:r>
              <a:rPr lang="en-US" sz="2400" dirty="0"/>
              <a:t> with www.DeepL.com/Translator (free version)</a:t>
            </a:r>
          </a:p>
        </p:txBody>
      </p:sp>
      <p:sp>
        <p:nvSpPr>
          <p:cNvPr id="2" name="Cím 1">
            <a:extLst>
              <a:ext uri="{FF2B5EF4-FFF2-40B4-BE49-F238E27FC236}">
                <a16:creationId xmlns:a16="http://schemas.microsoft.com/office/drawing/2014/main" id="{1B04C145-27B7-4F8C-A6A0-4EBBF0CBF9E9}"/>
              </a:ext>
            </a:extLst>
          </p:cNvPr>
          <p:cNvSpPr>
            <a:spLocks noGrp="1"/>
          </p:cNvSpPr>
          <p:nvPr>
            <p:ph type="title"/>
          </p:nvPr>
        </p:nvSpPr>
        <p:spPr>
          <a:xfrm>
            <a:off x="128018" y="134307"/>
            <a:ext cx="8837078" cy="680701"/>
          </a:xfrm>
        </p:spPr>
        <p:txBody>
          <a:bodyPr>
            <a:noAutofit/>
          </a:bodyPr>
          <a:lstStyle/>
          <a:p>
            <a:pPr algn="ctr">
              <a:lnSpc>
                <a:spcPct val="100000"/>
              </a:lnSpc>
            </a:pPr>
            <a:r>
              <a:rPr lang="hu-HU" sz="3200" b="1" dirty="0">
                <a:latin typeface="Times New Roman" panose="02020603050405020304" pitchFamily="18" charset="0"/>
                <a:cs typeface="Times New Roman" panose="02020603050405020304" pitchFamily="18" charset="0"/>
              </a:rPr>
              <a:t/>
            </a:r>
            <a:br>
              <a:rPr lang="hu-HU"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Evaluation and assessment of information system services</a:t>
            </a:r>
          </a:p>
        </p:txBody>
      </p:sp>
      <p:sp>
        <p:nvSpPr>
          <p:cNvPr id="6" name="TextBox 5"/>
          <p:cNvSpPr txBox="1"/>
          <p:nvPr/>
        </p:nvSpPr>
        <p:spPr>
          <a:xfrm>
            <a:off x="294556" y="5059063"/>
            <a:ext cx="5948474" cy="1015663"/>
          </a:xfrm>
          <a:prstGeom prst="rect">
            <a:avLst/>
          </a:prstGeom>
          <a:noFill/>
        </p:spPr>
        <p:txBody>
          <a:bodyPr wrap="square" lIns="91440" tIns="45720" rIns="91440" bIns="45720" rtlCol="0" anchor="t">
            <a:spAutoFit/>
          </a:bodyPr>
          <a:lstStyle/>
          <a:p>
            <a:r>
              <a:rPr lang="en-US" sz="2000" dirty="0"/>
              <a:t>Industrial application: streamlining project planning tasks for enterprise information systems development projects</a:t>
            </a:r>
          </a:p>
        </p:txBody>
      </p:sp>
    </p:spTree>
    <p:extLst>
      <p:ext uri="{BB962C8B-B14F-4D97-AF65-F5344CB8AC3E}">
        <p14:creationId xmlns:p14="http://schemas.microsoft.com/office/powerpoint/2010/main" val="2485631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artalom helye 4">
            <a:extLst>
              <a:ext uri="{FF2B5EF4-FFF2-40B4-BE49-F238E27FC236}">
                <a16:creationId xmlns:a16="http://schemas.microsoft.com/office/drawing/2014/main" id="{5D6BEC58-E7A1-496B-9CC7-141D762FE9D2}"/>
              </a:ext>
            </a:extLst>
          </p:cNvPr>
          <p:cNvSpPr>
            <a:spLocks noGrp="1"/>
          </p:cNvSpPr>
          <p:nvPr>
            <p:ph idx="1"/>
          </p:nvPr>
        </p:nvSpPr>
        <p:spPr/>
        <p:txBody>
          <a:bodyPr>
            <a:normAutofit fontScale="47500" lnSpcReduction="20000"/>
          </a:bodyPr>
          <a:lstStyle/>
          <a:p>
            <a:pPr marL="0" indent="0">
              <a:buNone/>
            </a:pPr>
            <a:endParaRPr lang="hu-HU" dirty="0"/>
          </a:p>
          <a:p>
            <a:pPr marL="0" indent="0" algn="just">
              <a:lnSpc>
                <a:spcPct val="170000"/>
              </a:lnSpc>
              <a:buNone/>
            </a:pPr>
            <a:r>
              <a:rPr lang="en-US" sz="5900" b="1" u="sng" dirty="0">
                <a:latin typeface="Times New Roman" panose="02020603050405020304" pitchFamily="18" charset="0"/>
                <a:cs typeface="Times New Roman" panose="02020603050405020304" pitchFamily="18" charset="0"/>
              </a:rPr>
              <a:t>Methodology: </a:t>
            </a:r>
            <a:r>
              <a:rPr lang="en-US" sz="5900" dirty="0" err="1">
                <a:latin typeface="Times New Roman" panose="02020603050405020304" pitchFamily="18" charset="0"/>
                <a:cs typeface="Times New Roman" panose="02020603050405020304" pitchFamily="18" charset="0"/>
              </a:rPr>
              <a:t>optimising</a:t>
            </a:r>
            <a:r>
              <a:rPr lang="en-US" sz="5900" dirty="0">
                <a:latin typeface="Times New Roman" panose="02020603050405020304" pitchFamily="18" charset="0"/>
                <a:cs typeface="Times New Roman" panose="02020603050405020304" pitchFamily="18" charset="0"/>
              </a:rPr>
              <a:t> ERP system solutions by </a:t>
            </a:r>
            <a:r>
              <a:rPr lang="en-US" sz="5900" dirty="0" err="1">
                <a:latin typeface="Times New Roman" panose="02020603050405020304" pitchFamily="18" charset="0"/>
                <a:cs typeface="Times New Roman" panose="02020603050405020304" pitchFamily="18" charset="0"/>
              </a:rPr>
              <a:t>synthesising</a:t>
            </a:r>
            <a:r>
              <a:rPr lang="en-US" sz="5900" dirty="0">
                <a:latin typeface="Times New Roman" panose="02020603050405020304" pitchFamily="18" charset="0"/>
                <a:cs typeface="Times New Roman" panose="02020603050405020304" pitchFamily="18" charset="0"/>
              </a:rPr>
              <a:t> innovation and sustainability</a:t>
            </a:r>
            <a:endParaRPr lang="hu-HU" sz="5900" dirty="0" smtClean="0">
              <a:latin typeface="Times New Roman" panose="02020603050405020304" pitchFamily="18" charset="0"/>
              <a:cs typeface="Times New Roman" panose="02020603050405020304" pitchFamily="18" charset="0"/>
            </a:endParaRPr>
          </a:p>
          <a:p>
            <a:pPr marL="0" indent="0" algn="just">
              <a:lnSpc>
                <a:spcPct val="170000"/>
              </a:lnSpc>
              <a:buNone/>
            </a:pPr>
            <a:r>
              <a:rPr lang="hu-HU" sz="5900" b="1" u="sng" dirty="0" err="1">
                <a:latin typeface="Times New Roman" panose="02020603050405020304" pitchFamily="18" charset="0"/>
                <a:cs typeface="Times New Roman" panose="02020603050405020304" pitchFamily="18" charset="0"/>
              </a:rPr>
              <a:t>Applied</a:t>
            </a:r>
            <a:r>
              <a:rPr lang="hu-HU" sz="5900" b="1" u="sng" dirty="0">
                <a:latin typeface="Times New Roman" panose="02020603050405020304" pitchFamily="18" charset="0"/>
                <a:cs typeface="Times New Roman" panose="02020603050405020304" pitchFamily="18" charset="0"/>
              </a:rPr>
              <a:t> </a:t>
            </a:r>
            <a:r>
              <a:rPr lang="hu-HU" sz="5900" b="1" u="sng" dirty="0" err="1">
                <a:latin typeface="Times New Roman" panose="02020603050405020304" pitchFamily="18" charset="0"/>
                <a:cs typeface="Times New Roman" panose="02020603050405020304" pitchFamily="18" charset="0"/>
              </a:rPr>
              <a:t>solutions</a:t>
            </a:r>
            <a:r>
              <a:rPr lang="hu-HU" sz="5900" b="1" u="sng" dirty="0">
                <a:latin typeface="Times New Roman" panose="02020603050405020304" pitchFamily="18" charset="0"/>
                <a:cs typeface="Times New Roman" panose="02020603050405020304" pitchFamily="18" charset="0"/>
              </a:rPr>
              <a:t>:</a:t>
            </a:r>
            <a:r>
              <a:rPr lang="hu-HU" sz="5900" dirty="0" smtClean="0">
                <a:latin typeface="Times New Roman" panose="02020603050405020304" pitchFamily="18" charset="0"/>
                <a:cs typeface="Times New Roman" panose="02020603050405020304" pitchFamily="18" charset="0"/>
              </a:rPr>
              <a:t> </a:t>
            </a:r>
          </a:p>
          <a:p>
            <a:pPr algn="just">
              <a:lnSpc>
                <a:spcPct val="170000"/>
              </a:lnSpc>
            </a:pPr>
            <a:r>
              <a:rPr lang="en-US" sz="5900" dirty="0">
                <a:latin typeface="Times New Roman" panose="02020603050405020304" pitchFamily="18" charset="0"/>
                <a:cs typeface="Times New Roman" panose="02020603050405020304" pitchFamily="18" charset="0"/>
              </a:rPr>
              <a:t>Introducing the latest methods, tools and technologies on the farm, in projects with the right weight, place and time</a:t>
            </a:r>
            <a:r>
              <a:rPr lang="hu-HU" sz="5900" dirty="0" smtClean="0">
                <a:latin typeface="Times New Roman" panose="02020603050405020304" pitchFamily="18" charset="0"/>
                <a:cs typeface="Times New Roman" panose="02020603050405020304" pitchFamily="18" charset="0"/>
              </a:rPr>
              <a:t>.</a:t>
            </a:r>
            <a:endParaRPr lang="hu-HU" sz="5900" dirty="0">
              <a:latin typeface="Times New Roman" panose="02020603050405020304" pitchFamily="18" charset="0"/>
              <a:cs typeface="Times New Roman" panose="02020603050405020304" pitchFamily="18" charset="0"/>
            </a:endParaRPr>
          </a:p>
        </p:txBody>
      </p:sp>
      <p:sp>
        <p:nvSpPr>
          <p:cNvPr id="4" name="Cím 3">
            <a:extLst>
              <a:ext uri="{FF2B5EF4-FFF2-40B4-BE49-F238E27FC236}">
                <a16:creationId xmlns:a16="http://schemas.microsoft.com/office/drawing/2014/main" id="{3498CC19-C718-4F2D-B7DF-51C4E1530B58}"/>
              </a:ext>
            </a:extLst>
          </p:cNvPr>
          <p:cNvSpPr>
            <a:spLocks noGrp="1"/>
          </p:cNvSpPr>
          <p:nvPr>
            <p:ph type="title"/>
          </p:nvPr>
        </p:nvSpPr>
        <p:spPr>
          <a:xfrm>
            <a:off x="482138" y="354917"/>
            <a:ext cx="10972800" cy="954157"/>
          </a:xfrm>
        </p:spPr>
        <p:txBody>
          <a:bodyPr>
            <a:noAutofit/>
          </a:bodyPr>
          <a:lstStyle/>
          <a:p>
            <a:pPr algn="ctr"/>
            <a:r>
              <a:rPr lang="en-US" sz="2800" b="1" u="sng" dirty="0">
                <a:latin typeface="Times New Roman" panose="02020603050405020304" pitchFamily="18" charset="0"/>
                <a:cs typeface="Times New Roman" panose="02020603050405020304" pitchFamily="18" charset="0"/>
              </a:rPr>
              <a:t>Objective: </a:t>
            </a:r>
            <a:r>
              <a:rPr lang="en-US" sz="2800" dirty="0">
                <a:latin typeface="Times New Roman" panose="02020603050405020304" pitchFamily="18" charset="0"/>
                <a:cs typeface="Times New Roman" panose="02020603050405020304" pitchFamily="18" charset="0"/>
              </a:rPr>
              <a:t>to ensure the sustainable, innovative development of business information systems</a:t>
            </a:r>
            <a:r>
              <a:rPr lang="hu-HU" sz="2800" dirty="0">
                <a:latin typeface="Times New Roman" panose="02020603050405020304" pitchFamily="18" charset="0"/>
                <a:cs typeface="Times New Roman" panose="02020603050405020304" pitchFamily="18" charset="0"/>
              </a:rPr>
              <a:t/>
            </a:r>
            <a:br>
              <a:rPr lang="hu-HU" sz="2800" dirty="0">
                <a:latin typeface="Times New Roman" panose="02020603050405020304" pitchFamily="18" charset="0"/>
                <a:cs typeface="Times New Roman" panose="02020603050405020304" pitchFamily="18" charset="0"/>
              </a:rPr>
            </a:br>
            <a:endParaRPr lang="hu-HU" sz="2800" dirty="0">
              <a:latin typeface="Rubik"/>
            </a:endParaRPr>
          </a:p>
        </p:txBody>
      </p:sp>
      <p:sp>
        <p:nvSpPr>
          <p:cNvPr id="2" name="Dátum helye 1">
            <a:extLst>
              <a:ext uri="{FF2B5EF4-FFF2-40B4-BE49-F238E27FC236}">
                <a16:creationId xmlns:a16="http://schemas.microsoft.com/office/drawing/2014/main" id="{1AE499F5-3275-4814-B6A0-0B10A2BB713D}"/>
              </a:ext>
            </a:extLst>
          </p:cNvPr>
          <p:cNvSpPr>
            <a:spLocks noGrp="1"/>
          </p:cNvSpPr>
          <p:nvPr>
            <p:ph type="dt" sz="half" idx="11"/>
          </p:nvPr>
        </p:nvSpPr>
        <p:spPr/>
        <p:txBody>
          <a:bodyPr/>
          <a:lstStyle/>
          <a:p>
            <a:fld id="{CCE0F573-B219-44DE-B186-08114E0BA8DB}" type="datetime1">
              <a:rPr lang="en-US" smtClean="0"/>
              <a:t>5/24/2022</a:t>
            </a:fld>
            <a:endParaRPr lang="en-US"/>
          </a:p>
        </p:txBody>
      </p:sp>
      <p:sp>
        <p:nvSpPr>
          <p:cNvPr id="3" name="Dia számának helye 2">
            <a:extLst>
              <a:ext uri="{FF2B5EF4-FFF2-40B4-BE49-F238E27FC236}">
                <a16:creationId xmlns:a16="http://schemas.microsoft.com/office/drawing/2014/main" id="{A217B576-1E96-4DBA-809F-54ABFF912CD6}"/>
              </a:ext>
            </a:extLst>
          </p:cNvPr>
          <p:cNvSpPr>
            <a:spLocks noGrp="1"/>
          </p:cNvSpPr>
          <p:nvPr>
            <p:ph type="sldNum" sz="quarter" idx="13"/>
          </p:nvPr>
        </p:nvSpPr>
        <p:spPr/>
        <p:txBody>
          <a:bodyPr/>
          <a:lstStyle/>
          <a:p>
            <a:fld id="{B6F15528-21DE-4FAA-801E-634DDDAF4B2B}" type="slidenum">
              <a:rPr lang="hu-HU" smtClean="0"/>
              <a:t>8</a:t>
            </a:fld>
            <a:endParaRPr lang="hu-HU"/>
          </a:p>
        </p:txBody>
      </p:sp>
    </p:spTree>
    <p:extLst>
      <p:ext uri="{BB962C8B-B14F-4D97-AF65-F5344CB8AC3E}">
        <p14:creationId xmlns:p14="http://schemas.microsoft.com/office/powerpoint/2010/main" val="5612198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6255" y="1431235"/>
            <a:ext cx="12169832" cy="3606278"/>
          </a:xfrm>
        </p:spPr>
        <p:txBody>
          <a:bodyPr vert="horz" lIns="91440" tIns="45720" rIns="91440" bIns="45720" rtlCol="0" anchor="t">
            <a:normAutofit/>
          </a:bodyPr>
          <a:lstStyle/>
          <a:p>
            <a:r>
              <a:rPr lang="hu-HU" dirty="0">
                <a:latin typeface="Garamond"/>
              </a:rPr>
              <a:t> </a:t>
            </a:r>
            <a:r>
              <a:rPr lang="en-US" dirty="0">
                <a:latin typeface="Garamond"/>
              </a:rPr>
              <a:t>Simulated BP data generation </a:t>
            </a:r>
          </a:p>
          <a:p>
            <a:r>
              <a:rPr lang="en-US" dirty="0">
                <a:latin typeface="Garamond"/>
              </a:rPr>
              <a:t> Transfer generated data to even graph</a:t>
            </a:r>
          </a:p>
          <a:p>
            <a:r>
              <a:rPr lang="en-US" dirty="0">
                <a:latin typeface="Garamond"/>
              </a:rPr>
              <a:t> Convert BP data to hypergraph </a:t>
            </a:r>
          </a:p>
          <a:p>
            <a:r>
              <a:rPr lang="en-US" dirty="0">
                <a:latin typeface="Garamond"/>
              </a:rPr>
              <a:t> Application of Smith Normal Formula</a:t>
            </a:r>
            <a:endParaRPr lang="hu-HU" dirty="0" smtClean="0">
              <a:latin typeface="Garamond"/>
            </a:endParaRPr>
          </a:p>
          <a:p>
            <a:pPr lvl="1"/>
            <a:r>
              <a:rPr lang="en-US" dirty="0">
                <a:latin typeface="Garamond"/>
              </a:rPr>
              <a:t>Recognition of quasi-isomorphic graphs that are similar for the purpose of the study</a:t>
            </a:r>
          </a:p>
          <a:p>
            <a:pPr lvl="1"/>
            <a:r>
              <a:rPr lang="en-US" dirty="0">
                <a:latin typeface="Garamond"/>
              </a:rPr>
              <a:t>Similarity metrics</a:t>
            </a:r>
            <a:endParaRPr lang="hu-HU" dirty="0" smtClean="0">
              <a:latin typeface="Garamond"/>
            </a:endParaRPr>
          </a:p>
          <a:p>
            <a:pPr lvl="2"/>
            <a:r>
              <a:rPr lang="en-US" dirty="0">
                <a:latin typeface="Garamond"/>
              </a:rPr>
              <a:t>Homology of groups, using invariants</a:t>
            </a:r>
          </a:p>
          <a:p>
            <a:pPr lvl="2"/>
            <a:r>
              <a:rPr lang="en-US" dirty="0">
                <a:latin typeface="Garamond"/>
              </a:rPr>
              <a:t>Recognizing problems, e.g. </a:t>
            </a:r>
            <a:r>
              <a:rPr lang="en-US" dirty="0" err="1">
                <a:latin typeface="Garamond"/>
              </a:rPr>
              <a:t>Betti</a:t>
            </a:r>
            <a:r>
              <a:rPr lang="en-US" dirty="0">
                <a:latin typeface="Garamond"/>
              </a:rPr>
              <a:t> number</a:t>
            </a:r>
            <a:endParaRPr lang="hu-HU" dirty="0">
              <a:latin typeface="Garamond"/>
            </a:endParaRPr>
          </a:p>
          <a:p>
            <a:pPr lvl="1"/>
            <a:endParaRPr lang="en-US" dirty="0"/>
          </a:p>
        </p:txBody>
      </p:sp>
      <p:sp>
        <p:nvSpPr>
          <p:cNvPr id="7" name="Title 6"/>
          <p:cNvSpPr>
            <a:spLocks noGrp="1"/>
          </p:cNvSpPr>
          <p:nvPr>
            <p:ph type="title"/>
          </p:nvPr>
        </p:nvSpPr>
        <p:spPr>
          <a:xfrm>
            <a:off x="0" y="116377"/>
            <a:ext cx="11111948" cy="1314857"/>
          </a:xfrm>
        </p:spPr>
        <p:txBody>
          <a:bodyPr>
            <a:noAutofit/>
          </a:bodyPr>
          <a:lstStyle/>
          <a:p>
            <a:r>
              <a:rPr lang="en-US" sz="3200" dirty="0"/>
              <a:t>Use of graph theoretic approaches for modelling dynamically changing corporate/institutional processes, integrity checking</a:t>
            </a:r>
          </a:p>
        </p:txBody>
      </p:sp>
      <p:sp>
        <p:nvSpPr>
          <p:cNvPr id="8" name="Content Placeholder 7"/>
          <p:cNvSpPr>
            <a:spLocks noGrp="1"/>
          </p:cNvSpPr>
          <p:nvPr>
            <p:ph idx="10"/>
          </p:nvPr>
        </p:nvSpPr>
        <p:spPr/>
        <p:txBody>
          <a:bodyPr/>
          <a:lstStyle/>
          <a:p>
            <a:r>
              <a:rPr lang="en-US" dirty="0">
                <a:latin typeface="Garamond"/>
              </a:rPr>
              <a:t>The graph/hypergraph must encode the phenomena in order for mathematical approaches to be applicable.</a:t>
            </a:r>
            <a:endParaRPr lang="en-US" dirty="0"/>
          </a:p>
        </p:txBody>
      </p:sp>
      <p:sp>
        <p:nvSpPr>
          <p:cNvPr id="5" name="Date Placeholder 4"/>
          <p:cNvSpPr>
            <a:spLocks noGrp="1"/>
          </p:cNvSpPr>
          <p:nvPr>
            <p:ph type="dt" sz="half" idx="11"/>
          </p:nvPr>
        </p:nvSpPr>
        <p:spPr/>
        <p:txBody>
          <a:bodyPr/>
          <a:lstStyle/>
          <a:p>
            <a:fld id="{931F324A-0119-45EF-A02A-BE8912EC082A}" type="datetime1">
              <a:rPr lang="hu-HU" smtClean="0"/>
              <a:t>2022.05.24.</a:t>
            </a:fld>
            <a:endParaRPr lang="en-US"/>
          </a:p>
        </p:txBody>
      </p:sp>
      <p:sp>
        <p:nvSpPr>
          <p:cNvPr id="6" name="Slide Number Placeholder 5"/>
          <p:cNvSpPr>
            <a:spLocks noGrp="1"/>
          </p:cNvSpPr>
          <p:nvPr>
            <p:ph type="sldNum" sz="quarter" idx="13"/>
          </p:nvPr>
        </p:nvSpPr>
        <p:spPr/>
        <p:txBody>
          <a:bodyPr/>
          <a:lstStyle/>
          <a:p>
            <a:fld id="{704F0811-A64E-4F03-A889-926C040EAF26}" type="slidenum">
              <a:rPr lang="en-US" smtClean="0"/>
              <a:t>9</a:t>
            </a:fld>
            <a:endParaRPr lang="en-US"/>
          </a:p>
        </p:txBody>
      </p:sp>
    </p:spTree>
    <p:extLst>
      <p:ext uri="{BB962C8B-B14F-4D97-AF65-F5344CB8AC3E}">
        <p14:creationId xmlns:p14="http://schemas.microsoft.com/office/powerpoint/2010/main" val="192289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LIDE.ICON" val="#375986;#167857;#81396;#37582;"/>
</p:tagLst>
</file>

<file path=ppt/tags/tag2.xml><?xml version="1.0" encoding="utf-8"?>
<p:tagLst xmlns:a="http://schemas.openxmlformats.org/drawingml/2006/main" xmlns:r="http://schemas.openxmlformats.org/officeDocument/2006/relationships" xmlns:p="http://schemas.openxmlformats.org/presentationml/2006/main">
  <p:tag name="DVSHAPEID" val="9ElX8OXAlZqNxZevBZJFZK"/>
</p:tagLst>
</file>

<file path=ppt/theme/theme1.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sample.pptx" id="{FF1F7FE3-3C3D-4F13-B8E5-AAB3A6B95120}" vid="{FB8C8A2C-1752-46E7-BB69-6FFCE2D7CCED}"/>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m" ma:contentTypeID="0x010100DD5D124C0B617F4999D104D22D6BC95A" ma:contentTypeVersion="11" ma:contentTypeDescription="Új dokumentum létrehozása." ma:contentTypeScope="" ma:versionID="9b6f371ee389148b5eb2e35ab0b83a0c">
  <xsd:schema xmlns:xsd="http://www.w3.org/2001/XMLSchema" xmlns:xs="http://www.w3.org/2001/XMLSchema" xmlns:p="http://schemas.microsoft.com/office/2006/metadata/properties" xmlns:ns2="933e64fd-1b07-49fa-b034-5fa910d8ce24" xmlns:ns3="bf7f2544-6e3d-4023-813e-368a9e57d53e" targetNamespace="http://schemas.microsoft.com/office/2006/metadata/properties" ma:root="true" ma:fieldsID="15488e9e64d2411c4b67befd51c6b8a3" ns2:_="" ns3:_="">
    <xsd:import namespace="933e64fd-1b07-49fa-b034-5fa910d8ce24"/>
    <xsd:import namespace="bf7f2544-6e3d-4023-813e-368a9e57d5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3e64fd-1b07-49fa-b034-5fa910d8ce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7f2544-6e3d-4023-813e-368a9e57d53e" elementFormDefault="qualified">
    <xsd:import namespace="http://schemas.microsoft.com/office/2006/documentManagement/types"/>
    <xsd:import namespace="http://schemas.microsoft.com/office/infopath/2007/PartnerControls"/>
    <xsd:element name="SharedWithUsers" ma:index="10"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Megosztva részletekkel"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662941A-2BE3-49EB-BC19-99430DC2C8FC}">
  <ds:schemaRefs>
    <ds:schemaRef ds:uri="http://schemas.microsoft.com/sharepoint/v3/contenttype/forms"/>
  </ds:schemaRefs>
</ds:datastoreItem>
</file>

<file path=customXml/itemProps2.xml><?xml version="1.0" encoding="utf-8"?>
<ds:datastoreItem xmlns:ds="http://schemas.openxmlformats.org/officeDocument/2006/customXml" ds:itemID="{7B3CC350-C684-46AF-83B9-AAAEC02580F7}">
  <ds:schemaRefs>
    <ds:schemaRef ds:uri="933e64fd-1b07-49fa-b034-5fa910d8ce24"/>
    <ds:schemaRef ds:uri="bf7f2544-6e3d-4023-813e-368a9e57d5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25A34B5-874E-4781-92BE-1944CB02F471}">
  <ds:schemaRefs>
    <ds:schemaRef ds:uri="http://schemas.microsoft.com/office/2006/documentManagement/types"/>
    <ds:schemaRef ds:uri="http://schemas.microsoft.com/office/2006/metadata/properties"/>
    <ds:schemaRef ds:uri="933e64fd-1b07-49fa-b034-5fa910d8ce24"/>
    <ds:schemaRef ds:uri="bf7f2544-6e3d-4023-813e-368a9e57d53e"/>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presentation_sample</Template>
  <TotalTime>284</TotalTime>
  <Words>1366</Words>
  <Application>Microsoft Office PowerPoint</Application>
  <PresentationFormat>Widescreen</PresentationFormat>
  <Paragraphs>148</Paragraphs>
  <Slides>16</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宋体</vt:lpstr>
      <vt:lpstr>Arial</vt:lpstr>
      <vt:lpstr>Calibri</vt:lpstr>
      <vt:lpstr>Calibri Light</vt:lpstr>
      <vt:lpstr>Comic Sans MS</vt:lpstr>
      <vt:lpstr>Garamond</vt:lpstr>
      <vt:lpstr>RobotoRegular</vt:lpstr>
      <vt:lpstr>Rubik</vt:lpstr>
      <vt:lpstr>Times New Roman</vt:lpstr>
      <vt:lpstr>1_Office-téma</vt:lpstr>
      <vt:lpstr>Digital Services</vt:lpstr>
      <vt:lpstr>Major results</vt:lpstr>
      <vt:lpstr>Software testing as a service</vt:lpstr>
      <vt:lpstr>Investigation security protocols</vt:lpstr>
      <vt:lpstr>Applicability of the sub-project results</vt:lpstr>
      <vt:lpstr>Information security applications in distributed networks</vt:lpstr>
      <vt:lpstr> Evaluation and assessment of information system services</vt:lpstr>
      <vt:lpstr>Objective: to ensure the sustainable, innovative development of business information systems </vt:lpstr>
      <vt:lpstr>Use of graph theoretic approaches for modelling dynamically changing corporate/institutional processes, integrity checking</vt:lpstr>
      <vt:lpstr>Results so far</vt:lpstr>
      <vt:lpstr>Application of model-to-program generation in financial IT </vt:lpstr>
      <vt:lpstr>M2P application opportunities</vt:lpstr>
      <vt:lpstr>(Semi-)automatic semantic consistency checking method for learning ontologies from relational database schemas</vt:lpstr>
      <vt:lpstr>Application opportunities</vt:lpstr>
      <vt:lpstr>Major publications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Molnár Bálint</dc:creator>
  <cp:lastModifiedBy>Molnár Bálint</cp:lastModifiedBy>
  <cp:revision>201</cp:revision>
  <cp:lastPrinted>2016-03-01T15:05:05Z</cp:lastPrinted>
  <dcterms:created xsi:type="dcterms:W3CDTF">2020-03-10T14:57:57Z</dcterms:created>
  <dcterms:modified xsi:type="dcterms:W3CDTF">2022-05-24T08:28:09Z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0x010100DD5D124C0B617F4999D104D22D6BC95A</vt:lpwstr>
  </property>
</Properties>
</file>