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handoutMasterIdLst>
    <p:handoutMasterId r:id="rId24"/>
  </p:handoutMasterIdLst>
  <p:sldIdLst>
    <p:sldId id="403" r:id="rId3"/>
    <p:sldId id="406" r:id="rId4"/>
    <p:sldId id="453" r:id="rId5"/>
    <p:sldId id="267" r:id="rId6"/>
    <p:sldId id="304" r:id="rId7"/>
    <p:sldId id="462" r:id="rId8"/>
    <p:sldId id="262" r:id="rId9"/>
    <p:sldId id="258" r:id="rId10"/>
    <p:sldId id="293" r:id="rId11"/>
    <p:sldId id="294" r:id="rId12"/>
    <p:sldId id="296" r:id="rId13"/>
    <p:sldId id="263" r:id="rId14"/>
    <p:sldId id="295" r:id="rId15"/>
    <p:sldId id="410" r:id="rId16"/>
    <p:sldId id="305" r:id="rId17"/>
    <p:sldId id="418" r:id="rId18"/>
    <p:sldId id="464" r:id="rId19"/>
    <p:sldId id="458" r:id="rId20"/>
    <p:sldId id="463" r:id="rId21"/>
    <p:sldId id="362" r:id="rId22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23" initials="123" lastIdx="4" clrIdx="0"/>
  <p:cmAuthor id="1" name="Csuzdi Szonja" initials="CSSZ" lastIdx="1" clrIdx="1"/>
  <p:cmAuthor id="2" name="Jeney Nóra" initials="JN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6"/>
    <a:srgbClr val="00FFFF"/>
    <a:srgbClr val="0EFFFF"/>
    <a:srgbClr val="E4A30A"/>
    <a:srgbClr val="F6EAC4"/>
    <a:srgbClr val="AFD174"/>
    <a:srgbClr val="FF6600"/>
    <a:srgbClr val="CCCCCC"/>
    <a:srgbClr val="B6D37A"/>
    <a:srgbClr val="72B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87A52-2BC2-4420-9677-BF21987FBB94}" v="1024" dt="2022-05-25T17:13:32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3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01"/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468DD1-79CB-4E59-966F-E27256E18564}" type="doc">
      <dgm:prSet loTypeId="urn:microsoft.com/office/officeart/2005/8/layout/bProcess2" loCatId="process" qsTypeId="urn:microsoft.com/office/officeart/2005/8/quickstyle/3d9" qsCatId="3D" csTypeId="urn:microsoft.com/office/officeart/2005/8/colors/accent3_2" csCatId="accent3" phldr="1"/>
      <dgm:spPr/>
      <dgm:t>
        <a:bodyPr/>
        <a:lstStyle/>
        <a:p>
          <a:endParaRPr lang="hu-HU"/>
        </a:p>
      </dgm:t>
    </dgm:pt>
    <dgm:pt modelId="{8683A3F8-F714-4F40-A6A9-FA5C3B4ABFB8}">
      <dgm:prSet custT="1"/>
      <dgm:spPr/>
      <dgm:t>
        <a:bodyPr/>
        <a:lstStyle/>
        <a:p>
          <a:pPr rtl="0"/>
          <a:r>
            <a:rPr lang="en-US" sz="3600" b="0" cap="none" spc="0" dirty="0">
              <a:ln w="0"/>
              <a:effectLst>
                <a:reflection blurRad="6350" stA="53000" endA="300" endPos="35500" dir="5400000" sy="-90000" algn="bl" rotWithShape="0"/>
              </a:effectLst>
            </a:rPr>
            <a:t>Thank you</a:t>
          </a:r>
          <a:endParaRPr lang="hu-HU" sz="3600" b="0" cap="none" spc="0" dirty="0">
            <a:ln w="0"/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77C5F0ED-4248-4FD1-958F-6CEBBD9751C3}" type="parTrans" cxnId="{ED7F3096-BE29-4CFB-89D1-821E2EA45BBB}">
      <dgm:prSet/>
      <dgm:spPr/>
      <dgm:t>
        <a:bodyPr/>
        <a:lstStyle/>
        <a:p>
          <a:endParaRPr lang="hu-HU" sz="1400" b="0" cap="none" spc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73BC7DD0-204C-4281-B5E0-98A63565DBDA}" type="sibTrans" cxnId="{ED7F3096-BE29-4CFB-89D1-821E2EA45BBB}">
      <dgm:prSet/>
      <dgm:spPr/>
      <dgm:t>
        <a:bodyPr/>
        <a:lstStyle/>
        <a:p>
          <a:endParaRPr lang="hu-HU" sz="1400" b="0" cap="none" spc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2A552D2D-6429-49D7-980B-4476DFE21AF6}">
      <dgm:prSet custT="1"/>
      <dgm:spPr/>
      <dgm:t>
        <a:bodyPr/>
        <a:lstStyle/>
        <a:p>
          <a:pPr rtl="0"/>
          <a:r>
            <a:rPr lang="en-US" sz="3600" b="0" cap="none" spc="0" dirty="0">
              <a:ln w="0"/>
              <a:effectLst>
                <a:reflection blurRad="6350" stA="53000" endA="300" endPos="35500" dir="5400000" sy="-90000" algn="bl" rotWithShape="0"/>
              </a:effectLst>
            </a:rPr>
            <a:t>for your</a:t>
          </a:r>
          <a:endParaRPr lang="hu-HU" sz="3600" b="0" cap="none" spc="0" dirty="0">
            <a:ln w="0"/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13EDF78F-E1FF-43C4-8004-66F24CE9A402}" type="parTrans" cxnId="{C4BD99E6-F400-4626-95AC-0EB7ECF5CE73}">
      <dgm:prSet/>
      <dgm:spPr/>
      <dgm:t>
        <a:bodyPr/>
        <a:lstStyle/>
        <a:p>
          <a:endParaRPr lang="hu-HU" sz="1400" b="0" cap="none" spc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C7F300BE-5897-458A-AD86-6A69E34D510D}" type="sibTrans" cxnId="{C4BD99E6-F400-4626-95AC-0EB7ECF5CE73}">
      <dgm:prSet/>
      <dgm:spPr/>
      <dgm:t>
        <a:bodyPr/>
        <a:lstStyle/>
        <a:p>
          <a:endParaRPr lang="hu-HU" sz="1400" b="0" cap="none" spc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B487D763-1201-476B-BFFE-F23CE8576865}">
      <dgm:prSet custT="1"/>
      <dgm:spPr/>
      <dgm:t>
        <a:bodyPr/>
        <a:lstStyle/>
        <a:p>
          <a:pPr rtl="0"/>
          <a:r>
            <a:rPr lang="en-US" sz="3600" b="0" cap="none" spc="0" baseline="0" dirty="0">
              <a:ln w="0"/>
              <a:effectLst>
                <a:reflection blurRad="6350" stA="53000" endA="300" endPos="35500" dir="5400000" sy="-90000" algn="bl" rotWithShape="0"/>
              </a:effectLst>
            </a:rPr>
            <a:t>Attention!</a:t>
          </a:r>
          <a:endParaRPr lang="hu-HU" sz="3600" b="0" cap="none" spc="0" baseline="0" dirty="0">
            <a:ln w="0"/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51153719-BBC6-43CD-90F9-0BE233996068}" type="parTrans" cxnId="{170B9CE4-AA27-491D-91EE-84A909B02299}">
      <dgm:prSet/>
      <dgm:spPr/>
      <dgm:t>
        <a:bodyPr/>
        <a:lstStyle/>
        <a:p>
          <a:endParaRPr lang="hu-HU" sz="1400" b="0" cap="none" spc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F3C8C1FB-679D-4BE5-A602-353997E8FD3E}" type="sibTrans" cxnId="{170B9CE4-AA27-491D-91EE-84A909B02299}">
      <dgm:prSet/>
      <dgm:spPr/>
      <dgm:t>
        <a:bodyPr/>
        <a:lstStyle/>
        <a:p>
          <a:endParaRPr lang="hu-HU" sz="1400" b="0" cap="none" spc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BF7B0A03-5B17-418A-83CE-BE7D4A38A042}" type="pres">
      <dgm:prSet presAssocID="{B7468DD1-79CB-4E59-966F-E27256E18564}" presName="diagram" presStyleCnt="0">
        <dgm:presLayoutVars>
          <dgm:dir/>
          <dgm:resizeHandles/>
        </dgm:presLayoutVars>
      </dgm:prSet>
      <dgm:spPr/>
    </dgm:pt>
    <dgm:pt modelId="{992E5BB9-EE20-4DF8-B00A-C1C583A68293}" type="pres">
      <dgm:prSet presAssocID="{8683A3F8-F714-4F40-A6A9-FA5C3B4ABFB8}" presName="firstNode" presStyleLbl="node1" presStyleIdx="0" presStyleCnt="3" custLinFactNeighborX="35223" custLinFactNeighborY="-48241">
        <dgm:presLayoutVars>
          <dgm:bulletEnabled val="1"/>
        </dgm:presLayoutVars>
      </dgm:prSet>
      <dgm:spPr/>
    </dgm:pt>
    <dgm:pt modelId="{7320B337-B813-449D-BE5E-A89107F3F745}" type="pres">
      <dgm:prSet presAssocID="{73BC7DD0-204C-4281-B5E0-98A63565DBDA}" presName="sibTrans" presStyleLbl="sibTrans2D1" presStyleIdx="0" presStyleCnt="2" custLinFactNeighborX="15466" custLinFactNeighborY="-9653"/>
      <dgm:spPr/>
    </dgm:pt>
    <dgm:pt modelId="{70C31B3A-494E-468F-8CA7-0AE7F6D43AC2}" type="pres">
      <dgm:prSet presAssocID="{2A552D2D-6429-49D7-980B-4476DFE21AF6}" presName="middleNode" presStyleCnt="0"/>
      <dgm:spPr/>
    </dgm:pt>
    <dgm:pt modelId="{BA74E3B2-E729-4C1C-8536-729B4E84F1C2}" type="pres">
      <dgm:prSet presAssocID="{2A552D2D-6429-49D7-980B-4476DFE21AF6}" presName="padding" presStyleLbl="node1" presStyleIdx="0" presStyleCnt="3"/>
      <dgm:spPr/>
    </dgm:pt>
    <dgm:pt modelId="{91EA8168-2735-402A-8A1F-3F42B7BCE8BE}" type="pres">
      <dgm:prSet presAssocID="{2A552D2D-6429-49D7-980B-4476DFE21AF6}" presName="shape" presStyleLbl="node1" presStyleIdx="1" presStyleCnt="3" custLinFactNeighborX="5652" custLinFactNeighborY="-68957">
        <dgm:presLayoutVars>
          <dgm:bulletEnabled val="1"/>
        </dgm:presLayoutVars>
      </dgm:prSet>
      <dgm:spPr/>
    </dgm:pt>
    <dgm:pt modelId="{914AAAF2-6BFA-4BFE-AFB3-FD17A3DE15FE}" type="pres">
      <dgm:prSet presAssocID="{C7F300BE-5897-458A-AD86-6A69E34D510D}" presName="sibTrans" presStyleLbl="sibTrans2D1" presStyleIdx="1" presStyleCnt="2"/>
      <dgm:spPr/>
    </dgm:pt>
    <dgm:pt modelId="{23FE1B70-F8D3-4044-8672-82CC78D65261}" type="pres">
      <dgm:prSet presAssocID="{B487D763-1201-476B-BFFE-F23CE8576865}" presName="lastNode" presStyleLbl="node1" presStyleIdx="2" presStyleCnt="3" custScaleX="89117" custScaleY="89117" custLinFactNeighborX="-12107" custLinFactNeighborY="-30827">
        <dgm:presLayoutVars>
          <dgm:bulletEnabled val="1"/>
        </dgm:presLayoutVars>
      </dgm:prSet>
      <dgm:spPr/>
    </dgm:pt>
  </dgm:ptLst>
  <dgm:cxnLst>
    <dgm:cxn modelId="{B81D8C33-8890-4596-BE09-BDF03B0BBB7F}" type="presOf" srcId="{B487D763-1201-476B-BFFE-F23CE8576865}" destId="{23FE1B70-F8D3-4044-8672-82CC78D65261}" srcOrd="0" destOrd="0" presId="urn:microsoft.com/office/officeart/2005/8/layout/bProcess2"/>
    <dgm:cxn modelId="{2F724435-8FE5-4DFA-8BE8-A292238FA161}" type="presOf" srcId="{8683A3F8-F714-4F40-A6A9-FA5C3B4ABFB8}" destId="{992E5BB9-EE20-4DF8-B00A-C1C583A68293}" srcOrd="0" destOrd="0" presId="urn:microsoft.com/office/officeart/2005/8/layout/bProcess2"/>
    <dgm:cxn modelId="{4ABD918C-484B-4B2F-8FD0-85301125E0C9}" type="presOf" srcId="{73BC7DD0-204C-4281-B5E0-98A63565DBDA}" destId="{7320B337-B813-449D-BE5E-A89107F3F745}" srcOrd="0" destOrd="0" presId="urn:microsoft.com/office/officeart/2005/8/layout/bProcess2"/>
    <dgm:cxn modelId="{ED7F3096-BE29-4CFB-89D1-821E2EA45BBB}" srcId="{B7468DD1-79CB-4E59-966F-E27256E18564}" destId="{8683A3F8-F714-4F40-A6A9-FA5C3B4ABFB8}" srcOrd="0" destOrd="0" parTransId="{77C5F0ED-4248-4FD1-958F-6CEBBD9751C3}" sibTransId="{73BC7DD0-204C-4281-B5E0-98A63565DBDA}"/>
    <dgm:cxn modelId="{CA7259AA-1A8A-4E81-ACC2-F46D4340D80C}" type="presOf" srcId="{C7F300BE-5897-458A-AD86-6A69E34D510D}" destId="{914AAAF2-6BFA-4BFE-AFB3-FD17A3DE15FE}" srcOrd="0" destOrd="0" presId="urn:microsoft.com/office/officeart/2005/8/layout/bProcess2"/>
    <dgm:cxn modelId="{AB37D3B8-8BDD-45B5-94BD-3A0B4531D3E3}" type="presOf" srcId="{B7468DD1-79CB-4E59-966F-E27256E18564}" destId="{BF7B0A03-5B17-418A-83CE-BE7D4A38A042}" srcOrd="0" destOrd="0" presId="urn:microsoft.com/office/officeart/2005/8/layout/bProcess2"/>
    <dgm:cxn modelId="{562AC6BA-F5EC-47E0-BE9D-D122C481DF3E}" type="presOf" srcId="{2A552D2D-6429-49D7-980B-4476DFE21AF6}" destId="{91EA8168-2735-402A-8A1F-3F42B7BCE8BE}" srcOrd="0" destOrd="0" presId="urn:microsoft.com/office/officeart/2005/8/layout/bProcess2"/>
    <dgm:cxn modelId="{170B9CE4-AA27-491D-91EE-84A909B02299}" srcId="{B7468DD1-79CB-4E59-966F-E27256E18564}" destId="{B487D763-1201-476B-BFFE-F23CE8576865}" srcOrd="2" destOrd="0" parTransId="{51153719-BBC6-43CD-90F9-0BE233996068}" sibTransId="{F3C8C1FB-679D-4BE5-A602-353997E8FD3E}"/>
    <dgm:cxn modelId="{C4BD99E6-F400-4626-95AC-0EB7ECF5CE73}" srcId="{B7468DD1-79CB-4E59-966F-E27256E18564}" destId="{2A552D2D-6429-49D7-980B-4476DFE21AF6}" srcOrd="1" destOrd="0" parTransId="{13EDF78F-E1FF-43C4-8004-66F24CE9A402}" sibTransId="{C7F300BE-5897-458A-AD86-6A69E34D510D}"/>
    <dgm:cxn modelId="{DD6A9B4C-C839-4553-BED0-2E232F6324F3}" type="presParOf" srcId="{BF7B0A03-5B17-418A-83CE-BE7D4A38A042}" destId="{992E5BB9-EE20-4DF8-B00A-C1C583A68293}" srcOrd="0" destOrd="0" presId="urn:microsoft.com/office/officeart/2005/8/layout/bProcess2"/>
    <dgm:cxn modelId="{C85C1689-DA30-408F-8976-9CFFFE634AD6}" type="presParOf" srcId="{BF7B0A03-5B17-418A-83CE-BE7D4A38A042}" destId="{7320B337-B813-449D-BE5E-A89107F3F745}" srcOrd="1" destOrd="0" presId="urn:microsoft.com/office/officeart/2005/8/layout/bProcess2"/>
    <dgm:cxn modelId="{5F9A0CF4-BA00-450A-9A17-01EA781C8214}" type="presParOf" srcId="{BF7B0A03-5B17-418A-83CE-BE7D4A38A042}" destId="{70C31B3A-494E-468F-8CA7-0AE7F6D43AC2}" srcOrd="2" destOrd="0" presId="urn:microsoft.com/office/officeart/2005/8/layout/bProcess2"/>
    <dgm:cxn modelId="{0C36F82B-7F97-4163-B2B7-486138148CA5}" type="presParOf" srcId="{70C31B3A-494E-468F-8CA7-0AE7F6D43AC2}" destId="{BA74E3B2-E729-4C1C-8536-729B4E84F1C2}" srcOrd="0" destOrd="0" presId="urn:microsoft.com/office/officeart/2005/8/layout/bProcess2"/>
    <dgm:cxn modelId="{706CDA23-3EDF-4FA0-B923-012A1C265CB8}" type="presParOf" srcId="{70C31B3A-494E-468F-8CA7-0AE7F6D43AC2}" destId="{91EA8168-2735-402A-8A1F-3F42B7BCE8BE}" srcOrd="1" destOrd="0" presId="urn:microsoft.com/office/officeart/2005/8/layout/bProcess2"/>
    <dgm:cxn modelId="{6AAAB473-2E01-4E24-BB52-90D1AC0DDFAE}" type="presParOf" srcId="{BF7B0A03-5B17-418A-83CE-BE7D4A38A042}" destId="{914AAAF2-6BFA-4BFE-AFB3-FD17A3DE15FE}" srcOrd="3" destOrd="0" presId="urn:microsoft.com/office/officeart/2005/8/layout/bProcess2"/>
    <dgm:cxn modelId="{407F46AC-05ED-4BFD-9A2B-AA181FCE192F}" type="presParOf" srcId="{BF7B0A03-5B17-418A-83CE-BE7D4A38A042}" destId="{23FE1B70-F8D3-4044-8672-82CC78D65261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E5BB9-EE20-4DF8-B00A-C1C583A68293}">
      <dsp:nvSpPr>
        <dsp:cNvPr id="0" name=""/>
        <dsp:cNvSpPr/>
      </dsp:nvSpPr>
      <dsp:spPr>
        <a:xfrm>
          <a:off x="1122001" y="0"/>
          <a:ext cx="3174760" cy="31747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 dirty="0">
              <a:ln w="0"/>
              <a:effectLst>
                <a:reflection blurRad="6350" stA="53000" endA="300" endPos="35500" dir="5400000" sy="-90000" algn="bl" rotWithShape="0"/>
              </a:effectLst>
            </a:rPr>
            <a:t>Thank you</a:t>
          </a:r>
          <a:endParaRPr lang="hu-HU" sz="3600" b="0" kern="1200" cap="none" spc="0" dirty="0">
            <a:ln w="0"/>
            <a:effectLst>
              <a:reflection blurRad="6350" stA="53000" endA="300" endPos="35500" dir="5400000" sy="-90000" algn="bl" rotWithShape="0"/>
            </a:effectLst>
          </a:endParaRPr>
        </a:p>
      </dsp:txBody>
      <dsp:txXfrm>
        <a:off x="1586934" y="464933"/>
        <a:ext cx="2244894" cy="2244894"/>
      </dsp:txXfrm>
    </dsp:sp>
    <dsp:sp modelId="{7320B337-B813-449D-BE5E-A89107F3F745}">
      <dsp:nvSpPr>
        <dsp:cNvPr id="0" name=""/>
        <dsp:cNvSpPr/>
      </dsp:nvSpPr>
      <dsp:spPr>
        <a:xfrm rot="5108146">
          <a:off x="4408548" y="996405"/>
          <a:ext cx="1111166" cy="599440"/>
        </a:xfrm>
        <a:prstGeom prst="triangle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A8168-2735-402A-8A1F-3F42B7BCE8BE}">
      <dsp:nvSpPr>
        <dsp:cNvPr id="0" name=""/>
        <dsp:cNvSpPr/>
      </dsp:nvSpPr>
      <dsp:spPr>
        <a:xfrm>
          <a:off x="5414178" y="208311"/>
          <a:ext cx="2117564" cy="21175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 dirty="0">
              <a:ln w="0"/>
              <a:effectLst>
                <a:reflection blurRad="6350" stA="53000" endA="300" endPos="35500" dir="5400000" sy="-90000" algn="bl" rotWithShape="0"/>
              </a:effectLst>
            </a:rPr>
            <a:t>for your</a:t>
          </a:r>
          <a:endParaRPr lang="hu-HU" sz="3600" b="0" kern="1200" cap="none" spc="0" dirty="0">
            <a:ln w="0"/>
            <a:effectLst>
              <a:reflection blurRad="6350" stA="53000" endA="300" endPos="35500" dir="5400000" sy="-90000" algn="bl" rotWithShape="0"/>
            </a:effectLst>
          </a:endParaRPr>
        </a:p>
      </dsp:txBody>
      <dsp:txXfrm>
        <a:off x="5724288" y="518421"/>
        <a:ext cx="1497344" cy="1497344"/>
      </dsp:txXfrm>
    </dsp:sp>
    <dsp:sp modelId="{914AAAF2-6BFA-4BFE-AFB3-FD17A3DE15FE}">
      <dsp:nvSpPr>
        <dsp:cNvPr id="0" name=""/>
        <dsp:cNvSpPr/>
      </dsp:nvSpPr>
      <dsp:spPr>
        <a:xfrm rot="5659334">
          <a:off x="7799545" y="1109628"/>
          <a:ext cx="1111166" cy="599440"/>
        </a:xfrm>
        <a:prstGeom prst="triangle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E1B70-F8D3-4044-8672-82CC78D65261}">
      <dsp:nvSpPr>
        <dsp:cNvPr id="0" name=""/>
        <dsp:cNvSpPr/>
      </dsp:nvSpPr>
      <dsp:spPr>
        <a:xfrm>
          <a:off x="9143667" y="161239"/>
          <a:ext cx="2829250" cy="2829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 baseline="0" dirty="0">
              <a:ln w="0"/>
              <a:effectLst>
                <a:reflection blurRad="6350" stA="53000" endA="300" endPos="35500" dir="5400000" sy="-90000" algn="bl" rotWithShape="0"/>
              </a:effectLst>
            </a:rPr>
            <a:t>Attention!</a:t>
          </a:r>
          <a:endParaRPr lang="hu-HU" sz="3600" b="0" kern="1200" cap="none" spc="0" baseline="0" dirty="0">
            <a:ln w="0"/>
            <a:effectLst>
              <a:reflection blurRad="6350" stA="53000" endA="300" endPos="35500" dir="5400000" sy="-90000" algn="bl" rotWithShape="0"/>
            </a:effectLst>
          </a:endParaRPr>
        </a:p>
      </dsp:txBody>
      <dsp:txXfrm>
        <a:off x="9558001" y="575573"/>
        <a:ext cx="2000582" cy="2000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9D374-4ABF-4A74-B475-C217D3141879}" type="datetimeFigureOut">
              <a:rPr lang="hu-HU" smtClean="0"/>
              <a:t>2022. 05. 25.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6F45-C139-463C-B125-E14BFEA4D00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1654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5964-301B-4E05-A0AC-A222FD1D8677}" type="datetimeFigureOut">
              <a:rPr lang="hu-HU" smtClean="0"/>
              <a:t>2022. 05. 25.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2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CD048-3DD1-4962-B730-99E29D05AA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199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Új lehetőségek nyíltak az ember-gép együttműködésben. </a:t>
            </a:r>
          </a:p>
          <a:p>
            <a:r>
              <a:rPr lang="hu-HU" dirty="0"/>
              <a:t>Ezen dolgozik a neurális információfeldolgozási csoport</a:t>
            </a:r>
          </a:p>
          <a:p>
            <a:r>
              <a:rPr lang="hu-HU" dirty="0"/>
              <a:t>Engem Faragó Kingának hívnak, én fogom előadni mi történ és mi történik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CD048-3DD1-4962-B730-99E29D05AA1F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862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Először az új fejezetről lesz szó. Utána betekintünk a kifejlesztett és használt eszközökbe, valamint az alkalmazásokba.  </a:t>
            </a:r>
          </a:p>
          <a:p>
            <a:r>
              <a:rPr lang="hu-HU"/>
              <a:t>Ezt követi az együttműködések listája és a következtetéseink</a:t>
            </a:r>
          </a:p>
          <a:p>
            <a:r>
              <a:rPr lang="hu-HU"/>
              <a:t>Több ipari és EU-s projektünk van. Azon eredményeket, amelyekben volt szerepe a Kiválósági Projektnek halványzöld a színük.</a:t>
            </a:r>
          </a:p>
          <a:p>
            <a:r>
              <a:rPr lang="hu-HU"/>
              <a:t>Ha az Európai Unió kiemelt projektjének, a HumanE-AI-</a:t>
            </a:r>
            <a:r>
              <a:rPr lang="hu-HU" err="1"/>
              <a:t>nak</a:t>
            </a:r>
            <a:r>
              <a:rPr lang="hu-HU"/>
              <a:t> is volt benne szerepe, akkor halványokker a szín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D048-3DD1-4962-B730-99E29D05AA1F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244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D048-3DD1-4962-B730-99E29D05AA1F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29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D048-3DD1-4962-B730-99E29D05AA1F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217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egy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711354"/>
            <a:ext cx="10080000" cy="880844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/>
              <a:t>A prezentáció címe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2734812"/>
            <a:ext cx="10080000" cy="729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Alcíme egy sorban</a:t>
            </a:r>
          </a:p>
        </p:txBody>
      </p:sp>
    </p:spTree>
    <p:extLst>
      <p:ext uri="{BB962C8B-B14F-4D97-AF65-F5344CB8AC3E}">
        <p14:creationId xmlns:p14="http://schemas.microsoft.com/office/powerpoint/2010/main" val="17574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9929488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1" y="1600206"/>
            <a:ext cx="11493245" cy="452596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hu-HU"/>
              <a:t>Click </a:t>
            </a:r>
            <a:r>
              <a:rPr lang="hu-HU" err="1"/>
              <a:t>to</a:t>
            </a:r>
            <a:r>
              <a:rPr lang="hu-HU"/>
              <a:t> </a:t>
            </a:r>
            <a:r>
              <a:rPr lang="hu-HU" err="1"/>
              <a:t>edit</a:t>
            </a:r>
            <a:r>
              <a:rPr lang="hu-HU"/>
              <a:t> Master text </a:t>
            </a:r>
            <a:r>
              <a:rPr lang="hu-HU" err="1"/>
              <a:t>styles</a:t>
            </a:r>
            <a:endParaRPr lang="hu-HU"/>
          </a:p>
          <a:p>
            <a:pPr lvl="1"/>
            <a:r>
              <a:rPr lang="hu-HU" err="1"/>
              <a:t>Second</a:t>
            </a:r>
            <a:r>
              <a:rPr lang="hu-HU"/>
              <a:t> </a:t>
            </a:r>
            <a:r>
              <a:rPr lang="hu-HU" err="1"/>
              <a:t>level</a:t>
            </a:r>
            <a:endParaRPr lang="hu-HU"/>
          </a:p>
          <a:p>
            <a:pPr lvl="2"/>
            <a:r>
              <a:rPr lang="hu-HU" err="1"/>
              <a:t>Third</a:t>
            </a:r>
            <a:r>
              <a:rPr lang="hu-HU"/>
              <a:t> </a:t>
            </a:r>
            <a:r>
              <a:rPr lang="hu-HU" err="1"/>
              <a:t>level</a:t>
            </a:r>
            <a:endParaRPr lang="hu-HU"/>
          </a:p>
          <a:p>
            <a:pPr lvl="3"/>
            <a:r>
              <a:rPr lang="hu-HU" err="1"/>
              <a:t>Fourth</a:t>
            </a:r>
            <a:r>
              <a:rPr lang="hu-HU"/>
              <a:t> </a:t>
            </a:r>
            <a:r>
              <a:rPr lang="hu-HU" err="1"/>
              <a:t>level</a:t>
            </a:r>
            <a:endParaRPr lang="hu-HU"/>
          </a:p>
          <a:p>
            <a:pPr lvl="4"/>
            <a:r>
              <a:rPr lang="hu-HU" err="1"/>
              <a:t>Fifth</a:t>
            </a:r>
            <a:r>
              <a:rPr lang="hu-HU"/>
              <a:t> </a:t>
            </a:r>
            <a:r>
              <a:rPr lang="hu-HU" err="1"/>
              <a:t>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DE5A-74D5-4D1F-BD8A-16CDEB5A26F2}" type="datetimeFigureOut">
              <a:rPr lang="en-US"/>
              <a:pPr>
                <a:defRPr/>
              </a:pPr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8D95B-28C8-4FC8-9A5F-9BEE327AB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0392-83C9-4BAB-A4CC-309394B7B160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6D4D-993E-4616-9B08-8D32F6D5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- két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306279"/>
            <a:ext cx="10080000" cy="1845947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/>
              <a:t>A prezentáció címe </a:t>
            </a:r>
            <a:br>
              <a:rPr lang="hu-HU"/>
            </a:br>
            <a:r>
              <a:rPr lang="hu-HU"/>
              <a:t>Két sorban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3261284"/>
            <a:ext cx="10080000" cy="878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Alcíme</a:t>
            </a:r>
            <a:br>
              <a:rPr lang="hu-HU"/>
            </a:br>
            <a:r>
              <a:rPr lang="hu-HU"/>
              <a:t>két sorban</a:t>
            </a:r>
          </a:p>
        </p:txBody>
      </p:sp>
    </p:spTree>
    <p:extLst>
      <p:ext uri="{BB962C8B-B14F-4D97-AF65-F5344CB8AC3E}">
        <p14:creationId xmlns:p14="http://schemas.microsoft.com/office/powerpoint/2010/main" val="11145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1519200"/>
            <a:ext cx="9126000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029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54400" y="1519200"/>
            <a:ext cx="4500000" cy="3643350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30800" y="1519200"/>
            <a:ext cx="4500000" cy="3643350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988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54401" y="1519200"/>
            <a:ext cx="45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54401" y="2355168"/>
            <a:ext cx="4500000" cy="2816907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29511" y="1519200"/>
            <a:ext cx="45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29511" y="2355168"/>
            <a:ext cx="4500000" cy="2816907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8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5386" y="1519200"/>
            <a:ext cx="5365818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 sz="3200"/>
            </a:lvl1pPr>
            <a:lvl2pPr>
              <a:buClr>
                <a:srgbClr val="72B240"/>
              </a:buClr>
              <a:defRPr sz="2800"/>
            </a:lvl2pPr>
            <a:lvl3pPr>
              <a:buClr>
                <a:srgbClr val="72B240"/>
              </a:buClr>
              <a:defRPr sz="2400"/>
            </a:lvl3pPr>
            <a:lvl4pPr>
              <a:buClr>
                <a:srgbClr val="72B240"/>
              </a:buClr>
              <a:defRPr sz="2000"/>
            </a:lvl4pPr>
            <a:lvl5pPr>
              <a:buClr>
                <a:srgbClr val="72B24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54401" y="1519200"/>
            <a:ext cx="3620018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5630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817996" y="1519200"/>
            <a:ext cx="4863401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54400" y="1519200"/>
            <a:ext cx="3932237" cy="363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42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454400" y="1519200"/>
            <a:ext cx="6805345" cy="3700500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72B240"/>
              </a:buClr>
              <a:defRPr/>
            </a:lvl1pPr>
            <a:lvl2pPr>
              <a:buClr>
                <a:srgbClr val="72B240"/>
              </a:buClr>
              <a:defRPr/>
            </a:lvl2pPr>
            <a:lvl3pPr>
              <a:buClr>
                <a:srgbClr val="72B240"/>
              </a:buClr>
              <a:defRPr/>
            </a:lvl3pPr>
            <a:lvl4pPr>
              <a:buClr>
                <a:srgbClr val="72B240"/>
              </a:buClr>
              <a:defRPr/>
            </a:lvl4pPr>
            <a:lvl5pPr>
              <a:buClr>
                <a:srgbClr val="72B240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91525" y="1524001"/>
            <a:ext cx="2200274" cy="362902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"/>
          <a:lstStyle>
            <a:lvl1pPr>
              <a:defRPr sz="30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615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1377774" y="6467128"/>
            <a:ext cx="285656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C2DE46A0-92A9-4CB6-B66D-C429D4C93DD8}" type="slidenum">
              <a:rPr lang="en-GB" sz="675" smtClean="0">
                <a:solidFill>
                  <a:schemeClr val="bg1"/>
                </a:solidFill>
                <a:latin typeface="Titillium" pitchFamily="50" charset="0"/>
              </a:rPr>
              <a:t>‹#›</a:t>
            </a:fld>
            <a:endParaRPr lang="en-GB" sz="675">
              <a:solidFill>
                <a:schemeClr val="bg1"/>
              </a:solidFill>
              <a:latin typeface="Titill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23398" y="404672"/>
            <a:ext cx="8568951" cy="5760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3397" y="1196976"/>
            <a:ext cx="9697072" cy="5184352"/>
          </a:xfrm>
          <a:prstGeom prst="rect">
            <a:avLst/>
          </a:prstGeom>
        </p:spPr>
        <p:txBody>
          <a:bodyPr/>
          <a:lstStyle>
            <a:lvl1pPr marL="0" indent="-134997">
              <a:lnSpc>
                <a:spcPct val="113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</a:defRPr>
            </a:lvl1pPr>
            <a:lvl2pPr marL="485988" indent="-134997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200"/>
            </a:lvl2pPr>
            <a:lvl3pPr marL="1065131" indent="-342900">
              <a:lnSpc>
                <a:spcPct val="113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200" baseline="0"/>
            </a:lvl3pPr>
            <a:lvl4pPr marL="1200120" indent="-134997">
              <a:lnSpc>
                <a:spcPct val="113000"/>
              </a:lnSpc>
              <a:buClr>
                <a:schemeClr val="tx2"/>
              </a:buClr>
              <a:buFont typeface="Arial" pitchFamily="34" charset="0"/>
              <a:buChar char="•"/>
              <a:defRPr sz="2200"/>
            </a:lvl4pPr>
          </a:lstStyle>
          <a:p>
            <a:pPr lvl="0"/>
            <a:r>
              <a:rPr lang="en-GB"/>
              <a:t>Text Here</a:t>
            </a:r>
            <a:endParaRPr lang="hu-HU"/>
          </a:p>
          <a:p>
            <a:pPr lvl="1"/>
            <a:r>
              <a:rPr lang="hu-HU" sz="2200"/>
              <a:t>Text Here</a:t>
            </a:r>
          </a:p>
          <a:p>
            <a:pPr lvl="2"/>
            <a:r>
              <a:rPr lang="hu-HU"/>
              <a:t>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12997"/>
            <a:ext cx="12327801" cy="68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723"/>
            <a:ext cx="12189705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7" r:id="rId2"/>
    <p:sldLayoutId id="2147483678" r:id="rId3"/>
    <p:sldLayoutId id="2147483680" r:id="rId4"/>
    <p:sldLayoutId id="2147483681" r:id="rId5"/>
    <p:sldLayoutId id="2147483683" r:id="rId6"/>
    <p:sldLayoutId id="2147483684" r:id="rId7"/>
    <p:sldLayoutId id="2147483685" r:id="rId8"/>
    <p:sldLayoutId id="2147483687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4944" y="805579"/>
            <a:ext cx="10904574" cy="1889373"/>
          </a:xfrm>
        </p:spPr>
        <p:txBody>
          <a:bodyPr/>
          <a:lstStyle/>
          <a:p>
            <a:r>
              <a:rPr lang="en-US" sz="4800" dirty="0"/>
              <a:t>Human-Centered AI: Components and applications</a:t>
            </a:r>
            <a:endParaRPr lang="hu-HU" sz="4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19518" y="3218362"/>
            <a:ext cx="10755017" cy="1889374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hu-HU" sz="2400" dirty="0">
                <a:latin typeface="Garamond"/>
              </a:rPr>
              <a:t>Lőrincz András</a:t>
            </a:r>
            <a:endParaRPr lang="en-US" sz="2400" dirty="0">
              <a:latin typeface="Garamond"/>
            </a:endParaRPr>
          </a:p>
          <a:p>
            <a:endParaRPr lang="hu-HU" sz="2400" dirty="0">
              <a:latin typeface="Garamond"/>
            </a:endParaRPr>
          </a:p>
          <a:p>
            <a:r>
              <a:rPr lang="en-US"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 Information  processing  group</a:t>
            </a:r>
            <a:endParaRPr lang="hu-HU" sz="2000" spc="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 of  artificial  Intelligence</a:t>
            </a:r>
            <a:r>
              <a:rPr lang="hu-HU"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spc="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ELTE  Institute  of  Industry-Academia  Innovation</a:t>
            </a:r>
            <a:endParaRPr lang="hu-HU" sz="2000" spc="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6B8F9D22-29D3-4334-A75B-12565E4A1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35" y="2807010"/>
            <a:ext cx="2079773" cy="2068567"/>
          </a:xfrm>
          <a:prstGeom prst="rect">
            <a:avLst/>
          </a:prstGeom>
        </p:spPr>
      </p:pic>
      <p:pic>
        <p:nvPicPr>
          <p:cNvPr id="6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AD3B0EF7-D717-488A-98BB-8BF13060E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18" y="5049370"/>
            <a:ext cx="1656230" cy="15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33421F-38EC-C595-2F38-2720977A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Semantic</a:t>
            </a:r>
            <a:r>
              <a:rPr lang="hu-HU"/>
              <a:t> Map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F05DFA-5124-2526-E514-4763B3B6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251" y="1035087"/>
            <a:ext cx="5181600" cy="4351338"/>
          </a:xfrm>
        </p:spPr>
        <p:txBody>
          <a:bodyPr/>
          <a:lstStyle/>
          <a:p>
            <a:r>
              <a:rPr lang="hu-HU" dirty="0" err="1"/>
              <a:t>Corollary</a:t>
            </a:r>
            <a:r>
              <a:rPr lang="hu-HU" dirty="0"/>
              <a:t>: Robot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talk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objects and </a:t>
            </a:r>
            <a:r>
              <a:rPr lang="hu-HU" dirty="0" err="1"/>
              <a:t>directions</a:t>
            </a:r>
            <a:r>
              <a:rPr lang="en-US" dirty="0"/>
              <a:t> in the </a:t>
            </a:r>
            <a:r>
              <a:rPr lang="en-US" dirty="0" err="1"/>
              <a:t>patients’s</a:t>
            </a:r>
            <a:r>
              <a:rPr lang="en-US" dirty="0"/>
              <a:t> ego-centric coordinate system</a:t>
            </a:r>
          </a:p>
          <a:p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EC4F6D0-0680-6AFD-992D-B0921DD03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94" y="2100404"/>
            <a:ext cx="3938155" cy="22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5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BF1-5BC8-225D-443C-83F18411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Facilitating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collection</a:t>
            </a:r>
            <a:r>
              <a:rPr lang="hu-HU" dirty="0"/>
              <a:t>: </a:t>
            </a:r>
            <a:br>
              <a:rPr lang="en-US" dirty="0"/>
            </a:br>
            <a:r>
              <a:rPr lang="en-US" dirty="0"/>
              <a:t>An application of </a:t>
            </a:r>
            <a:r>
              <a:rPr lang="hu-HU" i="1" dirty="0" err="1">
                <a:latin typeface="Garamond" panose="02020404030301010803" pitchFamily="18" charset="0"/>
              </a:rPr>
              <a:t>Composite</a:t>
            </a:r>
            <a:r>
              <a:rPr lang="hu-HU" i="1" dirty="0">
                <a:latin typeface="Garamond" panose="02020404030301010803" pitchFamily="18" charset="0"/>
              </a:rPr>
              <a:t> AI </a:t>
            </a:r>
            <a:endParaRPr lang="en-US" i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4B3A5-E728-BC4B-6B51-C324A621D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710215"/>
            <a:ext cx="29029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900" dirty="0"/>
              <a:t>Image and  video </a:t>
            </a:r>
            <a:r>
              <a:rPr lang="hu-HU" sz="1900" dirty="0" err="1"/>
              <a:t>processing</a:t>
            </a:r>
            <a:endParaRPr lang="hu-HU" sz="1900" dirty="0"/>
          </a:p>
          <a:p>
            <a:pPr marL="0" indent="0">
              <a:buNone/>
            </a:pPr>
            <a:r>
              <a:rPr lang="hu-HU" sz="1900" dirty="0" err="1"/>
              <a:t>Applications</a:t>
            </a:r>
            <a:endParaRPr lang="hu-HU" sz="1900" dirty="0"/>
          </a:p>
          <a:p>
            <a:r>
              <a:rPr lang="hu-HU" sz="1900" dirty="0" err="1"/>
              <a:t>health</a:t>
            </a:r>
            <a:endParaRPr lang="hu-HU" sz="1900" dirty="0"/>
          </a:p>
          <a:p>
            <a:r>
              <a:rPr lang="hu-HU" sz="1900" dirty="0" err="1"/>
              <a:t>environment</a:t>
            </a:r>
            <a:r>
              <a:rPr lang="hu-HU" sz="1900" dirty="0"/>
              <a:t> </a:t>
            </a:r>
            <a:r>
              <a:rPr lang="hu-HU" sz="1900" dirty="0" err="1"/>
              <a:t>protection</a:t>
            </a:r>
            <a:r>
              <a:rPr lang="hu-HU" sz="1900" dirty="0"/>
              <a:t>, </a:t>
            </a:r>
            <a:r>
              <a:rPr lang="hu-HU" sz="1900" dirty="0" err="1"/>
              <a:t>ethology</a:t>
            </a:r>
            <a:r>
              <a:rPr lang="hu-HU" sz="1900" dirty="0"/>
              <a:t>, </a:t>
            </a:r>
            <a:r>
              <a:rPr lang="hu-HU" sz="1900" dirty="0" err="1"/>
              <a:t>genetic</a:t>
            </a:r>
            <a:r>
              <a:rPr lang="hu-HU" sz="1900" dirty="0"/>
              <a:t> </a:t>
            </a:r>
            <a:r>
              <a:rPr lang="hu-HU" sz="1900" dirty="0" err="1"/>
              <a:t>studies</a:t>
            </a:r>
            <a:endParaRPr lang="hu-HU" sz="1900" dirty="0"/>
          </a:p>
          <a:p>
            <a:pPr lvl="1"/>
            <a:r>
              <a:rPr lang="hu-HU" sz="1800" dirty="0"/>
              <a:t>Rush Medical School, Chicago</a:t>
            </a:r>
          </a:p>
          <a:p>
            <a:pPr lvl="1"/>
            <a:r>
              <a:rPr lang="hu-HU" sz="1800" dirty="0"/>
              <a:t>Max-Planck </a:t>
            </a:r>
            <a:r>
              <a:rPr lang="hu-HU" sz="1800" dirty="0" err="1"/>
              <a:t>Inst</a:t>
            </a:r>
            <a:r>
              <a:rPr lang="hu-HU" sz="1800" dirty="0"/>
              <a:t> </a:t>
            </a:r>
            <a:r>
              <a:rPr lang="hu-HU" sz="1800" dirty="0" err="1"/>
              <a:t>for</a:t>
            </a:r>
            <a:r>
              <a:rPr lang="hu-HU" sz="1800" dirty="0"/>
              <a:t> </a:t>
            </a:r>
            <a:r>
              <a:rPr lang="hu-HU" sz="1800" dirty="0" err="1"/>
              <a:t>Ornithology</a:t>
            </a:r>
            <a:r>
              <a:rPr lang="hu-HU" sz="1800" dirty="0"/>
              <a:t>, </a:t>
            </a:r>
            <a:r>
              <a:rPr lang="hu-HU" sz="1800" dirty="0" err="1"/>
              <a:t>Munich</a:t>
            </a:r>
            <a:r>
              <a:rPr lang="hu-HU" sz="1800" dirty="0"/>
              <a:t> </a:t>
            </a:r>
          </a:p>
          <a:p>
            <a:pPr lvl="1"/>
            <a:r>
              <a:rPr lang="hu-HU" sz="1800" dirty="0" err="1"/>
              <a:t>Ethology</a:t>
            </a:r>
            <a:r>
              <a:rPr lang="hu-HU" sz="1800" dirty="0"/>
              <a:t> </a:t>
            </a:r>
            <a:r>
              <a:rPr lang="hu-HU" sz="1800" dirty="0" err="1"/>
              <a:t>Dept</a:t>
            </a:r>
            <a:r>
              <a:rPr lang="hu-HU" sz="1800" dirty="0"/>
              <a:t>, ELTE </a:t>
            </a:r>
            <a:endParaRPr lang="en-US" sz="1800" dirty="0"/>
          </a:p>
        </p:txBody>
      </p:sp>
      <p:pic>
        <p:nvPicPr>
          <p:cNvPr id="4" name="milan_mivos_demo_31jan2022 (1)">
            <a:hlinkClick r:id="" action="ppaction://media"/>
            <a:extLst>
              <a:ext uri="{FF2B5EF4-FFF2-40B4-BE49-F238E27FC236}">
                <a16:creationId xmlns:a16="http://schemas.microsoft.com/office/drawing/2014/main" id="{699A0745-21FF-8696-17B4-8982866D7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988" t="41504" r="39089" b="25038"/>
          <a:stretch/>
        </p:blipFill>
        <p:spPr>
          <a:xfrm>
            <a:off x="5810251" y="1710215"/>
            <a:ext cx="5276850" cy="3211512"/>
          </a:xfrm>
          <a:prstGeom prst="rect">
            <a:avLst/>
          </a:prstGeom>
        </p:spPr>
      </p:pic>
      <p:pic>
        <p:nvPicPr>
          <p:cNvPr id="5" name="Rush_DEMONSTRATION__concat_31_cropped">
            <a:hlinkClick r:id="" action="ppaction://media"/>
            <a:extLst>
              <a:ext uri="{FF2B5EF4-FFF2-40B4-BE49-F238E27FC236}">
                <a16:creationId xmlns:a16="http://schemas.microsoft.com/office/drawing/2014/main" id="{7C63B382-7030-C869-BECC-2B6E66C0DE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5297782"/>
            <a:ext cx="9144000" cy="15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8066ADEE-84AB-8EE7-B799-E01546889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61608" y="3537751"/>
            <a:ext cx="5866275" cy="329779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533421F-38EC-C595-2F38-2720977A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Szemantikus térkép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BD0AC2-126C-6520-D7C0-7F22D305A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5500" y="4616389"/>
            <a:ext cx="3886200" cy="1835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err="1"/>
              <a:t>If</a:t>
            </a:r>
            <a:r>
              <a:rPr lang="hu-HU"/>
              <a:t> </a:t>
            </a:r>
            <a:r>
              <a:rPr lang="hu-HU" err="1"/>
              <a:t>machine</a:t>
            </a:r>
            <a:r>
              <a:rPr lang="hu-HU"/>
              <a:t> </a:t>
            </a:r>
            <a:r>
              <a:rPr lang="hu-HU" err="1"/>
              <a:t>can</a:t>
            </a:r>
            <a:r>
              <a:rPr lang="hu-HU"/>
              <a:t> </a:t>
            </a:r>
            <a:r>
              <a:rPr lang="hu-HU" err="1"/>
              <a:t>estimate</a:t>
            </a:r>
            <a:r>
              <a:rPr lang="hu-HU"/>
              <a:t>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pose</a:t>
            </a:r>
            <a:r>
              <a:rPr lang="hu-HU"/>
              <a:t> </a:t>
            </a:r>
            <a:r>
              <a:rPr lang="hu-HU" err="1"/>
              <a:t>than</a:t>
            </a:r>
            <a:r>
              <a:rPr lang="hu-HU"/>
              <a:t> </a:t>
            </a:r>
            <a:r>
              <a:rPr lang="hu-HU" err="1"/>
              <a:t>it</a:t>
            </a:r>
            <a:r>
              <a:rPr lang="hu-HU"/>
              <a:t> </a:t>
            </a:r>
            <a:r>
              <a:rPr lang="hu-HU" err="1"/>
              <a:t>can</a:t>
            </a:r>
            <a:r>
              <a:rPr lang="hu-HU"/>
              <a:t> </a:t>
            </a:r>
            <a:r>
              <a:rPr lang="hu-HU" err="1"/>
              <a:t>help</a:t>
            </a:r>
            <a:r>
              <a:rPr lang="hu-HU"/>
              <a:t> in </a:t>
            </a:r>
            <a:r>
              <a:rPr lang="hu-HU" err="1"/>
              <a:t>navigation</a:t>
            </a:r>
            <a:r>
              <a:rPr lang="hu-HU"/>
              <a:t> and </a:t>
            </a:r>
            <a:r>
              <a:rPr lang="hu-HU" err="1"/>
              <a:t>error</a:t>
            </a:r>
            <a:r>
              <a:rPr lang="hu-HU"/>
              <a:t> </a:t>
            </a:r>
            <a:r>
              <a:rPr lang="hu-HU" err="1"/>
              <a:t>explication</a:t>
            </a:r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EC4F6D0-0680-6AFD-992D-B0921DD03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94" y="2100404"/>
            <a:ext cx="3938155" cy="2220704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6D2123BD-8FCD-676D-A643-49A055EB6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251" y="1035087"/>
            <a:ext cx="5181600" cy="4351338"/>
          </a:xfrm>
        </p:spPr>
        <p:txBody>
          <a:bodyPr/>
          <a:lstStyle/>
          <a:p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Corollary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: Robot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can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talk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about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objects and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directions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in the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patients’s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ego-centric coordinate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6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dRollUpHand">
            <a:hlinkClick r:id="" action="ppaction://media"/>
            <a:extLst>
              <a:ext uri="{FF2B5EF4-FFF2-40B4-BE49-F238E27FC236}">
                <a16:creationId xmlns:a16="http://schemas.microsoft.com/office/drawing/2014/main" id="{DCEC37D4-6074-1D06-E6CB-DD489EC31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2523" y="444944"/>
            <a:ext cx="5585052" cy="62843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F8014D-C21B-B38B-DEB1-88782F3B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Behavior</a:t>
            </a:r>
            <a:r>
              <a:rPr lang="hu-HU" dirty="0"/>
              <a:t> and </a:t>
            </a:r>
            <a:r>
              <a:rPr lang="hu-HU" dirty="0" err="1"/>
              <a:t>personality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6B7B337-FFD8-1F8C-F69D-BCBFDAD9E521}"/>
              </a:ext>
            </a:extLst>
          </p:cNvPr>
          <p:cNvSpPr txBox="1">
            <a:spLocks/>
          </p:cNvSpPr>
          <p:nvPr/>
        </p:nvSpPr>
        <p:spPr>
          <a:xfrm>
            <a:off x="1630533" y="1695636"/>
            <a:ext cx="3808520" cy="5033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hu-HU" sz="2300" dirty="0" err="1"/>
              <a:t>What</a:t>
            </a:r>
            <a:r>
              <a:rPr lang="hu-HU" sz="2300" dirty="0"/>
              <a:t> is s/he </a:t>
            </a:r>
            <a:r>
              <a:rPr lang="hu-HU" sz="2300" dirty="0" err="1"/>
              <a:t>doing</a:t>
            </a:r>
            <a:r>
              <a:rPr lang="hu-HU" sz="2300" dirty="0"/>
              <a:t>?</a:t>
            </a:r>
            <a:br>
              <a:rPr lang="hu-HU" sz="2300" dirty="0"/>
            </a:br>
            <a:r>
              <a:rPr lang="hu-HU" sz="2300" dirty="0" err="1"/>
              <a:t>What</a:t>
            </a:r>
            <a:r>
              <a:rPr lang="hu-HU" sz="2300" dirty="0"/>
              <a:t> is </a:t>
            </a:r>
            <a:r>
              <a:rPr lang="hu-HU" sz="2300" dirty="0" err="1"/>
              <a:t>her</a:t>
            </a:r>
            <a:r>
              <a:rPr lang="hu-HU" sz="2300" dirty="0"/>
              <a:t>/</a:t>
            </a:r>
            <a:r>
              <a:rPr lang="hu-HU" sz="2300" dirty="0" err="1"/>
              <a:t>his</a:t>
            </a:r>
            <a:r>
              <a:rPr lang="hu-HU" sz="2300" dirty="0"/>
              <a:t> </a:t>
            </a:r>
            <a:r>
              <a:rPr lang="hu-HU" sz="2300" dirty="0" err="1"/>
              <a:t>mood</a:t>
            </a:r>
            <a:r>
              <a:rPr lang="hu-HU" sz="2300" dirty="0"/>
              <a:t>?</a:t>
            </a:r>
            <a:br>
              <a:rPr lang="hu-HU" sz="2300" dirty="0"/>
            </a:br>
            <a:r>
              <a:rPr lang="hu-HU" sz="2300" dirty="0" err="1"/>
              <a:t>What</a:t>
            </a:r>
            <a:r>
              <a:rPr lang="hu-HU" sz="2300" dirty="0"/>
              <a:t> is s/he </a:t>
            </a:r>
            <a:r>
              <a:rPr lang="hu-HU" sz="2300" dirty="0" err="1"/>
              <a:t>up</a:t>
            </a:r>
            <a:r>
              <a:rPr lang="hu-HU" sz="2300" dirty="0"/>
              <a:t> </a:t>
            </a:r>
            <a:r>
              <a:rPr lang="hu-HU" sz="2300" dirty="0" err="1"/>
              <a:t>to</a:t>
            </a:r>
            <a:r>
              <a:rPr lang="hu-HU" sz="2300" dirty="0"/>
              <a:t>?</a:t>
            </a:r>
            <a:br>
              <a:rPr lang="hu-HU" sz="2300" dirty="0"/>
            </a:br>
            <a:r>
              <a:rPr lang="hu-HU" sz="2300" dirty="0"/>
              <a:t>Is </a:t>
            </a:r>
            <a:r>
              <a:rPr lang="hu-HU" sz="2300" dirty="0" err="1"/>
              <a:t>help</a:t>
            </a:r>
            <a:r>
              <a:rPr lang="hu-HU" sz="2300" dirty="0"/>
              <a:t> </a:t>
            </a:r>
            <a:r>
              <a:rPr lang="hu-HU" sz="2300" dirty="0" err="1"/>
              <a:t>needed</a:t>
            </a:r>
            <a:r>
              <a:rPr lang="hu-HU" sz="2300" dirty="0"/>
              <a:t>? </a:t>
            </a:r>
            <a:br>
              <a:rPr lang="hu-HU" sz="2300" dirty="0"/>
            </a:br>
            <a:r>
              <a:rPr lang="hu-HU" sz="2300" dirty="0" err="1"/>
              <a:t>How</a:t>
            </a:r>
            <a:r>
              <a:rPr lang="hu-HU" sz="2300" dirty="0"/>
              <a:t> </a:t>
            </a:r>
            <a:r>
              <a:rPr lang="hu-HU" sz="2300" dirty="0" err="1"/>
              <a:t>could</a:t>
            </a:r>
            <a:r>
              <a:rPr lang="hu-HU" sz="2300" dirty="0"/>
              <a:t> </a:t>
            </a:r>
            <a:r>
              <a:rPr lang="hu-HU" sz="2300" dirty="0" err="1"/>
              <a:t>the</a:t>
            </a:r>
            <a:r>
              <a:rPr lang="hu-HU" sz="2300" dirty="0"/>
              <a:t> </a:t>
            </a:r>
            <a:r>
              <a:rPr lang="hu-HU" sz="2300" dirty="0" err="1"/>
              <a:t>machine</a:t>
            </a:r>
            <a:r>
              <a:rPr lang="hu-HU" sz="2300" dirty="0"/>
              <a:t> </a:t>
            </a:r>
            <a:r>
              <a:rPr lang="hu-HU" sz="2300" dirty="0" err="1"/>
              <a:t>help</a:t>
            </a:r>
            <a:r>
              <a:rPr lang="hu-HU" sz="2300" dirty="0"/>
              <a:t>?</a:t>
            </a:r>
          </a:p>
          <a:p>
            <a:pPr>
              <a:lnSpc>
                <a:spcPct val="120000"/>
              </a:lnSpc>
            </a:pPr>
            <a:br>
              <a:rPr lang="hu-HU" sz="2300" dirty="0"/>
            </a:br>
            <a:r>
              <a:rPr lang="hu-HU" sz="2300" dirty="0" err="1"/>
              <a:t>Interesting</a:t>
            </a:r>
            <a:r>
              <a:rPr lang="hu-HU" sz="2300" dirty="0"/>
              <a:t> and </a:t>
            </a:r>
            <a:r>
              <a:rPr lang="hu-HU" sz="2300" dirty="0" err="1"/>
              <a:t>relevant</a:t>
            </a:r>
            <a:r>
              <a:rPr lang="hu-HU" sz="2300" dirty="0"/>
              <a:t> </a:t>
            </a:r>
            <a:r>
              <a:rPr lang="hu-HU" sz="2300" dirty="0" err="1"/>
              <a:t>finding</a:t>
            </a:r>
            <a:r>
              <a:rPr lang="hu-HU" sz="2300" dirty="0"/>
              <a:t> </a:t>
            </a:r>
            <a:r>
              <a:rPr lang="hu-HU" sz="2300" dirty="0" err="1"/>
              <a:t>for</a:t>
            </a:r>
            <a:r>
              <a:rPr lang="hu-HU" sz="2300" dirty="0"/>
              <a:t> </a:t>
            </a:r>
            <a:r>
              <a:rPr lang="hu-HU" sz="2300" dirty="0" err="1"/>
              <a:t>the</a:t>
            </a:r>
            <a:r>
              <a:rPr lang="hu-HU" sz="2300" dirty="0"/>
              <a:t> </a:t>
            </a:r>
            <a:r>
              <a:rPr lang="hu-HU" sz="2300" dirty="0" err="1"/>
              <a:t>avatar</a:t>
            </a:r>
            <a:r>
              <a:rPr lang="hu-HU" sz="2300" dirty="0"/>
              <a:t> </a:t>
            </a:r>
            <a:r>
              <a:rPr lang="hu-HU" sz="2300" dirty="0" err="1"/>
              <a:t>technology</a:t>
            </a:r>
            <a:r>
              <a:rPr lang="hu-HU" sz="2300" dirty="0"/>
              <a:t>:</a:t>
            </a:r>
            <a:br>
              <a:rPr lang="hu-HU" sz="2300" dirty="0"/>
            </a:br>
            <a:r>
              <a:rPr lang="hu-HU" sz="2300" dirty="0" err="1">
                <a:latin typeface="Garamond" panose="02020404030301010803" pitchFamily="18" charset="0"/>
              </a:rPr>
              <a:t>We</a:t>
            </a:r>
            <a:r>
              <a:rPr lang="hu-HU" sz="2300" dirty="0">
                <a:latin typeface="Garamond" panose="02020404030301010803" pitchFamily="18" charset="0"/>
              </a:rPr>
              <a:t> </a:t>
            </a:r>
            <a:r>
              <a:rPr lang="hu-HU" sz="2300" dirty="0" err="1">
                <a:latin typeface="Garamond" panose="02020404030301010803" pitchFamily="18" charset="0"/>
              </a:rPr>
              <a:t>can</a:t>
            </a:r>
            <a:r>
              <a:rPr lang="hu-HU" sz="2300" dirty="0">
                <a:latin typeface="Garamond" panose="02020404030301010803" pitchFamily="18" charset="0"/>
              </a:rPr>
              <a:t> </a:t>
            </a:r>
            <a:r>
              <a:rPr lang="hu-HU" sz="2300" dirty="0" err="1">
                <a:latin typeface="Garamond" panose="02020404030301010803" pitchFamily="18" charset="0"/>
              </a:rPr>
              <a:t>talk</a:t>
            </a:r>
            <a:r>
              <a:rPr lang="hu-HU" sz="2300" dirty="0">
                <a:latin typeface="Garamond" panose="02020404030301010803" pitchFamily="18" charset="0"/>
              </a:rPr>
              <a:t> </a:t>
            </a:r>
            <a:r>
              <a:rPr lang="hu-HU" sz="2300" dirty="0" err="1">
                <a:latin typeface="Garamond" panose="02020404030301010803" pitchFamily="18" charset="0"/>
              </a:rPr>
              <a:t>about</a:t>
            </a:r>
            <a:r>
              <a:rPr lang="hu-HU" sz="2300" dirty="0">
                <a:latin typeface="Garamond" panose="02020404030301010803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hu-HU" sz="2300" i="1" dirty="0">
                <a:latin typeface="Garamond" panose="02020404030301010803" pitchFamily="18" charset="0"/>
              </a:rPr>
              <a:t>„</a:t>
            </a:r>
            <a:r>
              <a:rPr lang="hu-HU" sz="2300" i="1" dirty="0" err="1">
                <a:latin typeface="Garamond" panose="02020404030301010803" pitchFamily="18" charset="0"/>
              </a:rPr>
              <a:t>perceived</a:t>
            </a:r>
            <a:r>
              <a:rPr lang="hu-HU" sz="2300" i="1" dirty="0">
                <a:latin typeface="Garamond" panose="02020404030301010803" pitchFamily="18" charset="0"/>
              </a:rPr>
              <a:t> </a:t>
            </a:r>
            <a:r>
              <a:rPr lang="hu-HU" sz="2300" i="1" dirty="0" err="1">
                <a:latin typeface="Garamond" panose="02020404030301010803" pitchFamily="18" charset="0"/>
              </a:rPr>
              <a:t>group-personality-state</a:t>
            </a:r>
            <a:r>
              <a:rPr lang="hu-HU" sz="2300" i="1" dirty="0">
                <a:latin typeface="Garamond" panose="02020404030301010803" pitchFamily="18" charset="0"/>
              </a:rPr>
              <a:t>”</a:t>
            </a:r>
            <a:endParaRPr lang="en-US" sz="2300" i="1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300" dirty="0">
                <a:latin typeface="Garamond" panose="02020404030301010803" pitchFamily="18" charset="0"/>
                <a:sym typeface="Wingdings" panose="05000000000000000000" pitchFamily="2" charset="2"/>
              </a:rPr>
              <a:t> Next slide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1043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6CC1-D265-0B1B-B9AA-870242F8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Perceived</a:t>
            </a:r>
            <a:r>
              <a:rPr lang="en-US" dirty="0"/>
              <a:t> </a:t>
            </a:r>
            <a:r>
              <a:rPr lang="en-US" b="1" dirty="0">
                <a:solidFill>
                  <a:srgbClr val="920000"/>
                </a:solidFill>
              </a:rPr>
              <a:t>group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 err="1"/>
              <a:t>personality</a:t>
            </a:r>
            <a:r>
              <a:rPr lang="en-US" dirty="0"/>
              <a:t>-</a:t>
            </a:r>
            <a:r>
              <a:rPr lang="hu-HU" dirty="0" err="1"/>
              <a:t>state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5785-BE75-7D38-C12B-8E139935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617" y="1684884"/>
            <a:ext cx="2941022" cy="48984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dirty="0" err="1">
                <a:latin typeface="+mj-lt"/>
              </a:rPr>
              <a:t>People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tend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to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have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similar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perceived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personality</a:t>
            </a:r>
            <a:r>
              <a:rPr lang="hu-HU" dirty="0">
                <a:latin typeface="+mj-lt"/>
              </a:rPr>
              <a:t> in </a:t>
            </a:r>
            <a:r>
              <a:rPr lang="hu-HU" dirty="0" err="1">
                <a:latin typeface="+mj-lt"/>
              </a:rPr>
              <a:t>groups</a:t>
            </a:r>
            <a:endParaRPr lang="hu-HU" dirty="0">
              <a:latin typeface="+mj-lt"/>
            </a:endParaRPr>
          </a:p>
          <a:p>
            <a:pPr marL="0" indent="0">
              <a:buNone/>
            </a:pPr>
            <a:endParaRPr lang="hu-HU" dirty="0">
              <a:latin typeface="+mj-lt"/>
            </a:endParaRPr>
          </a:p>
          <a:p>
            <a:pPr marL="0" indent="0">
              <a:buNone/>
            </a:pPr>
            <a:r>
              <a:rPr lang="hu-HU" dirty="0" err="1">
                <a:latin typeface="+mj-lt"/>
              </a:rPr>
              <a:t>Perceived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personality</a:t>
            </a:r>
            <a:r>
              <a:rPr lang="hu-HU" dirty="0">
                <a:latin typeface="+mj-lt"/>
              </a:rPr>
              <a:t> of </a:t>
            </a:r>
            <a:r>
              <a:rPr lang="hu-HU" dirty="0" err="1">
                <a:latin typeface="+mj-lt"/>
              </a:rPr>
              <a:t>groups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can</a:t>
            </a:r>
            <a:r>
              <a:rPr lang="hu-HU" dirty="0">
                <a:latin typeface="+mj-lt"/>
              </a:rPr>
              <a:t> be </a:t>
            </a:r>
            <a:r>
              <a:rPr lang="hu-HU" dirty="0" err="1">
                <a:latin typeface="+mj-lt"/>
              </a:rPr>
              <a:t>very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different</a:t>
            </a:r>
            <a:endParaRPr lang="hu-HU" dirty="0">
              <a:latin typeface="+mj-lt"/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err="1"/>
              <a:t>Personality</a:t>
            </a:r>
            <a:r>
              <a:rPr lang="hu-HU" dirty="0"/>
              <a:t> has </a:t>
            </a:r>
            <a:r>
              <a:rPr lang="hu-HU" dirty="0" err="1"/>
              <a:t>predictive</a:t>
            </a:r>
            <a:r>
              <a:rPr lang="hu-HU" dirty="0"/>
              <a:t> </a:t>
            </a:r>
            <a:r>
              <a:rPr lang="hu-HU" dirty="0" err="1"/>
              <a:t>power</a:t>
            </a:r>
            <a:r>
              <a:rPr lang="hu-HU" dirty="0"/>
              <a:t>, </a:t>
            </a:r>
            <a:r>
              <a:rPr lang="hu-HU" dirty="0" err="1"/>
              <a:t>e.g</a:t>
            </a:r>
            <a:r>
              <a:rPr lang="hu-HU" dirty="0"/>
              <a:t>., </a:t>
            </a:r>
            <a:r>
              <a:rPr lang="hu-HU" dirty="0" err="1"/>
              <a:t>on</a:t>
            </a:r>
            <a:r>
              <a:rPr lang="hu-HU" dirty="0"/>
              <a:t> performance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Potential applications in treatments: </a:t>
            </a:r>
            <a:r>
              <a:rPr lang="en-US" dirty="0" err="1"/>
              <a:t>avatar+patient</a:t>
            </a:r>
            <a:r>
              <a:rPr lang="en-US" dirty="0"/>
              <a:t> make a group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7F6D7A-314D-E0C2-58DC-6C8C8AEAA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34"/>
          <a:stretch/>
        </p:blipFill>
        <p:spPr>
          <a:xfrm>
            <a:off x="4622777" y="930897"/>
            <a:ext cx="3652165" cy="4225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8C6B32-7412-E0F7-F612-1FC903CF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218" y="103695"/>
            <a:ext cx="2343150" cy="2657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CA62A3-9F94-4B5C-A421-D18B2F4D7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537" y="352494"/>
            <a:ext cx="2381250" cy="2695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9599E5-112D-FDEB-6416-A6B2C58B1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331" y="598557"/>
            <a:ext cx="2390775" cy="2724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A49D33-E89F-830D-580B-FCD943EB6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649" y="882720"/>
            <a:ext cx="2457450" cy="26860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67C90D-0F63-A709-83B4-9589A8BF4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857" y="1100922"/>
            <a:ext cx="2343150" cy="2676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55C6A5-F407-14C3-5191-9CE1ADFAF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6793" y="1384403"/>
            <a:ext cx="2362200" cy="267652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2EF950-CDED-2565-56F1-1EFEE8CC5124}"/>
              </a:ext>
            </a:extLst>
          </p:cNvPr>
          <p:cNvCxnSpPr>
            <a:cxnSpLocks/>
          </p:cNvCxnSpPr>
          <p:nvPr/>
        </p:nvCxnSpPr>
        <p:spPr>
          <a:xfrm flipV="1">
            <a:off x="8977745" y="4821382"/>
            <a:ext cx="2815937" cy="935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70DED5-59C9-0242-F87C-0A98E1A5D342}"/>
              </a:ext>
            </a:extLst>
          </p:cNvPr>
          <p:cNvGrpSpPr/>
          <p:nvPr/>
        </p:nvGrpSpPr>
        <p:grpSpPr>
          <a:xfrm>
            <a:off x="6795013" y="4176645"/>
            <a:ext cx="5480115" cy="2681354"/>
            <a:chOff x="6795013" y="4176645"/>
            <a:chExt cx="5480115" cy="26813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7AD0E92-416F-D2C1-7C20-FA858B0244EA}"/>
                </a:ext>
              </a:extLst>
            </p:cNvPr>
            <p:cNvGrpSpPr/>
            <p:nvPr/>
          </p:nvGrpSpPr>
          <p:grpSpPr>
            <a:xfrm>
              <a:off x="6795013" y="4176645"/>
              <a:ext cx="5480115" cy="2681354"/>
              <a:chOff x="6711885" y="4176645"/>
              <a:chExt cx="5480115" cy="268135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DE1BD64-B1E0-6B99-F17D-2C5BE4DB4847}"/>
                  </a:ext>
                </a:extLst>
              </p:cNvPr>
              <p:cNvSpPr/>
              <p:nvPr/>
            </p:nvSpPr>
            <p:spPr>
              <a:xfrm>
                <a:off x="6711885" y="5081046"/>
                <a:ext cx="5480115" cy="1776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395EA9D-E23E-FE2B-D71F-939E4EDC8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20775" y="4176645"/>
                <a:ext cx="3896123" cy="2526596"/>
              </a:xfrm>
              <a:prstGeom prst="rect">
                <a:avLst/>
              </a:prstGeom>
            </p:spPr>
          </p:pic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CB3BEE-4124-2F21-2147-B5074ED932E4}"/>
                </a:ext>
              </a:extLst>
            </p:cNvPr>
            <p:cNvSpPr/>
            <p:nvPr/>
          </p:nvSpPr>
          <p:spPr>
            <a:xfrm>
              <a:off x="9987798" y="4655127"/>
              <a:ext cx="274320" cy="2711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FC978C-D1FC-56F3-2F28-D38461C36FEE}"/>
                </a:ext>
              </a:extLst>
            </p:cNvPr>
            <p:cNvSpPr/>
            <p:nvPr/>
          </p:nvSpPr>
          <p:spPr>
            <a:xfrm>
              <a:off x="10296063" y="5566069"/>
              <a:ext cx="274320" cy="2711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86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F715-6CB4-83D3-D606-B73C6D5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Application</a:t>
            </a:r>
            <a:r>
              <a:rPr lang="hu-HU" dirty="0"/>
              <a:t> </a:t>
            </a:r>
            <a:r>
              <a:rPr lang="hu-HU" dirty="0" err="1"/>
              <a:t>opportunities</a:t>
            </a:r>
            <a:r>
              <a:rPr lang="hu-HU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DB96-0F26-B858-C789-2DAFD0B8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186876" cy="435133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ontinuous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healthcare”</a:t>
            </a:r>
            <a:endParaRPr lang="hu-H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xamples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PTSD,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depression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autism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dementia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obesity</a:t>
            </a:r>
            <a:endParaRPr lang="hu-H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ecurity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home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shops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banks</a:t>
            </a:r>
            <a:r>
              <a:rPr lang="hu-H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public spaces”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Examples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manipulation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motion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pattern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recognition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behavior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detection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</a:rPr>
              <a:t>biometry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, anonymization.</a:t>
            </a:r>
          </a:p>
          <a:p>
            <a:pPr marL="457200" lvl="1" indent="0">
              <a:buNone/>
            </a:pP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Need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for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robustness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against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adversarial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attacks</a:t>
            </a:r>
            <a:endParaRPr lang="hu-H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hu-HU" dirty="0" err="1">
                <a:latin typeface="Calibri" panose="020F0502020204030204" pitchFamily="34" charset="0"/>
              </a:rPr>
              <a:t>Edutainment</a:t>
            </a:r>
            <a:r>
              <a:rPr lang="hu-HU" dirty="0">
                <a:latin typeface="Calibri" panose="020F0502020204030204" pitchFamily="34" charset="0"/>
              </a:rPr>
              <a:t>, </a:t>
            </a:r>
            <a:r>
              <a:rPr lang="hu-HU" dirty="0" err="1">
                <a:latin typeface="Calibri" panose="020F0502020204030204" pitchFamily="34" charset="0"/>
              </a:rPr>
              <a:t>early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</a:rPr>
              <a:t>talent</a:t>
            </a:r>
            <a:r>
              <a:rPr lang="hu-HU" dirty="0">
                <a:latin typeface="Calibri" panose="020F0502020204030204" pitchFamily="34" charset="0"/>
              </a:rPr>
              <a:t> and </a:t>
            </a:r>
            <a:r>
              <a:rPr lang="hu-HU" dirty="0" err="1">
                <a:latin typeface="Calibri" panose="020F0502020204030204" pitchFamily="34" charset="0"/>
              </a:rPr>
              <a:t>special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</a:rPr>
              <a:t>need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</a:rPr>
              <a:t>discovery</a:t>
            </a:r>
            <a:r>
              <a:rPr lang="hu-HU" dirty="0">
                <a:latin typeface="Calibri" panose="020F0502020204030204" pitchFamily="34" charset="0"/>
              </a:rPr>
              <a:t>.</a:t>
            </a:r>
          </a:p>
          <a:p>
            <a:r>
              <a:rPr lang="hu-HU" dirty="0">
                <a:latin typeface="Calibri" panose="020F0502020204030204" pitchFamily="34" charset="0"/>
              </a:rPr>
              <a:t>Cyber-Physical Systems </a:t>
            </a:r>
            <a:r>
              <a:rPr lang="hu-HU" dirty="0" err="1">
                <a:latin typeface="Calibri" panose="020F0502020204030204" pitchFamily="34" charset="0"/>
              </a:rPr>
              <a:t>with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sz="2400" i="1" dirty="0"/>
              <a:t>human-in-</a:t>
            </a:r>
            <a:r>
              <a:rPr lang="hu-HU" sz="2400" i="1" dirty="0" err="1"/>
              <a:t>the</a:t>
            </a:r>
            <a:r>
              <a:rPr lang="hu-HU" sz="2400" i="1" dirty="0"/>
              <a:t>-</a:t>
            </a:r>
            <a:r>
              <a:rPr lang="hu-HU" sz="2400" i="1" dirty="0" err="1"/>
              <a:t>loop</a:t>
            </a:r>
            <a:r>
              <a:rPr lang="hu-HU" sz="2400" i="1" dirty="0"/>
              <a:t> </a:t>
            </a:r>
          </a:p>
          <a:p>
            <a:pPr lvl="1"/>
            <a:r>
              <a:rPr lang="hu-HU" dirty="0" err="1"/>
              <a:t>Potential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extension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KFI</a:t>
            </a:r>
            <a:r>
              <a:rPr lang="hu-HU" dirty="0"/>
              <a:t> MOBOT </a:t>
            </a:r>
            <a:r>
              <a:rPr lang="hu-HU" dirty="0" err="1"/>
              <a:t>warehouse</a:t>
            </a:r>
            <a:r>
              <a:rPr lang="hu-HU" dirty="0"/>
              <a:t>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2C748-7AC6-16D8-22D2-63A8ADEB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280" y="1280161"/>
            <a:ext cx="3149600" cy="54965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4100" dirty="0"/>
              <a:t>Features</a:t>
            </a:r>
            <a:endParaRPr lang="en-US" sz="4100" dirty="0"/>
          </a:p>
          <a:p>
            <a:pPr>
              <a:lnSpc>
                <a:spcPct val="120000"/>
              </a:lnSpc>
            </a:pPr>
            <a:r>
              <a:rPr lang="en-US" sz="2900" dirty="0" err="1"/>
              <a:t>Energ</a:t>
            </a:r>
            <a:r>
              <a:rPr lang="hu-HU" sz="2900" dirty="0"/>
              <a:t>y saving </a:t>
            </a:r>
            <a:r>
              <a:rPr lang="hu-HU" sz="2900" dirty="0" err="1"/>
              <a:t>nets</a:t>
            </a: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hu-HU" sz="2900" i="1" dirty="0"/>
              <a:t>sparse </a:t>
            </a:r>
            <a:r>
              <a:rPr lang="hu-HU" sz="2900" i="1" dirty="0" err="1"/>
              <a:t>coding</a:t>
            </a:r>
            <a:endParaRPr lang="en-US" sz="2900" i="1" dirty="0"/>
          </a:p>
          <a:p>
            <a:pPr lvl="1">
              <a:lnSpc>
                <a:spcPct val="120000"/>
              </a:lnSpc>
            </a:pPr>
            <a:r>
              <a:rPr lang="hu-HU" sz="2900" i="1" dirty="0"/>
              <a:t>sparse (</a:t>
            </a:r>
            <a:r>
              <a:rPr lang="hu-HU" sz="2900" i="1" dirty="0" err="1"/>
              <a:t>pruned</a:t>
            </a:r>
            <a:r>
              <a:rPr lang="hu-HU" sz="2900" i="1" dirty="0"/>
              <a:t>) </a:t>
            </a:r>
            <a:r>
              <a:rPr lang="hu-HU" sz="2900" i="1" dirty="0" err="1"/>
              <a:t>weights</a:t>
            </a:r>
            <a:endParaRPr lang="en-US" sz="2900" i="1" dirty="0"/>
          </a:p>
          <a:p>
            <a:pPr>
              <a:lnSpc>
                <a:spcPct val="120000"/>
              </a:lnSpc>
            </a:pPr>
            <a:r>
              <a:rPr lang="hu-HU" sz="2900" dirty="0" err="1"/>
              <a:t>Attack</a:t>
            </a:r>
            <a:r>
              <a:rPr lang="hu-HU" sz="2900" dirty="0"/>
              <a:t> </a:t>
            </a:r>
            <a:r>
              <a:rPr lang="hu-HU" sz="2900" dirty="0" err="1"/>
              <a:t>can</a:t>
            </a:r>
            <a:r>
              <a:rPr lang="hu-HU" sz="2900" dirty="0"/>
              <a:t> be</a:t>
            </a:r>
            <a:r>
              <a:rPr lang="en-US" sz="2900" dirty="0"/>
              <a:t> </a:t>
            </a:r>
          </a:p>
          <a:p>
            <a:pPr lvl="1">
              <a:lnSpc>
                <a:spcPct val="120000"/>
              </a:lnSpc>
            </a:pPr>
            <a:r>
              <a:rPr lang="hu-HU" sz="2900" dirty="0" err="1"/>
              <a:t>corrected</a:t>
            </a:r>
            <a:r>
              <a:rPr lang="hu-HU" sz="2900" dirty="0"/>
              <a:t> </a:t>
            </a:r>
            <a:r>
              <a:rPr lang="hu-HU" sz="2900" dirty="0" err="1"/>
              <a:t>or</a:t>
            </a: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hu-HU" sz="2900" dirty="0" err="1"/>
              <a:t>detected</a:t>
            </a:r>
            <a:endParaRPr lang="en-US" sz="2900" dirty="0"/>
          </a:p>
          <a:p>
            <a:pPr>
              <a:lnSpc>
                <a:spcPct val="120000"/>
              </a:lnSpc>
            </a:pPr>
            <a:r>
              <a:rPr lang="hu-HU" sz="2900" i="1" dirty="0"/>
              <a:t>Plus</a:t>
            </a:r>
            <a:endParaRPr lang="en-US" sz="2900" i="1" dirty="0"/>
          </a:p>
          <a:p>
            <a:pPr lvl="1">
              <a:lnSpc>
                <a:spcPct val="120000"/>
              </a:lnSpc>
            </a:pPr>
            <a:r>
              <a:rPr lang="en-US" sz="2900" i="1" dirty="0"/>
              <a:t>“</a:t>
            </a:r>
            <a:r>
              <a:rPr lang="hu-HU" sz="2900" i="1" dirty="0" err="1"/>
              <a:t>dictionary</a:t>
            </a:r>
            <a:r>
              <a:rPr lang="en-US" sz="2900" i="1" dirty="0"/>
              <a:t>” </a:t>
            </a:r>
            <a:r>
              <a:rPr lang="en-US" sz="2900" dirty="0"/>
              <a:t>is </a:t>
            </a:r>
            <a:r>
              <a:rPr lang="hu-HU" sz="2900" dirty="0" err="1"/>
              <a:t>developed</a:t>
            </a:r>
            <a:endParaRPr lang="en-US" sz="2900" dirty="0"/>
          </a:p>
          <a:p>
            <a:pPr lvl="2">
              <a:lnSpc>
                <a:spcPct val="120000"/>
              </a:lnSpc>
            </a:pPr>
            <a:r>
              <a:rPr lang="hu-HU" sz="2900" dirty="0" err="1"/>
              <a:t>the</a:t>
            </a:r>
            <a:r>
              <a:rPr lang="hu-HU" sz="2900" dirty="0"/>
              <a:t> net is </a:t>
            </a:r>
            <a:r>
              <a:rPr lang="hu-HU" sz="2900" dirty="0" err="1"/>
              <a:t>capable</a:t>
            </a:r>
            <a:r>
              <a:rPr lang="hu-HU" sz="2900" dirty="0"/>
              <a:t> </a:t>
            </a:r>
            <a:r>
              <a:rPr lang="hu-HU" sz="2900" dirty="0" err="1"/>
              <a:t>for</a:t>
            </a:r>
            <a:r>
              <a:rPr lang="hu-HU" sz="2900" dirty="0"/>
              <a:t> </a:t>
            </a:r>
            <a:r>
              <a:rPr lang="hu-HU" sz="2900" i="1" dirty="0" err="1"/>
              <a:t>explanations</a:t>
            </a:r>
            <a:endParaRPr lang="hu-HU" sz="2900" i="1" dirty="0"/>
          </a:p>
          <a:p>
            <a:pPr lvl="2">
              <a:lnSpc>
                <a:spcPct val="120000"/>
              </a:lnSpc>
            </a:pPr>
            <a:r>
              <a:rPr lang="hu-HU" sz="2900" dirty="0" err="1"/>
              <a:t>translation</a:t>
            </a:r>
            <a:r>
              <a:rPr lang="hu-HU" sz="2900" dirty="0"/>
              <a:t> is </a:t>
            </a:r>
            <a:r>
              <a:rPr lang="hu-HU" sz="2900" dirty="0" err="1"/>
              <a:t>needed</a:t>
            </a: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hu-HU" sz="2900" dirty="0" err="1">
                <a:solidFill>
                  <a:srgbClr val="920000"/>
                </a:solidFill>
                <a:latin typeface="+mj-lt"/>
              </a:rPr>
              <a:t>group</a:t>
            </a:r>
            <a:r>
              <a:rPr lang="hu-HU" sz="2900" dirty="0">
                <a:solidFill>
                  <a:srgbClr val="920000"/>
                </a:solidFill>
                <a:latin typeface="+mj-lt"/>
              </a:rPr>
              <a:t> sparse </a:t>
            </a:r>
            <a:r>
              <a:rPr lang="hu-HU" sz="2900" dirty="0" err="1"/>
              <a:t>method</a:t>
            </a:r>
            <a:r>
              <a:rPr lang="hu-HU" sz="2900" dirty="0"/>
              <a:t> is </a:t>
            </a:r>
            <a:r>
              <a:rPr lang="hu-HU" sz="2900" i="1" dirty="0" err="1"/>
              <a:t>fast</a:t>
            </a:r>
            <a:endParaRPr lang="hu-HU" sz="2900" i="1" dirty="0"/>
          </a:p>
          <a:p>
            <a:pPr>
              <a:lnSpc>
                <a:spcPct val="120000"/>
              </a:lnSpc>
            </a:pPr>
            <a:r>
              <a:rPr lang="hu-HU" sz="2900" dirty="0">
                <a:solidFill>
                  <a:srgbClr val="500000"/>
                </a:solidFill>
              </a:rPr>
              <a:t>Backing </a:t>
            </a:r>
            <a:r>
              <a:rPr lang="hu-HU" sz="2900" dirty="0" err="1">
                <a:solidFill>
                  <a:srgbClr val="500000"/>
                </a:solidFill>
              </a:rPr>
              <a:t>mathematical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theorems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have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been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developed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by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i="1" dirty="0">
                <a:solidFill>
                  <a:srgbClr val="500000"/>
                </a:solidFill>
              </a:rPr>
              <a:t>Dávid Szeghy </a:t>
            </a:r>
            <a:r>
              <a:rPr lang="hu-HU" sz="2900" dirty="0" err="1">
                <a:solidFill>
                  <a:srgbClr val="500000"/>
                </a:solidFill>
              </a:rPr>
              <a:t>for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generalized</a:t>
            </a:r>
            <a:r>
              <a:rPr lang="hu-HU" sz="2900" dirty="0">
                <a:solidFill>
                  <a:srgbClr val="500000"/>
                </a:solidFill>
              </a:rPr>
              <a:t> </a:t>
            </a:r>
            <a:r>
              <a:rPr lang="hu-HU" sz="2900" dirty="0" err="1">
                <a:solidFill>
                  <a:srgbClr val="500000"/>
                </a:solidFill>
              </a:rPr>
              <a:t>architectures</a:t>
            </a:r>
            <a:endParaRPr lang="en-US" sz="2900" dirty="0">
              <a:solidFill>
                <a:srgbClr val="5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FFCC4-BED3-F912-C867-6D91736A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82" y="1630556"/>
            <a:ext cx="5992618" cy="45264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0108E4-5AE8-650C-0DF4-028515C3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65" y="142042"/>
            <a:ext cx="5149970" cy="7634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hu-HU" sz="2800" dirty="0"/>
              <a:t>Sparse </a:t>
            </a:r>
            <a:r>
              <a:rPr lang="hu-HU" sz="2800" dirty="0" err="1"/>
              <a:t>deep</a:t>
            </a:r>
            <a:r>
              <a:rPr lang="hu-HU" sz="2800" dirty="0"/>
              <a:t> </a:t>
            </a:r>
            <a:r>
              <a:rPr lang="hu-HU" sz="2800" dirty="0" err="1"/>
              <a:t>coding</a:t>
            </a:r>
            <a:r>
              <a:rPr lang="hu-HU" sz="2800" dirty="0"/>
              <a:t> </a:t>
            </a:r>
            <a:r>
              <a:rPr lang="hu-HU" sz="2800" dirty="0" err="1"/>
              <a:t>networks</a:t>
            </a:r>
            <a:r>
              <a:rPr lang="hu-HU" sz="2800" dirty="0"/>
              <a:t> </a:t>
            </a:r>
            <a:r>
              <a:rPr lang="hu-HU" sz="2800" dirty="0" err="1"/>
              <a:t>are</a:t>
            </a:r>
            <a:r>
              <a:rPr lang="hu-HU" sz="2800" dirty="0"/>
              <a:t> </a:t>
            </a:r>
            <a:r>
              <a:rPr lang="hu-HU" sz="2800" dirty="0" err="1"/>
              <a:t>robust</a:t>
            </a:r>
            <a:r>
              <a:rPr lang="hu-HU" sz="2800" dirty="0"/>
              <a:t> </a:t>
            </a:r>
            <a:r>
              <a:rPr lang="hu-HU" sz="2800" dirty="0" err="1"/>
              <a:t>against</a:t>
            </a:r>
            <a:r>
              <a:rPr lang="hu-HU" sz="2800" dirty="0"/>
              <a:t> adversarial </a:t>
            </a:r>
            <a:r>
              <a:rPr lang="hu-HU" sz="2800" dirty="0" err="1"/>
              <a:t>attacks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697AC-6034-133A-D9F8-CC42432572B2}"/>
              </a:ext>
            </a:extLst>
          </p:cNvPr>
          <p:cNvSpPr txBox="1"/>
          <p:nvPr/>
        </p:nvSpPr>
        <p:spPr>
          <a:xfrm>
            <a:off x="4755472" y="6365290"/>
            <a:ext cx="44518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/>
              <a:t>2021 </a:t>
            </a:r>
            <a:r>
              <a:rPr lang="en-US" sz="1050" dirty="0"/>
              <a:t>Conference on Mathematics of Machine Learning</a:t>
            </a:r>
            <a:r>
              <a:rPr lang="hu-HU" sz="1050" dirty="0"/>
              <a:t>, Max-Planck Institute</a:t>
            </a:r>
          </a:p>
          <a:p>
            <a:r>
              <a:rPr lang="hu-HU" sz="1050" dirty="0"/>
              <a:t>2022 3rd International </a:t>
            </a:r>
            <a:r>
              <a:rPr lang="hu-HU" sz="1050" dirty="0" err="1"/>
              <a:t>Conference</a:t>
            </a:r>
            <a:r>
              <a:rPr lang="hu-HU" sz="1050" dirty="0"/>
              <a:t> </a:t>
            </a:r>
            <a:r>
              <a:rPr lang="hu-HU" sz="1050" dirty="0" err="1"/>
              <a:t>on</a:t>
            </a:r>
            <a:r>
              <a:rPr lang="hu-HU" sz="1050" dirty="0"/>
              <a:t> Deep Learning </a:t>
            </a:r>
            <a:r>
              <a:rPr lang="hu-HU" sz="1050" dirty="0" err="1"/>
              <a:t>Theory</a:t>
            </a:r>
            <a:r>
              <a:rPr lang="hu-HU" sz="1050" dirty="0"/>
              <a:t> and </a:t>
            </a:r>
            <a:r>
              <a:rPr lang="hu-HU" sz="1050" dirty="0" err="1"/>
              <a:t>Applications</a:t>
            </a:r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28630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508F-C0D2-4DFE-A58C-B9B50203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Publi</a:t>
            </a:r>
            <a:r>
              <a:rPr lang="en-US" dirty="0"/>
              <a:t>cations July 2021 – May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9C224-C518-4E05-BF30-A788A79B0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2" y="1111827"/>
            <a:ext cx="11393905" cy="5746173"/>
          </a:xfrm>
          <a:solidFill>
            <a:schemeClr val="bg1">
              <a:alpha val="76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Published</a:t>
            </a:r>
            <a:r>
              <a:rPr lang="hu-HU" sz="1800" dirty="0"/>
              <a:t>, </a:t>
            </a:r>
            <a:r>
              <a:rPr lang="en-US" sz="1800" dirty="0"/>
              <a:t>accepted</a:t>
            </a:r>
            <a:r>
              <a:rPr lang="hu-HU" sz="1800" dirty="0"/>
              <a:t>, </a:t>
            </a:r>
            <a:r>
              <a:rPr lang="en-US" sz="1800" dirty="0"/>
              <a:t>under revision</a:t>
            </a:r>
            <a:endParaRPr lang="hu-HU" sz="1800" dirty="0"/>
          </a:p>
          <a:p>
            <a:r>
              <a:rPr lang="hu-HU" sz="1800" dirty="0"/>
              <a:t>MaCS – </a:t>
            </a:r>
            <a:r>
              <a:rPr lang="en-US" sz="1800" dirty="0"/>
              <a:t>accepted</a:t>
            </a:r>
            <a:r>
              <a:rPr lang="hu-HU" sz="1800" dirty="0"/>
              <a:t> 2021</a:t>
            </a:r>
            <a:r>
              <a:rPr lang="en-US" sz="1800" dirty="0"/>
              <a:t>.12</a:t>
            </a:r>
            <a:endParaRPr lang="hu-HU" sz="1800" dirty="0"/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Enhancing Apparent Personality Trait Analysis with Cross-Modal Embeddings</a:t>
            </a:r>
            <a:endParaRPr lang="hu-HU" sz="1800" dirty="0"/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A </a:t>
            </a:r>
            <a:r>
              <a:rPr lang="hu-HU" sz="1800" dirty="0" err="1"/>
              <a:t>Self-Supervised</a:t>
            </a:r>
            <a:r>
              <a:rPr lang="en-US" sz="1800" dirty="0"/>
              <a:t> Method for Body Part Segmentation and </a:t>
            </a:r>
            <a:r>
              <a:rPr lang="en-US" sz="1800" dirty="0" err="1"/>
              <a:t>Keypoint</a:t>
            </a:r>
            <a:r>
              <a:rPr lang="en-US" sz="1800" dirty="0"/>
              <a:t> Detection of Rat Images</a:t>
            </a:r>
            <a:endParaRPr lang="hu-HU" sz="1800" dirty="0"/>
          </a:p>
          <a:p>
            <a:r>
              <a:rPr lang="hu-HU" sz="1800" dirty="0"/>
              <a:t>Acta Cybernetica – </a:t>
            </a:r>
            <a:r>
              <a:rPr lang="en-US" sz="1800" dirty="0"/>
              <a:t>published</a:t>
            </a:r>
            <a:endParaRPr lang="hu-HU" sz="1800" dirty="0"/>
          </a:p>
          <a:p>
            <a:pPr marL="914400" lvl="1" indent="-457200">
              <a:buFont typeface="+mj-lt"/>
              <a:buAutoNum type="arabicPeriod" startAt="3"/>
            </a:pPr>
            <a:r>
              <a:rPr lang="en-US" sz="1800" dirty="0"/>
              <a:t>Speech de-identification with deep neural networks</a:t>
            </a:r>
            <a:endParaRPr lang="hu-HU" sz="1800" dirty="0"/>
          </a:p>
          <a:p>
            <a:r>
              <a:rPr lang="hu-HU" sz="1800" dirty="0"/>
              <a:t>ICCVW workshop – </a:t>
            </a:r>
            <a:r>
              <a:rPr lang="en-US" sz="1800" dirty="0"/>
              <a:t>published</a:t>
            </a:r>
            <a:r>
              <a:rPr lang="hu-HU" sz="1800" dirty="0"/>
              <a:t> 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1800" dirty="0"/>
              <a:t>3D Semantic Label Transfer in Human-Robot Collaboration</a:t>
            </a:r>
            <a:endParaRPr lang="hu-HU" sz="1800" dirty="0"/>
          </a:p>
          <a:p>
            <a:r>
              <a:rPr lang="hu-HU" sz="1800" dirty="0"/>
              <a:t>arXiv </a:t>
            </a:r>
            <a:r>
              <a:rPr lang="en-US" sz="1800" dirty="0"/>
              <a:t>– published </a:t>
            </a:r>
            <a:r>
              <a:rPr lang="hu-HU" sz="1800" dirty="0"/>
              <a:t>(</a:t>
            </a:r>
            <a:r>
              <a:rPr lang="en-US" sz="1800" dirty="0"/>
              <a:t>rejected on</a:t>
            </a:r>
            <a:r>
              <a:rPr lang="hu-HU" sz="1800" dirty="0"/>
              <a:t> BMVC –</a:t>
            </a:r>
            <a:r>
              <a:rPr lang="en-US" sz="1800" dirty="0"/>
              <a:t> improvement is under way</a:t>
            </a:r>
            <a:r>
              <a:rPr lang="hu-HU" sz="1800" dirty="0"/>
              <a:t>)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sz="1800" dirty="0"/>
              <a:t>Fast Interactive Video Object Segmentation with Graph Neural Networks</a:t>
            </a:r>
            <a:endParaRPr lang="hu-HU" sz="1800" dirty="0"/>
          </a:p>
          <a:p>
            <a:r>
              <a:rPr lang="hu-HU" sz="1800" dirty="0"/>
              <a:t>PMLR – </a:t>
            </a:r>
            <a:r>
              <a:rPr lang="en-US" sz="1800" dirty="0"/>
              <a:t>published </a:t>
            </a:r>
            <a:r>
              <a:rPr lang="hu-HU" sz="1800" dirty="0"/>
              <a:t> – TDK – (</a:t>
            </a:r>
            <a:r>
              <a:rPr lang="hu-HU" sz="1800" dirty="0" err="1"/>
              <a:t>Proceedings</a:t>
            </a:r>
            <a:r>
              <a:rPr lang="en-US" sz="1800" dirty="0"/>
              <a:t> of </a:t>
            </a:r>
            <a:r>
              <a:rPr lang="hu-HU" sz="1800" dirty="0"/>
              <a:t>JMLR – Q1?)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sz="1800" dirty="0"/>
              <a:t>Multimodal Sentiment and Personality Perception Under</a:t>
            </a:r>
            <a:r>
              <a:rPr lang="hu-HU" sz="1800" dirty="0"/>
              <a:t> </a:t>
            </a:r>
            <a:r>
              <a:rPr lang="en-US" sz="1800" dirty="0"/>
              <a:t>Speech: A Comparison of Transformer-based Architecture</a:t>
            </a:r>
          </a:p>
          <a:p>
            <a:r>
              <a:rPr lang="en-US" sz="1800" dirty="0" err="1"/>
              <a:t>DeLTA</a:t>
            </a:r>
            <a:r>
              <a:rPr lang="en-US" sz="1800" dirty="0"/>
              <a:t> (3</a:t>
            </a:r>
            <a:r>
              <a:rPr lang="en-US" sz="1800" baseline="30000" dirty="0"/>
              <a:t>rd</a:t>
            </a:r>
            <a:r>
              <a:rPr lang="en-US" sz="1800" dirty="0"/>
              <a:t> Int. Con. On Deep Learning Theory and Applications) – accepted </a:t>
            </a:r>
          </a:p>
          <a:p>
            <a:pPr marL="914400" lvl="1" indent="-457200">
              <a:buFont typeface="+mj-lt"/>
              <a:buAutoNum type="arabicPeriod" startAt="7"/>
            </a:pPr>
            <a:r>
              <a:rPr lang="en-US" sz="1800" dirty="0"/>
              <a:t>Structural Extensions of Basis Pursuit: Guarantees on Adversarial Robustness</a:t>
            </a:r>
          </a:p>
          <a:p>
            <a:r>
              <a:rPr lang="en-US" sz="1800" dirty="0"/>
              <a:t>Journal of Imaging – published</a:t>
            </a:r>
            <a:r>
              <a:rPr lang="hu-HU" sz="1800" dirty="0"/>
              <a:t> (Q2)</a:t>
            </a:r>
            <a:endParaRPr lang="en-US" sz="1800" dirty="0"/>
          </a:p>
          <a:p>
            <a:pPr marL="914400" lvl="1" indent="-457200">
              <a:buFont typeface="+mj-lt"/>
              <a:buAutoNum type="arabicPeriod" startAt="8"/>
            </a:pPr>
            <a:r>
              <a:rPr lang="en-US" sz="1800" dirty="0"/>
              <a:t>Tracking Highly Similar Rat Instances under Heavy Occlusions: An Unsupervised Deep Generative Pipeline</a:t>
            </a:r>
          </a:p>
          <a:p>
            <a:r>
              <a:rPr lang="hu-HU" sz="1800" dirty="0"/>
              <a:t>Systems </a:t>
            </a:r>
            <a:r>
              <a:rPr lang="hu-HU" sz="1800" dirty="0" err="1"/>
              <a:t>Biology</a:t>
            </a:r>
            <a:r>
              <a:rPr lang="hu-HU" sz="1800" dirty="0"/>
              <a:t> and </a:t>
            </a:r>
            <a:r>
              <a:rPr lang="hu-HU" sz="1800" dirty="0" err="1"/>
              <a:t>Applications</a:t>
            </a:r>
            <a:r>
              <a:rPr lang="hu-HU" sz="1800" dirty="0"/>
              <a:t> </a:t>
            </a:r>
            <a:r>
              <a:rPr lang="en-US" sz="1800" dirty="0"/>
              <a:t>– under revision (Q1)</a:t>
            </a:r>
          </a:p>
          <a:p>
            <a:pPr marL="914400" lvl="1" indent="-457200">
              <a:buFont typeface="+mj-lt"/>
              <a:buAutoNum type="arabicPeriod" startAt="9"/>
            </a:pPr>
            <a:r>
              <a:rPr lang="en-US" sz="1800" dirty="0"/>
              <a:t>Peripheral gene interactions define interpretable clusters of core ASD genes in a network-based investigation of the omnigenic theory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7777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508F-C0D2-4DFE-A58C-B9B50203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Publi</a:t>
            </a:r>
            <a:r>
              <a:rPr lang="en-US" dirty="0"/>
              <a:t>cations July 2021 – May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9C224-C518-4E05-BF30-A788A79B0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243" y="1111827"/>
            <a:ext cx="11020926" cy="5746173"/>
          </a:xfrm>
          <a:solidFill>
            <a:schemeClr val="bg1">
              <a:alpha val="76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Submitted: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Methods of Information in Medicine (Q2</a:t>
            </a:r>
            <a:r>
              <a:rPr lang="hu-HU" dirty="0"/>
              <a:t>-</a:t>
            </a:r>
            <a:r>
              <a:rPr lang="en-US" dirty="0"/>
              <a:t>Q3)</a:t>
            </a:r>
          </a:p>
          <a:p>
            <a:pPr lvl="2"/>
            <a:r>
              <a:rPr lang="en-US" dirty="0"/>
              <a:t>Handling dataset dependence with model ensembles for skin lesion classification from dermoscopic and clinical images</a:t>
            </a:r>
            <a:endParaRPr lang="hu-HU" dirty="0"/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MDPI </a:t>
            </a:r>
            <a:r>
              <a:rPr lang="en-US" dirty="0"/>
              <a:t>E</a:t>
            </a:r>
            <a:r>
              <a:rPr lang="hu-HU" dirty="0" err="1"/>
              <a:t>lectronics</a:t>
            </a:r>
            <a:r>
              <a:rPr lang="hu-HU" dirty="0"/>
              <a:t> </a:t>
            </a:r>
            <a:r>
              <a:rPr lang="en-US" dirty="0"/>
              <a:t>(Q2)</a:t>
            </a:r>
            <a:endParaRPr lang="hu-HU" dirty="0"/>
          </a:p>
          <a:p>
            <a:pPr lvl="2"/>
            <a:r>
              <a:rPr lang="en-US" dirty="0"/>
              <a:t>Soldering Data Classification with a Deep Clustering Approach:</a:t>
            </a:r>
            <a:r>
              <a:rPr lang="hu-HU" dirty="0"/>
              <a:t> </a:t>
            </a:r>
            <a:r>
              <a:rPr lang="en-US" dirty="0"/>
              <a:t>Case Study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Healthcare Informatics Research (Q2)</a:t>
            </a:r>
          </a:p>
          <a:p>
            <a:pPr lvl="2"/>
            <a:r>
              <a:rPr lang="en-US" dirty="0"/>
              <a:t>Thickness prediction of melanoma lesions</a:t>
            </a:r>
            <a:endParaRPr lang="hu-HU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International Conference on Multimodal Interactions (A2)</a:t>
            </a:r>
          </a:p>
          <a:p>
            <a:pPr lvl="2"/>
            <a:r>
              <a:rPr lang="en-US" dirty="0"/>
              <a:t>Predicting Memorable Moments in Multi-Party Conversations</a:t>
            </a:r>
            <a:endParaRPr lang="hu-HU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International Conference on Multimodal Interactions (A2)</a:t>
            </a:r>
            <a:endParaRPr lang="hu-HU" dirty="0"/>
          </a:p>
          <a:p>
            <a:pPr lvl="2"/>
            <a:r>
              <a:rPr lang="en-US" dirty="0"/>
              <a:t>First-Impressions in small group collaboration as a predictor of group performance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MDPI</a:t>
            </a:r>
            <a:r>
              <a:rPr lang="en-US" dirty="0"/>
              <a:t> Multimodal Technologies and Interaction (Q2-Q3) </a:t>
            </a:r>
            <a:endParaRPr lang="hu-HU" dirty="0"/>
          </a:p>
          <a:p>
            <a:pPr lvl="2"/>
            <a:r>
              <a:rPr lang="en-US" dirty="0"/>
              <a:t>AI Technologies for Machine Supervision and Help in a Rehabilitation Scenario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53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180A88-C001-AD28-606F-CACBA14ACD5C}"/>
              </a:ext>
            </a:extLst>
          </p:cNvPr>
          <p:cNvSpPr/>
          <p:nvPr/>
        </p:nvSpPr>
        <p:spPr>
          <a:xfrm>
            <a:off x="0" y="4894217"/>
            <a:ext cx="12192000" cy="1963783"/>
          </a:xfrm>
          <a:prstGeom prst="rect">
            <a:avLst/>
          </a:prstGeom>
          <a:solidFill>
            <a:srgbClr val="FB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E40F0-33DB-1D13-F772-D550F5DE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Cooperations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9E1B8-8018-9C7C-D20A-0D12AECC1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1" y="1600206"/>
            <a:ext cx="11493245" cy="49831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International</a:t>
            </a:r>
            <a:r>
              <a:rPr lang="hu-HU" sz="2400" b="1" dirty="0"/>
              <a:t>:</a:t>
            </a:r>
          </a:p>
          <a:p>
            <a:r>
              <a:rPr lang="en-US" dirty="0"/>
              <a:t>University, Research Institute </a:t>
            </a:r>
          </a:p>
          <a:p>
            <a:pPr lvl="1"/>
            <a:r>
              <a:rPr lang="hu-HU" dirty="0"/>
              <a:t>Barcelona University: </a:t>
            </a:r>
            <a:r>
              <a:rPr lang="hu-HU" dirty="0" err="1"/>
              <a:t>personality</a:t>
            </a:r>
            <a:r>
              <a:rPr lang="hu-HU" dirty="0"/>
              <a:t> </a:t>
            </a:r>
            <a:r>
              <a:rPr lang="hu-HU" dirty="0" err="1"/>
              <a:t>estimation</a:t>
            </a:r>
            <a:endParaRPr lang="hu-HU" dirty="0"/>
          </a:p>
          <a:p>
            <a:pPr lvl="1"/>
            <a:r>
              <a:rPr lang="hu-HU" dirty="0"/>
              <a:t>Charles University: N</a:t>
            </a:r>
            <a:r>
              <a:rPr lang="en-US" dirty="0" err="1"/>
              <a:t>atural</a:t>
            </a:r>
            <a:r>
              <a:rPr lang="en-US" dirty="0"/>
              <a:t> </a:t>
            </a:r>
            <a:r>
              <a:rPr lang="hu-HU" dirty="0"/>
              <a:t>L</a:t>
            </a:r>
            <a:r>
              <a:rPr lang="en-US" dirty="0" err="1"/>
              <a:t>anguage</a:t>
            </a:r>
            <a:r>
              <a:rPr lang="en-US" dirty="0"/>
              <a:t> </a:t>
            </a:r>
            <a:r>
              <a:rPr lang="hu-HU" dirty="0"/>
              <a:t>P</a:t>
            </a:r>
            <a:r>
              <a:rPr lang="en-US" dirty="0" err="1"/>
              <a:t>rocessing</a:t>
            </a:r>
            <a:endParaRPr lang="hu-HU" dirty="0"/>
          </a:p>
          <a:p>
            <a:pPr lvl="1"/>
            <a:r>
              <a:rPr lang="hu-HU" dirty="0"/>
              <a:t>Delft University of Technology: </a:t>
            </a:r>
            <a:r>
              <a:rPr lang="hu-HU" dirty="0" err="1"/>
              <a:t>group</a:t>
            </a:r>
            <a:r>
              <a:rPr lang="hu-HU" dirty="0"/>
              <a:t> </a:t>
            </a:r>
            <a:r>
              <a:rPr lang="hu-HU" dirty="0" err="1"/>
              <a:t>behavior</a:t>
            </a:r>
            <a:r>
              <a:rPr lang="hu-HU" dirty="0"/>
              <a:t> </a:t>
            </a:r>
            <a:r>
              <a:rPr lang="hu-HU" dirty="0" err="1"/>
              <a:t>estimation</a:t>
            </a:r>
            <a:r>
              <a:rPr lang="hu-HU" dirty="0"/>
              <a:t> and </a:t>
            </a:r>
            <a:r>
              <a:rPr lang="hu-HU" dirty="0" err="1"/>
              <a:t>prediction</a:t>
            </a:r>
            <a:endParaRPr lang="en-US" dirty="0"/>
          </a:p>
          <a:p>
            <a:pPr lvl="1"/>
            <a:r>
              <a:rPr lang="en-US" dirty="0"/>
              <a:t>Max-Planck Institute: behavior ecology</a:t>
            </a:r>
            <a:endParaRPr lang="hu-HU" dirty="0"/>
          </a:p>
          <a:p>
            <a:r>
              <a:rPr lang="en-US" dirty="0"/>
              <a:t>Industrial</a:t>
            </a:r>
            <a:r>
              <a:rPr lang="hu-HU" dirty="0"/>
              <a:t>:</a:t>
            </a:r>
            <a:r>
              <a:rPr lang="en-US" dirty="0"/>
              <a:t> </a:t>
            </a:r>
            <a:endParaRPr lang="hu-HU" dirty="0"/>
          </a:p>
          <a:p>
            <a:pPr lvl="1"/>
            <a:r>
              <a:rPr lang="hu-HU" dirty="0"/>
              <a:t>Argus Cognitive, Inc.</a:t>
            </a:r>
            <a:r>
              <a:rPr lang="en-US" dirty="0"/>
              <a:t>: autism diagnostic tools</a:t>
            </a:r>
            <a:endParaRPr lang="hu-HU" dirty="0"/>
          </a:p>
          <a:p>
            <a:pPr lvl="1"/>
            <a:r>
              <a:rPr lang="hu-HU" dirty="0"/>
              <a:t>Volkswagen Group: Ethical and Trustworthy Artificial and Machine </a:t>
            </a:r>
            <a:r>
              <a:rPr lang="hu-HU" dirty="0" err="1"/>
              <a:t>Intelligence</a:t>
            </a:r>
            <a:r>
              <a:rPr lang="hu-HU" dirty="0"/>
              <a:t> (ETAMI)</a:t>
            </a:r>
          </a:p>
          <a:p>
            <a:pPr marL="0" indent="0">
              <a:buNone/>
            </a:pPr>
            <a:r>
              <a:rPr lang="en-US" sz="2400" b="1" dirty="0"/>
              <a:t>National:</a:t>
            </a:r>
          </a:p>
          <a:p>
            <a:r>
              <a:rPr lang="en-US" dirty="0"/>
              <a:t>University</a:t>
            </a:r>
            <a:r>
              <a:rPr lang="hu-HU" dirty="0"/>
              <a:t>:</a:t>
            </a:r>
          </a:p>
          <a:p>
            <a:pPr lvl="1"/>
            <a:r>
              <a:rPr lang="en-US" dirty="0"/>
              <a:t>University of </a:t>
            </a:r>
            <a:r>
              <a:rPr lang="hu-HU" dirty="0"/>
              <a:t>Szeged (</a:t>
            </a:r>
            <a:r>
              <a:rPr lang="en-US" dirty="0"/>
              <a:t>in a </a:t>
            </a:r>
            <a:r>
              <a:rPr lang="hu-HU" dirty="0" err="1"/>
              <a:t>MiLAB</a:t>
            </a:r>
            <a:r>
              <a:rPr lang="hu-HU" dirty="0"/>
              <a:t> </a:t>
            </a:r>
            <a:r>
              <a:rPr lang="hu-HU" dirty="0" err="1"/>
              <a:t>proje</a:t>
            </a:r>
            <a:r>
              <a:rPr lang="en-US" dirty="0" err="1"/>
              <a:t>ct</a:t>
            </a:r>
            <a:r>
              <a:rPr lang="hu-HU" dirty="0"/>
              <a:t>) </a:t>
            </a:r>
            <a:r>
              <a:rPr lang="en-US" dirty="0"/>
              <a:t>Early diagnosis of </a:t>
            </a:r>
            <a:r>
              <a:rPr lang="hu-HU" dirty="0"/>
              <a:t>Parkinson</a:t>
            </a:r>
            <a:r>
              <a:rPr lang="en-US" dirty="0"/>
              <a:t>’s disease</a:t>
            </a:r>
          </a:p>
          <a:p>
            <a:pPr lvl="1"/>
            <a:r>
              <a:rPr lang="en-US" dirty="0"/>
              <a:t>ELTE Department of Ethology: effects of environmental changes on great tits</a:t>
            </a:r>
          </a:p>
          <a:p>
            <a:r>
              <a:rPr lang="en-US" dirty="0"/>
              <a:t>Industrial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Robert Bosch, </a:t>
            </a:r>
            <a:r>
              <a:rPr lang="en-US" dirty="0"/>
              <a:t>Ltd.</a:t>
            </a:r>
            <a:r>
              <a:rPr lang="hu-HU" dirty="0"/>
              <a:t>: </a:t>
            </a:r>
            <a:r>
              <a:rPr lang="en-US" dirty="0"/>
              <a:t>image processing and behavior estimation</a:t>
            </a:r>
            <a:endParaRPr lang="hu-HU" dirty="0"/>
          </a:p>
          <a:p>
            <a:pPr lvl="1"/>
            <a:r>
              <a:rPr lang="hu-HU" dirty="0"/>
              <a:t>Martin Metals, </a:t>
            </a:r>
            <a:r>
              <a:rPr lang="en-US" dirty="0"/>
              <a:t>Ltd</a:t>
            </a:r>
            <a:r>
              <a:rPr lang="hu-HU" dirty="0"/>
              <a:t>.: </a:t>
            </a:r>
            <a:r>
              <a:rPr lang="en-US" dirty="0"/>
              <a:t>MOBOT automata repository estimating warehouse robot supported by artificial intelligence using image processing methods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23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93252" y="1519200"/>
            <a:ext cx="11215133" cy="4922501"/>
          </a:xfrm>
        </p:spPr>
        <p:txBody>
          <a:bodyPr lIns="91440" tIns="45720" rIns="91440" bIns="45720" anchor="t"/>
          <a:lstStyle/>
          <a:p>
            <a:r>
              <a:rPr lang="en-US" sz="3100" dirty="0">
                <a:latin typeface="Garamond"/>
              </a:rPr>
              <a:t>Intro</a:t>
            </a:r>
            <a:r>
              <a:rPr lang="hu-HU" sz="3100" dirty="0">
                <a:latin typeface="Garamond"/>
              </a:rPr>
              <a:t>: </a:t>
            </a:r>
            <a:r>
              <a:rPr lang="hu-HU" sz="3100" dirty="0" err="1">
                <a:latin typeface="Garamond"/>
              </a:rPr>
              <a:t>Composite</a:t>
            </a:r>
            <a:r>
              <a:rPr lang="hu-HU" sz="3100" dirty="0">
                <a:latin typeface="Garamond"/>
              </a:rPr>
              <a:t> AI</a:t>
            </a:r>
          </a:p>
          <a:p>
            <a:r>
              <a:rPr lang="hu-HU" sz="3100" dirty="0">
                <a:latin typeface="Garamond"/>
              </a:rPr>
              <a:t>NIPG – </a:t>
            </a:r>
            <a:r>
              <a:rPr lang="en-US" sz="3100" dirty="0">
                <a:latin typeface="Garamond"/>
              </a:rPr>
              <a:t>Human-machine collaboration</a:t>
            </a:r>
            <a:r>
              <a:rPr lang="hu-HU" sz="3100" dirty="0">
                <a:latin typeface="Garamond"/>
              </a:rPr>
              <a:t>: </a:t>
            </a:r>
            <a:r>
              <a:rPr lang="en-US" sz="3100" dirty="0">
                <a:latin typeface="Garamond"/>
              </a:rPr>
              <a:t>tools and applications</a:t>
            </a:r>
            <a:endParaRPr lang="hu-HU" sz="3100" dirty="0">
              <a:latin typeface="Garamond"/>
            </a:endParaRPr>
          </a:p>
          <a:p>
            <a:pPr lvl="1"/>
            <a:r>
              <a:rPr lang="en-US" sz="3100" dirty="0">
                <a:latin typeface="Garamond"/>
              </a:rPr>
              <a:t>Components</a:t>
            </a:r>
            <a:endParaRPr lang="hu-HU" sz="3100" dirty="0">
              <a:latin typeface="Garamond"/>
            </a:endParaRPr>
          </a:p>
          <a:p>
            <a:pPr lvl="1"/>
            <a:r>
              <a:rPr lang="en-US" sz="3100" dirty="0">
                <a:latin typeface="Garamond"/>
              </a:rPr>
              <a:t>Components under development</a:t>
            </a:r>
            <a:endParaRPr lang="hu-HU" sz="3100" dirty="0">
              <a:latin typeface="Garamond"/>
            </a:endParaRPr>
          </a:p>
          <a:p>
            <a:pPr lvl="1"/>
            <a:r>
              <a:rPr lang="en-US" sz="3100" dirty="0">
                <a:latin typeface="Garamond"/>
              </a:rPr>
              <a:t>Studies on complex interactions</a:t>
            </a:r>
          </a:p>
          <a:p>
            <a:pPr lvl="1"/>
            <a:r>
              <a:rPr lang="en-US" sz="3100" dirty="0">
                <a:latin typeface="Garamond"/>
              </a:rPr>
              <a:t>Faculty of Natural Sciences</a:t>
            </a:r>
            <a:r>
              <a:rPr lang="hu-HU" sz="3100" dirty="0">
                <a:latin typeface="Garamond"/>
              </a:rPr>
              <a:t>: </a:t>
            </a:r>
            <a:r>
              <a:rPr lang="en-US" sz="3100" dirty="0">
                <a:latin typeface="Garamond"/>
              </a:rPr>
              <a:t>Robustness against adversarial attacks</a:t>
            </a:r>
          </a:p>
          <a:p>
            <a:r>
              <a:rPr lang="hu-HU" sz="3100" dirty="0" err="1">
                <a:latin typeface="Garamond"/>
              </a:rPr>
              <a:t>Publi</a:t>
            </a:r>
            <a:r>
              <a:rPr lang="en-US" sz="3100" dirty="0">
                <a:latin typeface="Garamond"/>
              </a:rPr>
              <a:t>cations 2021-2022</a:t>
            </a:r>
            <a:endParaRPr lang="hu-HU" sz="3100" dirty="0">
              <a:latin typeface="Garamond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829" y="564441"/>
            <a:ext cx="8784000" cy="507600"/>
          </a:xfrm>
        </p:spPr>
        <p:txBody>
          <a:bodyPr/>
          <a:lstStyle/>
          <a:p>
            <a:r>
              <a:rPr lang="en-US" sz="3600" dirty="0"/>
              <a:t>Content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9567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548041-4BDD-40F9-8DED-0C8AF57F8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886583"/>
              </p:ext>
            </p:extLst>
          </p:nvPr>
        </p:nvGraphicFramePr>
        <p:xfrm>
          <a:off x="69081" y="587152"/>
          <a:ext cx="12361043" cy="5454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ím 1"/>
          <p:cNvSpPr txBox="1">
            <a:spLocks/>
          </p:cNvSpPr>
          <p:nvPr/>
        </p:nvSpPr>
        <p:spPr>
          <a:xfrm>
            <a:off x="1867213" y="3659870"/>
            <a:ext cx="9974141" cy="1069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2800" dirty="0">
                <a:latin typeface="Garamond" panose="02020404030301010803" pitchFamily="18" charset="0"/>
              </a:rPr>
              <a:t>https://nipg.inf.elte.hu/ </a:t>
            </a:r>
            <a:endParaRPr lang="en-US" sz="28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</a:pPr>
            <a:r>
              <a:rPr lang="hu-HU" sz="2800" dirty="0">
                <a:latin typeface="Garamond" panose="02020404030301010803" pitchFamily="18" charset="0"/>
              </a:rPr>
              <a:t>https://iai.inf.elte.hu/ </a:t>
            </a:r>
            <a:endParaRPr lang="en-US" sz="28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latin typeface="Garamond" panose="02020404030301010803" pitchFamily="18" charset="0"/>
              </a:rPr>
              <a:t>https://</a:t>
            </a:r>
            <a:r>
              <a:rPr lang="hu-HU" sz="2800" dirty="0">
                <a:latin typeface="Garamond" panose="02020404030301010803" pitchFamily="18" charset="0"/>
              </a:rPr>
              <a:t>www.elte.hu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9" name="Alcím 2"/>
          <p:cNvSpPr txBox="1">
            <a:spLocks/>
          </p:cNvSpPr>
          <p:nvPr/>
        </p:nvSpPr>
        <p:spPr>
          <a:xfrm>
            <a:off x="9661894" y="195538"/>
            <a:ext cx="2377711" cy="923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hu-HU" sz="2000" i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C34020-A331-4CE3-928D-57464FFD31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2B134C-54F6-45FC-8216-808A31562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03512" y="404672"/>
            <a:ext cx="7830873" cy="576057"/>
          </a:xfrm>
        </p:spPr>
        <p:txBody>
          <a:bodyPr/>
          <a:lstStyle/>
          <a:p>
            <a:r>
              <a:rPr lang="hu-HU" err="1"/>
              <a:t>Gartner’s</a:t>
            </a:r>
            <a:r>
              <a:rPr lang="hu-HU"/>
              <a:t> </a:t>
            </a:r>
            <a:r>
              <a:rPr lang="hu-HU" err="1"/>
              <a:t>Hype</a:t>
            </a:r>
            <a:r>
              <a:rPr lang="hu-HU"/>
              <a:t> </a:t>
            </a:r>
            <a:r>
              <a:rPr lang="hu-HU" err="1"/>
              <a:t>curve</a:t>
            </a:r>
            <a:r>
              <a:rPr lang="hu-HU"/>
              <a:t> </a:t>
            </a:r>
            <a:r>
              <a:rPr lang="hu-HU" err="1"/>
              <a:t>helps</a:t>
            </a:r>
            <a:r>
              <a:rPr lang="hu-HU"/>
              <a:t> in </a:t>
            </a:r>
            <a:r>
              <a:rPr lang="hu-HU" err="1"/>
              <a:t>finding</a:t>
            </a:r>
            <a:r>
              <a:rPr lang="hu-HU"/>
              <a:t> </a:t>
            </a:r>
            <a:r>
              <a:rPr lang="hu-HU" err="1"/>
              <a:t>your</a:t>
            </a:r>
            <a:r>
              <a:rPr lang="hu-HU"/>
              <a:t> </a:t>
            </a:r>
            <a:r>
              <a:rPr lang="hu-HU" err="1"/>
              <a:t>job</a:t>
            </a:r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7053F-179D-4D8D-A753-B516A1D9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88" y="1479901"/>
            <a:ext cx="5530825" cy="50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BA5D9-E170-4602-81D6-198D01E1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653" y="2508719"/>
            <a:ext cx="2200275" cy="212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9C4EB0-4966-4FE4-A7A4-AB13D5B23C98}"/>
              </a:ext>
            </a:extLst>
          </p:cNvPr>
          <p:cNvSpPr txBox="1"/>
          <p:nvPr/>
        </p:nvSpPr>
        <p:spPr>
          <a:xfrm>
            <a:off x="7302136" y="6375547"/>
            <a:ext cx="3161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>
                <a:solidFill>
                  <a:srgbClr val="1A0DAB"/>
                </a:solidFill>
                <a:latin typeface="arial" panose="020B0604020202020204" pitchFamily="34" charset="0"/>
              </a:rPr>
              <a:t>AI Trust Risk &amp; Security Management</a:t>
            </a:r>
          </a:p>
        </p:txBody>
      </p:sp>
    </p:spTree>
    <p:extLst>
      <p:ext uri="{BB962C8B-B14F-4D97-AF65-F5344CB8AC3E}">
        <p14:creationId xmlns:p14="http://schemas.microsoft.com/office/powerpoint/2010/main" val="248621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847528" y="307456"/>
            <a:ext cx="7886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Gartner Görbe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2716508-E9B0-4D12-A9AC-8CCB0FDB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70" y="1920728"/>
            <a:ext cx="5778631" cy="3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E216A5C8-F4FE-4958-9671-3E063B4BB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893"/>
          <a:stretch/>
        </p:blipFill>
        <p:spPr>
          <a:xfrm>
            <a:off x="3951768" y="5323863"/>
            <a:ext cx="2144233" cy="54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7AC1F2-7BC9-4EE0-8C16-8EDEF9B97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012" r="3686"/>
          <a:stretch/>
        </p:blipFill>
        <p:spPr>
          <a:xfrm>
            <a:off x="4185769" y="1514657"/>
            <a:ext cx="2891673" cy="50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4A60DC-01D6-4987-9F00-7EECFEFFBF5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6097" y="1498376"/>
            <a:ext cx="3155918" cy="525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E964BC-A028-4405-BF38-C22B9C5E065A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5023884" y="3501009"/>
            <a:ext cx="712076" cy="1822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D22DA5-01C9-45D3-BAC9-2615A520BFC3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631605" y="2015788"/>
            <a:ext cx="0" cy="653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C813AD-0C1C-4361-B9CD-3BF7095A585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8105020" y="2024362"/>
            <a:ext cx="779037" cy="1229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6">
            <a:extLst>
              <a:ext uri="{FF2B5EF4-FFF2-40B4-BE49-F238E27FC236}">
                <a16:creationId xmlns:a16="http://schemas.microsoft.com/office/drawing/2014/main" id="{97225B8D-47BA-4FEA-BF34-55C6FC371E1D}"/>
              </a:ext>
            </a:extLst>
          </p:cNvPr>
          <p:cNvSpPr txBox="1"/>
          <p:nvPr/>
        </p:nvSpPr>
        <p:spPr>
          <a:xfrm>
            <a:off x="552781" y="1920728"/>
            <a:ext cx="3230086" cy="351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5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Composite</a:t>
            </a:r>
            <a:r>
              <a:rPr lang="hu-HU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 </a:t>
            </a:r>
            <a:r>
              <a:rPr lang="en-US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getting hyped</a:t>
            </a:r>
            <a:endParaRPr lang="hu-HU" sz="15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Human-Centered AI </a:t>
            </a:r>
            <a:r>
              <a:rPr lang="en-US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hyped</a:t>
            </a:r>
            <a:endParaRPr lang="hu-HU" sz="15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5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Intelligent</a:t>
            </a:r>
            <a:r>
              <a:rPr lang="hu-HU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5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  <a:r>
              <a:rPr lang="hu-HU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going down</a:t>
            </a:r>
            <a:endParaRPr lang="hu-HU" sz="15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 learning </a:t>
            </a:r>
            <a:r>
              <a:rPr lang="en-US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hu-HU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</a:t>
            </a:r>
            <a:r>
              <a:rPr lang="en-US" sz="15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going down, too</a:t>
            </a:r>
            <a:r>
              <a:rPr lang="hu-HU" sz="15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BUT, products are expected in 2-5 years for all of them</a:t>
            </a:r>
            <a:endParaRPr lang="hu-HU" sz="1500" i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rgbClr val="01285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are all needed for </a:t>
            </a:r>
            <a:r>
              <a:rPr lang="hu-HU" sz="1500" i="1" dirty="0" err="1">
                <a:solidFill>
                  <a:srgbClr val="01285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</a:t>
            </a:r>
            <a:r>
              <a:rPr lang="en-US" sz="1500" i="1" dirty="0">
                <a:solidFill>
                  <a:srgbClr val="01285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an-Machine (Robot) collaboration</a:t>
            </a:r>
            <a:endParaRPr lang="hu-HU" sz="1500" i="1" dirty="0">
              <a:solidFill>
                <a:srgbClr val="012851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6FAF37-6175-469B-95EC-D1FA3E505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5338" y="2310848"/>
            <a:ext cx="1602838" cy="1547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070628-D14E-44E9-B2D1-AF297ACF7BB0}"/>
              </a:ext>
            </a:extLst>
          </p:cNvPr>
          <p:cNvSpPr/>
          <p:nvPr/>
        </p:nvSpPr>
        <p:spPr>
          <a:xfrm>
            <a:off x="7261935" y="2654423"/>
            <a:ext cx="639193" cy="1154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8FDE4-F2EB-4B40-894D-8C2ED8BFF027}"/>
              </a:ext>
            </a:extLst>
          </p:cNvPr>
          <p:cNvSpPr/>
          <p:nvPr/>
        </p:nvSpPr>
        <p:spPr>
          <a:xfrm>
            <a:off x="7316679" y="3019887"/>
            <a:ext cx="639193" cy="1154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11EE-DDB8-8515-0221-ED9AA478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Common</a:t>
            </a:r>
            <a:r>
              <a:rPr lang="hu-HU" dirty="0"/>
              <a:t> HCAI </a:t>
            </a:r>
            <a:r>
              <a:rPr lang="hu-HU" dirty="0" err="1"/>
              <a:t>components</a:t>
            </a:r>
            <a:r>
              <a:rPr lang="hu-HU" dirty="0"/>
              <a:t> and </a:t>
            </a:r>
            <a:r>
              <a:rPr lang="hu-HU" dirty="0" err="1"/>
              <a:t>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D7C1-8243-3349-F8E4-3CA794D44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96" y="1253330"/>
            <a:ext cx="11135333" cy="4524899"/>
          </a:xfrm>
        </p:spPr>
        <p:txBody>
          <a:bodyPr>
            <a:normAutofit lnSpcReduction="10000"/>
          </a:bodyPr>
          <a:lstStyle/>
          <a:p>
            <a:r>
              <a:rPr lang="hu-HU" sz="2400" dirty="0">
                <a:latin typeface="+mj-lt"/>
              </a:rPr>
              <a:t>Body part </a:t>
            </a:r>
            <a:r>
              <a:rPr lang="hu-HU" sz="2400" dirty="0" err="1">
                <a:latin typeface="+mj-lt"/>
              </a:rPr>
              <a:t>detection</a:t>
            </a:r>
            <a:r>
              <a:rPr lang="hu-HU" sz="2400" dirty="0">
                <a:latin typeface="+mj-lt"/>
              </a:rPr>
              <a:t> and </a:t>
            </a:r>
            <a:r>
              <a:rPr lang="hu-HU" sz="2400" dirty="0" err="1">
                <a:latin typeface="+mj-lt"/>
              </a:rPr>
              <a:t>estimation</a:t>
            </a:r>
            <a:endParaRPr lang="hu-HU" sz="2400" dirty="0">
              <a:latin typeface="+mj-lt"/>
            </a:endParaRPr>
          </a:p>
          <a:p>
            <a:pPr lvl="1"/>
            <a:r>
              <a:rPr lang="hu-HU" sz="2400" i="1" dirty="0" err="1">
                <a:solidFill>
                  <a:srgbClr val="C00000"/>
                </a:solidFill>
                <a:latin typeface="+mj-lt"/>
              </a:rPr>
              <a:t>full</a:t>
            </a:r>
            <a:r>
              <a:rPr lang="hu-HU" sz="2400" i="1" dirty="0">
                <a:solidFill>
                  <a:srgbClr val="C00000"/>
                </a:solidFill>
                <a:latin typeface="+mj-lt"/>
              </a:rPr>
              <a:t> body</a:t>
            </a:r>
            <a:r>
              <a:rPr lang="hu-HU" sz="2400" i="1" dirty="0">
                <a:latin typeface="+mj-lt"/>
              </a:rPr>
              <a:t>, </a:t>
            </a:r>
            <a:r>
              <a:rPr lang="hu-HU" sz="2400" i="1" dirty="0" err="1">
                <a:solidFill>
                  <a:srgbClr val="0070C0"/>
                </a:solidFill>
                <a:latin typeface="+mj-lt"/>
              </a:rPr>
              <a:t>head</a:t>
            </a:r>
            <a:r>
              <a:rPr lang="hu-HU" sz="2400" i="1" dirty="0">
                <a:latin typeface="+mj-lt"/>
              </a:rPr>
              <a:t>, </a:t>
            </a:r>
            <a:r>
              <a:rPr lang="hu-HU" sz="2400" i="1" dirty="0" err="1">
                <a:solidFill>
                  <a:srgbClr val="00B050"/>
                </a:solidFill>
                <a:latin typeface="+mj-lt"/>
              </a:rPr>
              <a:t>hand</a:t>
            </a:r>
            <a:r>
              <a:rPr lang="hu-HU" sz="2400" i="1" dirty="0">
                <a:latin typeface="+mj-lt"/>
              </a:rPr>
              <a:t>,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object</a:t>
            </a:r>
            <a:r>
              <a:rPr lang="hu-HU" sz="2400" i="1" dirty="0">
                <a:solidFill>
                  <a:srgbClr val="7030A0"/>
                </a:solidFill>
                <a:latin typeface="+mj-lt"/>
              </a:rPr>
              <a:t> in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hand</a:t>
            </a:r>
            <a:r>
              <a:rPr lang="hu-HU" sz="2400" i="1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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manipulation</a:t>
            </a:r>
            <a:r>
              <a:rPr lang="hu-HU" sz="2400" i="1" dirty="0">
                <a:latin typeface="+mj-lt"/>
              </a:rPr>
              <a:t>, </a:t>
            </a:r>
            <a:r>
              <a:rPr lang="hu-HU" sz="2400" i="1" dirty="0" err="1">
                <a:solidFill>
                  <a:srgbClr val="FF00FF"/>
                </a:solidFill>
                <a:latin typeface="+mj-lt"/>
              </a:rPr>
              <a:t>eyes</a:t>
            </a:r>
            <a:r>
              <a:rPr lang="hu-HU" sz="2400" i="1" dirty="0">
                <a:latin typeface="+mj-lt"/>
              </a:rPr>
              <a:t>, </a:t>
            </a:r>
            <a:r>
              <a:rPr lang="hu-HU" sz="2400" i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gaze</a:t>
            </a:r>
            <a:r>
              <a:rPr lang="hu-HU" sz="2400" i="1" dirty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</a:t>
            </a:r>
            <a:r>
              <a:rPr lang="hu-HU" sz="2400" i="1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intention</a:t>
            </a:r>
            <a:endParaRPr lang="hu-HU" sz="2400" i="1" dirty="0">
              <a:solidFill>
                <a:schemeClr val="accent2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hu-HU" sz="2400" dirty="0" err="1">
                <a:latin typeface="+mj-lt"/>
                <a:sym typeface="Wingdings" panose="05000000000000000000" pitchFamily="2" charset="2"/>
              </a:rPr>
              <a:t>Behavior</a:t>
            </a:r>
            <a:r>
              <a:rPr lang="hu-HU" sz="2400" dirty="0">
                <a:latin typeface="+mj-lt"/>
                <a:sym typeface="Wingdings" panose="05000000000000000000" pitchFamily="2" charset="2"/>
              </a:rPr>
              <a:t> </a:t>
            </a:r>
            <a:r>
              <a:rPr lang="hu-HU" sz="2400" dirty="0" err="1">
                <a:latin typeface="+mj-lt"/>
                <a:sym typeface="Wingdings" panose="05000000000000000000" pitchFamily="2" charset="2"/>
              </a:rPr>
              <a:t>estimation</a:t>
            </a:r>
            <a:endParaRPr lang="hu-HU" sz="2400" dirty="0">
              <a:latin typeface="+mj-lt"/>
              <a:sym typeface="Wingdings" panose="05000000000000000000" pitchFamily="2" charset="2"/>
            </a:endParaRPr>
          </a:p>
          <a:p>
            <a:pPr lvl="1"/>
            <a:r>
              <a:rPr lang="en-US" sz="2400" b="0" i="1" dirty="0">
                <a:solidFill>
                  <a:srgbClr val="C00000"/>
                </a:solidFill>
                <a:effectLst/>
                <a:latin typeface="+mj-lt"/>
              </a:rPr>
              <a:t>emotion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b="0" dirty="0">
                <a:solidFill>
                  <a:srgbClr val="000000"/>
                </a:solidFill>
                <a:effectLst/>
                <a:latin typeface="+mj-lt"/>
              </a:rPr>
              <a:t>and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+mj-lt"/>
              </a:rPr>
              <a:t>personality</a:t>
            </a:r>
            <a:r>
              <a:rPr lang="hu-HU" sz="2400" b="0" i="1" dirty="0">
                <a:solidFill>
                  <a:srgbClr val="0070C0"/>
                </a:solidFill>
                <a:effectLst/>
                <a:latin typeface="+mj-lt"/>
              </a:rPr>
              <a:t>-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+mj-lt"/>
              </a:rPr>
              <a:t>state estimation</a:t>
            </a:r>
            <a:endParaRPr lang="hu-HU" sz="2400" b="0" i="1" dirty="0">
              <a:solidFill>
                <a:srgbClr val="0070C0"/>
              </a:solidFill>
              <a:effectLst/>
              <a:latin typeface="+mj-lt"/>
            </a:endParaRPr>
          </a:p>
          <a:p>
            <a:r>
              <a:rPr lang="hu-HU" sz="2400" dirty="0" err="1">
                <a:solidFill>
                  <a:srgbClr val="000000"/>
                </a:solidFill>
                <a:latin typeface="+mj-lt"/>
              </a:rPr>
              <a:t>Environment</a:t>
            </a:r>
            <a:r>
              <a:rPr lang="hu-HU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+mj-lt"/>
              </a:rPr>
              <a:t>modeling</a:t>
            </a:r>
            <a:endParaRPr lang="hu-HU" sz="24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hu-HU" sz="2400" i="1" dirty="0" err="1">
                <a:solidFill>
                  <a:srgbClr val="C00000"/>
                </a:solidFill>
                <a:latin typeface="+mj-lt"/>
              </a:rPr>
              <a:t>object</a:t>
            </a:r>
            <a:r>
              <a:rPr lang="hu-HU" sz="2400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C00000"/>
                </a:solidFill>
                <a:latin typeface="+mj-lt"/>
              </a:rPr>
              <a:t>recognition</a:t>
            </a:r>
            <a:r>
              <a:rPr lang="hu-HU" sz="2400" i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hu-HU" sz="2400" i="1" dirty="0" err="1">
                <a:solidFill>
                  <a:srgbClr val="0070C0"/>
                </a:solidFill>
                <a:latin typeface="+mj-lt"/>
              </a:rPr>
              <a:t>semantic</a:t>
            </a:r>
            <a:r>
              <a:rPr lang="en-US" sz="2400" i="1" dirty="0">
                <a:solidFill>
                  <a:srgbClr val="0070C0"/>
                </a:solidFill>
                <a:latin typeface="+mj-lt"/>
              </a:rPr>
              <a:t>/instance</a:t>
            </a:r>
            <a:r>
              <a:rPr lang="hu-HU" sz="24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0070C0"/>
                </a:solidFill>
                <a:latin typeface="+mj-lt"/>
              </a:rPr>
              <a:t>maps</a:t>
            </a:r>
            <a:r>
              <a:rPr lang="hu-HU" sz="2400" i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hu-HU" sz="2400" i="1" dirty="0" err="1">
                <a:solidFill>
                  <a:srgbClr val="0070C0"/>
                </a:solidFill>
                <a:latin typeface="+mj-lt"/>
              </a:rPr>
              <a:t>matching</a:t>
            </a:r>
            <a:r>
              <a:rPr lang="hu-HU" sz="2400" i="1" dirty="0">
                <a:latin typeface="+mj-lt"/>
              </a:rPr>
              <a:t> </a:t>
            </a:r>
            <a:endParaRPr lang="hu-HU" sz="2400" i="1" dirty="0">
              <a:solidFill>
                <a:srgbClr val="C00000"/>
              </a:solidFill>
              <a:latin typeface="+mj-lt"/>
            </a:endParaRPr>
          </a:p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Software t</a:t>
            </a:r>
            <a:r>
              <a:rPr lang="hu-HU" sz="2400" dirty="0" err="1">
                <a:solidFill>
                  <a:srgbClr val="000000"/>
                </a:solidFill>
                <a:latin typeface="+mj-lt"/>
              </a:rPr>
              <a:t>ools</a:t>
            </a:r>
            <a:endParaRPr lang="hu-HU" sz="24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hu-HU" sz="2400" i="1" dirty="0">
                <a:solidFill>
                  <a:srgbClr val="C00000"/>
                </a:solidFill>
                <a:latin typeface="+mj-lt"/>
              </a:rPr>
              <a:t>tracking</a:t>
            </a:r>
            <a:r>
              <a:rPr lang="hu-HU" sz="2400" i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400" i="1" dirty="0" err="1">
                <a:solidFill>
                  <a:srgbClr val="0070C0"/>
                </a:solidFill>
                <a:latin typeface="+mj-lt"/>
              </a:rPr>
              <a:t>information</a:t>
            </a:r>
            <a:r>
              <a:rPr lang="hu-HU" sz="24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0070C0"/>
                </a:solidFill>
                <a:latin typeface="+mj-lt"/>
              </a:rPr>
              <a:t>fusion</a:t>
            </a:r>
            <a:r>
              <a:rPr lang="hu-HU" sz="2400" i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400" i="1" dirty="0" err="1">
                <a:solidFill>
                  <a:srgbClr val="00B050"/>
                </a:solidFill>
                <a:latin typeface="+mj-lt"/>
              </a:rPr>
              <a:t>deep</a:t>
            </a:r>
            <a:r>
              <a:rPr lang="hu-HU" sz="24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00B050"/>
                </a:solidFill>
                <a:latin typeface="+mj-lt"/>
              </a:rPr>
              <a:t>neural</a:t>
            </a:r>
            <a:r>
              <a:rPr lang="hu-HU" sz="24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00B050"/>
                </a:solidFill>
                <a:latin typeface="+mj-lt"/>
              </a:rPr>
              <a:t>networks</a:t>
            </a:r>
            <a:r>
              <a:rPr lang="hu-HU" sz="2400" i="1" dirty="0">
                <a:solidFill>
                  <a:srgbClr val="00B050"/>
                </a:solidFill>
                <a:latin typeface="+mj-lt"/>
              </a:rPr>
              <a:t> and GOFAI</a:t>
            </a:r>
            <a:r>
              <a:rPr lang="hu-HU" sz="2400" i="1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</a:t>
            </a:r>
            <a:r>
              <a:rPr lang="hu-HU" sz="2400" b="1" i="1" dirty="0" err="1">
                <a:solidFill>
                  <a:srgbClr val="00B050"/>
                </a:solidFill>
                <a:latin typeface="+mj-lt"/>
              </a:rPr>
              <a:t>Composite</a:t>
            </a:r>
            <a:r>
              <a:rPr lang="hu-HU" sz="2400" b="1" i="1" dirty="0">
                <a:solidFill>
                  <a:srgbClr val="00B050"/>
                </a:solidFill>
                <a:latin typeface="+mj-lt"/>
              </a:rPr>
              <a:t> AI</a:t>
            </a:r>
            <a:r>
              <a:rPr lang="hu-HU" sz="2400" i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DNNs</a:t>
            </a:r>
            <a:r>
              <a:rPr lang="hu-HU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being</a:t>
            </a:r>
            <a:r>
              <a:rPr lang="hu-HU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robust</a:t>
            </a:r>
            <a:r>
              <a:rPr lang="hu-HU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against</a:t>
            </a:r>
            <a:r>
              <a:rPr lang="hu-HU" sz="2400" i="1" dirty="0">
                <a:solidFill>
                  <a:srgbClr val="7030A0"/>
                </a:solidFill>
                <a:latin typeface="+mj-lt"/>
              </a:rPr>
              <a:t> adversarial </a:t>
            </a:r>
            <a:r>
              <a:rPr lang="hu-HU" sz="2400" i="1" dirty="0" err="1">
                <a:solidFill>
                  <a:srgbClr val="7030A0"/>
                </a:solidFill>
                <a:latin typeface="+mj-lt"/>
              </a:rPr>
              <a:t>attacks</a:t>
            </a:r>
            <a:endParaRPr lang="en-US" sz="2400" i="1" dirty="0">
              <a:solidFill>
                <a:srgbClr val="7030A0"/>
              </a:solidFill>
              <a:latin typeface="+mj-lt"/>
            </a:endParaRPr>
          </a:p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Hardware t</a:t>
            </a:r>
            <a:r>
              <a:rPr lang="hu-HU" sz="2400" dirty="0" err="1">
                <a:solidFill>
                  <a:srgbClr val="000000"/>
                </a:solidFill>
                <a:latin typeface="+mj-lt"/>
              </a:rPr>
              <a:t>ools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lvl="1"/>
            <a:r>
              <a:rPr lang="en-US" sz="2400" i="1" dirty="0">
                <a:latin typeface="+mj-lt"/>
              </a:rPr>
              <a:t>camera</a:t>
            </a:r>
            <a:r>
              <a:rPr lang="en-US" sz="2400" b="1" i="1" dirty="0">
                <a:latin typeface="+mj-lt"/>
              </a:rPr>
              <a:t>s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camera++ (heart rate, blood pressure), </a:t>
            </a:r>
            <a:r>
              <a:rPr lang="en-US" sz="2400" i="1" dirty="0"/>
              <a:t>microphone</a:t>
            </a:r>
            <a:r>
              <a:rPr lang="en-US" sz="2400" dirty="0"/>
              <a:t>, directed microphone,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smart watch (heart rate, stress level)</a:t>
            </a:r>
            <a:endParaRPr lang="hu-H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E9E51-9834-C772-48C5-64B0EB934530}"/>
              </a:ext>
            </a:extLst>
          </p:cNvPr>
          <p:cNvSpPr txBox="1"/>
          <p:nvPr/>
        </p:nvSpPr>
        <p:spPr>
          <a:xfrm>
            <a:off x="9916998" y="914400"/>
            <a:ext cx="1836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Italic: we are working with them</a:t>
            </a:r>
          </a:p>
        </p:txBody>
      </p:sp>
    </p:spTree>
    <p:extLst>
      <p:ext uri="{BB962C8B-B14F-4D97-AF65-F5344CB8AC3E}">
        <p14:creationId xmlns:p14="http://schemas.microsoft.com/office/powerpoint/2010/main" val="38418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D1B50-8398-C98C-9E46-4E373F09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E5A18-53BF-988D-4939-38C7E6DDF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558C423-BA04-9081-F091-25BBA2C39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95397"/>
              </p:ext>
            </p:extLst>
          </p:nvPr>
        </p:nvGraphicFramePr>
        <p:xfrm>
          <a:off x="239349" y="1508100"/>
          <a:ext cx="11474605" cy="428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Bitkép" r:id="rId3" imgW="7118280" imgH="2660760" progId="Paint.Picture">
                  <p:embed/>
                </p:oleObj>
              </mc:Choice>
              <mc:Fallback>
                <p:oleObj name="Bitkép" r:id="rId3" imgW="7118280" imgH="266076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558C423-BA04-9081-F091-25BBA2C39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349" y="1508100"/>
                        <a:ext cx="11474605" cy="4288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2829770-7647-35FD-5494-C15A481A7E13}"/>
              </a:ext>
            </a:extLst>
          </p:cNvPr>
          <p:cNvSpPr/>
          <p:nvPr/>
        </p:nvSpPr>
        <p:spPr>
          <a:xfrm>
            <a:off x="4553146" y="3058988"/>
            <a:ext cx="1216058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30F02-0364-E805-64A1-24DC732E66A9}"/>
              </a:ext>
            </a:extLst>
          </p:cNvPr>
          <p:cNvSpPr/>
          <p:nvPr/>
        </p:nvSpPr>
        <p:spPr>
          <a:xfrm>
            <a:off x="267630" y="3240463"/>
            <a:ext cx="1004989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40E73-6BF8-0FD0-417F-E653986B1CEF}"/>
              </a:ext>
            </a:extLst>
          </p:cNvPr>
          <p:cNvSpPr/>
          <p:nvPr/>
        </p:nvSpPr>
        <p:spPr>
          <a:xfrm>
            <a:off x="4347327" y="4442710"/>
            <a:ext cx="1216058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21F7B6-24EA-46F6-FD4E-E6FD6710B12F}"/>
              </a:ext>
            </a:extLst>
          </p:cNvPr>
          <p:cNvSpPr/>
          <p:nvPr/>
        </p:nvSpPr>
        <p:spPr>
          <a:xfrm>
            <a:off x="267629" y="4637988"/>
            <a:ext cx="2890349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B0F68D-9F8F-ED67-2C28-7939A0D4EAD5}"/>
              </a:ext>
            </a:extLst>
          </p:cNvPr>
          <p:cNvSpPr/>
          <p:nvPr/>
        </p:nvSpPr>
        <p:spPr>
          <a:xfrm>
            <a:off x="8207503" y="1719044"/>
            <a:ext cx="3457891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6DD024-EA74-5531-982A-67BCBCA12705}"/>
              </a:ext>
            </a:extLst>
          </p:cNvPr>
          <p:cNvSpPr/>
          <p:nvPr/>
        </p:nvSpPr>
        <p:spPr>
          <a:xfrm>
            <a:off x="6095998" y="1934129"/>
            <a:ext cx="1216058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E7EE5B-EA27-7C86-2321-91EF2B319C13}"/>
              </a:ext>
            </a:extLst>
          </p:cNvPr>
          <p:cNvSpPr/>
          <p:nvPr/>
        </p:nvSpPr>
        <p:spPr>
          <a:xfrm>
            <a:off x="10410424" y="3490818"/>
            <a:ext cx="1216058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D89B23-14C8-975C-B1A5-EB544748695F}"/>
              </a:ext>
            </a:extLst>
          </p:cNvPr>
          <p:cNvSpPr/>
          <p:nvPr/>
        </p:nvSpPr>
        <p:spPr>
          <a:xfrm>
            <a:off x="6118111" y="3717932"/>
            <a:ext cx="1216058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29188E-F058-9116-A137-CA0F87B93F8D}"/>
              </a:ext>
            </a:extLst>
          </p:cNvPr>
          <p:cNvSpPr/>
          <p:nvPr/>
        </p:nvSpPr>
        <p:spPr>
          <a:xfrm>
            <a:off x="6095997" y="4839062"/>
            <a:ext cx="2435159" cy="27810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E34227-BB5D-A68B-F7F9-DB2A060E90F9}"/>
              </a:ext>
            </a:extLst>
          </p:cNvPr>
          <p:cNvSpPr/>
          <p:nvPr/>
        </p:nvSpPr>
        <p:spPr>
          <a:xfrm>
            <a:off x="220707" y="2555491"/>
            <a:ext cx="5595843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783A4-A2BC-B29C-EAB8-1F020525A8CE}"/>
              </a:ext>
            </a:extLst>
          </p:cNvPr>
          <p:cNvSpPr/>
          <p:nvPr/>
        </p:nvSpPr>
        <p:spPr>
          <a:xfrm>
            <a:off x="220707" y="4203537"/>
            <a:ext cx="5595843" cy="1661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318CBD-7878-C12F-194F-A734F0E37F6C}"/>
              </a:ext>
            </a:extLst>
          </p:cNvPr>
          <p:cNvSpPr/>
          <p:nvPr/>
        </p:nvSpPr>
        <p:spPr>
          <a:xfrm>
            <a:off x="6095996" y="1423624"/>
            <a:ext cx="5595843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E6663-3408-DC73-4A97-F7864730D319}"/>
              </a:ext>
            </a:extLst>
          </p:cNvPr>
          <p:cNvSpPr/>
          <p:nvPr/>
        </p:nvSpPr>
        <p:spPr>
          <a:xfrm>
            <a:off x="6095996" y="3004884"/>
            <a:ext cx="5595843" cy="1615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C059A3-530B-66ED-1951-8E02813BAA42}"/>
              </a:ext>
            </a:extLst>
          </p:cNvPr>
          <p:cNvSpPr/>
          <p:nvPr/>
        </p:nvSpPr>
        <p:spPr>
          <a:xfrm>
            <a:off x="6069551" y="4760156"/>
            <a:ext cx="5595843" cy="1094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79539A0-5AA6-253B-CED9-C677EEFA8C46}"/>
              </a:ext>
            </a:extLst>
          </p:cNvPr>
          <p:cNvGrpSpPr>
            <a:grpSpLocks noChangeAspect="1"/>
          </p:cNvGrpSpPr>
          <p:nvPr/>
        </p:nvGrpSpPr>
        <p:grpSpPr>
          <a:xfrm>
            <a:off x="4015870" y="2501248"/>
            <a:ext cx="7772400" cy="4356752"/>
            <a:chOff x="181069" y="2002750"/>
            <a:chExt cx="8645783" cy="4855250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2083FD56-C7A9-A8CA-1808-825840846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15" y="2002750"/>
              <a:ext cx="8583637" cy="48552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D6F7D4-5E24-C8CC-747A-884EF568651C}"/>
                </a:ext>
              </a:extLst>
            </p:cNvPr>
            <p:cNvSpPr txBox="1"/>
            <p:nvPr/>
          </p:nvSpPr>
          <p:spPr>
            <a:xfrm>
              <a:off x="5327337" y="2058481"/>
              <a:ext cx="485369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(b)</a:t>
              </a: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0DAA8-8C67-9E44-9BC8-02C3E88BD020}"/>
                </a:ext>
              </a:extLst>
            </p:cNvPr>
            <p:cNvSpPr txBox="1"/>
            <p:nvPr/>
          </p:nvSpPr>
          <p:spPr>
            <a:xfrm>
              <a:off x="181069" y="4353341"/>
              <a:ext cx="460405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(a)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86231F-43EE-A8AF-4B3F-EC70300BA367}"/>
                </a:ext>
              </a:extLst>
            </p:cNvPr>
            <p:cNvSpPr txBox="1"/>
            <p:nvPr/>
          </p:nvSpPr>
          <p:spPr>
            <a:xfrm>
              <a:off x="1917830" y="3704756"/>
              <a:ext cx="462187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(c)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615A2E-65E4-7371-420C-EBF959A182EE}"/>
                </a:ext>
              </a:extLst>
            </p:cNvPr>
            <p:cNvSpPr txBox="1"/>
            <p:nvPr/>
          </p:nvSpPr>
          <p:spPr>
            <a:xfrm>
              <a:off x="1916059" y="5563690"/>
              <a:ext cx="483585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(d)</a:t>
              </a:r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63F2BB-C959-1C33-7670-F9A796B4FFB4}"/>
                </a:ext>
              </a:extLst>
            </p:cNvPr>
            <p:cNvSpPr txBox="1"/>
            <p:nvPr/>
          </p:nvSpPr>
          <p:spPr>
            <a:xfrm>
              <a:off x="5242277" y="5827732"/>
              <a:ext cx="462187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(e)</a:t>
              </a: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2B7F81-42C5-86B6-BD34-D21A0EDC630F}"/>
                </a:ext>
              </a:extLst>
            </p:cNvPr>
            <p:cNvSpPr txBox="1"/>
            <p:nvPr/>
          </p:nvSpPr>
          <p:spPr>
            <a:xfrm>
              <a:off x="5229873" y="4172597"/>
              <a:ext cx="437224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(f)</a:t>
              </a:r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3E4A98-2AB3-5FBC-5436-3BA9C936E0A6}"/>
                </a:ext>
              </a:extLst>
            </p:cNvPr>
            <p:cNvSpPr txBox="1"/>
            <p:nvPr/>
          </p:nvSpPr>
          <p:spPr>
            <a:xfrm>
              <a:off x="7685994" y="4736122"/>
              <a:ext cx="469320" cy="411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/>
                <a:t>(g)</a:t>
              </a:r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789538-1455-977F-7B83-DFDCEA4D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Human body</a:t>
            </a:r>
            <a:br>
              <a:rPr lang="hu-HU"/>
            </a:br>
            <a:r>
              <a:rPr lang="hu-HU"/>
              <a:t>– Physical </a:t>
            </a:r>
            <a:r>
              <a:rPr lang="hu-HU" err="1"/>
              <a:t>rehabilitation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9276D-6A6A-AAFF-9E25-F35076226679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358270" y="1748509"/>
            <a:ext cx="7315200" cy="3738059"/>
          </a:xfrm>
        </p:spPr>
        <p:txBody>
          <a:bodyPr/>
          <a:lstStyle/>
          <a:p>
            <a:r>
              <a:rPr lang="hu-HU" dirty="0" err="1"/>
              <a:t>Precise</a:t>
            </a:r>
            <a:r>
              <a:rPr lang="hu-HU" dirty="0"/>
              <a:t> </a:t>
            </a:r>
            <a:r>
              <a:rPr lang="hu-HU" dirty="0" err="1"/>
              <a:t>pose</a:t>
            </a:r>
            <a:r>
              <a:rPr lang="hu-HU" dirty="0"/>
              <a:t> </a:t>
            </a:r>
            <a:r>
              <a:rPr lang="hu-HU" dirty="0" err="1"/>
              <a:t>estimation</a:t>
            </a:r>
            <a:r>
              <a:rPr lang="hu-HU" dirty="0"/>
              <a:t> and </a:t>
            </a:r>
            <a:r>
              <a:rPr lang="hu-HU" dirty="0" err="1"/>
              <a:t>error</a:t>
            </a:r>
            <a:r>
              <a:rPr lang="hu-HU" dirty="0"/>
              <a:t> </a:t>
            </a:r>
            <a:r>
              <a:rPr lang="hu-HU" dirty="0" err="1"/>
              <a:t>minimization</a:t>
            </a:r>
            <a:endParaRPr lang="hu-HU" dirty="0"/>
          </a:p>
          <a:p>
            <a:pPr lvl="1"/>
            <a:r>
              <a:rPr lang="hu-HU" dirty="0" err="1"/>
              <a:t>with</a:t>
            </a:r>
            <a:r>
              <a:rPr lang="hu-HU" dirty="0"/>
              <a:t> 2D </a:t>
            </a:r>
            <a:r>
              <a:rPr lang="hu-HU" dirty="0" err="1"/>
              <a:t>cameras</a:t>
            </a:r>
            <a:endParaRPr lang="hu-HU" dirty="0"/>
          </a:p>
          <a:p>
            <a:pPr lvl="1"/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distant</a:t>
            </a:r>
            <a:r>
              <a:rPr lang="hu-HU" dirty="0"/>
              <a:t> monitoring</a:t>
            </a:r>
            <a:endParaRPr lang="en-US" dirty="0"/>
          </a:p>
          <a:p>
            <a:pPr lvl="1"/>
            <a:r>
              <a:rPr lang="en-US" dirty="0"/>
              <a:t>rich set of application possibilities</a:t>
            </a:r>
          </a:p>
        </p:txBody>
      </p:sp>
    </p:spTree>
    <p:extLst>
      <p:ext uri="{BB962C8B-B14F-4D97-AF65-F5344CB8AC3E}">
        <p14:creationId xmlns:p14="http://schemas.microsoft.com/office/powerpoint/2010/main" val="107951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880C-EB8A-4146-89CB-56D0DD48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Physical </a:t>
            </a:r>
            <a:r>
              <a:rPr lang="hu-HU" err="1"/>
              <a:t>rehabilitation</a:t>
            </a:r>
            <a:r>
              <a:rPr lang="hu-HU"/>
              <a:t>: </a:t>
            </a:r>
            <a:br>
              <a:rPr lang="hu-HU"/>
            </a:br>
            <a:r>
              <a:rPr lang="hu-HU" err="1"/>
              <a:t>Needs</a:t>
            </a:r>
            <a:r>
              <a:rPr lang="hu-HU"/>
              <a:t> </a:t>
            </a:r>
            <a:r>
              <a:rPr lang="hu-HU" err="1"/>
              <a:t>beyond</a:t>
            </a:r>
            <a:r>
              <a:rPr lang="hu-HU"/>
              <a:t> body </a:t>
            </a:r>
            <a:r>
              <a:rPr lang="hu-HU" err="1"/>
              <a:t>pose</a:t>
            </a:r>
            <a:r>
              <a:rPr lang="hu-HU"/>
              <a:t> </a:t>
            </a:r>
            <a:r>
              <a:rPr lang="hu-HU" err="1"/>
              <a:t>estimation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CCC97-A8C6-095D-A246-D03F804A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511" y="1825625"/>
            <a:ext cx="8744505" cy="4351338"/>
          </a:xfrm>
        </p:spPr>
        <p:txBody>
          <a:bodyPr>
            <a:normAutofit/>
          </a:bodyPr>
          <a:lstStyle/>
          <a:p>
            <a:r>
              <a:rPr lang="hu-HU" dirty="0" err="1"/>
              <a:t>Optimization</a:t>
            </a:r>
            <a:r>
              <a:rPr lang="hu-HU" dirty="0"/>
              <a:t> of </a:t>
            </a:r>
            <a:r>
              <a:rPr lang="hu-HU" dirty="0" err="1"/>
              <a:t>position</a:t>
            </a:r>
            <a:r>
              <a:rPr lang="hu-HU" dirty="0"/>
              <a:t> (camera and </a:t>
            </a:r>
            <a:r>
              <a:rPr lang="hu-HU" dirty="0" err="1"/>
              <a:t>patient</a:t>
            </a:r>
            <a:r>
              <a:rPr lang="hu-HU" dirty="0"/>
              <a:t>) &amp; </a:t>
            </a:r>
            <a:r>
              <a:rPr lang="hu-HU" dirty="0" err="1"/>
              <a:t>help</a:t>
            </a:r>
            <a:r>
              <a:rPr lang="hu-HU" dirty="0"/>
              <a:t> in </a:t>
            </a:r>
            <a:r>
              <a:rPr lang="hu-HU" dirty="0" err="1"/>
              <a:t>navigation</a:t>
            </a:r>
            <a:r>
              <a:rPr lang="hu-HU" dirty="0"/>
              <a:t> </a:t>
            </a:r>
          </a:p>
          <a:p>
            <a:r>
              <a:rPr lang="hu-HU" dirty="0"/>
              <a:t>Avatar-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demonstration</a:t>
            </a:r>
            <a:r>
              <a:rPr lang="hu-HU" dirty="0"/>
              <a:t> and anonymization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collection</a:t>
            </a:r>
            <a:endParaRPr lang="hu-HU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2762FB6-7A08-24D1-E13A-26B95041B402}"/>
              </a:ext>
            </a:extLst>
          </p:cNvPr>
          <p:cNvGrpSpPr>
            <a:grpSpLocks noChangeAspect="1"/>
          </p:cNvGrpSpPr>
          <p:nvPr/>
        </p:nvGrpSpPr>
        <p:grpSpPr>
          <a:xfrm>
            <a:off x="1680548" y="2806246"/>
            <a:ext cx="7223760" cy="3995799"/>
            <a:chOff x="60959" y="0"/>
            <a:chExt cx="11651524" cy="6445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9B0F4C-135B-8C32-381C-16DE9FA77DCB}"/>
                </a:ext>
              </a:extLst>
            </p:cNvPr>
            <p:cNvSpPr/>
            <p:nvPr/>
          </p:nvSpPr>
          <p:spPr>
            <a:xfrm>
              <a:off x="5080000" y="1866030"/>
              <a:ext cx="3169920" cy="18288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endParaRPr lang="hu-HU" sz="700">
                <a:latin typeface="+mj-lt"/>
              </a:endParaRPr>
            </a:p>
            <a:p>
              <a:pPr algn="ctr"/>
              <a:r>
                <a:rPr lang="hu-HU" sz="700" b="1">
                  <a:solidFill>
                    <a:schemeClr val="tx1"/>
                  </a:solidFill>
                  <a:latin typeface="+mj-lt"/>
                </a:rPr>
                <a:t>Communication</a:t>
              </a:r>
              <a:endParaRPr lang="en-US" sz="7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C5326-8EAB-D53E-6990-12D943D37988}"/>
                </a:ext>
              </a:extLst>
            </p:cNvPr>
            <p:cNvSpPr/>
            <p:nvPr/>
          </p:nvSpPr>
          <p:spPr>
            <a:xfrm>
              <a:off x="203200" y="69242"/>
              <a:ext cx="2235200" cy="136285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70C0"/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2FB2AA-537C-7112-8142-2AA596DB46E7}"/>
                </a:ext>
              </a:extLst>
            </p:cNvPr>
            <p:cNvSpPr/>
            <p:nvPr/>
          </p:nvSpPr>
          <p:spPr>
            <a:xfrm>
              <a:off x="150857" y="2957207"/>
              <a:ext cx="1339683" cy="801108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70C0"/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1910DE-F58C-D33C-41A7-D719BDFC3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767" t="11348" r="6509" b="36426"/>
            <a:stretch>
              <a:fillRect/>
            </a:stretch>
          </p:blipFill>
          <p:spPr>
            <a:xfrm>
              <a:off x="325706" y="3148717"/>
              <a:ext cx="1071420" cy="2203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CDA389-C7C2-5AED-120E-4DA3845F2135}"/>
                </a:ext>
              </a:extLst>
            </p:cNvPr>
            <p:cNvSpPr txBox="1"/>
            <p:nvPr/>
          </p:nvSpPr>
          <p:spPr>
            <a:xfrm>
              <a:off x="74817" y="3453515"/>
              <a:ext cx="1487875" cy="521248"/>
            </a:xfrm>
            <a:prstGeom prst="rect">
              <a:avLst/>
            </a:prstGeom>
            <a:noFill/>
          </p:spPr>
          <p:txBody>
            <a:bodyPr wrap="square" lIns="121920" tIns="60960" rIns="121920" bIns="60960" rtlCol="0">
              <a:spAutoFit/>
            </a:bodyPr>
            <a:lstStyle/>
            <a:p>
              <a:pPr algn="ctr"/>
              <a:r>
                <a:rPr lang="hu-HU" sz="600" b="1">
                  <a:latin typeface="+mj-lt"/>
                </a:rPr>
                <a:t>Zed2 </a:t>
              </a:r>
              <a:r>
                <a:rPr lang="en-US" sz="600" b="1">
                  <a:latin typeface="+mj-lt"/>
                </a:rPr>
                <a:t>RGB-D </a:t>
              </a:r>
              <a:r>
                <a:rPr lang="en-US" sz="700" b="1">
                  <a:latin typeface="+mj-lt"/>
                </a:rPr>
                <a:t>camera</a:t>
              </a:r>
              <a:endParaRPr sz="1100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9830C5-2A41-2BFB-2B74-82B15636626D}"/>
                </a:ext>
              </a:extLst>
            </p:cNvPr>
            <p:cNvSpPr/>
            <p:nvPr/>
          </p:nvSpPr>
          <p:spPr>
            <a:xfrm>
              <a:off x="203200" y="4700054"/>
              <a:ext cx="1180419" cy="1606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rgbClr val="2E3133">
                  <a:alpha val="100000"/>
                </a:srgbClr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7ED592-D697-2050-CE59-9514272BD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6000"/>
            </a:blip>
            <a:srcRect l="25589" r="27809" b="6026"/>
            <a:stretch>
              <a:fillRect/>
            </a:stretch>
          </p:blipFill>
          <p:spPr>
            <a:xfrm>
              <a:off x="435428" y="4878784"/>
              <a:ext cx="731520" cy="12269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F16CBF-C44D-AAD6-CFE5-D1B09F3CEE63}"/>
                </a:ext>
              </a:extLst>
            </p:cNvPr>
            <p:cNvSpPr txBox="1"/>
            <p:nvPr/>
          </p:nvSpPr>
          <p:spPr>
            <a:xfrm>
              <a:off x="154821" y="6062152"/>
              <a:ext cx="1320800" cy="382864"/>
            </a:xfrm>
            <a:prstGeom prst="rect">
              <a:avLst/>
            </a:prstGeom>
            <a:noFill/>
          </p:spPr>
          <p:txBody>
            <a:bodyPr wrap="square"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latin typeface="+mj-lt"/>
                </a:rPr>
                <a:t>Human</a:t>
              </a:r>
              <a:r>
                <a:rPr lang="hu-HU" sz="600" b="1">
                  <a:latin typeface="+mj-lt"/>
                </a:rPr>
                <a:t> partner</a:t>
              </a:r>
              <a:r>
                <a:rPr lang="en-US" sz="600" b="1">
                  <a:latin typeface="+mj-lt"/>
                </a:rPr>
                <a:t> </a:t>
              </a:r>
              <a:endParaRPr sz="11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3BF91F-A9C9-110B-7F96-614FB14A1EE4}"/>
                </a:ext>
              </a:extLst>
            </p:cNvPr>
            <p:cNvSpPr txBox="1"/>
            <p:nvPr/>
          </p:nvSpPr>
          <p:spPr>
            <a:xfrm>
              <a:off x="304800" y="1736897"/>
              <a:ext cx="1254372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solidFill>
                    <a:srgbClr val="000000">
                      <a:alpha val="100000"/>
                    </a:srgbClr>
                  </a:solidFill>
                  <a:latin typeface="+mj-lt"/>
                </a:rPr>
                <a:t>Requires</a:t>
              </a:r>
              <a:endParaRPr sz="1100"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DD903B-3851-5841-B226-8E870F196A3F}"/>
                </a:ext>
              </a:extLst>
            </p:cNvPr>
            <p:cNvSpPr/>
            <p:nvPr/>
          </p:nvSpPr>
          <p:spPr>
            <a:xfrm>
              <a:off x="2023745" y="1581531"/>
              <a:ext cx="1916919" cy="1133911"/>
            </a:xfrm>
            <a:prstGeom prst="rect">
              <a:avLst/>
            </a:prstGeom>
            <a:solidFill>
              <a:srgbClr val="D0D4D9">
                <a:alpha val="100000"/>
              </a:srgbClr>
            </a:solidFill>
            <a:ln w="12700" cap="flat" cmpd="sng" algn="ctr">
              <a:solidFill>
                <a:srgbClr val="2E3133">
                  <a:alpha val="100000"/>
                </a:srgbClr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C14914-4D4F-85C2-2F37-51FE1D9A5160}"/>
                </a:ext>
              </a:extLst>
            </p:cNvPr>
            <p:cNvSpPr txBox="1"/>
            <p:nvPr/>
          </p:nvSpPr>
          <p:spPr>
            <a:xfrm>
              <a:off x="2426997" y="2443615"/>
              <a:ext cx="1166793" cy="382864"/>
            </a:xfrm>
            <a:prstGeom prst="rect">
              <a:avLst/>
            </a:prstGeom>
            <a:noFill/>
          </p:spPr>
          <p:txBody>
            <a:bodyPr wrap="square"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solidFill>
                    <a:srgbClr val="000000">
                      <a:alpha val="100000"/>
                    </a:srgbClr>
                  </a:solidFill>
                  <a:latin typeface="+mj-lt"/>
                </a:rPr>
                <a:t>Video frame</a:t>
              </a:r>
              <a:endParaRPr sz="700">
                <a:latin typeface="+mj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0ACD7E-0ABC-8ED9-639A-96077F292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193462" y="1652386"/>
              <a:ext cx="1577484" cy="80233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967EDB-68A8-1F57-28CD-6AF153548A45}"/>
                </a:ext>
              </a:extLst>
            </p:cNvPr>
            <p:cNvSpPr/>
            <p:nvPr/>
          </p:nvSpPr>
          <p:spPr>
            <a:xfrm>
              <a:off x="2023745" y="2829655"/>
              <a:ext cx="1916919" cy="1048819"/>
            </a:xfrm>
            <a:prstGeom prst="rect">
              <a:avLst/>
            </a:prstGeom>
            <a:solidFill>
              <a:srgbClr val="D0D4D9">
                <a:alpha val="100000"/>
              </a:srgbClr>
            </a:solidFill>
            <a:ln w="12700" cap="flat" cmpd="sng" algn="ctr">
              <a:solidFill>
                <a:srgbClr val="2E3133">
                  <a:alpha val="100000"/>
                </a:srgbClr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1FAD05-1B74-FAF1-9009-BF8342E7F85F}"/>
                </a:ext>
              </a:extLst>
            </p:cNvPr>
            <p:cNvSpPr txBox="1"/>
            <p:nvPr/>
          </p:nvSpPr>
          <p:spPr>
            <a:xfrm>
              <a:off x="2426997" y="3618916"/>
              <a:ext cx="1110412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solidFill>
                    <a:srgbClr val="000000">
                      <a:alpha val="100000"/>
                    </a:srgbClr>
                  </a:solidFill>
                  <a:latin typeface="+mj-lt"/>
                </a:rPr>
                <a:t>Depth map</a:t>
              </a:r>
              <a:endParaRPr sz="700"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44A1C9-CDBE-7D1A-34DA-57C232917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417"/>
            <a:stretch/>
          </p:blipFill>
          <p:spPr>
            <a:xfrm>
              <a:off x="2175679" y="2861128"/>
              <a:ext cx="1577484" cy="77834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B18738-28F6-066F-63AA-7F2B9ECB672F}"/>
                </a:ext>
              </a:extLst>
            </p:cNvPr>
            <p:cNvSpPr/>
            <p:nvPr/>
          </p:nvSpPr>
          <p:spPr>
            <a:xfrm>
              <a:off x="2023745" y="3992688"/>
              <a:ext cx="1916919" cy="995408"/>
            </a:xfrm>
            <a:prstGeom prst="rect">
              <a:avLst/>
            </a:prstGeom>
            <a:solidFill>
              <a:srgbClr val="D0D4D9">
                <a:alpha val="100000"/>
              </a:srgbClr>
            </a:solidFill>
            <a:ln w="12700" cap="flat" cmpd="sng" algn="ctr">
              <a:solidFill>
                <a:srgbClr val="2E3133">
                  <a:alpha val="100000"/>
                </a:srgbClr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DDBBFD-7A0E-E75F-46A8-46F11D664EED}"/>
                </a:ext>
              </a:extLst>
            </p:cNvPr>
            <p:cNvSpPr txBox="1"/>
            <p:nvPr/>
          </p:nvSpPr>
          <p:spPr>
            <a:xfrm>
              <a:off x="2743200" y="4739085"/>
              <a:ext cx="1254372" cy="546070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solidFill>
                    <a:srgbClr val="000000">
                      <a:alpha val="100000"/>
                    </a:srgbClr>
                  </a:solidFill>
                  <a:latin typeface="+mj-lt"/>
                </a:rPr>
                <a:t>Semantic map</a:t>
              </a:r>
              <a:endParaRPr sz="1400">
                <a:latin typeface="+mj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062112-84F5-348E-E65E-B9504BED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0249" r="51252"/>
            <a:stretch>
              <a:fillRect/>
            </a:stretch>
          </p:blipFill>
          <p:spPr>
            <a:xfrm>
              <a:off x="2131683" y="4021716"/>
              <a:ext cx="1322717" cy="84061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63A549-C968-29DE-1C7B-E5DA481AABB9}"/>
                </a:ext>
              </a:extLst>
            </p:cNvPr>
            <p:cNvSpPr/>
            <p:nvPr/>
          </p:nvSpPr>
          <p:spPr>
            <a:xfrm>
              <a:off x="4515517" y="5275789"/>
              <a:ext cx="1163344" cy="43909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rgbClr val="2E3133">
                  <a:alpha val="100000"/>
                </a:srgbClr>
              </a:solidFill>
              <a:prstDash val="solid"/>
              <a:round/>
            </a:ln>
          </p:spPr>
          <p:txBody>
            <a:bodyPr lIns="121920" tIns="60960" rIns="121920" bIns="60960" rtlCol="0" anchor="ctr">
              <a:noAutofit/>
            </a:bodyPr>
            <a:lstStyle/>
            <a:p>
              <a:pPr algn="ctr"/>
              <a:r>
                <a:rPr lang="en-US" sz="700" b="1">
                  <a:latin typeface="+mj-lt"/>
                </a:rPr>
                <a:t>Goal</a:t>
              </a:r>
              <a:endParaRPr sz="700">
                <a:latin typeface="+mj-lt"/>
              </a:endParaRPr>
            </a:p>
            <a:p>
              <a:pPr algn="ctr"/>
              <a:r>
                <a:rPr lang="en-US" sz="700" b="1">
                  <a:latin typeface="+mj-lt"/>
                </a:rPr>
                <a:t>(Intention)</a:t>
              </a:r>
              <a:endParaRPr sz="700"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D3F1CF-05F0-6308-D1F5-5DF7A81E54A5}"/>
                </a:ext>
              </a:extLst>
            </p:cNvPr>
            <p:cNvSpPr/>
            <p:nvPr/>
          </p:nvSpPr>
          <p:spPr>
            <a:xfrm>
              <a:off x="4513944" y="4276896"/>
              <a:ext cx="1163344" cy="43909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4472C4"/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pPr algn="ctr"/>
              <a:r>
                <a:rPr lang="en-US" sz="700" b="1">
                  <a:latin typeface="+mj-lt"/>
                </a:rPr>
                <a:t>Initial State</a:t>
              </a:r>
              <a:endParaRPr sz="700"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606964-7D6C-23BB-7361-3A7C605ABB5D}"/>
                </a:ext>
              </a:extLst>
            </p:cNvPr>
            <p:cNvSpPr txBox="1"/>
            <p:nvPr/>
          </p:nvSpPr>
          <p:spPr>
            <a:xfrm>
              <a:off x="2680307" y="5171188"/>
              <a:ext cx="1254372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solidFill>
                    <a:srgbClr val="000000">
                      <a:alpha val="100000"/>
                    </a:srgbClr>
                  </a:solidFill>
                  <a:latin typeface="+mj-lt"/>
                </a:rPr>
                <a:t>Requests</a:t>
              </a:r>
              <a:endParaRPr sz="1200"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1DBF9B-B543-368F-6FCD-BAD7288FDB94}"/>
                </a:ext>
              </a:extLst>
            </p:cNvPr>
            <p:cNvSpPr/>
            <p:nvPr/>
          </p:nvSpPr>
          <p:spPr>
            <a:xfrm>
              <a:off x="6502400" y="4175296"/>
              <a:ext cx="3149600" cy="164592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4472C4"/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grpSp>
          <p:nvGrpSpPr>
            <p:cNvPr id="26" name="Group 1077">
              <a:extLst>
                <a:ext uri="{FF2B5EF4-FFF2-40B4-BE49-F238E27FC236}">
                  <a16:creationId xmlns:a16="http://schemas.microsoft.com/office/drawing/2014/main" id="{435078E5-EFB7-CA93-482E-0A21ABBCF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18014" y="4210157"/>
              <a:ext cx="2926080" cy="1529431"/>
              <a:chOff x="4929043" y="3282618"/>
              <a:chExt cx="1616402" cy="84487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98C1F9-7912-BB1F-F659-06EA2B429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4166" t="19972" r="10233" b="19921"/>
              <a:stretch>
                <a:fillRect/>
              </a:stretch>
            </p:blipFill>
            <p:spPr>
              <a:xfrm>
                <a:off x="4929043" y="3282618"/>
                <a:ext cx="1616402" cy="84487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0D2E1F-D04B-70E5-BAFC-2B4DA5A3C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39940" t="36744" r="45281" b="47438"/>
              <a:stretch>
                <a:fillRect/>
              </a:stretch>
            </p:blipFill>
            <p:spPr>
              <a:xfrm>
                <a:off x="5465984" y="3433884"/>
                <a:ext cx="248315" cy="305971"/>
              </a:xfrm>
              <a:prstGeom prst="rect">
                <a:avLst/>
              </a:prstGeom>
            </p:spPr>
          </p:pic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38B6A00-5789-11D8-3B3A-89693C74274C}"/>
                </a:ext>
              </a:extLst>
            </p:cNvPr>
            <p:cNvSpPr/>
            <p:nvPr/>
          </p:nvSpPr>
          <p:spPr>
            <a:xfrm>
              <a:off x="5080000" y="416097"/>
              <a:ext cx="3166040" cy="11339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rgbClr val="2E3133">
                  <a:alpha val="100000"/>
                </a:srgbClr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BEE1AF-6696-7E95-9559-0567A2B8D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7411" b="66690"/>
            <a:stretch>
              <a:fillRect/>
            </a:stretch>
          </p:blipFill>
          <p:spPr>
            <a:xfrm>
              <a:off x="5229651" y="483529"/>
              <a:ext cx="2903199" cy="79587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4C206B-23FC-3730-0510-4B9FEC430220}"/>
                </a:ext>
              </a:extLst>
            </p:cNvPr>
            <p:cNvSpPr txBox="1"/>
            <p:nvPr/>
          </p:nvSpPr>
          <p:spPr>
            <a:xfrm>
              <a:off x="6033105" y="1248249"/>
              <a:ext cx="1254372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latin typeface="+mj-lt"/>
                </a:rPr>
                <a:t>Execution</a:t>
              </a:r>
              <a:endParaRPr sz="700"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EE9E28-F589-3D32-DC68-151E52D8D052}"/>
                </a:ext>
              </a:extLst>
            </p:cNvPr>
            <p:cNvSpPr/>
            <p:nvPr/>
          </p:nvSpPr>
          <p:spPr>
            <a:xfrm>
              <a:off x="8737600" y="460487"/>
              <a:ext cx="2974883" cy="261527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  <a:round/>
            </a:ln>
          </p:spPr>
          <p:txBody>
            <a:bodyPr lIns="121920" tIns="60960" rIns="121920" bIns="60960" rtlCol="0" anchor="ctr">
              <a:normAutofit/>
            </a:bodyPr>
            <a:lstStyle/>
            <a:p>
              <a:endParaRPr sz="1100">
                <a:latin typeface="+mj-lt"/>
              </a:endParaRPr>
            </a:p>
          </p:txBody>
        </p:sp>
        <p:grpSp>
          <p:nvGrpSpPr>
            <p:cNvPr id="33" name="Group 1092">
              <a:extLst>
                <a:ext uri="{FF2B5EF4-FFF2-40B4-BE49-F238E27FC236}">
                  <a16:creationId xmlns:a16="http://schemas.microsoft.com/office/drawing/2014/main" id="{4805CF3C-1E09-8AB7-B3A2-E659452417C2}"/>
                </a:ext>
              </a:extLst>
            </p:cNvPr>
            <p:cNvGrpSpPr/>
            <p:nvPr/>
          </p:nvGrpSpPr>
          <p:grpSpPr>
            <a:xfrm>
              <a:off x="8839200" y="517697"/>
              <a:ext cx="2792104" cy="2315831"/>
              <a:chOff x="6883124" y="48747"/>
              <a:chExt cx="2094078" cy="173687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C790764-2756-3244-7761-5F98C22AD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40494" b="41360"/>
              <a:stretch>
                <a:fillRect/>
              </a:stretch>
            </p:blipFill>
            <p:spPr>
              <a:xfrm>
                <a:off x="6905784" y="48747"/>
                <a:ext cx="2048758" cy="404236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524B98A-E149-CBE8-E6DA-F47EAB522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r="5600" b="2789"/>
              <a:stretch>
                <a:fillRect/>
              </a:stretch>
            </p:blipFill>
            <p:spPr>
              <a:xfrm>
                <a:off x="6890483" y="1063743"/>
                <a:ext cx="1134998" cy="72187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4D9E0F6-7C7D-21DA-0FFB-471138176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42203" y="1084618"/>
                <a:ext cx="1134998" cy="701002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164EE37-86EE-B8B5-6D57-B97C588EB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71417" b="95"/>
              <a:stretch>
                <a:fillRect/>
              </a:stretch>
            </p:blipFill>
            <p:spPr>
              <a:xfrm>
                <a:off x="6883124" y="435951"/>
                <a:ext cx="2094078" cy="648666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C6B72C-378B-CF71-B6E4-E0709508659E}"/>
                </a:ext>
              </a:extLst>
            </p:cNvPr>
            <p:cNvSpPr txBox="1"/>
            <p:nvPr/>
          </p:nvSpPr>
          <p:spPr>
            <a:xfrm>
              <a:off x="9593886" y="2787046"/>
              <a:ext cx="1254372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latin typeface="+mj-lt"/>
                </a:rPr>
                <a:t>Evaluation</a:t>
              </a:r>
              <a:endParaRPr sz="700">
                <a:latin typeface="+mj-lt"/>
              </a:endParaRPr>
            </a:p>
          </p:txBody>
        </p:sp>
        <p:pic>
          <p:nvPicPr>
            <p:cNvPr id="39" name="Picture 2" descr="PCB V2 for &amp;quot;OpenBot: Turning Smartphones into Robots&amp;quot; - Share Project -  PCBWay">
              <a:extLst>
                <a:ext uri="{FF2B5EF4-FFF2-40B4-BE49-F238E27FC236}">
                  <a16:creationId xmlns:a16="http://schemas.microsoft.com/office/drawing/2014/main" id="{FEFA2E9C-4D12-A3FD-D015-3359AB8333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/>
            <a:stretch/>
          </p:blipFill>
          <p:spPr bwMode="auto">
            <a:xfrm>
              <a:off x="261259" y="408731"/>
              <a:ext cx="1146629" cy="89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2B145A-59D7-05C7-14C0-F9DE99C15769}"/>
                </a:ext>
              </a:extLst>
            </p:cNvPr>
            <p:cNvSpPr txBox="1"/>
            <p:nvPr/>
          </p:nvSpPr>
          <p:spPr>
            <a:xfrm>
              <a:off x="432262" y="111296"/>
              <a:ext cx="1904539" cy="382864"/>
            </a:xfrm>
            <a:prstGeom prst="rect">
              <a:avLst/>
            </a:prstGeom>
            <a:noFill/>
          </p:spPr>
          <p:txBody>
            <a:bodyPr wrap="square" lIns="121920" tIns="60960" rIns="121920" bIns="60960" rtlCol="0">
              <a:spAutoFit/>
            </a:bodyPr>
            <a:lstStyle/>
            <a:p>
              <a:pPr algn="ctr"/>
              <a:r>
                <a:rPr lang="hu-HU" sz="700" b="1" err="1">
                  <a:latin typeface="+mj-lt"/>
                </a:rPr>
                <a:t>OpenBot</a:t>
              </a:r>
              <a:r>
                <a:rPr lang="hu-HU" sz="700" b="1">
                  <a:latin typeface="+mj-lt"/>
                </a:rPr>
                <a:t>             Laptop</a:t>
              </a:r>
              <a:endParaRPr sz="1400">
                <a:latin typeface="+mj-lt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F8004C-ED0A-A36B-158F-51EA414668DB}"/>
                </a:ext>
              </a:extLst>
            </p:cNvPr>
            <p:cNvSpPr/>
            <p:nvPr/>
          </p:nvSpPr>
          <p:spPr>
            <a:xfrm>
              <a:off x="5196915" y="1949873"/>
              <a:ext cx="2926080" cy="14303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Human: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Request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for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instructions</a:t>
              </a:r>
              <a:endParaRPr lang="hu-HU" sz="700" b="1" dirty="0">
                <a:solidFill>
                  <a:schemeClr val="tx1"/>
                </a:solidFill>
                <a:latin typeface="+mj-lt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Robot: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Step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1.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Turn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to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the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extreme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left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and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walk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in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the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direction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of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the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door</a:t>
              </a:r>
              <a:endParaRPr lang="hu-HU" sz="700" b="1" dirty="0">
                <a:solidFill>
                  <a:schemeClr val="tx1"/>
                </a:solidFill>
                <a:latin typeface="+mj-lt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Robot: Visual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detection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of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the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execution</a:t>
              </a:r>
              <a:endParaRPr lang="hu-HU" sz="700" b="1" dirty="0">
                <a:solidFill>
                  <a:schemeClr val="tx1"/>
                </a:solidFill>
                <a:latin typeface="+mj-lt"/>
              </a:endParaRP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Robot: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Now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cross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the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door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turn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to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the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right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and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make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two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hu-HU" sz="700" b="1" dirty="0" err="1">
                  <a:solidFill>
                    <a:schemeClr val="tx1"/>
                  </a:solidFill>
                  <a:latin typeface="+mj-lt"/>
                </a:rPr>
                <a:t>steps</a:t>
              </a:r>
              <a:r>
                <a:rPr lang="hu-HU" sz="700" b="1" dirty="0">
                  <a:solidFill>
                    <a:schemeClr val="tx1"/>
                  </a:solidFill>
                  <a:latin typeface="+mj-lt"/>
                </a:rPr>
                <a:t> forward</a:t>
              </a:r>
              <a:endParaRPr lang="en-US" sz="700" b="1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5FFA79EB-2E3D-4CB2-B0D9-49184D3DB3E8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 rot="5400000">
              <a:off x="308195" y="1944600"/>
              <a:ext cx="1525111" cy="500101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17D5BFF-E8FA-BA34-82C6-675DC5A9A66F}"/>
                </a:ext>
              </a:extLst>
            </p:cNvPr>
            <p:cNvCxnSpPr>
              <a:stCxn id="6" idx="3"/>
              <a:endCxn id="13" idx="1"/>
            </p:cNvCxnSpPr>
            <p:nvPr/>
          </p:nvCxnSpPr>
          <p:spPr>
            <a:xfrm flipV="1">
              <a:off x="1490541" y="2148487"/>
              <a:ext cx="533204" cy="1209275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180A6574-03DC-F0B3-A63D-CFC988A17076}"/>
                </a:ext>
              </a:extLst>
            </p:cNvPr>
            <p:cNvCxnSpPr>
              <a:cxnSpLocks/>
              <a:stCxn id="6" idx="3"/>
              <a:endCxn id="19" idx="1"/>
            </p:cNvCxnSpPr>
            <p:nvPr/>
          </p:nvCxnSpPr>
          <p:spPr>
            <a:xfrm>
              <a:off x="1490541" y="3357762"/>
              <a:ext cx="533204" cy="1132631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D75B6CA-7FBC-5CE2-33E8-5D213EAA461E}"/>
                </a:ext>
              </a:extLst>
            </p:cNvPr>
            <p:cNvCxnSpPr>
              <a:stCxn id="6" idx="3"/>
              <a:endCxn id="16" idx="1"/>
            </p:cNvCxnSpPr>
            <p:nvPr/>
          </p:nvCxnSpPr>
          <p:spPr>
            <a:xfrm flipV="1">
              <a:off x="1490541" y="3354065"/>
              <a:ext cx="533204" cy="369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EC1306-DC27-9644-2182-7645941F6185}"/>
                </a:ext>
              </a:extLst>
            </p:cNvPr>
            <p:cNvCxnSpPr>
              <a:cxnSpLocks/>
              <a:stCxn id="9" idx="3"/>
              <a:endCxn id="22" idx="1"/>
            </p:cNvCxnSpPr>
            <p:nvPr/>
          </p:nvCxnSpPr>
          <p:spPr>
            <a:xfrm flipV="1">
              <a:off x="1383619" y="5495339"/>
              <a:ext cx="3131898" cy="783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339C45D-5190-F12D-FBD5-C56C53233A26}"/>
                </a:ext>
              </a:extLst>
            </p:cNvPr>
            <p:cNvCxnSpPr>
              <a:cxnSpLocks/>
              <a:stCxn id="19" idx="3"/>
              <a:endCxn id="23" idx="1"/>
            </p:cNvCxnSpPr>
            <p:nvPr/>
          </p:nvCxnSpPr>
          <p:spPr>
            <a:xfrm>
              <a:off x="3940664" y="4490392"/>
              <a:ext cx="573281" cy="605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C2958F6-9A17-D64F-680C-87DF4E775BAF}"/>
                </a:ext>
              </a:extLst>
            </p:cNvPr>
            <p:cNvSpPr txBox="1"/>
            <p:nvPr/>
          </p:nvSpPr>
          <p:spPr>
            <a:xfrm>
              <a:off x="7508227" y="5549460"/>
              <a:ext cx="1254372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hu-HU" sz="700" b="1" err="1">
                  <a:latin typeface="+mj-lt"/>
                </a:rPr>
                <a:t>Planning</a:t>
              </a:r>
              <a:endParaRPr sz="700">
                <a:latin typeface="+mj-lt"/>
              </a:endParaRPr>
            </a:p>
          </p:txBody>
        </p: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1477CBB1-0E99-67F4-5916-5E517C491B27}"/>
                </a:ext>
              </a:extLst>
            </p:cNvPr>
            <p:cNvCxnSpPr>
              <a:cxnSpLocks/>
              <a:stCxn id="23" idx="3"/>
              <a:endCxn id="25" idx="1"/>
            </p:cNvCxnSpPr>
            <p:nvPr/>
          </p:nvCxnSpPr>
          <p:spPr>
            <a:xfrm>
              <a:off x="5677288" y="4496446"/>
              <a:ext cx="825112" cy="501810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5EA3A9E9-4B93-0024-60C8-F060D4879DD5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 flipV="1">
              <a:off x="5678861" y="4998256"/>
              <a:ext cx="823539" cy="497083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23608B92-F946-F361-3A24-A422AE451A36}"/>
                </a:ext>
              </a:extLst>
            </p:cNvPr>
            <p:cNvCxnSpPr>
              <a:cxnSpLocks/>
              <a:stCxn id="25" idx="0"/>
              <a:endCxn id="4" idx="2"/>
            </p:cNvCxnSpPr>
            <p:nvPr/>
          </p:nvCxnSpPr>
          <p:spPr>
            <a:xfrm rot="16200000" flipV="1">
              <a:off x="7130847" y="3228943"/>
              <a:ext cx="480466" cy="1412240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ED0ED926-A232-A24F-ABC3-4886D714276E}"/>
                </a:ext>
              </a:extLst>
            </p:cNvPr>
            <p:cNvCxnSpPr>
              <a:stCxn id="4" idx="1"/>
              <a:endCxn id="29" idx="1"/>
            </p:cNvCxnSpPr>
            <p:nvPr/>
          </p:nvCxnSpPr>
          <p:spPr>
            <a:xfrm rot="10800000">
              <a:off x="5080000" y="983054"/>
              <a:ext cx="12700" cy="1797377"/>
            </a:xfrm>
            <a:prstGeom prst="bentConnector3">
              <a:avLst>
                <a:gd name="adj1" fmla="val 180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3E755E6-F60C-D46F-E8D7-580403BA87D5}"/>
                </a:ext>
              </a:extLst>
            </p:cNvPr>
            <p:cNvSpPr txBox="1"/>
            <p:nvPr/>
          </p:nvSpPr>
          <p:spPr>
            <a:xfrm>
              <a:off x="508000" y="1127297"/>
              <a:ext cx="1798023" cy="382864"/>
            </a:xfrm>
            <a:prstGeom prst="rect">
              <a:avLst/>
            </a:prstGeom>
            <a:noFill/>
          </p:spPr>
          <p:txBody>
            <a:bodyPr lIns="121920" tIns="60960" rIns="121920" bIns="60960" rtlCol="0">
              <a:spAutoFit/>
            </a:bodyPr>
            <a:lstStyle/>
            <a:p>
              <a:pPr algn="ctr"/>
              <a:r>
                <a:rPr lang="en-US" sz="700" b="1">
                  <a:latin typeface="+mj-lt"/>
                </a:rPr>
                <a:t>Machine</a:t>
              </a:r>
              <a:endParaRPr sz="1100">
                <a:latin typeface="+mj-lt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88DCBC9-46D8-B515-11D9-4C5CBE963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10198"/>
            <a:stretch>
              <a:fillRect/>
            </a:stretch>
          </p:blipFill>
          <p:spPr>
            <a:xfrm>
              <a:off x="1150519" y="449965"/>
              <a:ext cx="1284173" cy="757556"/>
            </a:xfrm>
            <a:prstGeom prst="rect">
              <a:avLst/>
            </a:prstGeom>
          </p:spPr>
        </p:pic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9A0B8DD9-FA20-5001-E0A4-9F9B53B2A1CB}"/>
                </a:ext>
              </a:extLst>
            </p:cNvPr>
            <p:cNvCxnSpPr>
              <a:stCxn id="13" idx="3"/>
              <a:endCxn id="32" idx="1"/>
            </p:cNvCxnSpPr>
            <p:nvPr/>
          </p:nvCxnSpPr>
          <p:spPr>
            <a:xfrm flipV="1">
              <a:off x="3940664" y="1768127"/>
              <a:ext cx="4796936" cy="380360"/>
            </a:xfrm>
            <a:prstGeom prst="bentConnector3">
              <a:avLst>
                <a:gd name="adj1" fmla="val 12097"/>
              </a:avLst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D9C80AA6-90E5-B3F6-67F3-485D045BC821}"/>
                </a:ext>
              </a:extLst>
            </p:cNvPr>
            <p:cNvCxnSpPr>
              <a:cxnSpLocks/>
              <a:stCxn id="16" idx="3"/>
              <a:endCxn id="32" idx="1"/>
            </p:cNvCxnSpPr>
            <p:nvPr/>
          </p:nvCxnSpPr>
          <p:spPr>
            <a:xfrm flipV="1">
              <a:off x="3940664" y="1768127"/>
              <a:ext cx="4796936" cy="1585938"/>
            </a:xfrm>
            <a:prstGeom prst="bentConnector3">
              <a:avLst>
                <a:gd name="adj1" fmla="val 12097"/>
              </a:avLst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45E20C3E-10C3-DF40-CFF6-804E58052EAA}"/>
                </a:ext>
              </a:extLst>
            </p:cNvPr>
            <p:cNvCxnSpPr>
              <a:stCxn id="29" idx="3"/>
              <a:endCxn id="32" idx="1"/>
            </p:cNvCxnSpPr>
            <p:nvPr/>
          </p:nvCxnSpPr>
          <p:spPr>
            <a:xfrm>
              <a:off x="8246040" y="983053"/>
              <a:ext cx="491560" cy="785074"/>
            </a:xfrm>
            <a:prstGeom prst="bentConnector3">
              <a:avLst/>
            </a:prstGeom>
            <a:ln w="381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1E7125-15FC-57E6-41A1-BAF7E39D5808}"/>
                </a:ext>
              </a:extLst>
            </p:cNvPr>
            <p:cNvSpPr txBox="1"/>
            <p:nvPr/>
          </p:nvSpPr>
          <p:spPr>
            <a:xfrm>
              <a:off x="133004" y="0"/>
              <a:ext cx="502116" cy="397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>
                  <a:latin typeface="+mj-lt"/>
                </a:rPr>
                <a:t>(a)</a:t>
              </a:r>
              <a:endParaRPr lang="en-US" sz="1000">
                <a:latin typeface="+mj-l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123F762-B4F9-2096-4DB0-CEA1F4D78DF4}"/>
                </a:ext>
              </a:extLst>
            </p:cNvPr>
            <p:cNvSpPr txBox="1"/>
            <p:nvPr/>
          </p:nvSpPr>
          <p:spPr>
            <a:xfrm>
              <a:off x="3568931" y="3918064"/>
              <a:ext cx="502116" cy="397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>
                  <a:latin typeface="+mj-lt"/>
                </a:rPr>
                <a:t>(c)</a:t>
              </a:r>
              <a:endParaRPr lang="en-US" sz="1000">
                <a:latin typeface="+mj-lt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245B1C-BA79-51BD-6281-C10C57932A84}"/>
                </a:ext>
              </a:extLst>
            </p:cNvPr>
            <p:cNvSpPr txBox="1"/>
            <p:nvPr/>
          </p:nvSpPr>
          <p:spPr>
            <a:xfrm>
              <a:off x="9254838" y="4142509"/>
              <a:ext cx="520213" cy="397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>
                  <a:latin typeface="+mj-lt"/>
                </a:rPr>
                <a:t>(d)</a:t>
              </a:r>
              <a:endParaRPr lang="en-US" sz="1000">
                <a:latin typeface="+mj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E3C2DEE-7E51-A1B0-9337-5A8414AC6AD5}"/>
                </a:ext>
              </a:extLst>
            </p:cNvPr>
            <p:cNvSpPr txBox="1"/>
            <p:nvPr/>
          </p:nvSpPr>
          <p:spPr>
            <a:xfrm>
              <a:off x="8681258" y="410094"/>
              <a:ext cx="497724" cy="408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>
                  <a:latin typeface="+mj-lt"/>
                </a:rPr>
                <a:t>(f)</a:t>
              </a:r>
              <a:endParaRPr lang="en-US" sz="1000">
                <a:latin typeface="+mj-lt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63EC9ED-F98D-B7AA-D038-499AF3A457BC}"/>
                </a:ext>
              </a:extLst>
            </p:cNvPr>
            <p:cNvSpPr txBox="1"/>
            <p:nvPr/>
          </p:nvSpPr>
          <p:spPr>
            <a:xfrm>
              <a:off x="7758546" y="1881447"/>
              <a:ext cx="502116" cy="397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>
                  <a:latin typeface="+mj-lt"/>
                </a:rPr>
                <a:t>(e)</a:t>
              </a:r>
              <a:endParaRPr lang="en-US" sz="1000">
                <a:latin typeface="+mj-lt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66A3A3-449A-7A43-140D-0AE201202988}"/>
                </a:ext>
              </a:extLst>
            </p:cNvPr>
            <p:cNvSpPr txBox="1"/>
            <p:nvPr/>
          </p:nvSpPr>
          <p:spPr>
            <a:xfrm>
              <a:off x="60959" y="2895598"/>
              <a:ext cx="522800" cy="397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>
                  <a:latin typeface="+mj-lt"/>
                </a:rPr>
                <a:t>(b)</a:t>
              </a:r>
              <a:endParaRPr lang="en-US" sz="1000">
                <a:latin typeface="+mj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B7607F3-E0E0-5186-60E0-A59B7D30B879}"/>
              </a:ext>
            </a:extLst>
          </p:cNvPr>
          <p:cNvSpPr txBox="1"/>
          <p:nvPr/>
        </p:nvSpPr>
        <p:spPr>
          <a:xfrm>
            <a:off x="9148459" y="4100878"/>
            <a:ext cx="2815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Baranyi, G; Melício,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B.C.D.S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.; Hajder, L.; Simonyi, A.; Skaf, J.;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Dušek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O.; Nekvinda, T., and Lőrincz, A. "Composite AI Technologies for Machine Supervision and Help in a Rehabilitation Scenario" </a:t>
            </a:r>
            <a:r>
              <a:rPr lang="hu-HU" sz="900" dirty="0" err="1"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7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EFED4-7910-5B93-7757-6EB9DB5E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Semantic</a:t>
            </a:r>
            <a:r>
              <a:rPr lang="hu-HU"/>
              <a:t> Map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20B20-BA10-4BDF-A747-E695FA89F95B}"/>
              </a:ext>
            </a:extLst>
          </p:cNvPr>
          <p:cNvSpPr txBox="1"/>
          <p:nvPr/>
        </p:nvSpPr>
        <p:spPr>
          <a:xfrm>
            <a:off x="1298380" y="3916029"/>
            <a:ext cx="690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Movie</a:t>
            </a:r>
            <a:r>
              <a:rPr lang="hu-HU" sz="2400" dirty="0"/>
              <a:t>                      </a:t>
            </a:r>
            <a:r>
              <a:rPr lang="hu-HU" sz="2400" dirty="0" err="1"/>
              <a:t>Depth</a:t>
            </a:r>
            <a:r>
              <a:rPr lang="hu-HU" sz="2400" dirty="0"/>
              <a:t>                              </a:t>
            </a:r>
            <a:r>
              <a:rPr lang="hu-HU" sz="2400" dirty="0" err="1"/>
              <a:t>Semantics</a:t>
            </a:r>
            <a:endParaRPr lang="en-US" sz="2400" dirty="0"/>
          </a:p>
        </p:txBody>
      </p:sp>
      <p:pic>
        <p:nvPicPr>
          <p:cNvPr id="7" name="nokia_semantic_mapping_youtube">
            <a:hlinkClick r:id="" action="ppaction://media"/>
            <a:extLst>
              <a:ext uri="{FF2B5EF4-FFF2-40B4-BE49-F238E27FC236}">
                <a16:creationId xmlns:a16="http://schemas.microsoft.com/office/drawing/2014/main" id="{0738EB24-8EB8-EF21-BFC6-512E95253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2876549" y="1151265"/>
            <a:ext cx="9175691" cy="516167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666F2-A9EA-D7AD-013A-26B9F0DEA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9" y="6349590"/>
            <a:ext cx="7886700" cy="77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Rozenberszki, Dávid, Gábor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Sörös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Szilvia Szeier, and András Lőrincz. "3D Semantic Label Transfer in Human-Robot Collaboration." In 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IEEE/</a:t>
            </a:r>
            <a:r>
              <a:rPr lang="en-US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CVF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 International Conference on Computer Vision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pp. 2602-2611. 2021.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418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2. sém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6452</TotalTime>
  <Words>1387</Words>
  <Application>Microsoft Office PowerPoint</Application>
  <PresentationFormat>Szélesvásznú</PresentationFormat>
  <Paragraphs>207</Paragraphs>
  <Slides>20</Slides>
  <Notes>4</Notes>
  <HiddenSlides>0</HiddenSlides>
  <MMClips>4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20</vt:i4>
      </vt:variant>
    </vt:vector>
  </HeadingPairs>
  <TitlesOfParts>
    <vt:vector size="22" baseType="lpstr">
      <vt:lpstr>1_Office-téma</vt:lpstr>
      <vt:lpstr>2_Office-téma</vt:lpstr>
      <vt:lpstr>Human-Centered AI: Components and applications</vt:lpstr>
      <vt:lpstr>Content</vt:lpstr>
      <vt:lpstr>PowerPoint-bemutató</vt:lpstr>
      <vt:lpstr>PowerPoint-bemutató</vt:lpstr>
      <vt:lpstr>Common HCAI components and tools</vt:lpstr>
      <vt:lpstr>Gartner</vt:lpstr>
      <vt:lpstr>Human body – Physical rehabilitation</vt:lpstr>
      <vt:lpstr>Physical rehabilitation:  Needs beyond body pose estimation</vt:lpstr>
      <vt:lpstr>Semantic Map</vt:lpstr>
      <vt:lpstr>Semantic Map</vt:lpstr>
      <vt:lpstr>Facilitating data collection:  An application of Composite AI </vt:lpstr>
      <vt:lpstr>Szemantikus térkép</vt:lpstr>
      <vt:lpstr>Behavior and personality</vt:lpstr>
      <vt:lpstr>Perceived group  personality-state</vt:lpstr>
      <vt:lpstr>Application opportunities </vt:lpstr>
      <vt:lpstr>Sparse deep coding networks are robust against adversarial attacks</vt:lpstr>
      <vt:lpstr>Publications July 2021 – May 2022</vt:lpstr>
      <vt:lpstr>Publications July 2021 – May 2022</vt:lpstr>
      <vt:lpstr>Cooperations</vt:lpstr>
      <vt:lpstr>PowerPoint-bemutató</vt:lpstr>
    </vt:vector>
  </TitlesOfParts>
  <Company>NKFIH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Führer Zsuzsanna</dc:creator>
  <cp:lastModifiedBy>András Lőrincz</cp:lastModifiedBy>
  <cp:revision>3</cp:revision>
  <cp:lastPrinted>2016-03-01T15:05:05Z</cp:lastPrinted>
  <dcterms:created xsi:type="dcterms:W3CDTF">2015-04-13T10:08:26Z</dcterms:created>
  <dcterms:modified xsi:type="dcterms:W3CDTF">2022-05-25T20:27:20Z</dcterms:modified>
</cp:coreProperties>
</file>