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ktig User" initials="OU" lastIdx="1" clrIdx="0">
    <p:extLst>
      <p:ext uri="{19B8F6BF-5375-455C-9EA6-DF929625EA0E}">
        <p15:presenceInfo xmlns:p15="http://schemas.microsoft.com/office/powerpoint/2012/main" userId="Oktig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Közepesen sötét stílus 4 – 4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Közepesen sötét stílus 4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6" autoAdjust="0"/>
    <p:restoredTop sz="94660"/>
  </p:normalViewPr>
  <p:slideViewPr>
    <p:cSldViewPr snapToGrid="0">
      <p:cViewPr varScale="1">
        <p:scale>
          <a:sx n="91" d="100"/>
          <a:sy n="91" d="100"/>
        </p:scale>
        <p:origin x="22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10E5B-EE3A-4D9B-88EE-56E7C5E79B2B}" type="datetimeFigureOut">
              <a:rPr lang="hu-HU" smtClean="0"/>
              <a:t>2021.09.01.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3BC0-95CD-4B16-B7A2-69FEEDBEEF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1315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10E5B-EE3A-4D9B-88EE-56E7C5E79B2B}" type="datetimeFigureOut">
              <a:rPr lang="hu-HU" smtClean="0"/>
              <a:t>2021.09.01.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3BC0-95CD-4B16-B7A2-69FEEDBEEF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345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10E5B-EE3A-4D9B-88EE-56E7C5E79B2B}" type="datetimeFigureOut">
              <a:rPr lang="hu-HU" smtClean="0"/>
              <a:t>2021.09.01.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3BC0-95CD-4B16-B7A2-69FEEDBEEF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692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10E5B-EE3A-4D9B-88EE-56E7C5E79B2B}" type="datetimeFigureOut">
              <a:rPr lang="hu-HU" smtClean="0"/>
              <a:t>2021.09.01.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3BC0-95CD-4B16-B7A2-69FEEDBEEF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7155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10E5B-EE3A-4D9B-88EE-56E7C5E79B2B}" type="datetimeFigureOut">
              <a:rPr lang="hu-HU" smtClean="0"/>
              <a:t>2021.09.01.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3BC0-95CD-4B16-B7A2-69FEEDBEEF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034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10E5B-EE3A-4D9B-88EE-56E7C5E79B2B}" type="datetimeFigureOut">
              <a:rPr lang="hu-HU" smtClean="0"/>
              <a:t>2021.09.01.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3BC0-95CD-4B16-B7A2-69FEEDBEEF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317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10E5B-EE3A-4D9B-88EE-56E7C5E79B2B}" type="datetimeFigureOut">
              <a:rPr lang="hu-HU" smtClean="0"/>
              <a:t>2021.09.01.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3BC0-95CD-4B16-B7A2-69FEEDBEEF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605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10E5B-EE3A-4D9B-88EE-56E7C5E79B2B}" type="datetimeFigureOut">
              <a:rPr lang="hu-HU" smtClean="0"/>
              <a:t>2021.09.01.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3BC0-95CD-4B16-B7A2-69FEEDBEEF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498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10E5B-EE3A-4D9B-88EE-56E7C5E79B2B}" type="datetimeFigureOut">
              <a:rPr lang="hu-HU" smtClean="0"/>
              <a:t>2021.09.01.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3BC0-95CD-4B16-B7A2-69FEEDBEEF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919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10E5B-EE3A-4D9B-88EE-56E7C5E79B2B}" type="datetimeFigureOut">
              <a:rPr lang="hu-HU" smtClean="0"/>
              <a:t>2021.09.01.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3BC0-95CD-4B16-B7A2-69FEEDBEEF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4468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10E5B-EE3A-4D9B-88EE-56E7C5E79B2B}" type="datetimeFigureOut">
              <a:rPr lang="hu-HU" smtClean="0"/>
              <a:t>2021.09.01.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3BC0-95CD-4B16-B7A2-69FEEDBEEF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115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10E5B-EE3A-4D9B-88EE-56E7C5E79B2B}" type="datetimeFigureOut">
              <a:rPr lang="hu-HU" smtClean="0"/>
              <a:t>2021.09.01.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A3BC0-95CD-4B16-B7A2-69FEEDBEEF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74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te.hu/erasmus/kiegeszito-tamogatasok" TargetMode="External"/><Relationship Id="rId2" Type="http://schemas.openxmlformats.org/officeDocument/2006/relationships/hyperlink" Target="https://ec.europa.eu/programmes/erasmus-plus/resources/distance-calculator_e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erasmus.icm@dep.elte.h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lte.hu/erasmus-kreditmobilitas/palyaza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047750"/>
            <a:ext cx="9525000" cy="47625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Erasmus+ ICM pályázat</a:t>
            </a:r>
            <a:endParaRPr lang="hu-HU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TAVASZI FÉLÉVÉRE</a:t>
            </a:r>
            <a:endParaRPr lang="hu-HU" sz="36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659" y="228429"/>
            <a:ext cx="1015133" cy="675357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999" y="1122363"/>
            <a:ext cx="952452" cy="95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8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Pénzügyek és gyakorlati tanácsok a pályázatírás előtt</a:t>
            </a:r>
            <a:endParaRPr lang="hu-HU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940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A támogatás összege</a:t>
            </a: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690689"/>
            <a:ext cx="4326653" cy="4338322"/>
          </a:xfrm>
        </p:spPr>
        <p:txBody>
          <a:bodyPr>
            <a:normAutofit fontScale="70000" lnSpcReduction="20000"/>
          </a:bodyPr>
          <a:lstStyle/>
          <a:p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Célországtól függetlenül </a:t>
            </a:r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700 EUR/hó</a:t>
            </a:r>
          </a:p>
          <a:p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Plusz egyszeri utazási támogatás, ld. a mellékelt táblázatot (a távolság légvonalban értendő, online kalkulátor 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  <a:hlinkClick r:id="rId2"/>
              </a:rPr>
              <a:t>itt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hu-HU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+ 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  <a:hlinkClick r:id="rId3"/>
              </a:rPr>
              <a:t>ELTE-n elérhető szociális kiegészítő támogatások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 (ELTE </a:t>
            </a:r>
            <a:r>
              <a:rPr lang="hu-HU" dirty="0" err="1" smtClean="0">
                <a:solidFill>
                  <a:schemeClr val="bg2">
                    <a:lumMod val="25000"/>
                  </a:schemeClr>
                </a:solidFill>
              </a:rPr>
              <a:t>Alumni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 pályázat, EHÖK Erasmus+ </a:t>
            </a:r>
            <a:r>
              <a:rPr lang="hu-HU" smtClean="0">
                <a:solidFill>
                  <a:schemeClr val="bg2">
                    <a:lumMod val="25000"/>
                  </a:schemeClr>
                </a:solidFill>
              </a:rPr>
              <a:t>Start</a:t>
            </a:r>
            <a:r>
              <a:rPr lang="hu-HU" smtClean="0">
                <a:solidFill>
                  <a:schemeClr val="bg2">
                    <a:lumMod val="25000"/>
                  </a:schemeClr>
                </a:solidFill>
              </a:rPr>
              <a:t>), 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de Erasmus+ kiegészítő támogatások NEM</a:t>
            </a:r>
          </a:p>
          <a:p>
            <a:pPr marL="0" indent="0">
              <a:buNone/>
            </a:pPr>
            <a:endParaRPr lang="hu-HU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A program </a:t>
            </a:r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 nyújt egyéb hozzájárulást, adott esetben nem fedezi a mobilitás minden költségét.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451977"/>
              </p:ext>
            </p:extLst>
          </p:nvPr>
        </p:nvGraphicFramePr>
        <p:xfrm>
          <a:off x="5890566" y="1690690"/>
          <a:ext cx="5232959" cy="43383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608657">
                  <a:extLst>
                    <a:ext uri="{9D8B030D-6E8A-4147-A177-3AD203B41FA5}">
                      <a16:colId xmlns:a16="http://schemas.microsoft.com/office/drawing/2014/main" val="1172787214"/>
                    </a:ext>
                  </a:extLst>
                </a:gridCol>
                <a:gridCol w="2624302">
                  <a:extLst>
                    <a:ext uri="{9D8B030D-6E8A-4147-A177-3AD203B41FA5}">
                      <a16:colId xmlns:a16="http://schemas.microsoft.com/office/drawing/2014/main" val="4200977171"/>
                    </a:ext>
                  </a:extLst>
                </a:gridCol>
              </a:tblGrid>
              <a:tr h="54229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Távolság</a:t>
                      </a:r>
                      <a:endParaRPr lang="hu-H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Támogatás</a:t>
                      </a:r>
                      <a:r>
                        <a:rPr lang="hu-HU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összege</a:t>
                      </a:r>
                      <a:endParaRPr lang="hu-H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217136"/>
                  </a:ext>
                </a:extLst>
              </a:tr>
              <a:tr h="54229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 – 99 km</a:t>
                      </a:r>
                      <a:endParaRPr lang="hu-H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20 €</a:t>
                      </a:r>
                      <a:endParaRPr lang="hu-H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182554"/>
                  </a:ext>
                </a:extLst>
              </a:tr>
              <a:tr h="542290">
                <a:tc>
                  <a:txBody>
                    <a:bodyPr/>
                    <a:lstStyle/>
                    <a:p>
                      <a:pPr algn="ctr"/>
                      <a:r>
                        <a:rPr lang="hu-HU" sz="18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100 – 499 km</a:t>
                      </a:r>
                      <a:endParaRPr lang="hu-H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180 €</a:t>
                      </a:r>
                      <a:endParaRPr lang="hu-H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096491"/>
                  </a:ext>
                </a:extLst>
              </a:tr>
              <a:tr h="542290">
                <a:tc>
                  <a:txBody>
                    <a:bodyPr/>
                    <a:lstStyle/>
                    <a:p>
                      <a:pPr algn="ctr"/>
                      <a:r>
                        <a:rPr lang="hu-HU" sz="18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500 – 1 999 km</a:t>
                      </a:r>
                      <a:endParaRPr lang="hu-H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275 €</a:t>
                      </a:r>
                      <a:endParaRPr lang="hu-H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236186"/>
                  </a:ext>
                </a:extLst>
              </a:tr>
              <a:tr h="542290">
                <a:tc>
                  <a:txBody>
                    <a:bodyPr/>
                    <a:lstStyle/>
                    <a:p>
                      <a:pPr algn="ctr"/>
                      <a:r>
                        <a:rPr lang="hu-HU" sz="18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2 000 – 2 999 km</a:t>
                      </a:r>
                      <a:endParaRPr lang="hu-H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360 €</a:t>
                      </a:r>
                      <a:endParaRPr lang="hu-H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786862"/>
                  </a:ext>
                </a:extLst>
              </a:tr>
              <a:tr h="542290">
                <a:tc>
                  <a:txBody>
                    <a:bodyPr/>
                    <a:lstStyle/>
                    <a:p>
                      <a:pPr algn="ctr"/>
                      <a:r>
                        <a:rPr lang="hu-HU" sz="18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3 000 – 3 999 km</a:t>
                      </a:r>
                      <a:endParaRPr lang="hu-H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530 €</a:t>
                      </a:r>
                      <a:endParaRPr lang="hu-H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650517"/>
                  </a:ext>
                </a:extLst>
              </a:tr>
              <a:tr h="542290">
                <a:tc>
                  <a:txBody>
                    <a:bodyPr/>
                    <a:lstStyle/>
                    <a:p>
                      <a:pPr algn="ctr"/>
                      <a:r>
                        <a:rPr lang="hu-HU" sz="18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4 000 – 7 999 km</a:t>
                      </a:r>
                      <a:endParaRPr lang="hu-H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820 €</a:t>
                      </a:r>
                      <a:endParaRPr lang="hu-H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764157"/>
                  </a:ext>
                </a:extLst>
              </a:tr>
              <a:tr h="542290">
                <a:tc>
                  <a:txBody>
                    <a:bodyPr/>
                    <a:lstStyle/>
                    <a:p>
                      <a:pPr algn="ctr"/>
                      <a:r>
                        <a:rPr lang="hu-HU" sz="18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8 000 – 19 999 km</a:t>
                      </a:r>
                      <a:endParaRPr lang="hu-H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1 500 €</a:t>
                      </a:r>
                      <a:endParaRPr lang="hu-H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378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97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Pályázatírás előtt…</a:t>
            </a: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…feltétlenül gondolják végig, milyen </a:t>
            </a:r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plusz költséggel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 járna a mobilitás az adott célországban. 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Még pályázatírás előtt érdemes tájékozódni tehát</a:t>
            </a:r>
            <a:endParaRPr lang="hu-HU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a szálláslehetőségekről (pl. a célegyetem honlapján)</a:t>
            </a:r>
          </a:p>
          <a:p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a vízum/tartózkodási engedély költségeiről </a:t>
            </a:r>
          </a:p>
          <a:p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az egészségbiztosítás költségeiről – egyes partneregyetemeken csak az általuk kínált egészségbiztosítást fogadják el</a:t>
            </a:r>
          </a:p>
          <a:p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az utazás költségeiről</a:t>
            </a:r>
          </a:p>
          <a:p>
            <a:pPr marL="0" indent="0">
              <a:buNone/>
            </a:pP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é</a:t>
            </a: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s összevetni a támogatás összegét a lehetséges költségekével.</a:t>
            </a:r>
          </a:p>
          <a:p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874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Kik segítenek?</a:t>
            </a: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A célegyetem honlapján található információk</a:t>
            </a:r>
          </a:p>
          <a:p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Tanulmányi, szakmai ügyekben a </a:t>
            </a:r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szakmai koordinátor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 (a pályázati kiírásban feltüntetve)</a:t>
            </a:r>
          </a:p>
          <a:p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Tanulmányokkal kapcsolatos adminisztratív ügyekben a </a:t>
            </a:r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kari koordinátor</a:t>
            </a:r>
          </a:p>
          <a:p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Kiutazással, ösztöndíjjal kapcsolatos adminisztratív ügyekben az ELTE központi Erasmus+ irodájának </a:t>
            </a:r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nemzetközi koordinátora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 (Szőke Julianna 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  <a:hlinkClick r:id="rId2"/>
              </a:rPr>
              <a:t>erasmus.icm@dep.elte.hu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733369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Hogy jelentkezhetek?</a:t>
            </a: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A központi kiírás alapján</a:t>
            </a:r>
          </a:p>
          <a:p>
            <a:pPr marL="0" indent="0">
              <a:buNone/>
            </a:pPr>
            <a:endParaRPr lang="hu-HU" dirty="0" smtClean="0">
              <a:solidFill>
                <a:schemeClr val="bg2">
                  <a:lumMod val="25000"/>
                </a:schemeClr>
              </a:solidFill>
              <a:hlinkClick r:id="rId2"/>
            </a:endParaRPr>
          </a:p>
          <a:p>
            <a:pPr marL="0" indent="0">
              <a:buNone/>
            </a:pPr>
            <a:endParaRPr lang="hu-HU" dirty="0">
              <a:solidFill>
                <a:schemeClr val="bg2">
                  <a:lumMod val="25000"/>
                </a:schemeClr>
              </a:solidFill>
              <a:hlinkClick r:id="rId2"/>
            </a:endParaRPr>
          </a:p>
          <a:p>
            <a:pPr marL="0" indent="0">
              <a:buNone/>
            </a:pPr>
            <a:endParaRPr lang="hu-HU" dirty="0" smtClean="0">
              <a:solidFill>
                <a:schemeClr val="bg2">
                  <a:lumMod val="25000"/>
                </a:schemeClr>
              </a:solidFill>
              <a:hlinkClick r:id="rId2"/>
            </a:endParaRPr>
          </a:p>
          <a:p>
            <a:pPr marL="0" indent="0" algn="ctr">
              <a:buNone/>
            </a:pPr>
            <a:r>
              <a:rPr lang="hu-HU" dirty="0" smtClean="0">
                <a:solidFill>
                  <a:schemeClr val="bg2">
                    <a:lumMod val="25000"/>
                  </a:schemeClr>
                </a:solidFill>
                <a:hlinkClick r:id="rId2"/>
              </a:rPr>
              <a:t>https</a:t>
            </a:r>
            <a:r>
              <a:rPr lang="hu-HU" dirty="0">
                <a:solidFill>
                  <a:schemeClr val="bg2">
                    <a:lumMod val="25000"/>
                  </a:schemeClr>
                </a:solidFill>
                <a:hlinkClick r:id="rId2"/>
              </a:rPr>
              <a:t>://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  <a:hlinkClick r:id="rId2"/>
              </a:rPr>
              <a:t>www.elte.hu/erasmus-kreditmobilitas/palyazat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>
              <a:buNone/>
            </a:pP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a szakmai koordinátornál.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sz="36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5000"/>
                    </a:srgbClr>
                  </a:outerShdw>
                </a:effectLst>
              </a:rPr>
              <a:t>Minden kedves jelentkezőnek sok sikert kívánunk!</a:t>
            </a:r>
            <a:endParaRPr lang="hu-HU" sz="36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5000"/>
                  </a:srgbClr>
                </a:outerShdw>
              </a:effectLst>
            </a:endParaRPr>
          </a:p>
        </p:txBody>
      </p:sp>
      <p:sp>
        <p:nvSpPr>
          <p:cNvPr id="4" name="Lefelé nyíl 3"/>
          <p:cNvSpPr/>
          <p:nvPr/>
        </p:nvSpPr>
        <p:spPr>
          <a:xfrm>
            <a:off x="5853684" y="2560320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7320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Mi az Erasmus+ ICM Program?</a:t>
            </a: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6694714" cy="4351338"/>
          </a:xfrm>
        </p:spPr>
        <p:txBody>
          <a:bodyPr/>
          <a:lstStyle/>
          <a:p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International </a:t>
            </a:r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Credit 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Mobility = </a:t>
            </a:r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Nemzetközi 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Kreditmobilitás</a:t>
            </a:r>
          </a:p>
          <a:p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Részképzési lehetőség a klasszikus </a:t>
            </a:r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Erasmus+ programban résztvevő országokon </a:t>
            </a:r>
            <a:r>
              <a:rPr lang="hu-HU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kívül</a:t>
            </a:r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 bármely más ország 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egyetemein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Viszont csak </a:t>
            </a:r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olyan külföldi egyetemre lehet utazni, amellyel 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az intézetük/tanszékük együttműködik a program keretében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102" y="2498925"/>
            <a:ext cx="3327698" cy="236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3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Miért érdemes részt venni a programban?</a:t>
            </a: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A kint elvégzett kurzusok beleszámítanak az ELTE-n folytatott képzésbe</a:t>
            </a:r>
          </a:p>
          <a:p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Mobilitás akár doktori tanulmányok keretében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A 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résztvevő </a:t>
            </a:r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hallgatók tandíj fizetése nélkül 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(!) tanulhatnak </a:t>
            </a:r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a 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partneregyetemen </a:t>
            </a:r>
          </a:p>
          <a:p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Mivel a kinti mobilitás ideje alatt is aktív státusszal rendelkezik a hallgató az ELTE-n, jogosult az tanulmányi és szociális ösztöndíjakra ezen időszak alatt is</a:t>
            </a:r>
          </a:p>
          <a:p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K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ülönleges helyszínek, célországok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  <a:p>
            <a:endParaRPr lang="hu-H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3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Kik pályázhatnak?</a:t>
            </a: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Az </a:t>
            </a:r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aktuális pályázati 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kiírás tartalmazza, mely </a:t>
            </a:r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képzési ciklus (BA, MA, PhD) hallgatói vehetnek részt 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az adott együttműködésben 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Továbbá minden 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ELTE-s hallgató pályázhat, </a:t>
            </a: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aki</a:t>
            </a: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magyar állampolgársággal, regisztrációs igazolással, 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érvényes </a:t>
            </a:r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letelepedési-, 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vagy </a:t>
            </a:r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tartózkodási engedéllyel 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rendelkezik (</a:t>
            </a:r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kivéve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 a Stipendium Hungaricum ösztöndíjasokat)</a:t>
            </a:r>
            <a:endParaRPr lang="hu-HU" b="1" i="1" dirty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már </a:t>
            </a:r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legalább </a:t>
            </a:r>
            <a:r>
              <a:rPr lang="hu-HU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két félévet 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elvégzett </a:t>
            </a:r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a felsőoktatásban (speciális kari szabályoknak megfelelően ez lehet több mint két félév is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a kinti tartózkodás ideje alatt </a:t>
            </a:r>
            <a:r>
              <a:rPr lang="hu-HU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aktív </a:t>
            </a:r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hallgatói </a:t>
            </a:r>
            <a:r>
              <a:rPr lang="hu-HU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jogviszonnyal</a:t>
            </a:r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rendelkezik </a:t>
            </a:r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az 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ELTE-n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megfelel </a:t>
            </a:r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az adott karon/tanszéken meghirdetett pályázati 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követelményeknek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77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06006" y="1725264"/>
            <a:ext cx="9144000" cy="2387600"/>
          </a:xfrm>
        </p:spPr>
        <p:txBody>
          <a:bodyPr anchor="ctr" anchorCtr="0">
            <a:normAutofit fontScale="90000"/>
          </a:bodyPr>
          <a:lstStyle/>
          <a:p>
            <a:r>
              <a:rPr lang="hu-H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[Miért </a:t>
            </a:r>
            <a:r>
              <a:rPr lang="hu-HU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érdemes X </a:t>
            </a:r>
            <a:r>
              <a:rPr lang="hu-H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országban, térségben, városban, egyetemen ICM-</a:t>
            </a:r>
            <a:r>
              <a:rPr lang="hu-H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</a:t>
            </a:r>
            <a:r>
              <a:rPr lang="hu-H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tanulni?]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(Szakmai koordinátor által szerkesztendő!)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745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57494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[A 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  <a:t>szakmai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koordinátoroknak itt van lehetősége a partnerintézmény/partnerország ismertetésére, az érdeklődés felkeltésére a mobilitási lehetőség iránt]</a:t>
            </a:r>
            <a:br>
              <a:rPr lang="hu-HU" b="1" dirty="0">
                <a:solidFill>
                  <a:schemeClr val="accent1">
                    <a:lumMod val="50000"/>
                  </a:schemeClr>
                </a:solidFill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622619"/>
            <a:ext cx="10515600" cy="3554343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Pár tipp:</a:t>
            </a:r>
          </a:p>
          <a:p>
            <a:pPr lvl="0"/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szakmai </a:t>
            </a:r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szempontok</a:t>
            </a:r>
          </a:p>
          <a:p>
            <a:pPr lvl="0"/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kulturális 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sajátosságok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s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zemélyes élmények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a vidék szépségei</a:t>
            </a:r>
          </a:p>
          <a:p>
            <a:pPr lvl="0"/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olyan </a:t>
            </a:r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gyakorlati szempontok, mint hogy a 700EUR ösztöndíj milyen megélhetést biztosít az adott országban – ki kell-e egészíteni? vagy épp ellenkezőleg: 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kényelmesen lehet </a:t>
            </a:r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élni belőle?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5598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</a:rPr>
              <a:t>Jelentkezés és elbírálás</a:t>
            </a:r>
            <a:endParaRPr lang="hu-HU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61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180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Jelentkezés </a:t>
            </a:r>
            <a:r>
              <a:rPr lang="hu-H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2021. szeptember 20-ig </a:t>
            </a: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az alábbi dokumentumokkal</a:t>
            </a: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Hiánytalanul kitöltött, aláírt pályázati 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adatlap</a:t>
            </a:r>
          </a:p>
          <a:p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Ö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néletrajz </a:t>
            </a:r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(magyarul és az elvárt idegen 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nyelven)</a:t>
            </a:r>
          </a:p>
          <a:p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M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otivációs </a:t>
            </a:r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levél (magyarul és az elvárt idegen 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nyelven)</a:t>
            </a:r>
          </a:p>
          <a:p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Az </a:t>
            </a:r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utolsó két félév osztályzatai magyarul és angolul a </a:t>
            </a:r>
            <a:r>
              <a:rPr lang="hu-HU" dirty="0" err="1">
                <a:solidFill>
                  <a:schemeClr val="bg2">
                    <a:lumMod val="25000"/>
                  </a:schemeClr>
                </a:solidFill>
              </a:rPr>
              <a:t>Neptunból</a:t>
            </a:r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kinyomtatva</a:t>
            </a:r>
          </a:p>
          <a:p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A diploma </a:t>
            </a:r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másolata magyarul és angolul (amennyiben a pályázó mester vagy doktori képzésben vesz 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részt)</a:t>
            </a:r>
          </a:p>
          <a:p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A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z </a:t>
            </a:r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elvárt nyelvtudást igazoló 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dokumentum</a:t>
            </a:r>
          </a:p>
          <a:p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Nem </a:t>
            </a:r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magyar 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állampolgártól </a:t>
            </a:r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letelepedési vagy tartózkodási engedély, illetve menekültstátuszt igazoló okmány 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másolata</a:t>
            </a:r>
          </a:p>
          <a:p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T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ovábbi</a:t>
            </a:r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, a kar/intézet/tanszék által 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kívánt dokumentumok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9150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A pályázatok elbírálásának általános szempontjai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tanulmányi eredmény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szaknyelvi 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ismeret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szakmai tájékozottság és 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aktivitás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kiválóság vagy egyéb jelentős szakmai 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teljesítmény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Hallgatói Önkormányzatban vagy egyéb szervezetben végzett 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tevékenység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beérkező Erasmus-hallgatók mentori feladatainak ellátása, </a:t>
            </a:r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vállalása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A 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belső pályázati elbírálás után a döntés a partnerintézmény beleegyezésével válik véglegessé.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7174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679</Words>
  <Application>Microsoft Office PowerPoint</Application>
  <PresentationFormat>Szélesvásznú</PresentationFormat>
  <Paragraphs>91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Office-téma</vt:lpstr>
      <vt:lpstr>Erasmus+ ICM pályázat</vt:lpstr>
      <vt:lpstr>Mi az Erasmus+ ICM Program?</vt:lpstr>
      <vt:lpstr>Miért érdemes részt venni a programban?</vt:lpstr>
      <vt:lpstr>Kik pályázhatnak?</vt:lpstr>
      <vt:lpstr>[Miért érdemes X országban, térségben, városban, egyetemen ICM-mel tanulni?] (Szakmai koordinátor által szerkesztendő!)</vt:lpstr>
      <vt:lpstr>[A szakmai koordinátoroknak itt van lehetősége a partnerintézmény/partnerország ismertetésére, az érdeklődés felkeltésére a mobilitási lehetőség iránt] </vt:lpstr>
      <vt:lpstr>Jelentkezés és elbírálás</vt:lpstr>
      <vt:lpstr>Jelentkezés 2021. szeptember 20-ig az alábbi dokumentumokkal</vt:lpstr>
      <vt:lpstr>A pályázatok elbírálásának általános szempontjai</vt:lpstr>
      <vt:lpstr>Pénzügyek és gyakorlati tanácsok a pályázatírás előtt</vt:lpstr>
      <vt:lpstr>A támogatás összege</vt:lpstr>
      <vt:lpstr>Pályázatírás előtt…</vt:lpstr>
      <vt:lpstr>Kik segítenek?</vt:lpstr>
      <vt:lpstr>Hogy jelentkezhetek?</vt:lpstr>
    </vt:vector>
  </TitlesOfParts>
  <Company>ELTE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ICM pályázat</dc:title>
  <dc:creator>Szőke Julianna Zsuzsanna</dc:creator>
  <cp:lastModifiedBy>Szőke Julianna Zsuzsanna</cp:lastModifiedBy>
  <cp:revision>38</cp:revision>
  <dcterms:created xsi:type="dcterms:W3CDTF">2021-04-30T12:47:33Z</dcterms:created>
  <dcterms:modified xsi:type="dcterms:W3CDTF">2021-09-01T16:18:23Z</dcterms:modified>
</cp:coreProperties>
</file>